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0"/>
  </p:notesMasterIdLst>
  <p:sldIdLst>
    <p:sldId id="347" r:id="rId2"/>
    <p:sldId id="278" r:id="rId3"/>
    <p:sldId id="279" r:id="rId4"/>
    <p:sldId id="281" r:id="rId5"/>
    <p:sldId id="257" r:id="rId6"/>
    <p:sldId id="280" r:id="rId7"/>
    <p:sldId id="315" r:id="rId8"/>
    <p:sldId id="348" r:id="rId9"/>
    <p:sldId id="349" r:id="rId10"/>
    <p:sldId id="263" r:id="rId11"/>
    <p:sldId id="258" r:id="rId12"/>
    <p:sldId id="265" r:id="rId13"/>
    <p:sldId id="266" r:id="rId14"/>
    <p:sldId id="275" r:id="rId15"/>
    <p:sldId id="267" r:id="rId16"/>
    <p:sldId id="264" r:id="rId17"/>
    <p:sldId id="268" r:id="rId18"/>
    <p:sldId id="269" r:id="rId19"/>
    <p:sldId id="270" r:id="rId20"/>
    <p:sldId id="273" r:id="rId21"/>
    <p:sldId id="271" r:id="rId22"/>
    <p:sldId id="274" r:id="rId23"/>
    <p:sldId id="272" r:id="rId24"/>
    <p:sldId id="283" r:id="rId25"/>
    <p:sldId id="352" r:id="rId26"/>
    <p:sldId id="353" r:id="rId27"/>
    <p:sldId id="259" r:id="rId28"/>
    <p:sldId id="260" r:id="rId29"/>
    <p:sldId id="261" r:id="rId30"/>
    <p:sldId id="262" r:id="rId31"/>
    <p:sldId id="354" r:id="rId32"/>
    <p:sldId id="355" r:id="rId33"/>
    <p:sldId id="356" r:id="rId34"/>
    <p:sldId id="357" r:id="rId35"/>
    <p:sldId id="358" r:id="rId36"/>
    <p:sldId id="359" r:id="rId37"/>
    <p:sldId id="360" r:id="rId38"/>
    <p:sldId id="363" r:id="rId39"/>
    <p:sldId id="364" r:id="rId40"/>
    <p:sldId id="365" r:id="rId41"/>
    <p:sldId id="366" r:id="rId42"/>
    <p:sldId id="367" r:id="rId43"/>
    <p:sldId id="368" r:id="rId44"/>
    <p:sldId id="369" r:id="rId45"/>
    <p:sldId id="370" r:id="rId46"/>
    <p:sldId id="371" r:id="rId47"/>
    <p:sldId id="351" r:id="rId48"/>
    <p:sldId id="372" r:id="rId49"/>
    <p:sldId id="373" r:id="rId50"/>
    <p:sldId id="374" r:id="rId51"/>
    <p:sldId id="375" r:id="rId52"/>
    <p:sldId id="376" r:id="rId53"/>
    <p:sldId id="377" r:id="rId54"/>
    <p:sldId id="378" r:id="rId55"/>
    <p:sldId id="379" r:id="rId56"/>
    <p:sldId id="380" r:id="rId57"/>
    <p:sldId id="350" r:id="rId58"/>
    <p:sldId id="381" r:id="rId59"/>
    <p:sldId id="382" r:id="rId60"/>
    <p:sldId id="383" r:id="rId61"/>
    <p:sldId id="384" r:id="rId62"/>
    <p:sldId id="386" r:id="rId63"/>
    <p:sldId id="387" r:id="rId64"/>
    <p:sldId id="388" r:id="rId65"/>
    <p:sldId id="389" r:id="rId66"/>
    <p:sldId id="390" r:id="rId67"/>
    <p:sldId id="391" r:id="rId68"/>
    <p:sldId id="392" r:id="rId69"/>
    <p:sldId id="393" r:id="rId70"/>
    <p:sldId id="394" r:id="rId71"/>
    <p:sldId id="395" r:id="rId72"/>
    <p:sldId id="396" r:id="rId73"/>
    <p:sldId id="397" r:id="rId74"/>
    <p:sldId id="398" r:id="rId75"/>
    <p:sldId id="399" r:id="rId76"/>
    <p:sldId id="400" r:id="rId77"/>
    <p:sldId id="401" r:id="rId78"/>
    <p:sldId id="402" r:id="rId79"/>
    <p:sldId id="404" r:id="rId80"/>
    <p:sldId id="385" r:id="rId81"/>
    <p:sldId id="405" r:id="rId82"/>
    <p:sldId id="303" r:id="rId83"/>
    <p:sldId id="304" r:id="rId84"/>
    <p:sldId id="412" r:id="rId85"/>
    <p:sldId id="416" r:id="rId86"/>
    <p:sldId id="411" r:id="rId87"/>
    <p:sldId id="413" r:id="rId88"/>
    <p:sldId id="417" r:id="rId89"/>
    <p:sldId id="414" r:id="rId90"/>
    <p:sldId id="418" r:id="rId91"/>
    <p:sldId id="307" r:id="rId92"/>
    <p:sldId id="295" r:id="rId93"/>
    <p:sldId id="296" r:id="rId94"/>
    <p:sldId id="310" r:id="rId95"/>
    <p:sldId id="311" r:id="rId96"/>
    <p:sldId id="419" r:id="rId97"/>
    <p:sldId id="415" r:id="rId98"/>
    <p:sldId id="420" r:id="rId99"/>
    <p:sldId id="421" r:id="rId100"/>
    <p:sldId id="422" r:id="rId101"/>
    <p:sldId id="423" r:id="rId102"/>
    <p:sldId id="424" r:id="rId103"/>
    <p:sldId id="406" r:id="rId104"/>
    <p:sldId id="408" r:id="rId105"/>
    <p:sldId id="409" r:id="rId106"/>
    <p:sldId id="410" r:id="rId107"/>
    <p:sldId id="407" r:id="rId108"/>
    <p:sldId id="317" r:id="rId109"/>
    <p:sldId id="426" r:id="rId110"/>
    <p:sldId id="427" r:id="rId111"/>
    <p:sldId id="323" r:id="rId112"/>
    <p:sldId id="428" r:id="rId113"/>
    <p:sldId id="325" r:id="rId114"/>
    <p:sldId id="429" r:id="rId115"/>
    <p:sldId id="328" r:id="rId116"/>
    <p:sldId id="430" r:id="rId117"/>
    <p:sldId id="326" r:id="rId118"/>
    <p:sldId id="327" r:id="rId119"/>
    <p:sldId id="431" r:id="rId120"/>
    <p:sldId id="433" r:id="rId121"/>
    <p:sldId id="434" r:id="rId122"/>
    <p:sldId id="318" r:id="rId123"/>
    <p:sldId id="319" r:id="rId124"/>
    <p:sldId id="435" r:id="rId125"/>
    <p:sldId id="436" r:id="rId126"/>
    <p:sldId id="320" r:id="rId127"/>
    <p:sldId id="437" r:id="rId128"/>
    <p:sldId id="438" r:id="rId129"/>
    <p:sldId id="321" r:id="rId130"/>
    <p:sldId id="439" r:id="rId131"/>
    <p:sldId id="441" r:id="rId132"/>
    <p:sldId id="442" r:id="rId133"/>
    <p:sldId id="330" r:id="rId134"/>
    <p:sldId id="329" r:id="rId135"/>
    <p:sldId id="331" r:id="rId136"/>
    <p:sldId id="443" r:id="rId137"/>
    <p:sldId id="444" r:id="rId138"/>
    <p:sldId id="332" r:id="rId139"/>
    <p:sldId id="334" r:id="rId140"/>
    <p:sldId id="322" r:id="rId141"/>
    <p:sldId id="336" r:id="rId142"/>
    <p:sldId id="335" r:id="rId143"/>
    <p:sldId id="338" r:id="rId144"/>
    <p:sldId id="337" r:id="rId145"/>
    <p:sldId id="339" r:id="rId146"/>
    <p:sldId id="340" r:id="rId147"/>
    <p:sldId id="341" r:id="rId148"/>
    <p:sldId id="342" r:id="rId149"/>
    <p:sldId id="343" r:id="rId150"/>
    <p:sldId id="346" r:id="rId151"/>
    <p:sldId id="446" r:id="rId152"/>
    <p:sldId id="447" r:id="rId153"/>
    <p:sldId id="448" r:id="rId154"/>
    <p:sldId id="449" r:id="rId155"/>
    <p:sldId id="450" r:id="rId156"/>
    <p:sldId id="451" r:id="rId157"/>
    <p:sldId id="452" r:id="rId158"/>
    <p:sldId id="453" r:id="rId159"/>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92954"/>
  </p:normalViewPr>
  <p:slideViewPr>
    <p:cSldViewPr snapToGrid="0" snapToObjects="1">
      <p:cViewPr varScale="1">
        <p:scale>
          <a:sx n="69" d="100"/>
          <a:sy n="69" d="100"/>
        </p:scale>
        <p:origin x="67"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1109F-B9F5-2243-A722-0D447CFC300F}" type="datetimeFigureOut">
              <a:rPr lang="en-VN" smtClean="0"/>
              <a:t>07/22/2022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15696-839C-BE46-9DFC-5919AE2A3F5F}" type="slidenum">
              <a:rPr lang="en-VN" smtClean="0"/>
              <a:t>‹#›</a:t>
            </a:fld>
            <a:endParaRPr/>
          </a:p>
        </p:txBody>
      </p:sp>
    </p:spTree>
    <p:extLst>
      <p:ext uri="{BB962C8B-B14F-4D97-AF65-F5344CB8AC3E}">
        <p14:creationId xmlns:p14="http://schemas.microsoft.com/office/powerpoint/2010/main" val="1892286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2DC15696-839C-BE46-9DFC-5919AE2A3F5F}" type="slidenum">
              <a:rPr lang="en-VN" smtClean="0"/>
              <a:t>10</a:t>
            </a:fld>
            <a:endParaRPr lang="en-VN"/>
          </a:p>
        </p:txBody>
      </p:sp>
    </p:spTree>
    <p:extLst>
      <p:ext uri="{BB962C8B-B14F-4D97-AF65-F5344CB8AC3E}">
        <p14:creationId xmlns:p14="http://schemas.microsoft.com/office/powerpoint/2010/main" val="2177127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69</a:t>
            </a:fld>
            <a:endParaRPr lang="en-US"/>
          </a:p>
        </p:txBody>
      </p:sp>
    </p:spTree>
    <p:extLst>
      <p:ext uri="{BB962C8B-B14F-4D97-AF65-F5344CB8AC3E}">
        <p14:creationId xmlns:p14="http://schemas.microsoft.com/office/powerpoint/2010/main" val="2729544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70</a:t>
            </a:fld>
            <a:endParaRPr lang="en-US"/>
          </a:p>
        </p:txBody>
      </p:sp>
    </p:spTree>
    <p:extLst>
      <p:ext uri="{BB962C8B-B14F-4D97-AF65-F5344CB8AC3E}">
        <p14:creationId xmlns:p14="http://schemas.microsoft.com/office/powerpoint/2010/main" val="235848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71</a:t>
            </a:fld>
            <a:endParaRPr lang="en-US"/>
          </a:p>
        </p:txBody>
      </p:sp>
    </p:spTree>
    <p:extLst>
      <p:ext uri="{BB962C8B-B14F-4D97-AF65-F5344CB8AC3E}">
        <p14:creationId xmlns:p14="http://schemas.microsoft.com/office/powerpoint/2010/main" val="1296450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72</a:t>
            </a:fld>
            <a:endParaRPr lang="en-US"/>
          </a:p>
        </p:txBody>
      </p:sp>
    </p:spTree>
    <p:extLst>
      <p:ext uri="{BB962C8B-B14F-4D97-AF65-F5344CB8AC3E}">
        <p14:creationId xmlns:p14="http://schemas.microsoft.com/office/powerpoint/2010/main" val="3331142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73</a:t>
            </a:fld>
            <a:endParaRPr lang="en-US"/>
          </a:p>
        </p:txBody>
      </p:sp>
    </p:spTree>
    <p:extLst>
      <p:ext uri="{BB962C8B-B14F-4D97-AF65-F5344CB8AC3E}">
        <p14:creationId xmlns:p14="http://schemas.microsoft.com/office/powerpoint/2010/main" val="790122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74</a:t>
            </a:fld>
            <a:endParaRPr lang="en-US"/>
          </a:p>
        </p:txBody>
      </p:sp>
    </p:spTree>
    <p:extLst>
      <p:ext uri="{BB962C8B-B14F-4D97-AF65-F5344CB8AC3E}">
        <p14:creationId xmlns:p14="http://schemas.microsoft.com/office/powerpoint/2010/main" val="3332797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76</a:t>
            </a:fld>
            <a:endParaRPr lang="en-US"/>
          </a:p>
        </p:txBody>
      </p:sp>
    </p:spTree>
    <p:extLst>
      <p:ext uri="{BB962C8B-B14F-4D97-AF65-F5344CB8AC3E}">
        <p14:creationId xmlns:p14="http://schemas.microsoft.com/office/powerpoint/2010/main" val="2388720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3EE077A8-02BB-AF31-E01B-EBFC9AE33C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A31E5C66-A0BB-6C81-F0E3-2968617E29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7" name="Slide Number Placeholder 3">
            <a:extLst>
              <a:ext uri="{FF2B5EF4-FFF2-40B4-BE49-F238E27FC236}">
                <a16:creationId xmlns:a16="http://schemas.microsoft.com/office/drawing/2014/main" id="{6448B5FE-FCBE-6C32-A19F-B1296EEF6F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ADDDFD1E-56FB-427F-99C7-9A575EAB1D89}" type="slidenum">
              <a:rPr lang="en-US" altLang="en-US">
                <a:solidFill>
                  <a:srgbClr val="000000"/>
                </a:solidFill>
                <a:latin typeface="Calibri" panose="020F0502020204030204" pitchFamily="34" charset="0"/>
              </a:rPr>
              <a:pPr/>
              <a:t>79</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CE4F929B-499C-9002-DCCC-D419FF9E27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AB1D134C-9F0C-EF3F-4205-A6403E98DB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435" name="Slide Number Placeholder 3">
            <a:extLst>
              <a:ext uri="{FF2B5EF4-FFF2-40B4-BE49-F238E27FC236}">
                <a16:creationId xmlns:a16="http://schemas.microsoft.com/office/drawing/2014/main" id="{9A7AEAEB-A6E5-7C52-E6CE-9BEFB8A559E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B18075B4-3453-4E40-AA96-128C4504823F}" type="slidenum">
              <a:rPr lang="en-US" altLang="en-US">
                <a:latin typeface="Calibri" panose="020F0502020204030204" pitchFamily="34" charset="0"/>
              </a:rPr>
              <a:pPr/>
              <a:t>80</a:t>
            </a:fld>
            <a:endParaRPr lang="en-US"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BB857228-8F84-FB63-D49B-DAFB86EBFA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EC2E3D01-ED86-0F97-92B9-F505EBCBC84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555" name="Slide Number Placeholder 3">
            <a:extLst>
              <a:ext uri="{FF2B5EF4-FFF2-40B4-BE49-F238E27FC236}">
                <a16:creationId xmlns:a16="http://schemas.microsoft.com/office/drawing/2014/main" id="{F51A52F3-B152-886F-B85E-9DA0719633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CC6FEDFA-07DB-4D20-B495-8F93B09B174B}" type="slidenum">
              <a:rPr lang="en-US" altLang="en-US">
                <a:latin typeface="Calibri" panose="020F0502020204030204" pitchFamily="34" charset="0"/>
              </a:rPr>
              <a:pPr/>
              <a:t>84</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2DC15696-839C-BE46-9DFC-5919AE2A3F5F}" type="slidenum">
              <a:rPr lang="en-VN" smtClean="0"/>
              <a:t>17</a:t>
            </a:fld>
            <a:endParaRPr lang="en-VN"/>
          </a:p>
        </p:txBody>
      </p:sp>
    </p:spTree>
    <p:extLst>
      <p:ext uri="{BB962C8B-B14F-4D97-AF65-F5344CB8AC3E}">
        <p14:creationId xmlns:p14="http://schemas.microsoft.com/office/powerpoint/2010/main" val="1667685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C1D6FD1F-A75E-9DF2-9758-34141B2C02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2A079D60-9FF0-C60A-1FC5-E3B4293B94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651" name="Slide Number Placeholder 3">
            <a:extLst>
              <a:ext uri="{FF2B5EF4-FFF2-40B4-BE49-F238E27FC236}">
                <a16:creationId xmlns:a16="http://schemas.microsoft.com/office/drawing/2014/main" id="{2B0A7A2D-3DBD-6C77-0269-BC736A6A4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4176BA6F-1D74-489A-874C-322329284132}" type="slidenum">
              <a:rPr lang="en-US" altLang="en-US">
                <a:latin typeface="Calibri" panose="020F0502020204030204" pitchFamily="34" charset="0"/>
              </a:rPr>
              <a:pPr/>
              <a:t>87</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E91F7AD7-08DC-804F-544B-7C23AAF814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21F8D6B0-5024-45BD-A5A4-2D410FAF0F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699" name="Slide Number Placeholder 3">
            <a:extLst>
              <a:ext uri="{FF2B5EF4-FFF2-40B4-BE49-F238E27FC236}">
                <a16:creationId xmlns:a16="http://schemas.microsoft.com/office/drawing/2014/main" id="{1D70F5B5-D68B-FD7F-6B4E-B756193F8B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2C95D2BA-2FC9-4928-8B2C-B5FE64FABF7B}" type="slidenum">
              <a:rPr lang="en-US" altLang="en-US">
                <a:latin typeface="Calibri" panose="020F0502020204030204" pitchFamily="34" charset="0"/>
              </a:rPr>
              <a:pPr/>
              <a:t>88</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9D6E30D0-573E-1033-7464-8E4FBC4251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a:extLst>
              <a:ext uri="{FF2B5EF4-FFF2-40B4-BE49-F238E27FC236}">
                <a16:creationId xmlns:a16="http://schemas.microsoft.com/office/drawing/2014/main" id="{462A5588-A840-2F17-0CD5-22C65294B2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32771" name="Slide Number Placeholder 3">
            <a:extLst>
              <a:ext uri="{FF2B5EF4-FFF2-40B4-BE49-F238E27FC236}">
                <a16:creationId xmlns:a16="http://schemas.microsoft.com/office/drawing/2014/main" id="{2F4F9AC5-2FF3-1191-64CD-BDB6CD7B59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BC824365-9E33-42E9-944B-4AA8039AB7A8}" type="slidenum">
              <a:rPr lang="en-US" altLang="en-US">
                <a:latin typeface="Calibri" panose="020F0502020204030204" pitchFamily="34" charset="0"/>
              </a:rPr>
              <a:pPr/>
              <a:t>90</a:t>
            </a:fld>
            <a:endParaRPr lang="en-US" altLang="en-US">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7DB087C5-9C24-3248-2DE5-1908FA7BF5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11D8E804-130E-C5C7-B2D8-3B7E1E2E4C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34819" name="Slide Number Placeholder 3">
            <a:extLst>
              <a:ext uri="{FF2B5EF4-FFF2-40B4-BE49-F238E27FC236}">
                <a16:creationId xmlns:a16="http://schemas.microsoft.com/office/drawing/2014/main" id="{BC910F75-BB1C-085A-DFD1-17135D5688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A406D9C0-6611-49B0-BE1F-86C267651A95}" type="slidenum">
              <a:rPr lang="en-US" altLang="en-US">
                <a:latin typeface="Calibri" panose="020F0502020204030204" pitchFamily="34" charset="0"/>
              </a:rPr>
              <a:pPr/>
              <a:t>91</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B3AC8449-20D9-512D-6443-B3CA4282E3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6" name="Notes Placeholder 2">
            <a:extLst>
              <a:ext uri="{FF2B5EF4-FFF2-40B4-BE49-F238E27FC236}">
                <a16:creationId xmlns:a16="http://schemas.microsoft.com/office/drawing/2014/main" id="{818EA3DF-A369-D144-5588-D64FFCD74C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36867" name="Slide Number Placeholder 3">
            <a:extLst>
              <a:ext uri="{FF2B5EF4-FFF2-40B4-BE49-F238E27FC236}">
                <a16:creationId xmlns:a16="http://schemas.microsoft.com/office/drawing/2014/main" id="{C908E965-2EB1-DF92-BDEE-D7649768BA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39DCC625-F461-46FD-AF0A-2819CF8C3453}" type="slidenum">
              <a:rPr lang="en-US" altLang="en-US">
                <a:latin typeface="Calibri" panose="020F0502020204030204" pitchFamily="34" charset="0"/>
              </a:rPr>
              <a:pPr/>
              <a:t>92</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DA4B93C0-37F2-4272-36F7-300ED972CC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Notes Placeholder 2">
            <a:extLst>
              <a:ext uri="{FF2B5EF4-FFF2-40B4-BE49-F238E27FC236}">
                <a16:creationId xmlns:a16="http://schemas.microsoft.com/office/drawing/2014/main" id="{E1281E92-FA08-B1F6-41C6-0EB5EFF62D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38915" name="Slide Number Placeholder 3">
            <a:extLst>
              <a:ext uri="{FF2B5EF4-FFF2-40B4-BE49-F238E27FC236}">
                <a16:creationId xmlns:a16="http://schemas.microsoft.com/office/drawing/2014/main" id="{A0193277-3389-4AB5-4CAF-4D84DA768AE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F4E94A95-7DC6-40EF-9181-4C41F5CF70EE}" type="slidenum">
              <a:rPr lang="en-US" altLang="en-US">
                <a:latin typeface="Calibri" panose="020F0502020204030204" pitchFamily="34" charset="0"/>
              </a:rPr>
              <a:pPr/>
              <a:t>93</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595603C6-B767-A56C-39F4-6B4E8A8813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1E0CC6B3-7748-8C1B-34B4-1FE9C80E0D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40963" name="Slide Number Placeholder 3">
            <a:extLst>
              <a:ext uri="{FF2B5EF4-FFF2-40B4-BE49-F238E27FC236}">
                <a16:creationId xmlns:a16="http://schemas.microsoft.com/office/drawing/2014/main" id="{ADD5170E-0296-5ABD-E543-7D05FF5A9F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9C840F2E-89E4-4E74-A013-9F7136F25BBE}" type="slidenum">
              <a:rPr lang="en-US" altLang="en-US">
                <a:latin typeface="Calibri" panose="020F0502020204030204" pitchFamily="34" charset="0"/>
              </a:rPr>
              <a:pPr/>
              <a:t>94</a:t>
            </a:fld>
            <a:endParaRPr lang="en-US" altLang="en-US">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331C5593-B1E0-9CCE-A7B7-DA83BD2301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0" name="Notes Placeholder 2">
            <a:extLst>
              <a:ext uri="{FF2B5EF4-FFF2-40B4-BE49-F238E27FC236}">
                <a16:creationId xmlns:a16="http://schemas.microsoft.com/office/drawing/2014/main" id="{6E899029-DA4F-E615-FFFF-AAF1942586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43011" name="Slide Number Placeholder 3">
            <a:extLst>
              <a:ext uri="{FF2B5EF4-FFF2-40B4-BE49-F238E27FC236}">
                <a16:creationId xmlns:a16="http://schemas.microsoft.com/office/drawing/2014/main" id="{5731B94B-27E1-7151-1C30-95744C06D2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789A8DC5-8388-4BA3-8EE0-9BF6DD103A04}" type="slidenum">
              <a:rPr lang="en-US" altLang="en-US">
                <a:latin typeface="Calibri" panose="020F0502020204030204" pitchFamily="34" charset="0"/>
              </a:rPr>
              <a:pPr/>
              <a:t>95</a:t>
            </a:fld>
            <a:endParaRPr lang="en-US" altLang="en-US">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2C09DBD7-79A5-F96D-14B6-654FEBBB20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D32DF3FE-E093-4426-ACC0-D90E99C44C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083" name="Slide Number Placeholder 3">
            <a:extLst>
              <a:ext uri="{FF2B5EF4-FFF2-40B4-BE49-F238E27FC236}">
                <a16:creationId xmlns:a16="http://schemas.microsoft.com/office/drawing/2014/main" id="{C9696068-7718-8633-2DA4-44E057B756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991D848C-966A-4EEF-8970-DBA526C9F24F}" type="slidenum">
              <a:rPr lang="en-US" altLang="en-US">
                <a:latin typeface="Calibri" panose="020F0502020204030204" pitchFamily="34" charset="0"/>
              </a:rPr>
              <a:pPr/>
              <a:t>97</a:t>
            </a:fld>
            <a:endParaRPr lang="en-US" altLang="en-US">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B998D8DB-9292-4A6A-86AF-A2F5DC9AB6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051AB6CF-E133-8AF5-86F4-89A28CA62C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363" name="Slide Number Placeholder 3">
            <a:extLst>
              <a:ext uri="{FF2B5EF4-FFF2-40B4-BE49-F238E27FC236}">
                <a16:creationId xmlns:a16="http://schemas.microsoft.com/office/drawing/2014/main" id="{5BF3F5E2-D120-FC64-D038-6764B68E61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CAC1EA2D-4A21-4701-A7BC-2587F67591FE}" type="slidenum">
              <a:rPr lang="en-US" altLang="en-US">
                <a:solidFill>
                  <a:srgbClr val="000000"/>
                </a:solidFill>
                <a:latin typeface="Calibri" panose="020F0502020204030204" pitchFamily="34" charset="0"/>
              </a:rPr>
              <a:pPr/>
              <a:t>109</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2DC15696-839C-BE46-9DFC-5919AE2A3F5F}" type="slidenum">
              <a:rPr lang="en-VN" smtClean="0"/>
              <a:t>22</a:t>
            </a:fld>
            <a:endParaRPr lang="en-VN"/>
          </a:p>
        </p:txBody>
      </p:sp>
    </p:spTree>
    <p:extLst>
      <p:ext uri="{BB962C8B-B14F-4D97-AF65-F5344CB8AC3E}">
        <p14:creationId xmlns:p14="http://schemas.microsoft.com/office/powerpoint/2010/main" val="189577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A169F648-CAC8-0A58-6794-0BAA26BB06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EA2E96DF-10FA-BC5F-62A3-71E632FFCF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a:extLst>
              <a:ext uri="{FF2B5EF4-FFF2-40B4-BE49-F238E27FC236}">
                <a16:creationId xmlns:a16="http://schemas.microsoft.com/office/drawing/2014/main" id="{32241D05-4B75-E95A-E1C7-14CA541699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7247CBF7-AE3F-4602-AD1C-77C8DC39A3D4}" type="slidenum">
              <a:rPr lang="en-US" altLang="en-US">
                <a:solidFill>
                  <a:srgbClr val="000000"/>
                </a:solidFill>
                <a:latin typeface="Calibri" panose="020F0502020204030204" pitchFamily="34" charset="0"/>
              </a:rPr>
              <a:pPr/>
              <a:t>110</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99AA7076-3D79-B086-7172-2F99ACC0DD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23A637D6-FA49-CE54-458F-BF3F94C38D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3" name="Slide Number Placeholder 3">
            <a:extLst>
              <a:ext uri="{FF2B5EF4-FFF2-40B4-BE49-F238E27FC236}">
                <a16:creationId xmlns:a16="http://schemas.microsoft.com/office/drawing/2014/main" id="{F4E96E38-30D5-E23D-BAA3-431F389708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F70C905D-B5E9-4FD3-B24A-813B896A8798}" type="slidenum">
              <a:rPr lang="en-US" altLang="en-US">
                <a:latin typeface="Calibri" panose="020F0502020204030204" pitchFamily="34" charset="0"/>
              </a:rPr>
              <a:pPr/>
              <a:t>112</a:t>
            </a:fld>
            <a:endParaRPr lang="en-US" altLang="en-US">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0370694B-3A06-4A30-ABC6-477A9D081D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F7BA9B88-0B03-CB99-780B-6D9D1A53D8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22531" name="Slide Number Placeholder 3">
            <a:extLst>
              <a:ext uri="{FF2B5EF4-FFF2-40B4-BE49-F238E27FC236}">
                <a16:creationId xmlns:a16="http://schemas.microsoft.com/office/drawing/2014/main" id="{33EB3328-D285-B810-D80D-AD57A0DC8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ED49FC35-3132-4459-9DAB-FFE5CF6B8F4A}" type="slidenum">
              <a:rPr lang="en-US" altLang="en-US">
                <a:latin typeface="Calibri" panose="020F0502020204030204" pitchFamily="34" charset="0"/>
              </a:rPr>
              <a:pPr/>
              <a:t>113</a:t>
            </a:fld>
            <a:endParaRPr lang="en-US" altLang="en-US">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6B5C514A-FF3E-3C46-9A4C-4DF7EF8CA8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807157C0-4161-E2A4-DFA5-D35D836AC1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6627" name="Slide Number Placeholder 3">
            <a:extLst>
              <a:ext uri="{FF2B5EF4-FFF2-40B4-BE49-F238E27FC236}">
                <a16:creationId xmlns:a16="http://schemas.microsoft.com/office/drawing/2014/main" id="{DB11E830-4644-3085-AF82-23A9F610A69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AF5EE6DB-239F-4DA1-AE33-4EE828A711AB}" type="slidenum">
              <a:rPr lang="en-US" altLang="en-US">
                <a:latin typeface="Calibri" panose="020F0502020204030204" pitchFamily="34" charset="0"/>
              </a:rPr>
              <a:pPr/>
              <a:t>116</a:t>
            </a:fld>
            <a:endParaRPr lang="en-US" altLang="en-US">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4594FC9E-2DA4-5EB7-09EA-022A5A3C53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307EE0E9-FD86-F5AD-21CC-F638DE84CBF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363" name="Slide Number Placeholder 3">
            <a:extLst>
              <a:ext uri="{FF2B5EF4-FFF2-40B4-BE49-F238E27FC236}">
                <a16:creationId xmlns:a16="http://schemas.microsoft.com/office/drawing/2014/main" id="{5803CA23-37A6-19FB-3B18-134127A37D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0C83D258-BD6A-490B-9F32-621A0D719E30}" type="slidenum">
              <a:rPr lang="en-US" altLang="en-US">
                <a:solidFill>
                  <a:srgbClr val="000000"/>
                </a:solidFill>
                <a:latin typeface="Calibri" panose="020F0502020204030204" pitchFamily="34" charset="0"/>
              </a:rPr>
              <a:pPr/>
              <a:t>120</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671604A8-17A0-1B2C-F61A-E0F3BB07BC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AAE92297-E697-8284-9700-FB23170FEF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a:extLst>
              <a:ext uri="{FF2B5EF4-FFF2-40B4-BE49-F238E27FC236}">
                <a16:creationId xmlns:a16="http://schemas.microsoft.com/office/drawing/2014/main" id="{5F45152E-3A73-A244-864D-79C46AC425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6901AA88-F756-42BD-923C-8BC9FF20373A}" type="slidenum">
              <a:rPr lang="en-US" altLang="en-US">
                <a:solidFill>
                  <a:srgbClr val="000000"/>
                </a:solidFill>
                <a:latin typeface="Calibri" panose="020F0502020204030204" pitchFamily="34" charset="0"/>
              </a:rPr>
              <a:pPr/>
              <a:t>121</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6CB2B611-10CD-8C37-C693-3C5A6B3B4E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8E7DEDD1-FF75-C12A-4F00-8F8182791C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507" name="Slide Number Placeholder 3">
            <a:extLst>
              <a:ext uri="{FF2B5EF4-FFF2-40B4-BE49-F238E27FC236}">
                <a16:creationId xmlns:a16="http://schemas.microsoft.com/office/drawing/2014/main" id="{E833DDDB-CF0A-62FB-D4B3-C5DB17FFFD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74315F26-9FF3-4768-B5E6-79A7605816DD}" type="slidenum">
              <a:rPr lang="en-US" altLang="en-US">
                <a:latin typeface="Calibri" panose="020F0502020204030204" pitchFamily="34" charset="0"/>
              </a:rPr>
              <a:pPr/>
              <a:t>124</a:t>
            </a:fld>
            <a:endParaRPr lang="en-US" altLang="en-US">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2DAF628E-440C-E62D-D02F-27C2DAA830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BD311E2C-BE0F-C3CE-E12D-D1FF971AAD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5" name="Slide Number Placeholder 3">
            <a:extLst>
              <a:ext uri="{FF2B5EF4-FFF2-40B4-BE49-F238E27FC236}">
                <a16:creationId xmlns:a16="http://schemas.microsoft.com/office/drawing/2014/main" id="{DE07632A-B7EC-D569-D9C8-A41F684840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fld id="{33111930-C394-4C7B-B7E9-937D7699576C}" type="slidenum">
              <a:rPr lang="en-US" altLang="en-US">
                <a:latin typeface="Calibri" panose="020F0502020204030204" pitchFamily="34" charset="0"/>
              </a:rPr>
              <a:pPr/>
              <a:t>125</a:t>
            </a:fld>
            <a:endParaRPr lang="en-US" altLang="en-US">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E64712-BE19-49C8-B676-0410A43E9C29}" type="slidenum">
              <a:rPr lang="en-US" smtClean="0">
                <a:solidFill>
                  <a:prstClr val="black"/>
                </a:solidFill>
              </a:rPr>
              <a:pPr/>
              <a:t>131</a:t>
            </a:fld>
            <a:endParaRPr lang="en-US">
              <a:solidFill>
                <a:prstClr val="black"/>
              </a:solidFill>
            </a:endParaRPr>
          </a:p>
        </p:txBody>
      </p:sp>
    </p:spTree>
    <p:extLst>
      <p:ext uri="{BB962C8B-B14F-4D97-AF65-F5344CB8AC3E}">
        <p14:creationId xmlns:p14="http://schemas.microsoft.com/office/powerpoint/2010/main" val="972585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E64712-BE19-49C8-B676-0410A43E9C29}" type="slidenum">
              <a:rPr lang="en-US" smtClean="0">
                <a:solidFill>
                  <a:prstClr val="black"/>
                </a:solidFill>
              </a:rPr>
              <a:pPr/>
              <a:t>132</a:t>
            </a:fld>
            <a:endParaRPr lang="en-US">
              <a:solidFill>
                <a:prstClr val="black"/>
              </a:solidFill>
            </a:endParaRPr>
          </a:p>
        </p:txBody>
      </p:sp>
    </p:spTree>
    <p:extLst>
      <p:ext uri="{BB962C8B-B14F-4D97-AF65-F5344CB8AC3E}">
        <p14:creationId xmlns:p14="http://schemas.microsoft.com/office/powerpoint/2010/main" val="973056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E64712-BE19-49C8-B676-0410A43E9C29}"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3147179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893B0CF2-7F87-4E02-A248-870047730F99}" type="slidenum">
              <a:rPr lang="en-US" smtClean="0"/>
              <a:t>134</a:t>
            </a:fld>
            <a:endParaRPr lang="en-US"/>
          </a:p>
        </p:txBody>
      </p:sp>
    </p:spTree>
    <p:extLst>
      <p:ext uri="{BB962C8B-B14F-4D97-AF65-F5344CB8AC3E}">
        <p14:creationId xmlns:p14="http://schemas.microsoft.com/office/powerpoint/2010/main" val="2010162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136</a:t>
            </a:fld>
            <a:endParaRPr lang="en-US"/>
          </a:p>
        </p:txBody>
      </p:sp>
    </p:spTree>
    <p:extLst>
      <p:ext uri="{BB962C8B-B14F-4D97-AF65-F5344CB8AC3E}">
        <p14:creationId xmlns:p14="http://schemas.microsoft.com/office/powerpoint/2010/main" val="368852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893B0CF2-7F87-4E02-A248-870047730F99}" type="slidenum">
              <a:rPr lang="en-US" smtClean="0"/>
              <a:t>140</a:t>
            </a:fld>
            <a:endParaRPr lang="en-US"/>
          </a:p>
        </p:txBody>
      </p:sp>
    </p:spTree>
    <p:extLst>
      <p:ext uri="{BB962C8B-B14F-4D97-AF65-F5344CB8AC3E}">
        <p14:creationId xmlns:p14="http://schemas.microsoft.com/office/powerpoint/2010/main" val="1185330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893B0CF2-7F87-4E02-A248-870047730F99}" type="slidenum">
              <a:rPr lang="en-US" smtClean="0"/>
              <a:t>147</a:t>
            </a:fld>
            <a:endParaRPr lang="en-US"/>
          </a:p>
        </p:txBody>
      </p:sp>
    </p:spTree>
    <p:extLst>
      <p:ext uri="{BB962C8B-B14F-4D97-AF65-F5344CB8AC3E}">
        <p14:creationId xmlns:p14="http://schemas.microsoft.com/office/powerpoint/2010/main" val="2869240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893B0CF2-7F87-4E02-A248-870047730F99}" type="slidenum">
              <a:rPr lang="en-US" smtClean="0"/>
              <a:t>151</a:t>
            </a:fld>
            <a:endParaRPr lang="en-US"/>
          </a:p>
        </p:txBody>
      </p:sp>
    </p:spTree>
    <p:extLst>
      <p:ext uri="{BB962C8B-B14F-4D97-AF65-F5344CB8AC3E}">
        <p14:creationId xmlns:p14="http://schemas.microsoft.com/office/powerpoint/2010/main" val="304138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 &amp; Q</a:t>
            </a:r>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64</a:t>
            </a:fld>
            <a:endParaRPr lang="en-US"/>
          </a:p>
        </p:txBody>
      </p:sp>
    </p:spTree>
    <p:extLst>
      <p:ext uri="{BB962C8B-B14F-4D97-AF65-F5344CB8AC3E}">
        <p14:creationId xmlns:p14="http://schemas.microsoft.com/office/powerpoint/2010/main" val="1217866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 &amp; Q</a:t>
            </a:r>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65</a:t>
            </a:fld>
            <a:endParaRPr lang="en-US"/>
          </a:p>
        </p:txBody>
      </p:sp>
    </p:spTree>
    <p:extLst>
      <p:ext uri="{BB962C8B-B14F-4D97-AF65-F5344CB8AC3E}">
        <p14:creationId xmlns:p14="http://schemas.microsoft.com/office/powerpoint/2010/main" val="868296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 &amp; Q</a:t>
            </a:r>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66</a:t>
            </a:fld>
            <a:endParaRPr lang="en-US"/>
          </a:p>
        </p:txBody>
      </p:sp>
    </p:spTree>
    <p:extLst>
      <p:ext uri="{BB962C8B-B14F-4D97-AF65-F5344CB8AC3E}">
        <p14:creationId xmlns:p14="http://schemas.microsoft.com/office/powerpoint/2010/main" val="3577440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67</a:t>
            </a:fld>
            <a:endParaRPr lang="en-US"/>
          </a:p>
        </p:txBody>
      </p:sp>
    </p:spTree>
    <p:extLst>
      <p:ext uri="{BB962C8B-B14F-4D97-AF65-F5344CB8AC3E}">
        <p14:creationId xmlns:p14="http://schemas.microsoft.com/office/powerpoint/2010/main" val="210186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 &amp; Q</a:t>
            </a:r>
            <a:endParaRPr dirty="0"/>
          </a:p>
        </p:txBody>
      </p:sp>
      <p:sp>
        <p:nvSpPr>
          <p:cNvPr id="4" name="Slide Number Placeholder 3"/>
          <p:cNvSpPr>
            <a:spLocks noGrp="1"/>
          </p:cNvSpPr>
          <p:nvPr>
            <p:ph type="sldNum" sz="quarter" idx="5"/>
          </p:nvPr>
        </p:nvSpPr>
        <p:spPr/>
        <p:txBody>
          <a:bodyPr/>
          <a:lstStyle/>
          <a:p>
            <a:fld id="{893B0CF2-7F87-4E02-A248-870047730F99}" type="slidenum">
              <a:rPr lang="en-US" smtClean="0"/>
              <a:t>68</a:t>
            </a:fld>
            <a:endParaRPr lang="en-US"/>
          </a:p>
        </p:txBody>
      </p:sp>
    </p:spTree>
    <p:extLst>
      <p:ext uri="{BB962C8B-B14F-4D97-AF65-F5344CB8AC3E}">
        <p14:creationId xmlns:p14="http://schemas.microsoft.com/office/powerpoint/2010/main" val="431348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15A1-26E1-2646-B571-45CAA83FC6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a:p>
        </p:txBody>
      </p:sp>
      <p:sp>
        <p:nvSpPr>
          <p:cNvPr id="3" name="Subtitle 2">
            <a:extLst>
              <a:ext uri="{FF2B5EF4-FFF2-40B4-BE49-F238E27FC236}">
                <a16:creationId xmlns:a16="http://schemas.microsoft.com/office/drawing/2014/main" id="{636A78AA-D70D-D64C-AB2B-7FD9A1C5D8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4" name="Date Placeholder 3">
            <a:extLst>
              <a:ext uri="{FF2B5EF4-FFF2-40B4-BE49-F238E27FC236}">
                <a16:creationId xmlns:a16="http://schemas.microsoft.com/office/drawing/2014/main" id="{BE190668-7673-894D-93F4-7598F4D1E097}"/>
              </a:ext>
            </a:extLst>
          </p:cNvPr>
          <p:cNvSpPr>
            <a:spLocks noGrp="1"/>
          </p:cNvSpPr>
          <p:nvPr>
            <p:ph type="dt" sz="half" idx="10"/>
          </p:nvPr>
        </p:nvSpPr>
        <p:spPr/>
        <p:txBody>
          <a:bodyPr/>
          <a:lstStyle/>
          <a:p>
            <a:fld id="{C52AC5CD-E035-8245-AFFE-8C2B8D2AF78D}" type="datetimeFigureOut">
              <a:rPr lang="en-VN" smtClean="0"/>
              <a:t>07/22/2022</a:t>
            </a:fld>
            <a:endParaRPr lang="en-VN"/>
          </a:p>
        </p:txBody>
      </p:sp>
      <p:sp>
        <p:nvSpPr>
          <p:cNvPr id="5" name="Footer Placeholder 4">
            <a:extLst>
              <a:ext uri="{FF2B5EF4-FFF2-40B4-BE49-F238E27FC236}">
                <a16:creationId xmlns:a16="http://schemas.microsoft.com/office/drawing/2014/main" id="{3369923F-F5F8-164F-A0FE-E904039F6CA0}"/>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0DCC9F60-16E0-A148-A07F-7F9A7A4D2285}"/>
              </a:ext>
            </a:extLst>
          </p:cNvPr>
          <p:cNvSpPr>
            <a:spLocks noGrp="1"/>
          </p:cNvSpPr>
          <p:nvPr>
            <p:ph type="sldNum" sz="quarter" idx="12"/>
          </p:nvPr>
        </p:nvSpPr>
        <p:spPr/>
        <p:txBody>
          <a:bodyPr/>
          <a:lstStyle/>
          <a:p>
            <a:fld id="{820664D8-9E61-394C-972D-07591DA45F7E}" type="slidenum">
              <a:rPr lang="en-VN" smtClean="0"/>
              <a:t>‹#›</a:t>
            </a:fld>
            <a:endParaRPr lang="en-VN"/>
          </a:p>
        </p:txBody>
      </p:sp>
    </p:spTree>
    <p:extLst>
      <p:ext uri="{BB962C8B-B14F-4D97-AF65-F5344CB8AC3E}">
        <p14:creationId xmlns:p14="http://schemas.microsoft.com/office/powerpoint/2010/main" val="1687943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A242-0F6C-2541-8895-E71821C7B2C5}"/>
              </a:ext>
            </a:extLst>
          </p:cNvPr>
          <p:cNvSpPr>
            <a:spLocks noGrp="1"/>
          </p:cNvSpPr>
          <p:nvPr>
            <p:ph type="title"/>
          </p:nvPr>
        </p:nvSpPr>
        <p:spPr/>
        <p:txBody>
          <a:bodyPr/>
          <a:lstStyle/>
          <a:p>
            <a:r>
              <a:rPr lang="en-US"/>
              <a:t>Click to edit Master title style</a:t>
            </a:r>
            <a:endParaRPr/>
          </a:p>
        </p:txBody>
      </p:sp>
      <p:sp>
        <p:nvSpPr>
          <p:cNvPr id="3" name="Vertical Text Placeholder 2">
            <a:extLst>
              <a:ext uri="{FF2B5EF4-FFF2-40B4-BE49-F238E27FC236}">
                <a16:creationId xmlns:a16="http://schemas.microsoft.com/office/drawing/2014/main" id="{37DC6DC2-1B34-EC4F-8D6E-4CA82F62A6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2DC032E4-AD4E-624C-B295-46AFFD6D5911}"/>
              </a:ext>
            </a:extLst>
          </p:cNvPr>
          <p:cNvSpPr>
            <a:spLocks noGrp="1"/>
          </p:cNvSpPr>
          <p:nvPr>
            <p:ph type="dt" sz="half" idx="10"/>
          </p:nvPr>
        </p:nvSpPr>
        <p:spPr/>
        <p:txBody>
          <a:bodyPr/>
          <a:lstStyle/>
          <a:p>
            <a:fld id="{C52AC5CD-E035-8245-AFFE-8C2B8D2AF78D}" type="datetimeFigureOut">
              <a:rPr lang="en-VN" smtClean="0"/>
              <a:t>07/22/2022</a:t>
            </a:fld>
            <a:endParaRPr lang="en-VN"/>
          </a:p>
        </p:txBody>
      </p:sp>
      <p:sp>
        <p:nvSpPr>
          <p:cNvPr id="5" name="Footer Placeholder 4">
            <a:extLst>
              <a:ext uri="{FF2B5EF4-FFF2-40B4-BE49-F238E27FC236}">
                <a16:creationId xmlns:a16="http://schemas.microsoft.com/office/drawing/2014/main" id="{9DB64AB4-C55F-B14B-9913-9F2799C871B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8E83D82C-1F42-9445-A3CA-F13C7017E0AC}"/>
              </a:ext>
            </a:extLst>
          </p:cNvPr>
          <p:cNvSpPr>
            <a:spLocks noGrp="1"/>
          </p:cNvSpPr>
          <p:nvPr>
            <p:ph type="sldNum" sz="quarter" idx="12"/>
          </p:nvPr>
        </p:nvSpPr>
        <p:spPr/>
        <p:txBody>
          <a:bodyPr/>
          <a:lstStyle/>
          <a:p>
            <a:fld id="{820664D8-9E61-394C-972D-07591DA45F7E}" type="slidenum">
              <a:rPr lang="en-VN" smtClean="0"/>
              <a:t>‹#›</a:t>
            </a:fld>
            <a:endParaRPr lang="en-VN"/>
          </a:p>
        </p:txBody>
      </p:sp>
    </p:spTree>
    <p:extLst>
      <p:ext uri="{BB962C8B-B14F-4D97-AF65-F5344CB8AC3E}">
        <p14:creationId xmlns:p14="http://schemas.microsoft.com/office/powerpoint/2010/main" val="4225313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B8E72-508B-BE40-9D9F-E6FE6AA305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a:p>
        </p:txBody>
      </p:sp>
      <p:sp>
        <p:nvSpPr>
          <p:cNvPr id="3" name="Vertical Text Placeholder 2">
            <a:extLst>
              <a:ext uri="{FF2B5EF4-FFF2-40B4-BE49-F238E27FC236}">
                <a16:creationId xmlns:a16="http://schemas.microsoft.com/office/drawing/2014/main" id="{775D85F6-FF9F-4F4A-942B-9761FEA4DE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F5953D2-2569-954C-B056-533001E1C2A1}"/>
              </a:ext>
            </a:extLst>
          </p:cNvPr>
          <p:cNvSpPr>
            <a:spLocks noGrp="1"/>
          </p:cNvSpPr>
          <p:nvPr>
            <p:ph type="dt" sz="half" idx="10"/>
          </p:nvPr>
        </p:nvSpPr>
        <p:spPr/>
        <p:txBody>
          <a:bodyPr/>
          <a:lstStyle/>
          <a:p>
            <a:fld id="{C52AC5CD-E035-8245-AFFE-8C2B8D2AF78D}" type="datetimeFigureOut">
              <a:rPr lang="en-VN" smtClean="0"/>
              <a:t>07/22/2022</a:t>
            </a:fld>
            <a:endParaRPr lang="en-VN"/>
          </a:p>
        </p:txBody>
      </p:sp>
      <p:sp>
        <p:nvSpPr>
          <p:cNvPr id="5" name="Footer Placeholder 4">
            <a:extLst>
              <a:ext uri="{FF2B5EF4-FFF2-40B4-BE49-F238E27FC236}">
                <a16:creationId xmlns:a16="http://schemas.microsoft.com/office/drawing/2014/main" id="{ED75CBAC-2E16-AE45-A858-3824AE74432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9BBB8159-4AE1-7845-BE2C-2F32D8AB5FB9}"/>
              </a:ext>
            </a:extLst>
          </p:cNvPr>
          <p:cNvSpPr>
            <a:spLocks noGrp="1"/>
          </p:cNvSpPr>
          <p:nvPr>
            <p:ph type="sldNum" sz="quarter" idx="12"/>
          </p:nvPr>
        </p:nvSpPr>
        <p:spPr/>
        <p:txBody>
          <a:bodyPr/>
          <a:lstStyle/>
          <a:p>
            <a:fld id="{820664D8-9E61-394C-972D-07591DA45F7E}" type="slidenum">
              <a:rPr lang="en-VN" smtClean="0"/>
              <a:t>‹#›</a:t>
            </a:fld>
            <a:endParaRPr lang="en-VN"/>
          </a:p>
        </p:txBody>
      </p:sp>
    </p:spTree>
    <p:extLst>
      <p:ext uri="{BB962C8B-B14F-4D97-AF65-F5344CB8AC3E}">
        <p14:creationId xmlns:p14="http://schemas.microsoft.com/office/powerpoint/2010/main" val="1078718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33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707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096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A215-B0EB-5C4B-AEBB-C1E3DD946891}"/>
              </a:ext>
            </a:extLst>
          </p:cNvPr>
          <p:cNvSpPr>
            <a:spLocks noGrp="1"/>
          </p:cNvSpPr>
          <p:nvPr>
            <p:ph type="title"/>
          </p:nvPr>
        </p:nvSpPr>
        <p:spPr/>
        <p:txBody>
          <a:bodyPr/>
          <a:lstStyle/>
          <a:p>
            <a:r>
              <a:rPr lang="en-US"/>
              <a:t>Click to edit Master title style</a:t>
            </a:r>
            <a:endParaRPr/>
          </a:p>
        </p:txBody>
      </p:sp>
      <p:sp>
        <p:nvSpPr>
          <p:cNvPr id="3" name="Content Placeholder 2">
            <a:extLst>
              <a:ext uri="{FF2B5EF4-FFF2-40B4-BE49-F238E27FC236}">
                <a16:creationId xmlns:a16="http://schemas.microsoft.com/office/drawing/2014/main" id="{74AC3BCC-D608-6F45-9FBD-8104294176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16A4EEA8-8A29-FA41-8CF3-74D51EE7D98E}"/>
              </a:ext>
            </a:extLst>
          </p:cNvPr>
          <p:cNvSpPr>
            <a:spLocks noGrp="1"/>
          </p:cNvSpPr>
          <p:nvPr>
            <p:ph type="dt" sz="half" idx="10"/>
          </p:nvPr>
        </p:nvSpPr>
        <p:spPr/>
        <p:txBody>
          <a:bodyPr/>
          <a:lstStyle/>
          <a:p>
            <a:fld id="{C52AC5CD-E035-8245-AFFE-8C2B8D2AF78D}" type="datetimeFigureOut">
              <a:rPr lang="en-VN" smtClean="0"/>
              <a:t>07/22/2022</a:t>
            </a:fld>
            <a:endParaRPr lang="en-VN"/>
          </a:p>
        </p:txBody>
      </p:sp>
      <p:sp>
        <p:nvSpPr>
          <p:cNvPr id="5" name="Footer Placeholder 4">
            <a:extLst>
              <a:ext uri="{FF2B5EF4-FFF2-40B4-BE49-F238E27FC236}">
                <a16:creationId xmlns:a16="http://schemas.microsoft.com/office/drawing/2014/main" id="{417803AD-960E-A24C-A9AD-410ED5AD0E25}"/>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913ED50-8EC2-8640-8F5F-567D056B252D}"/>
              </a:ext>
            </a:extLst>
          </p:cNvPr>
          <p:cNvSpPr>
            <a:spLocks noGrp="1"/>
          </p:cNvSpPr>
          <p:nvPr>
            <p:ph type="sldNum" sz="quarter" idx="12"/>
          </p:nvPr>
        </p:nvSpPr>
        <p:spPr/>
        <p:txBody>
          <a:bodyPr/>
          <a:lstStyle/>
          <a:p>
            <a:fld id="{820664D8-9E61-394C-972D-07591DA45F7E}" type="slidenum">
              <a:rPr lang="en-VN" smtClean="0"/>
              <a:t>‹#›</a:t>
            </a:fld>
            <a:endParaRPr lang="en-VN"/>
          </a:p>
        </p:txBody>
      </p:sp>
    </p:spTree>
    <p:extLst>
      <p:ext uri="{BB962C8B-B14F-4D97-AF65-F5344CB8AC3E}">
        <p14:creationId xmlns:p14="http://schemas.microsoft.com/office/powerpoint/2010/main" val="2675207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BF88-FCBC-8540-AEE6-CDE4BEDFAF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a:p>
        </p:txBody>
      </p:sp>
      <p:sp>
        <p:nvSpPr>
          <p:cNvPr id="3" name="Text Placeholder 2">
            <a:extLst>
              <a:ext uri="{FF2B5EF4-FFF2-40B4-BE49-F238E27FC236}">
                <a16:creationId xmlns:a16="http://schemas.microsoft.com/office/drawing/2014/main" id="{2326E4FF-C52D-1B4A-A02E-A8C7188A6F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F21EE8-634B-7C47-B202-E0CF19D0AA5B}"/>
              </a:ext>
            </a:extLst>
          </p:cNvPr>
          <p:cNvSpPr>
            <a:spLocks noGrp="1"/>
          </p:cNvSpPr>
          <p:nvPr>
            <p:ph type="dt" sz="half" idx="10"/>
          </p:nvPr>
        </p:nvSpPr>
        <p:spPr/>
        <p:txBody>
          <a:bodyPr/>
          <a:lstStyle/>
          <a:p>
            <a:fld id="{C52AC5CD-E035-8245-AFFE-8C2B8D2AF78D}" type="datetimeFigureOut">
              <a:rPr lang="en-VN" smtClean="0"/>
              <a:t>07/22/2022</a:t>
            </a:fld>
            <a:endParaRPr lang="en-VN"/>
          </a:p>
        </p:txBody>
      </p:sp>
      <p:sp>
        <p:nvSpPr>
          <p:cNvPr id="5" name="Footer Placeholder 4">
            <a:extLst>
              <a:ext uri="{FF2B5EF4-FFF2-40B4-BE49-F238E27FC236}">
                <a16:creationId xmlns:a16="http://schemas.microsoft.com/office/drawing/2014/main" id="{15A57527-8A84-134D-BC2A-119D1192DC97}"/>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8C86B22-3A9C-6348-96EF-847BB3980D36}"/>
              </a:ext>
            </a:extLst>
          </p:cNvPr>
          <p:cNvSpPr>
            <a:spLocks noGrp="1"/>
          </p:cNvSpPr>
          <p:nvPr>
            <p:ph type="sldNum" sz="quarter" idx="12"/>
          </p:nvPr>
        </p:nvSpPr>
        <p:spPr/>
        <p:txBody>
          <a:bodyPr/>
          <a:lstStyle/>
          <a:p>
            <a:fld id="{820664D8-9E61-394C-972D-07591DA45F7E}" type="slidenum">
              <a:rPr lang="en-VN" smtClean="0"/>
              <a:t>‹#›</a:t>
            </a:fld>
            <a:endParaRPr lang="en-VN"/>
          </a:p>
        </p:txBody>
      </p:sp>
    </p:spTree>
    <p:extLst>
      <p:ext uri="{BB962C8B-B14F-4D97-AF65-F5344CB8AC3E}">
        <p14:creationId xmlns:p14="http://schemas.microsoft.com/office/powerpoint/2010/main" val="320992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09D0-4647-AE43-88CD-5AED0F141652}"/>
              </a:ext>
            </a:extLst>
          </p:cNvPr>
          <p:cNvSpPr>
            <a:spLocks noGrp="1"/>
          </p:cNvSpPr>
          <p:nvPr>
            <p:ph type="title"/>
          </p:nvPr>
        </p:nvSpPr>
        <p:spPr/>
        <p:txBody>
          <a:bodyPr/>
          <a:lstStyle/>
          <a:p>
            <a:r>
              <a:rPr lang="en-US"/>
              <a:t>Click to edit Master title style</a:t>
            </a:r>
            <a:endParaRPr/>
          </a:p>
        </p:txBody>
      </p:sp>
      <p:sp>
        <p:nvSpPr>
          <p:cNvPr id="3" name="Content Placeholder 2">
            <a:extLst>
              <a:ext uri="{FF2B5EF4-FFF2-40B4-BE49-F238E27FC236}">
                <a16:creationId xmlns:a16="http://schemas.microsoft.com/office/drawing/2014/main" id="{612D7F56-D66F-D84E-B411-A794C64B57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a:extLst>
              <a:ext uri="{FF2B5EF4-FFF2-40B4-BE49-F238E27FC236}">
                <a16:creationId xmlns:a16="http://schemas.microsoft.com/office/drawing/2014/main" id="{B69249C8-AA89-FF4C-9784-BEEDF76B39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a:extLst>
              <a:ext uri="{FF2B5EF4-FFF2-40B4-BE49-F238E27FC236}">
                <a16:creationId xmlns:a16="http://schemas.microsoft.com/office/drawing/2014/main" id="{92394E22-E4E1-034A-BC01-A2B311B6AD79}"/>
              </a:ext>
            </a:extLst>
          </p:cNvPr>
          <p:cNvSpPr>
            <a:spLocks noGrp="1"/>
          </p:cNvSpPr>
          <p:nvPr>
            <p:ph type="dt" sz="half" idx="10"/>
          </p:nvPr>
        </p:nvSpPr>
        <p:spPr/>
        <p:txBody>
          <a:bodyPr/>
          <a:lstStyle/>
          <a:p>
            <a:fld id="{C52AC5CD-E035-8245-AFFE-8C2B8D2AF78D}" type="datetimeFigureOut">
              <a:rPr lang="en-VN" smtClean="0"/>
              <a:t>07/22/2022</a:t>
            </a:fld>
            <a:endParaRPr lang="en-VN"/>
          </a:p>
        </p:txBody>
      </p:sp>
      <p:sp>
        <p:nvSpPr>
          <p:cNvPr id="6" name="Footer Placeholder 5">
            <a:extLst>
              <a:ext uri="{FF2B5EF4-FFF2-40B4-BE49-F238E27FC236}">
                <a16:creationId xmlns:a16="http://schemas.microsoft.com/office/drawing/2014/main" id="{8D9AA8F2-AB3C-364C-899F-99D0E3D24F6C}"/>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27AA7E0B-A1E0-4447-A38F-06873D2CE45B}"/>
              </a:ext>
            </a:extLst>
          </p:cNvPr>
          <p:cNvSpPr>
            <a:spLocks noGrp="1"/>
          </p:cNvSpPr>
          <p:nvPr>
            <p:ph type="sldNum" sz="quarter" idx="12"/>
          </p:nvPr>
        </p:nvSpPr>
        <p:spPr/>
        <p:txBody>
          <a:bodyPr/>
          <a:lstStyle/>
          <a:p>
            <a:fld id="{820664D8-9E61-394C-972D-07591DA45F7E}" type="slidenum">
              <a:rPr lang="en-VN" smtClean="0"/>
              <a:t>‹#›</a:t>
            </a:fld>
            <a:endParaRPr lang="en-VN"/>
          </a:p>
        </p:txBody>
      </p:sp>
    </p:spTree>
    <p:extLst>
      <p:ext uri="{BB962C8B-B14F-4D97-AF65-F5344CB8AC3E}">
        <p14:creationId xmlns:p14="http://schemas.microsoft.com/office/powerpoint/2010/main" val="204339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F48C-2D75-8841-BF80-8C4CA81037AF}"/>
              </a:ext>
            </a:extLst>
          </p:cNvPr>
          <p:cNvSpPr>
            <a:spLocks noGrp="1"/>
          </p:cNvSpPr>
          <p:nvPr>
            <p:ph type="title"/>
          </p:nvPr>
        </p:nvSpPr>
        <p:spPr>
          <a:xfrm>
            <a:off x="839788" y="365125"/>
            <a:ext cx="10515600" cy="1325563"/>
          </a:xfrm>
        </p:spPr>
        <p:txBody>
          <a:bodyPr/>
          <a:lstStyle/>
          <a:p>
            <a:r>
              <a:rPr lang="en-US"/>
              <a:t>Click to edit Master title style</a:t>
            </a:r>
            <a:endParaRPr/>
          </a:p>
        </p:txBody>
      </p:sp>
      <p:sp>
        <p:nvSpPr>
          <p:cNvPr id="3" name="Text Placeholder 2">
            <a:extLst>
              <a:ext uri="{FF2B5EF4-FFF2-40B4-BE49-F238E27FC236}">
                <a16:creationId xmlns:a16="http://schemas.microsoft.com/office/drawing/2014/main" id="{579322F0-3B47-6B44-BF33-E6C19AF3D4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260842-B70B-264C-99E5-7DCEBC811A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a:extLst>
              <a:ext uri="{FF2B5EF4-FFF2-40B4-BE49-F238E27FC236}">
                <a16:creationId xmlns:a16="http://schemas.microsoft.com/office/drawing/2014/main" id="{9143EEAA-1601-8B40-A423-B88A40EE89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1B2FFA-B7E0-F54B-8EAB-7678EABE70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a:extLst>
              <a:ext uri="{FF2B5EF4-FFF2-40B4-BE49-F238E27FC236}">
                <a16:creationId xmlns:a16="http://schemas.microsoft.com/office/drawing/2014/main" id="{4890AFEA-59E2-0F46-BD93-203D2389B7E2}"/>
              </a:ext>
            </a:extLst>
          </p:cNvPr>
          <p:cNvSpPr>
            <a:spLocks noGrp="1"/>
          </p:cNvSpPr>
          <p:nvPr>
            <p:ph type="dt" sz="half" idx="10"/>
          </p:nvPr>
        </p:nvSpPr>
        <p:spPr/>
        <p:txBody>
          <a:bodyPr/>
          <a:lstStyle/>
          <a:p>
            <a:fld id="{C52AC5CD-E035-8245-AFFE-8C2B8D2AF78D}" type="datetimeFigureOut">
              <a:rPr lang="en-VN" smtClean="0"/>
              <a:t>07/22/2022</a:t>
            </a:fld>
            <a:endParaRPr lang="en-VN"/>
          </a:p>
        </p:txBody>
      </p:sp>
      <p:sp>
        <p:nvSpPr>
          <p:cNvPr id="8" name="Footer Placeholder 7">
            <a:extLst>
              <a:ext uri="{FF2B5EF4-FFF2-40B4-BE49-F238E27FC236}">
                <a16:creationId xmlns:a16="http://schemas.microsoft.com/office/drawing/2014/main" id="{F294E182-71CD-FB41-A8D3-80345D64A19C}"/>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2D8CD78F-2091-D741-B45C-533E88F64617}"/>
              </a:ext>
            </a:extLst>
          </p:cNvPr>
          <p:cNvSpPr>
            <a:spLocks noGrp="1"/>
          </p:cNvSpPr>
          <p:nvPr>
            <p:ph type="sldNum" sz="quarter" idx="12"/>
          </p:nvPr>
        </p:nvSpPr>
        <p:spPr/>
        <p:txBody>
          <a:bodyPr/>
          <a:lstStyle/>
          <a:p>
            <a:fld id="{820664D8-9E61-394C-972D-07591DA45F7E}" type="slidenum">
              <a:rPr lang="en-VN" smtClean="0"/>
              <a:t>‹#›</a:t>
            </a:fld>
            <a:endParaRPr lang="en-VN"/>
          </a:p>
        </p:txBody>
      </p:sp>
    </p:spTree>
    <p:extLst>
      <p:ext uri="{BB962C8B-B14F-4D97-AF65-F5344CB8AC3E}">
        <p14:creationId xmlns:p14="http://schemas.microsoft.com/office/powerpoint/2010/main" val="2811677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B2B5-5E61-7A49-A430-60C70C352008}"/>
              </a:ext>
            </a:extLst>
          </p:cNvPr>
          <p:cNvSpPr>
            <a:spLocks noGrp="1"/>
          </p:cNvSpPr>
          <p:nvPr>
            <p:ph type="title"/>
          </p:nvPr>
        </p:nvSpPr>
        <p:spPr/>
        <p:txBody>
          <a:bodyPr/>
          <a:lstStyle/>
          <a:p>
            <a:r>
              <a:rPr lang="en-US"/>
              <a:t>Click to edit Master title style</a:t>
            </a:r>
            <a:endParaRPr/>
          </a:p>
        </p:txBody>
      </p:sp>
      <p:sp>
        <p:nvSpPr>
          <p:cNvPr id="3" name="Date Placeholder 2">
            <a:extLst>
              <a:ext uri="{FF2B5EF4-FFF2-40B4-BE49-F238E27FC236}">
                <a16:creationId xmlns:a16="http://schemas.microsoft.com/office/drawing/2014/main" id="{E0F8957F-3914-6C42-A2C4-95EEBEAFD429}"/>
              </a:ext>
            </a:extLst>
          </p:cNvPr>
          <p:cNvSpPr>
            <a:spLocks noGrp="1"/>
          </p:cNvSpPr>
          <p:nvPr>
            <p:ph type="dt" sz="half" idx="10"/>
          </p:nvPr>
        </p:nvSpPr>
        <p:spPr/>
        <p:txBody>
          <a:bodyPr/>
          <a:lstStyle/>
          <a:p>
            <a:fld id="{C52AC5CD-E035-8245-AFFE-8C2B8D2AF78D}" type="datetimeFigureOut">
              <a:rPr lang="en-VN" smtClean="0"/>
              <a:t>07/22/2022</a:t>
            </a:fld>
            <a:endParaRPr lang="en-VN"/>
          </a:p>
        </p:txBody>
      </p:sp>
      <p:sp>
        <p:nvSpPr>
          <p:cNvPr id="4" name="Footer Placeholder 3">
            <a:extLst>
              <a:ext uri="{FF2B5EF4-FFF2-40B4-BE49-F238E27FC236}">
                <a16:creationId xmlns:a16="http://schemas.microsoft.com/office/drawing/2014/main" id="{4CDE4556-AE70-574D-AF21-2644C1BE61A0}"/>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5246EB77-17FB-F54B-8352-D79ACAFF348D}"/>
              </a:ext>
            </a:extLst>
          </p:cNvPr>
          <p:cNvSpPr>
            <a:spLocks noGrp="1"/>
          </p:cNvSpPr>
          <p:nvPr>
            <p:ph type="sldNum" sz="quarter" idx="12"/>
          </p:nvPr>
        </p:nvSpPr>
        <p:spPr/>
        <p:txBody>
          <a:bodyPr/>
          <a:lstStyle/>
          <a:p>
            <a:fld id="{820664D8-9E61-394C-972D-07591DA45F7E}" type="slidenum">
              <a:rPr lang="en-VN" smtClean="0"/>
              <a:t>‹#›</a:t>
            </a:fld>
            <a:endParaRPr lang="en-VN"/>
          </a:p>
        </p:txBody>
      </p:sp>
    </p:spTree>
    <p:extLst>
      <p:ext uri="{BB962C8B-B14F-4D97-AF65-F5344CB8AC3E}">
        <p14:creationId xmlns:p14="http://schemas.microsoft.com/office/powerpoint/2010/main" val="537346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E35B42-065B-4D4B-8530-BD69C540B34D}"/>
              </a:ext>
            </a:extLst>
          </p:cNvPr>
          <p:cNvSpPr>
            <a:spLocks noGrp="1"/>
          </p:cNvSpPr>
          <p:nvPr>
            <p:ph type="dt" sz="half" idx="10"/>
          </p:nvPr>
        </p:nvSpPr>
        <p:spPr/>
        <p:txBody>
          <a:bodyPr/>
          <a:lstStyle/>
          <a:p>
            <a:fld id="{C52AC5CD-E035-8245-AFFE-8C2B8D2AF78D}" type="datetimeFigureOut">
              <a:rPr lang="en-VN" smtClean="0"/>
              <a:t>07/22/2022</a:t>
            </a:fld>
            <a:endParaRPr lang="en-VN"/>
          </a:p>
        </p:txBody>
      </p:sp>
      <p:sp>
        <p:nvSpPr>
          <p:cNvPr id="3" name="Footer Placeholder 2">
            <a:extLst>
              <a:ext uri="{FF2B5EF4-FFF2-40B4-BE49-F238E27FC236}">
                <a16:creationId xmlns:a16="http://schemas.microsoft.com/office/drawing/2014/main" id="{B288506F-CF3B-0D41-9E1D-AAFF8DEF57B6}"/>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062216DD-9A83-7548-BA64-AD2E40466EC0}"/>
              </a:ext>
            </a:extLst>
          </p:cNvPr>
          <p:cNvSpPr>
            <a:spLocks noGrp="1"/>
          </p:cNvSpPr>
          <p:nvPr>
            <p:ph type="sldNum" sz="quarter" idx="12"/>
          </p:nvPr>
        </p:nvSpPr>
        <p:spPr/>
        <p:txBody>
          <a:bodyPr/>
          <a:lstStyle/>
          <a:p>
            <a:fld id="{820664D8-9E61-394C-972D-07591DA45F7E}" type="slidenum">
              <a:rPr lang="en-VN" smtClean="0"/>
              <a:t>‹#›</a:t>
            </a:fld>
            <a:endParaRPr lang="en-VN"/>
          </a:p>
        </p:txBody>
      </p:sp>
    </p:spTree>
    <p:extLst>
      <p:ext uri="{BB962C8B-B14F-4D97-AF65-F5344CB8AC3E}">
        <p14:creationId xmlns:p14="http://schemas.microsoft.com/office/powerpoint/2010/main" val="4048122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996F-15D7-194E-876E-5974506922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a:p>
        </p:txBody>
      </p:sp>
      <p:sp>
        <p:nvSpPr>
          <p:cNvPr id="3" name="Content Placeholder 2">
            <a:extLst>
              <a:ext uri="{FF2B5EF4-FFF2-40B4-BE49-F238E27FC236}">
                <a16:creationId xmlns:a16="http://schemas.microsoft.com/office/drawing/2014/main" id="{E32E15B4-1A17-2E4F-85AC-5FF5C0347B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a:extLst>
              <a:ext uri="{FF2B5EF4-FFF2-40B4-BE49-F238E27FC236}">
                <a16:creationId xmlns:a16="http://schemas.microsoft.com/office/drawing/2014/main" id="{04112AD8-E55E-0B4D-BFFF-C67794C67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F016A7-F17B-AF48-98D3-087CDB5FD1F1}"/>
              </a:ext>
            </a:extLst>
          </p:cNvPr>
          <p:cNvSpPr>
            <a:spLocks noGrp="1"/>
          </p:cNvSpPr>
          <p:nvPr>
            <p:ph type="dt" sz="half" idx="10"/>
          </p:nvPr>
        </p:nvSpPr>
        <p:spPr/>
        <p:txBody>
          <a:bodyPr/>
          <a:lstStyle/>
          <a:p>
            <a:fld id="{C52AC5CD-E035-8245-AFFE-8C2B8D2AF78D}" type="datetimeFigureOut">
              <a:rPr lang="en-VN" smtClean="0"/>
              <a:t>07/22/2022</a:t>
            </a:fld>
            <a:endParaRPr lang="en-VN"/>
          </a:p>
        </p:txBody>
      </p:sp>
      <p:sp>
        <p:nvSpPr>
          <p:cNvPr id="6" name="Footer Placeholder 5">
            <a:extLst>
              <a:ext uri="{FF2B5EF4-FFF2-40B4-BE49-F238E27FC236}">
                <a16:creationId xmlns:a16="http://schemas.microsoft.com/office/drawing/2014/main" id="{3AB732DA-DAA7-B748-BD12-7058AF416DAD}"/>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6D382D75-D29B-9B43-B176-53AF2331268F}"/>
              </a:ext>
            </a:extLst>
          </p:cNvPr>
          <p:cNvSpPr>
            <a:spLocks noGrp="1"/>
          </p:cNvSpPr>
          <p:nvPr>
            <p:ph type="sldNum" sz="quarter" idx="12"/>
          </p:nvPr>
        </p:nvSpPr>
        <p:spPr/>
        <p:txBody>
          <a:bodyPr/>
          <a:lstStyle/>
          <a:p>
            <a:fld id="{820664D8-9E61-394C-972D-07591DA45F7E}" type="slidenum">
              <a:rPr lang="en-VN" smtClean="0"/>
              <a:t>‹#›</a:t>
            </a:fld>
            <a:endParaRPr lang="en-VN"/>
          </a:p>
        </p:txBody>
      </p:sp>
    </p:spTree>
    <p:extLst>
      <p:ext uri="{BB962C8B-B14F-4D97-AF65-F5344CB8AC3E}">
        <p14:creationId xmlns:p14="http://schemas.microsoft.com/office/powerpoint/2010/main" val="46461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AF84-A9D1-BB4F-9356-6DB718437F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a:p>
        </p:txBody>
      </p:sp>
      <p:sp>
        <p:nvSpPr>
          <p:cNvPr id="3" name="Picture Placeholder 2">
            <a:extLst>
              <a:ext uri="{FF2B5EF4-FFF2-40B4-BE49-F238E27FC236}">
                <a16:creationId xmlns:a16="http://schemas.microsoft.com/office/drawing/2014/main" id="{3CD3792C-3385-2344-A0F2-2CE514C81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79E579C1-86FB-B34C-A0F1-24667DDE6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C5BC2-B826-CC4F-90C7-C2F2A5CA9B27}"/>
              </a:ext>
            </a:extLst>
          </p:cNvPr>
          <p:cNvSpPr>
            <a:spLocks noGrp="1"/>
          </p:cNvSpPr>
          <p:nvPr>
            <p:ph type="dt" sz="half" idx="10"/>
          </p:nvPr>
        </p:nvSpPr>
        <p:spPr/>
        <p:txBody>
          <a:bodyPr/>
          <a:lstStyle/>
          <a:p>
            <a:fld id="{C52AC5CD-E035-8245-AFFE-8C2B8D2AF78D}" type="datetimeFigureOut">
              <a:rPr lang="en-VN" smtClean="0"/>
              <a:t>07/22/2022</a:t>
            </a:fld>
            <a:endParaRPr lang="en-VN"/>
          </a:p>
        </p:txBody>
      </p:sp>
      <p:sp>
        <p:nvSpPr>
          <p:cNvPr id="6" name="Footer Placeholder 5">
            <a:extLst>
              <a:ext uri="{FF2B5EF4-FFF2-40B4-BE49-F238E27FC236}">
                <a16:creationId xmlns:a16="http://schemas.microsoft.com/office/drawing/2014/main" id="{3CA4D950-3DD9-B240-9A02-48D57DB943F6}"/>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93F722E4-78E0-264F-BF81-32DA162BE72F}"/>
              </a:ext>
            </a:extLst>
          </p:cNvPr>
          <p:cNvSpPr>
            <a:spLocks noGrp="1"/>
          </p:cNvSpPr>
          <p:nvPr>
            <p:ph type="sldNum" sz="quarter" idx="12"/>
          </p:nvPr>
        </p:nvSpPr>
        <p:spPr/>
        <p:txBody>
          <a:bodyPr/>
          <a:lstStyle/>
          <a:p>
            <a:fld id="{820664D8-9E61-394C-972D-07591DA45F7E}" type="slidenum">
              <a:rPr lang="en-VN" smtClean="0"/>
              <a:t>‹#›</a:t>
            </a:fld>
            <a:endParaRPr lang="en-VN"/>
          </a:p>
        </p:txBody>
      </p:sp>
    </p:spTree>
    <p:extLst>
      <p:ext uri="{BB962C8B-B14F-4D97-AF65-F5344CB8AC3E}">
        <p14:creationId xmlns:p14="http://schemas.microsoft.com/office/powerpoint/2010/main" val="3741848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D53D94-C441-8D43-BC89-433654A548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a:extLst>
              <a:ext uri="{FF2B5EF4-FFF2-40B4-BE49-F238E27FC236}">
                <a16:creationId xmlns:a16="http://schemas.microsoft.com/office/drawing/2014/main" id="{B48DBB0B-0585-AF4D-B968-11D3657B90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798605-2305-584F-86B9-0C29B5FCB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2AC5CD-E035-8245-AFFE-8C2B8D2AF78D}" type="datetimeFigureOut">
              <a:rPr lang="en-VN" smtClean="0"/>
              <a:t>07/22/2022</a:t>
            </a:fld>
            <a:endParaRPr/>
          </a:p>
        </p:txBody>
      </p:sp>
      <p:sp>
        <p:nvSpPr>
          <p:cNvPr id="5" name="Footer Placeholder 4">
            <a:extLst>
              <a:ext uri="{FF2B5EF4-FFF2-40B4-BE49-F238E27FC236}">
                <a16:creationId xmlns:a16="http://schemas.microsoft.com/office/drawing/2014/main" id="{8CE5EDFB-CFE4-7E41-82D5-C211ACAB6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lide Number Placeholder 5">
            <a:extLst>
              <a:ext uri="{FF2B5EF4-FFF2-40B4-BE49-F238E27FC236}">
                <a16:creationId xmlns:a16="http://schemas.microsoft.com/office/drawing/2014/main" id="{F31B0AA1-9BA4-5D45-8CD0-1A2F0E0056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0664D8-9E61-394C-972D-07591DA45F7E}" type="slidenum">
              <a:rPr lang="en-VN" smtClean="0"/>
              <a:t>‹#›</a:t>
            </a:fld>
            <a:endParaRPr/>
          </a:p>
        </p:txBody>
      </p:sp>
    </p:spTree>
    <p:extLst>
      <p:ext uri="{BB962C8B-B14F-4D97-AF65-F5344CB8AC3E}">
        <p14:creationId xmlns:p14="http://schemas.microsoft.com/office/powerpoint/2010/main" val="1021214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microsoft.com/office/2007/relationships/hdphoto" Target="../media/hdphoto3.wdp"/><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jpg"/><Relationship Id="rId7" Type="http://schemas.openxmlformats.org/officeDocument/2006/relationships/image" Target="../media/image14.jpeg"/><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4.wdp"/><Relationship Id="rId4" Type="http://schemas.openxmlformats.org/officeDocument/2006/relationships/image" Target="../media/image12.png"/><Relationship Id="rId9" Type="http://schemas.openxmlformats.org/officeDocument/2006/relationships/audio" Target="../media/audio2.wav"/></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7.png"/><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audio" Target="../media/audio4.wav"/><Relationship Id="rId1" Type="http://schemas.openxmlformats.org/officeDocument/2006/relationships/slideLayout" Target="../slideLayouts/slideLayout2.xml"/><Relationship Id="rId6" Type="http://schemas.openxmlformats.org/officeDocument/2006/relationships/audio" Target="../media/audio4.wav"/><Relationship Id="rId5" Type="http://schemas.openxmlformats.org/officeDocument/2006/relationships/image" Target="../media/image20.jpg"/><Relationship Id="rId4" Type="http://schemas.openxmlformats.org/officeDocument/2006/relationships/image" Target="../media/image19.jpg"/></Relationships>
</file>

<file path=ppt/slides/_rels/slide1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3.wav"/><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audio" Target="../media/audio1.wav"/><Relationship Id="rId7"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3.jpg"/><Relationship Id="rId4" Type="http://schemas.openxmlformats.org/officeDocument/2006/relationships/audio" Target="../media/audio3.wav"/></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2.xml"/><Relationship Id="rId4" Type="http://schemas.openxmlformats.org/officeDocument/2006/relationships/audio" Target="../media/audio5.wav"/></Relationships>
</file>

<file path=ppt/slides/_rels/slide2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audio" Target="../media/audio1.wav"/><Relationship Id="rId7" Type="http://schemas.openxmlformats.org/officeDocument/2006/relationships/image" Target="../media/image28.jpg"/><Relationship Id="rId2" Type="http://schemas.openxmlformats.org/officeDocument/2006/relationships/audio" Target="../media/audio6.wav"/><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audio" Target="../media/audio6.wav"/><Relationship Id="rId4" Type="http://schemas.openxmlformats.org/officeDocument/2006/relationships/audio" Target="../media/audio3.wav"/></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10.wdp"/><Relationship Id="rId3" Type="http://schemas.openxmlformats.org/officeDocument/2006/relationships/image" Target="../media/image26.jpg"/><Relationship Id="rId7" Type="http://schemas.openxmlformats.org/officeDocument/2006/relationships/image" Target="../media/image32.png"/><Relationship Id="rId12" Type="http://schemas.microsoft.com/office/2007/relationships/hdphoto" Target="../media/hdphoto9.wdp"/><Relationship Id="rId2" Type="http://schemas.openxmlformats.org/officeDocument/2006/relationships/audio" Target="../media/audio5.wav"/><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34.png"/><Relationship Id="rId5" Type="http://schemas.microsoft.com/office/2007/relationships/hdphoto" Target="../media/hdphoto5.wdp"/><Relationship Id="rId15" Type="http://schemas.openxmlformats.org/officeDocument/2006/relationships/audio" Target="../media/audio5.wav"/><Relationship Id="rId10" Type="http://schemas.microsoft.com/office/2007/relationships/hdphoto" Target="../media/hdphoto8.wdp"/><Relationship Id="rId4" Type="http://schemas.openxmlformats.org/officeDocument/2006/relationships/image" Target="../media/image31.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13.wdp"/><Relationship Id="rId13" Type="http://schemas.microsoft.com/office/2007/relationships/hdphoto" Target="../media/hdphoto16.wdp"/><Relationship Id="rId3" Type="http://schemas.openxmlformats.org/officeDocument/2006/relationships/image" Target="../media/image26.jpg"/><Relationship Id="rId7" Type="http://schemas.openxmlformats.org/officeDocument/2006/relationships/image" Target="../media/image36.png"/><Relationship Id="rId12" Type="http://schemas.openxmlformats.org/officeDocument/2006/relationships/image" Target="../media/image38.png"/><Relationship Id="rId2" Type="http://schemas.openxmlformats.org/officeDocument/2006/relationships/audio" Target="../media/audio5.wav"/><Relationship Id="rId1" Type="http://schemas.openxmlformats.org/officeDocument/2006/relationships/slideLayout" Target="../slideLayouts/slideLayout2.xml"/><Relationship Id="rId6" Type="http://schemas.microsoft.com/office/2007/relationships/hdphoto" Target="../media/hdphoto12.wdp"/><Relationship Id="rId11" Type="http://schemas.microsoft.com/office/2007/relationships/hdphoto" Target="../media/hdphoto15.wdp"/><Relationship Id="rId5" Type="http://schemas.microsoft.com/office/2007/relationships/hdphoto" Target="../media/hdphoto11.wdp"/><Relationship Id="rId15" Type="http://schemas.openxmlformats.org/officeDocument/2006/relationships/audio" Target="../media/audio5.wav"/><Relationship Id="rId10" Type="http://schemas.openxmlformats.org/officeDocument/2006/relationships/image" Target="../media/image37.png"/><Relationship Id="rId4" Type="http://schemas.openxmlformats.org/officeDocument/2006/relationships/image" Target="../media/image35.png"/><Relationship Id="rId9" Type="http://schemas.microsoft.com/office/2007/relationships/hdphoto" Target="../media/hdphoto14.wdp"/></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audio" Target="../media/audio7.wav"/><Relationship Id="rId1" Type="http://schemas.openxmlformats.org/officeDocument/2006/relationships/slideLayout" Target="../slideLayouts/slideLayout2.xml"/><Relationship Id="rId4" Type="http://schemas.openxmlformats.org/officeDocument/2006/relationships/audio" Target="../media/audio7.wav"/></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audio" Target="../media/audio7.wav"/><Relationship Id="rId1" Type="http://schemas.openxmlformats.org/officeDocument/2006/relationships/slideLayout" Target="../slideLayouts/slideLayout2.xml"/><Relationship Id="rId5" Type="http://schemas.openxmlformats.org/officeDocument/2006/relationships/audio" Target="../media/audio7.wav"/></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audio" Target="../media/audio7.wav"/><Relationship Id="rId1" Type="http://schemas.openxmlformats.org/officeDocument/2006/relationships/slideLayout" Target="../slideLayouts/slideLayout2.xml"/><Relationship Id="rId6" Type="http://schemas.openxmlformats.org/officeDocument/2006/relationships/audio" Target="../media/audio7.wav"/><Relationship Id="rId4" Type="http://schemas.openxmlformats.org/officeDocument/2006/relationships/image" Target="../media/image40.jpg"/></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audio" Target="../media/audio7.wav"/><Relationship Id="rId2" Type="http://schemas.openxmlformats.org/officeDocument/2006/relationships/audio" Target="../media/audio7.wav"/><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audio" Target="../media/audio8.wav"/><Relationship Id="rId1" Type="http://schemas.openxmlformats.org/officeDocument/2006/relationships/slideLayout" Target="../slideLayouts/slideLayout2.xml"/><Relationship Id="rId5" Type="http://schemas.openxmlformats.org/officeDocument/2006/relationships/audio" Target="../media/audio8.wav"/><Relationship Id="rId4" Type="http://schemas.openxmlformats.org/officeDocument/2006/relationships/image" Target="../media/image30.jpg"/></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audio" Target="../media/audio9.wav"/><Relationship Id="rId1" Type="http://schemas.openxmlformats.org/officeDocument/2006/relationships/slideLayout" Target="../slideLayouts/slideLayout2.xml"/><Relationship Id="rId4" Type="http://schemas.openxmlformats.org/officeDocument/2006/relationships/audio" Target="../media/audio9.wav"/></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hdphoto" Target="../media/hdphoto21.wdp"/><Relationship Id="rId3" Type="http://schemas.openxmlformats.org/officeDocument/2006/relationships/image" Target="../media/image40.jpg"/><Relationship Id="rId7" Type="http://schemas.openxmlformats.org/officeDocument/2006/relationships/image" Target="../media/image43.jpg"/><Relationship Id="rId12" Type="http://schemas.openxmlformats.org/officeDocument/2006/relationships/image" Target="../media/image46.png"/><Relationship Id="rId2" Type="http://schemas.openxmlformats.org/officeDocument/2006/relationships/image" Target="../media/image41.jpg"/><Relationship Id="rId1" Type="http://schemas.openxmlformats.org/officeDocument/2006/relationships/slideLayout" Target="../slideLayouts/slideLayout2.xml"/><Relationship Id="rId6" Type="http://schemas.microsoft.com/office/2007/relationships/hdphoto" Target="../media/hdphoto18.wdp"/><Relationship Id="rId11" Type="http://schemas.microsoft.com/office/2007/relationships/hdphoto" Target="../media/hdphoto20.wdp"/><Relationship Id="rId5" Type="http://schemas.microsoft.com/office/2007/relationships/hdphoto" Target="../media/hdphoto17.wdp"/><Relationship Id="rId10" Type="http://schemas.openxmlformats.org/officeDocument/2006/relationships/image" Target="../media/image45.png"/><Relationship Id="rId4" Type="http://schemas.openxmlformats.org/officeDocument/2006/relationships/image" Target="../media/image42.png"/><Relationship Id="rId9" Type="http://schemas.microsoft.com/office/2007/relationships/hdphoto" Target="../media/hdphoto19.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1.jpg"/><Relationship Id="rId1" Type="http://schemas.openxmlformats.org/officeDocument/2006/relationships/slideLayout" Target="../slideLayouts/slideLayout2.xml"/><Relationship Id="rId6" Type="http://schemas.microsoft.com/office/2007/relationships/hdphoto" Target="../media/hdphoto22.wdp"/><Relationship Id="rId5" Type="http://schemas.openxmlformats.org/officeDocument/2006/relationships/image" Target="../media/image45.png"/><Relationship Id="rId4" Type="http://schemas.openxmlformats.org/officeDocument/2006/relationships/image" Target="../media/image47.jpg"/></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9.wav"/><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8.png"/><Relationship Id="rId4" Type="http://schemas.openxmlformats.org/officeDocument/2006/relationships/image" Target="../media/image4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26.jpg"/><Relationship Id="rId4" Type="http://schemas.openxmlformats.org/officeDocument/2006/relationships/image" Target="../media/image30.jpg"/></Relationships>
</file>

<file path=ppt/slides/_rels/slide5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61.xml.rels><?xml version="1.0" encoding="UTF-8" standalone="yes"?>
<Relationships xmlns="http://schemas.openxmlformats.org/package/2006/relationships"><Relationship Id="rId3" Type="http://schemas.openxmlformats.org/officeDocument/2006/relationships/audio" Target="../media/audio10.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26.jpg"/><Relationship Id="rId4" Type="http://schemas.openxmlformats.org/officeDocument/2006/relationships/image" Target="../media/image49.jpg"/></Relationships>
</file>

<file path=ppt/slides/_rels/slide62.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6503509" y="1225370"/>
            <a:ext cx="5545972" cy="923330"/>
          </a:xfrm>
          <a:prstGeom prst="rect">
            <a:avLst/>
          </a:prstGeom>
          <a:noFill/>
        </p:spPr>
        <p:txBody>
          <a:bodyPr wrap="square" rtlCol="0" anchor="ctr">
            <a:spAutoFit/>
          </a:bodyPr>
          <a:lstStyle/>
          <a:p>
            <a:pPr algn="r"/>
            <a:r>
              <a:rPr lang="en-US" sz="5400" b="1" dirty="0">
                <a:solidFill>
                  <a:schemeClr val="bg1"/>
                </a:solidFill>
                <a:latin typeface="+mj-lt"/>
              </a:rPr>
              <a:t>TƯ DUY BIỆN LUẬN</a:t>
            </a:r>
            <a:endParaRPr lang="ko-KR" altLang="en-US" sz="5400" b="1" dirty="0">
              <a:solidFill>
                <a:schemeClr val="bg1"/>
              </a:solidFill>
              <a:latin typeface="+mj-lt"/>
              <a:cs typeface="Arial" pitchFamily="34" charset="0"/>
            </a:endParaRPr>
          </a:p>
        </p:txBody>
      </p:sp>
      <p:sp>
        <p:nvSpPr>
          <p:cNvPr id="15" name="TextBox 14">
            <a:extLst>
              <a:ext uri="{FF2B5EF4-FFF2-40B4-BE49-F238E27FC236}">
                <a16:creationId xmlns:a16="http://schemas.microsoft.com/office/drawing/2014/main" id="{E1D76FB9-48AC-45CA-8F0D-FD198B4F22AE}"/>
              </a:ext>
            </a:extLst>
          </p:cNvPr>
          <p:cNvSpPr txBox="1"/>
          <p:nvPr/>
        </p:nvSpPr>
        <p:spPr>
          <a:xfrm>
            <a:off x="6728388" y="5676260"/>
            <a:ext cx="5096214" cy="523220"/>
          </a:xfrm>
          <a:prstGeom prst="rect">
            <a:avLst/>
          </a:prstGeom>
          <a:noFill/>
        </p:spPr>
        <p:txBody>
          <a:bodyPr wrap="square" rtlCol="0" anchor="ctr">
            <a:spAutoFit/>
          </a:bodyPr>
          <a:lstStyle/>
          <a:p>
            <a:pPr algn="r"/>
            <a:r>
              <a:rPr lang="en-US" altLang="ko-KR" sz="2800" dirty="0">
                <a:solidFill>
                  <a:schemeClr val="bg1"/>
                </a:solidFill>
                <a:cs typeface="Arial" pitchFamily="34" charset="0"/>
              </a:rPr>
              <a:t>TS. NGUYỄN THỊ THU HIỀN</a:t>
            </a:r>
            <a:endParaRPr lang="ko-KR" altLang="en-US" sz="2800" dirty="0">
              <a:solidFill>
                <a:schemeClr val="bg1"/>
              </a:solidFill>
              <a:cs typeface="Arial" pitchFamily="34" charset="0"/>
            </a:endParaRPr>
          </a:p>
        </p:txBody>
      </p:sp>
      <p:sp>
        <p:nvSpPr>
          <p:cNvPr id="16" name="TextBox 15">
            <a:hlinkClick r:id="rId2"/>
            <a:extLst>
              <a:ext uri="{FF2B5EF4-FFF2-40B4-BE49-F238E27FC236}">
                <a16:creationId xmlns:a16="http://schemas.microsoft.com/office/drawing/2014/main" id="{CF639353-2FBF-45AF-BF9B-02441FCB654D}"/>
              </a:ext>
            </a:extLst>
          </p:cNvPr>
          <p:cNvSpPr txBox="1"/>
          <p:nvPr/>
        </p:nvSpPr>
        <p:spPr>
          <a:xfrm>
            <a:off x="6728388" y="6396335"/>
            <a:ext cx="5096276" cy="461665"/>
          </a:xfrm>
          <a:prstGeom prst="rect">
            <a:avLst/>
          </a:prstGeom>
          <a:noFill/>
        </p:spPr>
        <p:txBody>
          <a:bodyPr wrap="square" rtlCol="0">
            <a:spAutoFit/>
          </a:bodyPr>
          <a:lstStyle/>
          <a:p>
            <a:pPr algn="r"/>
            <a:r>
              <a:rPr lang="en-US" altLang="ko-KR" sz="2400" dirty="0" err="1">
                <a:solidFill>
                  <a:schemeClr val="bg1"/>
                </a:solidFill>
                <a:cs typeface="Arial" pitchFamily="34" charset="0"/>
              </a:rPr>
              <a:t>Hienntt@tdmu.edu.vn</a:t>
            </a:r>
            <a:endParaRPr lang="ko-KR" altLang="en-US" sz="2400" dirty="0">
              <a:solidFill>
                <a:schemeClr val="bg1"/>
              </a:solidFill>
              <a:cs typeface="Arial" pitchFamily="34" charset="0"/>
            </a:endParaRPr>
          </a:p>
        </p:txBody>
      </p:sp>
    </p:spTree>
    <p:extLst>
      <p:ext uri="{BB962C8B-B14F-4D97-AF65-F5344CB8AC3E}">
        <p14:creationId xmlns:p14="http://schemas.microsoft.com/office/powerpoint/2010/main" val="302102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0E13644-65E6-AC49-8F9C-06302E38835D}"/>
              </a:ext>
            </a:extLst>
          </p:cNvPr>
          <p:cNvSpPr txBox="1"/>
          <p:nvPr/>
        </p:nvSpPr>
        <p:spPr>
          <a:xfrm>
            <a:off x="1187117" y="465220"/>
            <a:ext cx="5583516" cy="523220"/>
          </a:xfrm>
          <a:prstGeom prst="rect">
            <a:avLst/>
          </a:prstGeom>
          <a:noFill/>
        </p:spPr>
        <p:txBody>
          <a:bodyPr wrap="none" rtlCol="0">
            <a:spAutoFit/>
          </a:bodyPr>
          <a:lstStyle/>
          <a:p>
            <a:r>
              <a:rPr lang="vi-VN" sz="2800" b="1" dirty="0">
                <a:latin typeface="Arial" panose="020B0604020202020204" pitchFamily="34" charset="0"/>
                <a:cs typeface="Arial" panose="020B0604020202020204" pitchFamily="34" charset="0"/>
              </a:rPr>
              <a:t>KHÁI NIỆM TƯ DUY BIỆN LUẬN</a:t>
            </a:r>
            <a:endParaRPr sz="280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A05223A8-31A5-8944-92CD-67E1EA192389}"/>
              </a:ext>
            </a:extLst>
          </p:cNvPr>
          <p:cNvGrpSpPr/>
          <p:nvPr/>
        </p:nvGrpSpPr>
        <p:grpSpPr>
          <a:xfrm>
            <a:off x="0" y="1444238"/>
            <a:ext cx="3796232" cy="4857605"/>
            <a:chOff x="0" y="1444238"/>
            <a:chExt cx="3796232" cy="4857605"/>
          </a:xfrm>
        </p:grpSpPr>
        <p:pic>
          <p:nvPicPr>
            <p:cNvPr id="9" name="Picture 8">
              <a:extLst>
                <a:ext uri="{FF2B5EF4-FFF2-40B4-BE49-F238E27FC236}">
                  <a16:creationId xmlns:a16="http://schemas.microsoft.com/office/drawing/2014/main" id="{ECCEC980-E3C9-B245-BE5A-8531B6D5BE4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6" b="99306" l="5469" r="96875">
                          <a14:foregroundMark x1="21563" y1="11806" x2="34531" y2="556"/>
                          <a14:foregroundMark x1="59844" y1="972" x2="75625" y2="17500"/>
                          <a14:foregroundMark x1="16875" y1="91528" x2="25469" y2="99583"/>
                          <a14:foregroundMark x1="25469" y1="99583" x2="26250" y2="99861"/>
                          <a14:foregroundMark x1="87500" y1="79167" x2="92188" y2="77500"/>
                          <a14:foregroundMark x1="92969" y1="72917" x2="95781" y2="76111"/>
                          <a14:foregroundMark x1="95469" y1="74306" x2="96563" y2="76389"/>
                          <a14:foregroundMark x1="97031" y1="76389" x2="97031" y2="76389"/>
                          <a14:foregroundMark x1="5469" y1="62778" x2="8594" y2="67222"/>
                        </a14:backgroundRemoval>
                      </a14:imgEffect>
                    </a14:imgLayer>
                  </a14:imgProps>
                </a:ext>
              </a:extLst>
            </a:blip>
            <a:stretch>
              <a:fillRect/>
            </a:stretch>
          </p:blipFill>
          <p:spPr>
            <a:xfrm>
              <a:off x="0" y="1444238"/>
              <a:ext cx="3796232" cy="4270761"/>
            </a:xfrm>
            <a:prstGeom prst="rect">
              <a:avLst/>
            </a:prstGeom>
          </p:spPr>
        </p:pic>
        <p:sp>
          <p:nvSpPr>
            <p:cNvPr id="11" name="TextBox 10">
              <a:extLst>
                <a:ext uri="{FF2B5EF4-FFF2-40B4-BE49-F238E27FC236}">
                  <a16:creationId xmlns:a16="http://schemas.microsoft.com/office/drawing/2014/main" id="{2BA552BC-F676-5B45-B3B0-02078BC70203}"/>
                </a:ext>
              </a:extLst>
            </p:cNvPr>
            <p:cNvSpPr txBox="1"/>
            <p:nvPr/>
          </p:nvSpPr>
          <p:spPr>
            <a:xfrm>
              <a:off x="693316" y="5932511"/>
              <a:ext cx="2672526" cy="369332"/>
            </a:xfrm>
            <a:prstGeom prst="rect">
              <a:avLst/>
            </a:prstGeom>
            <a:noFill/>
          </p:spPr>
          <p:txBody>
            <a:bodyPr wrap="none" rtlCol="0">
              <a:spAutoFit/>
            </a:bodyPr>
            <a:lstStyle/>
            <a:p>
              <a:r>
                <a:rPr lang="vi-VN" i="1" dirty="0">
                  <a:solidFill>
                    <a:srgbClr val="C00000"/>
                  </a:solidFill>
                </a:rPr>
                <a:t>John Dewey (</a:t>
              </a:r>
              <a:r>
                <a:rPr lang="en-VN" i="1" dirty="0">
                  <a:solidFill>
                    <a:srgbClr val="C00000"/>
                  </a:solidFill>
                </a:rPr>
                <a:t>1859-1952)</a:t>
              </a:r>
              <a:endParaRPr i="1" dirty="0">
                <a:solidFill>
                  <a:srgbClr val="C00000"/>
                </a:solidFill>
              </a:endParaRPr>
            </a:p>
          </p:txBody>
        </p:sp>
      </p:grpSp>
      <p:grpSp>
        <p:nvGrpSpPr>
          <p:cNvPr id="2" name="Group 1">
            <a:extLst>
              <a:ext uri="{FF2B5EF4-FFF2-40B4-BE49-F238E27FC236}">
                <a16:creationId xmlns:a16="http://schemas.microsoft.com/office/drawing/2014/main" id="{27FDE73A-E344-FF46-B1B8-0902BA60612A}"/>
              </a:ext>
            </a:extLst>
          </p:cNvPr>
          <p:cNvGrpSpPr/>
          <p:nvPr/>
        </p:nvGrpSpPr>
        <p:grpSpPr>
          <a:xfrm>
            <a:off x="3641559" y="1097462"/>
            <a:ext cx="4701589" cy="2211339"/>
            <a:chOff x="3641559" y="1097462"/>
            <a:chExt cx="4701589" cy="2211339"/>
          </a:xfrm>
        </p:grpSpPr>
        <p:sp>
          <p:nvSpPr>
            <p:cNvPr id="13" name="TextBox 12">
              <a:extLst>
                <a:ext uri="{FF2B5EF4-FFF2-40B4-BE49-F238E27FC236}">
                  <a16:creationId xmlns:a16="http://schemas.microsoft.com/office/drawing/2014/main" id="{9D8C8898-72F7-9E45-8BE4-556290A2CEB8}"/>
                </a:ext>
              </a:extLst>
            </p:cNvPr>
            <p:cNvSpPr txBox="1"/>
            <p:nvPr/>
          </p:nvSpPr>
          <p:spPr>
            <a:xfrm>
              <a:off x="3641559" y="1097462"/>
              <a:ext cx="3796232" cy="1107996"/>
            </a:xfrm>
            <a:prstGeom prst="rect">
              <a:avLst/>
            </a:prstGeom>
            <a:noFill/>
          </p:spPr>
          <p:txBody>
            <a:bodyPr wrap="none" rtlCol="0">
              <a:spAutoFit/>
            </a:bodyPr>
            <a:lstStyle/>
            <a:p>
              <a:r>
                <a:rPr lang="vi-VN" sz="2200" b="1" dirty="0">
                  <a:solidFill>
                    <a:srgbClr val="FF0000"/>
                  </a:solidFill>
                </a:rPr>
                <a:t>critical</a:t>
              </a:r>
              <a:endParaRPr lang="en-VN" sz="2200" dirty="0">
                <a:solidFill>
                  <a:srgbClr val="FF0000"/>
                </a:solidFill>
                <a:effectLst/>
              </a:endParaRPr>
            </a:p>
            <a:p>
              <a:r>
                <a:rPr lang="vi-VN" sz="2200" i="1" dirty="0"/>
                <a:t>kriticos</a:t>
              </a:r>
              <a:r>
                <a:rPr lang="vi-VN" sz="2200" dirty="0"/>
                <a:t> (</a:t>
              </a:r>
              <a:r>
                <a:rPr lang="vi-VN" sz="2200" i="1" dirty="0"/>
                <a:t>phán xét sáng suốt</a:t>
              </a:r>
              <a:r>
                <a:rPr lang="vi-VN" sz="2200" dirty="0"/>
                <a:t>) </a:t>
              </a:r>
            </a:p>
            <a:p>
              <a:r>
                <a:rPr lang="vi-VN" sz="2200" i="1" dirty="0"/>
                <a:t>kriterion</a:t>
              </a:r>
              <a:r>
                <a:rPr lang="vi-VN" sz="2200" dirty="0"/>
                <a:t> (</a:t>
              </a:r>
              <a:r>
                <a:rPr lang="vi-VN" sz="2200" i="1" dirty="0"/>
                <a:t>các tiêu chuẩn</a:t>
              </a:r>
              <a:r>
                <a:rPr lang="vi-VN" sz="2200" dirty="0"/>
                <a:t>)</a:t>
              </a:r>
              <a:r>
                <a:rPr lang="en-VN" sz="2200" dirty="0">
                  <a:effectLst/>
                </a:rPr>
                <a:t> </a:t>
              </a:r>
              <a:endParaRPr sz="2200" dirty="0"/>
            </a:p>
          </p:txBody>
        </p:sp>
        <p:sp>
          <p:nvSpPr>
            <p:cNvPr id="14" name="Rectangle 13">
              <a:extLst>
                <a:ext uri="{FF2B5EF4-FFF2-40B4-BE49-F238E27FC236}">
                  <a16:creationId xmlns:a16="http://schemas.microsoft.com/office/drawing/2014/main" id="{0086CE49-7103-994D-AEF8-5B0C21F4A9F1}"/>
                </a:ext>
              </a:extLst>
            </p:cNvPr>
            <p:cNvSpPr/>
            <p:nvPr/>
          </p:nvSpPr>
          <p:spPr>
            <a:xfrm>
              <a:off x="5343275" y="2200805"/>
              <a:ext cx="2999873" cy="1107996"/>
            </a:xfrm>
            <a:prstGeom prst="rect">
              <a:avLst/>
            </a:prstGeom>
          </p:spPr>
          <p:txBody>
            <a:bodyPr wrap="square">
              <a:spAutoFit/>
            </a:bodyPr>
            <a:lstStyle/>
            <a:p>
              <a:r>
                <a:rPr lang="vi-VN" sz="2200" spc="-20" dirty="0">
                  <a:ea typeface="Times New Roman" panose="02020603050405020304" pitchFamily="18" charset="0"/>
                </a:rPr>
                <a:t>sự phán xét sáng suốt dựa trên những tiêu chuẩn nào đó</a:t>
              </a:r>
              <a:r>
                <a:rPr lang="en-VN" sz="2200" dirty="0">
                  <a:effectLst/>
                </a:rPr>
                <a:t> </a:t>
              </a:r>
              <a:endParaRPr sz="2200" dirty="0"/>
            </a:p>
          </p:txBody>
        </p:sp>
        <p:cxnSp>
          <p:nvCxnSpPr>
            <p:cNvPr id="16" name="Straight Arrow Connector 15">
              <a:extLst>
                <a:ext uri="{FF2B5EF4-FFF2-40B4-BE49-F238E27FC236}">
                  <a16:creationId xmlns:a16="http://schemas.microsoft.com/office/drawing/2014/main" id="{CD6E18EF-980D-B04E-B8BB-C2257FF69690}"/>
                </a:ext>
              </a:extLst>
            </p:cNvPr>
            <p:cNvCxnSpPr/>
            <p:nvPr/>
          </p:nvCxnSpPr>
          <p:spPr>
            <a:xfrm>
              <a:off x="4749967" y="2710915"/>
              <a:ext cx="465221" cy="0"/>
            </a:xfrm>
            <a:prstGeom prst="straightConnector1">
              <a:avLst/>
            </a:prstGeom>
            <a:ln w="57150">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5CEEB0AA-D362-A245-B74B-6EC46205BA42}"/>
              </a:ext>
            </a:extLst>
          </p:cNvPr>
          <p:cNvSpPr/>
          <p:nvPr/>
        </p:nvSpPr>
        <p:spPr>
          <a:xfrm>
            <a:off x="3796232" y="3840400"/>
            <a:ext cx="7405271" cy="2081019"/>
          </a:xfrm>
          <a:prstGeom prst="rect">
            <a:avLst/>
          </a:prstGeom>
        </p:spPr>
        <p:txBody>
          <a:bodyPr wrap="square">
            <a:spAutoFit/>
          </a:bodyPr>
          <a:lstStyle/>
          <a:p>
            <a:pPr>
              <a:lnSpc>
                <a:spcPct val="110000"/>
              </a:lnSpc>
              <a:spcAft>
                <a:spcPts val="400"/>
              </a:spcAft>
            </a:pPr>
            <a:r>
              <a:rPr lang="vi-VN" sz="2400" i="1" dirty="0">
                <a:latin typeface="Arial" panose="020B0604020202020204" pitchFamily="34" charset="0"/>
                <a:ea typeface="Times New Roman" panose="02020603050405020304" pitchFamily="18" charset="0"/>
                <a:cs typeface="Arial" panose="020B0604020202020204" pitchFamily="34" charset="0"/>
              </a:rPr>
              <a:t>Sự suy xét chủ động, kiên trì và cẩn trọng một niềm tin hay cái gọi là một dạng tri thức nào đó bằng cách xem xét những cơ sở nâng đỡ cho niềm tin ấy và những kết luận nào đó nữa mà nó nhắm đến.</a:t>
            </a:r>
            <a:r>
              <a:rPr lang="vi-VN" sz="2400" dirty="0">
                <a:latin typeface="Arial" panose="020B0604020202020204" pitchFamily="34" charset="0"/>
                <a:ea typeface="Times New Roman" panose="02020603050405020304" pitchFamily="18" charset="0"/>
                <a:cs typeface="Arial" panose="020B0604020202020204" pitchFamily="34" charset="0"/>
              </a:rPr>
              <a:t> </a:t>
            </a:r>
          </a:p>
          <a:p>
            <a:pPr algn="r">
              <a:lnSpc>
                <a:spcPct val="110000"/>
              </a:lnSpc>
              <a:spcAft>
                <a:spcPts val="400"/>
              </a:spcAft>
            </a:pPr>
            <a:r>
              <a:rPr lang="vi-VN" sz="2000" dirty="0">
                <a:solidFill>
                  <a:schemeClr val="accent4">
                    <a:lumMod val="50000"/>
                  </a:schemeClr>
                </a:solidFill>
                <a:latin typeface="Arial" panose="020B0604020202020204" pitchFamily="34" charset="0"/>
                <a:ea typeface="Times New Roman" panose="02020603050405020304" pitchFamily="18" charset="0"/>
                <a:cs typeface="Arial" panose="020B0604020202020204" pitchFamily="34" charset="0"/>
              </a:rPr>
              <a:t>(John Dewey, </a:t>
            </a:r>
            <a:r>
              <a:rPr lang="vi-VN" sz="2000" i="1" dirty="0">
                <a:solidFill>
                  <a:schemeClr val="accent4">
                    <a:lumMod val="50000"/>
                  </a:schemeClr>
                </a:solidFill>
                <a:latin typeface="Arial" panose="020B0604020202020204" pitchFamily="34" charset="0"/>
                <a:ea typeface="Times New Roman" panose="02020603050405020304" pitchFamily="18" charset="0"/>
                <a:cs typeface="Arial" panose="020B0604020202020204" pitchFamily="34" charset="0"/>
              </a:rPr>
              <a:t>How to think</a:t>
            </a:r>
            <a:r>
              <a:rPr lang="vi-VN" sz="2000" dirty="0">
                <a:solidFill>
                  <a:schemeClr val="accent4">
                    <a:lumMod val="50000"/>
                  </a:schemeClr>
                </a:solidFill>
                <a:latin typeface="Arial" panose="020B0604020202020204" pitchFamily="34" charset="0"/>
                <a:ea typeface="Times New Roman" panose="02020603050405020304" pitchFamily="18" charset="0"/>
                <a:cs typeface="Arial" panose="020B0604020202020204" pitchFamily="34" charset="0"/>
              </a:rPr>
              <a:t>, 1909, tr. 9)</a:t>
            </a:r>
            <a:endParaRPr lang="en-VN" sz="2000" dirty="0">
              <a:solidFill>
                <a:schemeClr val="accent4">
                  <a:lumMod val="50000"/>
                </a:schemeClr>
              </a:solidFill>
              <a:latin typeface="Arial" panose="020B0604020202020204" pitchFamily="34" charset="0"/>
              <a:ea typeface="Times New Roman" panose="02020603050405020304" pitchFamily="18" charset="0"/>
              <a:cs typeface="Arial" panose="020B0604020202020204" pitchFamily="34" charset="0"/>
            </a:endParaRPr>
          </a:p>
        </p:txBody>
      </p:sp>
      <p:grpSp>
        <p:nvGrpSpPr>
          <p:cNvPr id="5" name="Group 4">
            <a:extLst>
              <a:ext uri="{FF2B5EF4-FFF2-40B4-BE49-F238E27FC236}">
                <a16:creationId xmlns:a16="http://schemas.microsoft.com/office/drawing/2014/main" id="{F50F68CF-5072-554C-8EF5-186D995EE494}"/>
              </a:ext>
            </a:extLst>
          </p:cNvPr>
          <p:cNvGrpSpPr/>
          <p:nvPr/>
        </p:nvGrpSpPr>
        <p:grpSpPr>
          <a:xfrm>
            <a:off x="8134200" y="238717"/>
            <a:ext cx="3022539" cy="3297983"/>
            <a:chOff x="8134200" y="238717"/>
            <a:chExt cx="3022539" cy="3297983"/>
          </a:xfrm>
        </p:grpSpPr>
        <p:pic>
          <p:nvPicPr>
            <p:cNvPr id="3" name="Picture 2">
              <a:extLst>
                <a:ext uri="{FF2B5EF4-FFF2-40B4-BE49-F238E27FC236}">
                  <a16:creationId xmlns:a16="http://schemas.microsoft.com/office/drawing/2014/main" id="{DD01D9BD-8C6A-DD4E-9EDF-B05D76DA9F0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8" b="98777" l="9969" r="97802">
                          <a14:foregroundMark x1="6855" y1="69825" x2="6784" y2="70657"/>
                          <a14:foregroundMark x1="7849" y1="58238" x2="7765" y2="59217"/>
                          <a14:foregroundMark x1="7085" y1="76560" x2="12009" y2="90538"/>
                          <a14:foregroundMark x1="12009" y1="90538" x2="11068" y2="98777"/>
                          <a14:foregroundMark x1="16170" y1="20636" x2="19231" y2="4568"/>
                          <a14:foregroundMark x1="19231" y1="4568" x2="25039" y2="408"/>
                          <a14:foregroundMark x1="53255" y1="23362" x2="53768" y2="24062"/>
                          <a14:foregroundMark x1="52534" y1="22377" x2="52911" y2="22892"/>
                          <a14:foregroundMark x1="49578" y1="18341" x2="50886" y2="20127"/>
                          <a14:foregroundMark x1="37520" y1="1876" x2="49578" y2="18341"/>
                          <a14:foregroundMark x1="53813" y1="24935" x2="68838" y2="24225"/>
                          <a14:foregroundMark x1="68838" y1="24225" x2="82967" y2="28385"/>
                          <a14:foregroundMark x1="97498" y1="37843" x2="97802" y2="38010"/>
                          <a14:foregroundMark x1="94579" y1="36238" x2="95087" y2="36517"/>
                          <a14:foregroundMark x1="91507" y1="34549" x2="92198" y2="34929"/>
                          <a14:foregroundMark x1="87279" y1="32224" x2="89944" y2="33689"/>
                          <a14:foregroundMark x1="82967" y1="29853" x2="84727" y2="30821"/>
                          <a14:backgroundMark x1="89953" y1="33687" x2="93407" y2="49674"/>
                          <a14:backgroundMark x1="93407" y1="49674" x2="84380" y2="75612"/>
                          <a14:backgroundMark x1="84851" y1="30750" x2="88540" y2="37031"/>
                          <a14:backgroundMark x1="92308" y1="36052" x2="95055" y2="39478"/>
                          <a14:backgroundMark x1="96468" y1="36542" x2="95526" y2="39967"/>
                          <a14:backgroundMark x1="94584" y1="32219" x2="92700" y2="37520"/>
                          <a14:backgroundMark x1="31947" y1="80914" x2="31947" y2="86215"/>
                          <a14:backgroundMark x1="32889" y1="78956" x2="36578" y2="83768"/>
                          <a14:backgroundMark x1="48195" y1="24551" x2="48195" y2="24551"/>
                          <a14:backgroundMark x1="49137" y1="24551" x2="49137" y2="24551"/>
                          <a14:backgroundMark x1="51884" y1="24959" x2="50078" y2="22104"/>
                          <a14:backgroundMark x1="51413" y1="24551" x2="50078" y2="20636"/>
                          <a14:backgroundMark x1="51884" y1="24062" x2="52355" y2="25449"/>
                          <a14:backgroundMark x1="52355" y1="24959" x2="50549" y2="18760"/>
                          <a14:backgroundMark x1="51413" y1="24959" x2="49608" y2="19657"/>
                          <a14:backgroundMark x1="47724" y1="24959" x2="49137" y2="19657"/>
                          <a14:backgroundMark x1="52826" y1="20636" x2="49608" y2="22594"/>
                          <a14:backgroundMark x1="50078" y1="24062" x2="52826" y2="24062"/>
                          <a14:backgroundMark x1="21272" y1="1876" x2="24097" y2="1876"/>
                          <a14:backgroundMark x1="6436" y1="58238" x2="6436" y2="62561"/>
                          <a14:backgroundMark x1="7378" y1="59217" x2="7378" y2="64519"/>
                          <a14:backgroundMark x1="6436" y1="64029" x2="6907" y2="69821"/>
                          <a14:backgroundMark x1="5495" y1="70799" x2="6436" y2="75612"/>
                          <a14:backgroundMark x1="5965" y1="70799" x2="6907" y2="76591"/>
                          <a14:backgroundMark x1="5495" y1="78956" x2="5495" y2="78956"/>
                        </a14:backgroundRemoval>
                      </a14:imgEffect>
                    </a14:imgLayer>
                  </a14:imgProps>
                </a:ext>
              </a:extLst>
            </a:blip>
            <a:stretch>
              <a:fillRect/>
            </a:stretch>
          </p:blipFill>
          <p:spPr>
            <a:xfrm>
              <a:off x="8134200" y="238717"/>
              <a:ext cx="2966450" cy="2854684"/>
            </a:xfrm>
            <a:prstGeom prst="rect">
              <a:avLst/>
            </a:prstGeom>
          </p:spPr>
        </p:pic>
        <p:sp>
          <p:nvSpPr>
            <p:cNvPr id="4" name="Rectangle 3">
              <a:extLst>
                <a:ext uri="{FF2B5EF4-FFF2-40B4-BE49-F238E27FC236}">
                  <a16:creationId xmlns:a16="http://schemas.microsoft.com/office/drawing/2014/main" id="{EFA5DD0C-3582-E245-9F4D-796D5B5C77CA}"/>
                </a:ext>
              </a:extLst>
            </p:cNvPr>
            <p:cNvSpPr/>
            <p:nvPr/>
          </p:nvSpPr>
          <p:spPr>
            <a:xfrm>
              <a:off x="8343148" y="3167368"/>
              <a:ext cx="2813591" cy="369332"/>
            </a:xfrm>
            <a:prstGeom prst="rect">
              <a:avLst/>
            </a:prstGeom>
          </p:spPr>
          <p:txBody>
            <a:bodyPr wrap="none">
              <a:spAutoFit/>
            </a:bodyPr>
            <a:lstStyle/>
            <a:p>
              <a:r>
                <a:rPr lang="vi-VN" i="1" dirty="0">
                  <a:solidFill>
                    <a:srgbClr val="C00000"/>
                  </a:solidFill>
                </a:rPr>
                <a:t>Socrates (470–399 TCN)</a:t>
              </a:r>
            </a:p>
          </p:txBody>
        </p:sp>
      </p:grpSp>
    </p:spTree>
    <p:extLst>
      <p:ext uri="{BB962C8B-B14F-4D97-AF65-F5344CB8AC3E}">
        <p14:creationId xmlns:p14="http://schemas.microsoft.com/office/powerpoint/2010/main" val="965757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strips(downLeft)">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57236A-2958-CC46-A52C-847C1FB1655F}"/>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CÁC QUY TẮC XÁC ĐỊNH TÍNH HỢP LỆ</a:t>
            </a:r>
            <a:endParaRPr lang="x-none" dirty="0">
              <a:solidFill>
                <a:srgbClr val="FF0000"/>
              </a:solidFill>
            </a:endParaRPr>
          </a:p>
        </p:txBody>
      </p:sp>
      <p:sp>
        <p:nvSpPr>
          <p:cNvPr id="3" name="Oval 2">
            <a:extLst>
              <a:ext uri="{FF2B5EF4-FFF2-40B4-BE49-F238E27FC236}">
                <a16:creationId xmlns:a16="http://schemas.microsoft.com/office/drawing/2014/main" id="{F780F04F-0393-A748-B458-DCB31C8EB7E3}"/>
              </a:ext>
            </a:extLst>
          </p:cNvPr>
          <p:cNvSpPr/>
          <p:nvPr/>
        </p:nvSpPr>
        <p:spPr>
          <a:xfrm>
            <a:off x="8662988" y="3319463"/>
            <a:ext cx="804862" cy="677862"/>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 name="Oval 4">
            <a:extLst>
              <a:ext uri="{FF2B5EF4-FFF2-40B4-BE49-F238E27FC236}">
                <a16:creationId xmlns:a16="http://schemas.microsoft.com/office/drawing/2014/main" id="{6EE08CD6-A2F6-1746-A611-2C7208CA1FD1}"/>
              </a:ext>
            </a:extLst>
          </p:cNvPr>
          <p:cNvSpPr/>
          <p:nvPr/>
        </p:nvSpPr>
        <p:spPr>
          <a:xfrm>
            <a:off x="8616950" y="4073525"/>
            <a:ext cx="804863" cy="676275"/>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6" name="Oval 5">
            <a:extLst>
              <a:ext uri="{FF2B5EF4-FFF2-40B4-BE49-F238E27FC236}">
                <a16:creationId xmlns:a16="http://schemas.microsoft.com/office/drawing/2014/main" id="{407520C8-07D1-9742-BE06-F7967D1FC308}"/>
              </a:ext>
            </a:extLst>
          </p:cNvPr>
          <p:cNvSpPr/>
          <p:nvPr/>
        </p:nvSpPr>
        <p:spPr>
          <a:xfrm>
            <a:off x="5167313" y="4090988"/>
            <a:ext cx="804862" cy="677862"/>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7" name="Oval 6">
            <a:extLst>
              <a:ext uri="{FF2B5EF4-FFF2-40B4-BE49-F238E27FC236}">
                <a16:creationId xmlns:a16="http://schemas.microsoft.com/office/drawing/2014/main" id="{A766E6C8-6FE9-8D40-A7C0-DF3D5C40ED46}"/>
              </a:ext>
            </a:extLst>
          </p:cNvPr>
          <p:cNvSpPr/>
          <p:nvPr/>
        </p:nvSpPr>
        <p:spPr>
          <a:xfrm>
            <a:off x="6249988" y="4089400"/>
            <a:ext cx="803275" cy="677863"/>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8" name="Oval 7">
            <a:extLst>
              <a:ext uri="{FF2B5EF4-FFF2-40B4-BE49-F238E27FC236}">
                <a16:creationId xmlns:a16="http://schemas.microsoft.com/office/drawing/2014/main" id="{C74D81DF-EA7D-A944-902D-B26A2BF40151}"/>
              </a:ext>
            </a:extLst>
          </p:cNvPr>
          <p:cNvSpPr/>
          <p:nvPr/>
        </p:nvSpPr>
        <p:spPr>
          <a:xfrm>
            <a:off x="6348413" y="2662238"/>
            <a:ext cx="803275" cy="677862"/>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9" name="Oval 8">
            <a:extLst>
              <a:ext uri="{FF2B5EF4-FFF2-40B4-BE49-F238E27FC236}">
                <a16:creationId xmlns:a16="http://schemas.microsoft.com/office/drawing/2014/main" id="{A58B56C7-0B3E-A048-8D49-175600188B84}"/>
              </a:ext>
            </a:extLst>
          </p:cNvPr>
          <p:cNvSpPr/>
          <p:nvPr/>
        </p:nvSpPr>
        <p:spPr>
          <a:xfrm>
            <a:off x="5243513" y="3333750"/>
            <a:ext cx="803275" cy="677863"/>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10" name="Oval 9">
            <a:extLst>
              <a:ext uri="{FF2B5EF4-FFF2-40B4-BE49-F238E27FC236}">
                <a16:creationId xmlns:a16="http://schemas.microsoft.com/office/drawing/2014/main" id="{6D278CBF-3DEF-004C-9446-B7AF114A7CB6}"/>
              </a:ext>
            </a:extLst>
          </p:cNvPr>
          <p:cNvSpPr/>
          <p:nvPr/>
        </p:nvSpPr>
        <p:spPr>
          <a:xfrm>
            <a:off x="3054350" y="4068763"/>
            <a:ext cx="804863" cy="677862"/>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11" name="Oval 10">
            <a:extLst>
              <a:ext uri="{FF2B5EF4-FFF2-40B4-BE49-F238E27FC236}">
                <a16:creationId xmlns:a16="http://schemas.microsoft.com/office/drawing/2014/main" id="{0153767D-C72F-5B47-BCA9-1DD6C7E7F953}"/>
              </a:ext>
            </a:extLst>
          </p:cNvPr>
          <p:cNvSpPr/>
          <p:nvPr/>
        </p:nvSpPr>
        <p:spPr>
          <a:xfrm>
            <a:off x="3116263" y="2662238"/>
            <a:ext cx="804862" cy="677862"/>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49162" name="Rectangle 11">
            <a:extLst>
              <a:ext uri="{FF2B5EF4-FFF2-40B4-BE49-F238E27FC236}">
                <a16:creationId xmlns:a16="http://schemas.microsoft.com/office/drawing/2014/main" id="{709EE66F-11C1-19A3-D4B6-4E299CAA5F3E}"/>
              </a:ext>
            </a:extLst>
          </p:cNvPr>
          <p:cNvSpPr>
            <a:spLocks noChangeArrowheads="1"/>
          </p:cNvSpPr>
          <p:nvPr/>
        </p:nvSpPr>
        <p:spPr bwMode="auto">
          <a:xfrm>
            <a:off x="993775" y="1408113"/>
            <a:ext cx="9763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3000"/>
              <a:t>Thuật ngữ nào không chu diên trong tiền đề thì phải không chu diên trong kết luận.</a:t>
            </a:r>
            <a:endParaRPr lang="vi-VN" altLang="en-US" sz="3000">
              <a:latin typeface="Verdana" panose="020B0604030504040204" pitchFamily="34" charset="0"/>
              <a:cs typeface="Calibri" panose="020F0502020204030204" pitchFamily="34" charset="0"/>
            </a:endParaRPr>
          </a:p>
        </p:txBody>
      </p:sp>
      <p:sp>
        <p:nvSpPr>
          <p:cNvPr id="49163" name="Rectangle 12">
            <a:extLst>
              <a:ext uri="{FF2B5EF4-FFF2-40B4-BE49-F238E27FC236}">
                <a16:creationId xmlns:a16="http://schemas.microsoft.com/office/drawing/2014/main" id="{26C0004D-5825-DE32-CB67-DC4B7C949B04}"/>
              </a:ext>
            </a:extLst>
          </p:cNvPr>
          <p:cNvSpPr>
            <a:spLocks noChangeArrowheads="1"/>
          </p:cNvSpPr>
          <p:nvPr/>
        </p:nvSpPr>
        <p:spPr bwMode="auto">
          <a:xfrm>
            <a:off x="1641475" y="2814638"/>
            <a:ext cx="19986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a  P</a:t>
            </a:r>
          </a:p>
        </p:txBody>
      </p:sp>
      <p:sp>
        <p:nvSpPr>
          <p:cNvPr id="49164" name="Rectangle 13">
            <a:extLst>
              <a:ext uri="{FF2B5EF4-FFF2-40B4-BE49-F238E27FC236}">
                <a16:creationId xmlns:a16="http://schemas.microsoft.com/office/drawing/2014/main" id="{3AECDB54-21B2-3136-E1A3-6D3A42E651E2}"/>
              </a:ext>
            </a:extLst>
          </p:cNvPr>
          <p:cNvSpPr>
            <a:spLocks noChangeArrowheads="1"/>
          </p:cNvSpPr>
          <p:nvPr/>
        </p:nvSpPr>
        <p:spPr bwMode="auto">
          <a:xfrm>
            <a:off x="1652588" y="3427413"/>
            <a:ext cx="20653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a  M</a:t>
            </a:r>
          </a:p>
        </p:txBody>
      </p:sp>
      <p:sp>
        <p:nvSpPr>
          <p:cNvPr id="49165" name="Rectangle 14">
            <a:extLst>
              <a:ext uri="{FF2B5EF4-FFF2-40B4-BE49-F238E27FC236}">
                <a16:creationId xmlns:a16="http://schemas.microsoft.com/office/drawing/2014/main" id="{4F3CEC5F-A477-7635-F7E2-7626AC5C827F}"/>
              </a:ext>
            </a:extLst>
          </p:cNvPr>
          <p:cNvSpPr>
            <a:spLocks noChangeArrowheads="1"/>
          </p:cNvSpPr>
          <p:nvPr/>
        </p:nvSpPr>
        <p:spPr bwMode="auto">
          <a:xfrm>
            <a:off x="1685925" y="4165600"/>
            <a:ext cx="19335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a   P</a:t>
            </a:r>
          </a:p>
        </p:txBody>
      </p:sp>
      <p:cxnSp>
        <p:nvCxnSpPr>
          <p:cNvPr id="16" name="Straight Connector 15">
            <a:extLst>
              <a:ext uri="{FF2B5EF4-FFF2-40B4-BE49-F238E27FC236}">
                <a16:creationId xmlns:a16="http://schemas.microsoft.com/office/drawing/2014/main" id="{FDC260A0-BD4A-5A4F-A3D9-429A149FC0ED}"/>
              </a:ext>
            </a:extLst>
          </p:cNvPr>
          <p:cNvCxnSpPr/>
          <p:nvPr/>
        </p:nvCxnSpPr>
        <p:spPr>
          <a:xfrm>
            <a:off x="1725613" y="4019550"/>
            <a:ext cx="2041525" cy="0"/>
          </a:xfrm>
          <a:prstGeom prst="line">
            <a:avLst/>
          </a:prstGeom>
        </p:spPr>
        <p:style>
          <a:lnRef idx="1">
            <a:schemeClr val="dk1"/>
          </a:lnRef>
          <a:fillRef idx="0">
            <a:schemeClr val="dk1"/>
          </a:fillRef>
          <a:effectRef idx="0">
            <a:schemeClr val="dk1"/>
          </a:effectRef>
          <a:fontRef idx="minor">
            <a:schemeClr val="tx1"/>
          </a:fontRef>
        </p:style>
      </p:cxnSp>
      <p:sp>
        <p:nvSpPr>
          <p:cNvPr id="49167" name="Rectangle 16">
            <a:extLst>
              <a:ext uri="{FF2B5EF4-FFF2-40B4-BE49-F238E27FC236}">
                <a16:creationId xmlns:a16="http://schemas.microsoft.com/office/drawing/2014/main" id="{146AA525-206B-A029-F6C2-D72E33EF3340}"/>
              </a:ext>
            </a:extLst>
          </p:cNvPr>
          <p:cNvSpPr>
            <a:spLocks noChangeArrowheads="1"/>
          </p:cNvSpPr>
          <p:nvPr/>
        </p:nvSpPr>
        <p:spPr bwMode="auto">
          <a:xfrm>
            <a:off x="2327275" y="3098800"/>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68" name="Rectangle 17">
            <a:extLst>
              <a:ext uri="{FF2B5EF4-FFF2-40B4-BE49-F238E27FC236}">
                <a16:creationId xmlns:a16="http://schemas.microsoft.com/office/drawing/2014/main" id="{A8D8183E-A353-D63B-1D8D-52ED179EF413}"/>
              </a:ext>
            </a:extLst>
          </p:cNvPr>
          <p:cNvSpPr>
            <a:spLocks noChangeArrowheads="1"/>
          </p:cNvSpPr>
          <p:nvPr/>
        </p:nvSpPr>
        <p:spPr bwMode="auto">
          <a:xfrm>
            <a:off x="3473450" y="3035300"/>
            <a:ext cx="32543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69" name="Rectangle 18">
            <a:extLst>
              <a:ext uri="{FF2B5EF4-FFF2-40B4-BE49-F238E27FC236}">
                <a16:creationId xmlns:a16="http://schemas.microsoft.com/office/drawing/2014/main" id="{5B92D9AF-D0CB-2453-12A0-28731B130427}"/>
              </a:ext>
            </a:extLst>
          </p:cNvPr>
          <p:cNvSpPr>
            <a:spLocks noChangeArrowheads="1"/>
          </p:cNvSpPr>
          <p:nvPr/>
        </p:nvSpPr>
        <p:spPr bwMode="auto">
          <a:xfrm>
            <a:off x="2341563" y="3860800"/>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70" name="Rectangle 19">
            <a:extLst>
              <a:ext uri="{FF2B5EF4-FFF2-40B4-BE49-F238E27FC236}">
                <a16:creationId xmlns:a16="http://schemas.microsoft.com/office/drawing/2014/main" id="{21978711-B6E7-1387-6671-CAC2B7DCE690}"/>
              </a:ext>
            </a:extLst>
          </p:cNvPr>
          <p:cNvSpPr>
            <a:spLocks noChangeArrowheads="1"/>
          </p:cNvSpPr>
          <p:nvPr/>
        </p:nvSpPr>
        <p:spPr bwMode="auto">
          <a:xfrm>
            <a:off x="3411538" y="3784600"/>
            <a:ext cx="3556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71" name="Rectangle 20">
            <a:extLst>
              <a:ext uri="{FF2B5EF4-FFF2-40B4-BE49-F238E27FC236}">
                <a16:creationId xmlns:a16="http://schemas.microsoft.com/office/drawing/2014/main" id="{F25058FD-8887-7791-7884-6F404CF419F4}"/>
              </a:ext>
            </a:extLst>
          </p:cNvPr>
          <p:cNvSpPr>
            <a:spLocks noChangeArrowheads="1"/>
          </p:cNvSpPr>
          <p:nvPr/>
        </p:nvSpPr>
        <p:spPr bwMode="auto">
          <a:xfrm>
            <a:off x="2473325" y="2435225"/>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72" name="Rectangle 21">
            <a:extLst>
              <a:ext uri="{FF2B5EF4-FFF2-40B4-BE49-F238E27FC236}">
                <a16:creationId xmlns:a16="http://schemas.microsoft.com/office/drawing/2014/main" id="{61701C0F-5244-1066-E9CA-1E871B092760}"/>
              </a:ext>
            </a:extLst>
          </p:cNvPr>
          <p:cNvSpPr>
            <a:spLocks noChangeArrowheads="1"/>
          </p:cNvSpPr>
          <p:nvPr/>
        </p:nvSpPr>
        <p:spPr bwMode="auto">
          <a:xfrm>
            <a:off x="3478213" y="2466975"/>
            <a:ext cx="32385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73" name="Rectangle 22">
            <a:extLst>
              <a:ext uri="{FF2B5EF4-FFF2-40B4-BE49-F238E27FC236}">
                <a16:creationId xmlns:a16="http://schemas.microsoft.com/office/drawing/2014/main" id="{94082BA0-77AA-E0E1-9FE1-6922574B9B5A}"/>
              </a:ext>
            </a:extLst>
          </p:cNvPr>
          <p:cNvSpPr>
            <a:spLocks noChangeArrowheads="1"/>
          </p:cNvSpPr>
          <p:nvPr/>
        </p:nvSpPr>
        <p:spPr bwMode="auto">
          <a:xfrm>
            <a:off x="4818063" y="2820988"/>
            <a:ext cx="19986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a  P</a:t>
            </a:r>
          </a:p>
        </p:txBody>
      </p:sp>
      <p:sp>
        <p:nvSpPr>
          <p:cNvPr id="49174" name="Rectangle 23">
            <a:extLst>
              <a:ext uri="{FF2B5EF4-FFF2-40B4-BE49-F238E27FC236}">
                <a16:creationId xmlns:a16="http://schemas.microsoft.com/office/drawing/2014/main" id="{0C6CCD9F-1530-ABA5-3D8D-1C04B15BD804}"/>
              </a:ext>
            </a:extLst>
          </p:cNvPr>
          <p:cNvSpPr>
            <a:spLocks noChangeArrowheads="1"/>
          </p:cNvSpPr>
          <p:nvPr/>
        </p:nvSpPr>
        <p:spPr bwMode="auto">
          <a:xfrm>
            <a:off x="4829175" y="3433763"/>
            <a:ext cx="19843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i  M</a:t>
            </a:r>
          </a:p>
        </p:txBody>
      </p:sp>
      <p:cxnSp>
        <p:nvCxnSpPr>
          <p:cNvPr id="25" name="Straight Connector 24">
            <a:extLst>
              <a:ext uri="{FF2B5EF4-FFF2-40B4-BE49-F238E27FC236}">
                <a16:creationId xmlns:a16="http://schemas.microsoft.com/office/drawing/2014/main" id="{440AFE1C-C7BC-CB4A-A9CA-D41394B0BC68}"/>
              </a:ext>
            </a:extLst>
          </p:cNvPr>
          <p:cNvCxnSpPr/>
          <p:nvPr/>
        </p:nvCxnSpPr>
        <p:spPr>
          <a:xfrm>
            <a:off x="4902200" y="4025900"/>
            <a:ext cx="2041525" cy="0"/>
          </a:xfrm>
          <a:prstGeom prst="line">
            <a:avLst/>
          </a:prstGeom>
        </p:spPr>
        <p:style>
          <a:lnRef idx="1">
            <a:schemeClr val="dk1"/>
          </a:lnRef>
          <a:fillRef idx="0">
            <a:schemeClr val="dk1"/>
          </a:fillRef>
          <a:effectRef idx="0">
            <a:schemeClr val="dk1"/>
          </a:effectRef>
          <a:fontRef idx="minor">
            <a:schemeClr val="tx1"/>
          </a:fontRef>
        </p:style>
      </p:cxnSp>
      <p:sp>
        <p:nvSpPr>
          <p:cNvPr id="49176" name="Rectangle 25">
            <a:extLst>
              <a:ext uri="{FF2B5EF4-FFF2-40B4-BE49-F238E27FC236}">
                <a16:creationId xmlns:a16="http://schemas.microsoft.com/office/drawing/2014/main" id="{351A5631-B4E9-F66E-5ABA-00D6F9E0F662}"/>
              </a:ext>
            </a:extLst>
          </p:cNvPr>
          <p:cNvSpPr>
            <a:spLocks noChangeArrowheads="1"/>
          </p:cNvSpPr>
          <p:nvPr/>
        </p:nvSpPr>
        <p:spPr bwMode="auto">
          <a:xfrm>
            <a:off x="5502275" y="3105150"/>
            <a:ext cx="357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77" name="Rectangle 26">
            <a:extLst>
              <a:ext uri="{FF2B5EF4-FFF2-40B4-BE49-F238E27FC236}">
                <a16:creationId xmlns:a16="http://schemas.microsoft.com/office/drawing/2014/main" id="{7C977CEC-B0DA-7C46-FA7F-06C23A986FBF}"/>
              </a:ext>
            </a:extLst>
          </p:cNvPr>
          <p:cNvSpPr>
            <a:spLocks noChangeArrowheads="1"/>
          </p:cNvSpPr>
          <p:nvPr/>
        </p:nvSpPr>
        <p:spPr bwMode="auto">
          <a:xfrm>
            <a:off x="6650038" y="3043238"/>
            <a:ext cx="323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78" name="Rectangle 27">
            <a:extLst>
              <a:ext uri="{FF2B5EF4-FFF2-40B4-BE49-F238E27FC236}">
                <a16:creationId xmlns:a16="http://schemas.microsoft.com/office/drawing/2014/main" id="{77B967F8-C3CD-6C6B-F94A-2180298ADB64}"/>
              </a:ext>
            </a:extLst>
          </p:cNvPr>
          <p:cNvSpPr>
            <a:spLocks noChangeArrowheads="1"/>
          </p:cNvSpPr>
          <p:nvPr/>
        </p:nvSpPr>
        <p:spPr bwMode="auto">
          <a:xfrm>
            <a:off x="5518150" y="3867150"/>
            <a:ext cx="355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79" name="Rectangle 28">
            <a:extLst>
              <a:ext uri="{FF2B5EF4-FFF2-40B4-BE49-F238E27FC236}">
                <a16:creationId xmlns:a16="http://schemas.microsoft.com/office/drawing/2014/main" id="{53C0E91F-D2D9-395A-1D50-828F2F342AF5}"/>
              </a:ext>
            </a:extLst>
          </p:cNvPr>
          <p:cNvSpPr>
            <a:spLocks noChangeArrowheads="1"/>
          </p:cNvSpPr>
          <p:nvPr/>
        </p:nvSpPr>
        <p:spPr bwMode="auto">
          <a:xfrm>
            <a:off x="6586538" y="3790950"/>
            <a:ext cx="357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80" name="Rectangle 29">
            <a:extLst>
              <a:ext uri="{FF2B5EF4-FFF2-40B4-BE49-F238E27FC236}">
                <a16:creationId xmlns:a16="http://schemas.microsoft.com/office/drawing/2014/main" id="{31355B5D-00F4-9551-7862-2C51D08B2CDC}"/>
              </a:ext>
            </a:extLst>
          </p:cNvPr>
          <p:cNvSpPr>
            <a:spLocks noChangeArrowheads="1"/>
          </p:cNvSpPr>
          <p:nvPr/>
        </p:nvSpPr>
        <p:spPr bwMode="auto">
          <a:xfrm>
            <a:off x="5648325" y="2443163"/>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81" name="Rectangle 30">
            <a:extLst>
              <a:ext uri="{FF2B5EF4-FFF2-40B4-BE49-F238E27FC236}">
                <a16:creationId xmlns:a16="http://schemas.microsoft.com/office/drawing/2014/main" id="{3983BA48-F07B-84F3-E29F-AEB3E80A76BD}"/>
              </a:ext>
            </a:extLst>
          </p:cNvPr>
          <p:cNvSpPr>
            <a:spLocks noChangeArrowheads="1"/>
          </p:cNvSpPr>
          <p:nvPr/>
        </p:nvSpPr>
        <p:spPr bwMode="auto">
          <a:xfrm>
            <a:off x="6654800" y="2473325"/>
            <a:ext cx="323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82" name="Rectangle 31">
            <a:extLst>
              <a:ext uri="{FF2B5EF4-FFF2-40B4-BE49-F238E27FC236}">
                <a16:creationId xmlns:a16="http://schemas.microsoft.com/office/drawing/2014/main" id="{F3FB2788-33F0-8ED5-05E7-859CABF2DB1D}"/>
              </a:ext>
            </a:extLst>
          </p:cNvPr>
          <p:cNvSpPr>
            <a:spLocks noChangeArrowheads="1"/>
          </p:cNvSpPr>
          <p:nvPr/>
        </p:nvSpPr>
        <p:spPr bwMode="auto">
          <a:xfrm>
            <a:off x="4849813" y="4225925"/>
            <a:ext cx="1854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i   P</a:t>
            </a:r>
          </a:p>
        </p:txBody>
      </p:sp>
      <p:sp>
        <p:nvSpPr>
          <p:cNvPr id="49183" name="Rectangle 32">
            <a:extLst>
              <a:ext uri="{FF2B5EF4-FFF2-40B4-BE49-F238E27FC236}">
                <a16:creationId xmlns:a16="http://schemas.microsoft.com/office/drawing/2014/main" id="{9BC6E46B-279B-9320-D796-C0D8A51D9A2B}"/>
              </a:ext>
            </a:extLst>
          </p:cNvPr>
          <p:cNvSpPr>
            <a:spLocks noChangeArrowheads="1"/>
          </p:cNvSpPr>
          <p:nvPr/>
        </p:nvSpPr>
        <p:spPr bwMode="auto">
          <a:xfrm>
            <a:off x="8280400" y="2830513"/>
            <a:ext cx="19986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e  P</a:t>
            </a:r>
          </a:p>
        </p:txBody>
      </p:sp>
      <p:sp>
        <p:nvSpPr>
          <p:cNvPr id="49184" name="Rectangle 33">
            <a:extLst>
              <a:ext uri="{FF2B5EF4-FFF2-40B4-BE49-F238E27FC236}">
                <a16:creationId xmlns:a16="http://schemas.microsoft.com/office/drawing/2014/main" id="{5E1C9841-D6CD-B575-DD72-9FD11CDBEEB7}"/>
              </a:ext>
            </a:extLst>
          </p:cNvPr>
          <p:cNvSpPr>
            <a:spLocks noChangeArrowheads="1"/>
          </p:cNvSpPr>
          <p:nvPr/>
        </p:nvSpPr>
        <p:spPr bwMode="auto">
          <a:xfrm>
            <a:off x="8291513" y="3443288"/>
            <a:ext cx="19843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i  M</a:t>
            </a:r>
          </a:p>
        </p:txBody>
      </p:sp>
      <p:cxnSp>
        <p:nvCxnSpPr>
          <p:cNvPr id="35" name="Straight Connector 34">
            <a:extLst>
              <a:ext uri="{FF2B5EF4-FFF2-40B4-BE49-F238E27FC236}">
                <a16:creationId xmlns:a16="http://schemas.microsoft.com/office/drawing/2014/main" id="{79F0192F-E9E3-4B46-80E1-CED53CACC318}"/>
              </a:ext>
            </a:extLst>
          </p:cNvPr>
          <p:cNvCxnSpPr/>
          <p:nvPr/>
        </p:nvCxnSpPr>
        <p:spPr>
          <a:xfrm>
            <a:off x="8364538" y="4035425"/>
            <a:ext cx="2041525" cy="0"/>
          </a:xfrm>
          <a:prstGeom prst="line">
            <a:avLst/>
          </a:prstGeom>
        </p:spPr>
        <p:style>
          <a:lnRef idx="1">
            <a:schemeClr val="dk1"/>
          </a:lnRef>
          <a:fillRef idx="0">
            <a:schemeClr val="dk1"/>
          </a:fillRef>
          <a:effectRef idx="0">
            <a:schemeClr val="dk1"/>
          </a:effectRef>
          <a:fontRef idx="minor">
            <a:schemeClr val="tx1"/>
          </a:fontRef>
        </p:style>
      </p:cxnSp>
      <p:sp>
        <p:nvSpPr>
          <p:cNvPr id="49186" name="Rectangle 35">
            <a:extLst>
              <a:ext uri="{FF2B5EF4-FFF2-40B4-BE49-F238E27FC236}">
                <a16:creationId xmlns:a16="http://schemas.microsoft.com/office/drawing/2014/main" id="{A19E565D-BB1C-D8AE-5E5F-96DA2E116FBF}"/>
              </a:ext>
            </a:extLst>
          </p:cNvPr>
          <p:cNvSpPr>
            <a:spLocks noChangeArrowheads="1"/>
          </p:cNvSpPr>
          <p:nvPr/>
        </p:nvSpPr>
        <p:spPr bwMode="auto">
          <a:xfrm>
            <a:off x="8966200" y="3114675"/>
            <a:ext cx="355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87" name="Rectangle 36">
            <a:extLst>
              <a:ext uri="{FF2B5EF4-FFF2-40B4-BE49-F238E27FC236}">
                <a16:creationId xmlns:a16="http://schemas.microsoft.com/office/drawing/2014/main" id="{ACBAAAA2-4759-4312-9965-8E9B8986753E}"/>
              </a:ext>
            </a:extLst>
          </p:cNvPr>
          <p:cNvSpPr>
            <a:spLocks noChangeArrowheads="1"/>
          </p:cNvSpPr>
          <p:nvPr/>
        </p:nvSpPr>
        <p:spPr bwMode="auto">
          <a:xfrm>
            <a:off x="10112375" y="3052763"/>
            <a:ext cx="32543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88" name="Rectangle 37">
            <a:extLst>
              <a:ext uri="{FF2B5EF4-FFF2-40B4-BE49-F238E27FC236}">
                <a16:creationId xmlns:a16="http://schemas.microsoft.com/office/drawing/2014/main" id="{042CAF37-95E7-4B19-70C3-066688AADD43}"/>
              </a:ext>
            </a:extLst>
          </p:cNvPr>
          <p:cNvSpPr>
            <a:spLocks noChangeArrowheads="1"/>
          </p:cNvSpPr>
          <p:nvPr/>
        </p:nvSpPr>
        <p:spPr bwMode="auto">
          <a:xfrm>
            <a:off x="8980488" y="3876675"/>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89" name="Rectangle 38">
            <a:extLst>
              <a:ext uri="{FF2B5EF4-FFF2-40B4-BE49-F238E27FC236}">
                <a16:creationId xmlns:a16="http://schemas.microsoft.com/office/drawing/2014/main" id="{77C7CAD4-85D5-5631-3BE4-F63372EDE8D5}"/>
              </a:ext>
            </a:extLst>
          </p:cNvPr>
          <p:cNvSpPr>
            <a:spLocks noChangeArrowheads="1"/>
          </p:cNvSpPr>
          <p:nvPr/>
        </p:nvSpPr>
        <p:spPr bwMode="auto">
          <a:xfrm>
            <a:off x="10048875" y="3800475"/>
            <a:ext cx="357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90" name="Rectangle 39">
            <a:extLst>
              <a:ext uri="{FF2B5EF4-FFF2-40B4-BE49-F238E27FC236}">
                <a16:creationId xmlns:a16="http://schemas.microsoft.com/office/drawing/2014/main" id="{83F68AC8-42A6-FC9C-D588-8F2F1B6D6EFC}"/>
              </a:ext>
            </a:extLst>
          </p:cNvPr>
          <p:cNvSpPr>
            <a:spLocks noChangeArrowheads="1"/>
          </p:cNvSpPr>
          <p:nvPr/>
        </p:nvSpPr>
        <p:spPr bwMode="auto">
          <a:xfrm>
            <a:off x="9112250" y="2452688"/>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91" name="Rectangle 40">
            <a:extLst>
              <a:ext uri="{FF2B5EF4-FFF2-40B4-BE49-F238E27FC236}">
                <a16:creationId xmlns:a16="http://schemas.microsoft.com/office/drawing/2014/main" id="{6A9787F7-AEF5-2499-B779-A91C15093498}"/>
              </a:ext>
            </a:extLst>
          </p:cNvPr>
          <p:cNvSpPr>
            <a:spLocks noChangeArrowheads="1"/>
          </p:cNvSpPr>
          <p:nvPr/>
        </p:nvSpPr>
        <p:spPr bwMode="auto">
          <a:xfrm>
            <a:off x="10117138" y="2482850"/>
            <a:ext cx="323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49192" name="Rectangle 41">
            <a:extLst>
              <a:ext uri="{FF2B5EF4-FFF2-40B4-BE49-F238E27FC236}">
                <a16:creationId xmlns:a16="http://schemas.microsoft.com/office/drawing/2014/main" id="{F8B53E90-3980-E44B-1511-C6204DAFA7A1}"/>
              </a:ext>
            </a:extLst>
          </p:cNvPr>
          <p:cNvSpPr>
            <a:spLocks noChangeArrowheads="1"/>
          </p:cNvSpPr>
          <p:nvPr/>
        </p:nvSpPr>
        <p:spPr bwMode="auto">
          <a:xfrm>
            <a:off x="8313738" y="4235450"/>
            <a:ext cx="19335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a   P</a:t>
            </a:r>
          </a:p>
        </p:txBody>
      </p:sp>
      <p:sp>
        <p:nvSpPr>
          <p:cNvPr id="43" name="Right Brace 42">
            <a:extLst>
              <a:ext uri="{FF2B5EF4-FFF2-40B4-BE49-F238E27FC236}">
                <a16:creationId xmlns:a16="http://schemas.microsoft.com/office/drawing/2014/main" id="{5EF2C8A9-7E08-9F47-885F-22FE9E713409}"/>
              </a:ext>
            </a:extLst>
          </p:cNvPr>
          <p:cNvSpPr/>
          <p:nvPr/>
        </p:nvSpPr>
        <p:spPr>
          <a:xfrm rot="5400000">
            <a:off x="4030662" y="2459038"/>
            <a:ext cx="511175" cy="5200650"/>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44" name="Rectangle 43">
            <a:extLst>
              <a:ext uri="{FF2B5EF4-FFF2-40B4-BE49-F238E27FC236}">
                <a16:creationId xmlns:a16="http://schemas.microsoft.com/office/drawing/2014/main" id="{E237C642-4260-E029-ED37-B24663761CAB}"/>
              </a:ext>
            </a:extLst>
          </p:cNvPr>
          <p:cNvSpPr>
            <a:spLocks noChangeArrowheads="1"/>
          </p:cNvSpPr>
          <p:nvPr/>
        </p:nvSpPr>
        <p:spPr bwMode="auto">
          <a:xfrm>
            <a:off x="3636963" y="5519738"/>
            <a:ext cx="14462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solidFill>
                  <a:srgbClr val="FF0000"/>
                </a:solidFill>
              </a:rPr>
              <a:t>Hợp lệ </a:t>
            </a:r>
          </a:p>
        </p:txBody>
      </p:sp>
      <p:sp>
        <p:nvSpPr>
          <p:cNvPr id="45" name="Right Brace 44">
            <a:extLst>
              <a:ext uri="{FF2B5EF4-FFF2-40B4-BE49-F238E27FC236}">
                <a16:creationId xmlns:a16="http://schemas.microsoft.com/office/drawing/2014/main" id="{EFCAC8F2-D9EE-CD47-B398-340E840D7635}"/>
              </a:ext>
            </a:extLst>
          </p:cNvPr>
          <p:cNvSpPr/>
          <p:nvPr/>
        </p:nvSpPr>
        <p:spPr>
          <a:xfrm rot="5400000">
            <a:off x="8839994" y="4085432"/>
            <a:ext cx="477837" cy="19812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46" name="Rectangle 45">
            <a:extLst>
              <a:ext uri="{FF2B5EF4-FFF2-40B4-BE49-F238E27FC236}">
                <a16:creationId xmlns:a16="http://schemas.microsoft.com/office/drawing/2014/main" id="{BFD93AD6-08B2-0E5C-7983-680967748F95}"/>
              </a:ext>
            </a:extLst>
          </p:cNvPr>
          <p:cNvSpPr>
            <a:spLocks noChangeArrowheads="1"/>
          </p:cNvSpPr>
          <p:nvPr/>
        </p:nvSpPr>
        <p:spPr bwMode="auto">
          <a:xfrm>
            <a:off x="8240713" y="5519738"/>
            <a:ext cx="23304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i="1">
                <a:solidFill>
                  <a:srgbClr val="FF0000"/>
                </a:solidFill>
              </a:rPr>
              <a:t>Không hợp lệ </a:t>
            </a:r>
          </a:p>
        </p:txBody>
      </p:sp>
      <p:cxnSp>
        <p:nvCxnSpPr>
          <p:cNvPr id="47" name="Straight Connector 46">
            <a:extLst>
              <a:ext uri="{FF2B5EF4-FFF2-40B4-BE49-F238E27FC236}">
                <a16:creationId xmlns:a16="http://schemas.microsoft.com/office/drawing/2014/main" id="{3CC6B7E5-FAB6-384D-9B79-44779B07883E}"/>
              </a:ext>
            </a:extLst>
          </p:cNvPr>
          <p:cNvCxnSpPr/>
          <p:nvPr/>
        </p:nvCxnSpPr>
        <p:spPr>
          <a:xfrm>
            <a:off x="7985125" y="2444750"/>
            <a:ext cx="2771775" cy="30749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E079FFD-4CA2-9046-A107-95136C90E130}"/>
              </a:ext>
            </a:extLst>
          </p:cNvPr>
          <p:cNvCxnSpPr/>
          <p:nvPr/>
        </p:nvCxnSpPr>
        <p:spPr>
          <a:xfrm flipH="1">
            <a:off x="7727950" y="2460625"/>
            <a:ext cx="3244850" cy="28543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9199" name="Rectangle 1">
            <a:extLst>
              <a:ext uri="{FF2B5EF4-FFF2-40B4-BE49-F238E27FC236}">
                <a16:creationId xmlns:a16="http://schemas.microsoft.com/office/drawing/2014/main" id="{47828494-5E8E-F5AE-ED9F-C22D0344C930}"/>
              </a:ext>
            </a:extLst>
          </p:cNvPr>
          <p:cNvSpPr>
            <a:spLocks noChangeArrowheads="1"/>
          </p:cNvSpPr>
          <p:nvPr/>
        </p:nvSpPr>
        <p:spPr bwMode="auto">
          <a:xfrm>
            <a:off x="974725" y="792163"/>
            <a:ext cx="19462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b="1" i="1"/>
              <a:t>Quy tắc 2</a:t>
            </a:r>
            <a:r>
              <a:rPr lang="en-US" altLang="en-US" sz="30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barn(inVertical)">
                                      <p:cBhvr>
                                        <p:cTn id="33" dur="500"/>
                                        <p:tgtEl>
                                          <p:spTgt spid="4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barn(inVertical)">
                                      <p:cBhvr>
                                        <p:cTn id="36" dur="500"/>
                                        <p:tgtEl>
                                          <p:spTgt spid="4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arn(inVertical)">
                                      <p:cBhvr>
                                        <p:cTn id="44" dur="500"/>
                                        <p:tgtEl>
                                          <p:spTgt spid="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barn(inVertical)">
                                      <p:cBhvr>
                                        <p:cTn id="49" dur="500"/>
                                        <p:tgtEl>
                                          <p:spTgt spid="45"/>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barn(inVertical)">
                                      <p:cBhvr>
                                        <p:cTn id="52" dur="500"/>
                                        <p:tgtEl>
                                          <p:spTgt spid="4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1"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arn(inVertical)">
                                      <p:cBhvr>
                                        <p:cTn id="57" dur="500"/>
                                        <p:tgtEl>
                                          <p:spTgt spid="48"/>
                                        </p:tgtEl>
                                      </p:cBhvr>
                                    </p:animEffect>
                                  </p:childTnLst>
                                </p:cTn>
                              </p:par>
                              <p:par>
                                <p:cTn id="58" presetID="16" presetClass="entr" presetSubtype="21" fill="hold"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barn(inVertical)">
                                      <p:cBhvr>
                                        <p:cTn id="6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43" grpId="0" animBg="1"/>
      <p:bldP spid="44" grpId="0"/>
      <p:bldP spid="45" grpId="0" animBg="1"/>
      <p:bldP spid="4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3A86E5-02A3-6944-9D41-91F758AD857B}"/>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CÁC QUY TẮC XÁC ĐỊNH TÍNH HỢP LỆ</a:t>
            </a:r>
            <a:endParaRPr lang="x-none" dirty="0">
              <a:solidFill>
                <a:srgbClr val="FF0000"/>
              </a:solidFill>
            </a:endParaRPr>
          </a:p>
        </p:txBody>
      </p:sp>
      <p:sp>
        <p:nvSpPr>
          <p:cNvPr id="3" name="Oval 2">
            <a:extLst>
              <a:ext uri="{FF2B5EF4-FFF2-40B4-BE49-F238E27FC236}">
                <a16:creationId xmlns:a16="http://schemas.microsoft.com/office/drawing/2014/main" id="{2A243450-E612-ED4B-968D-27BB4D891FA9}"/>
              </a:ext>
            </a:extLst>
          </p:cNvPr>
          <p:cNvSpPr/>
          <p:nvPr/>
        </p:nvSpPr>
        <p:spPr>
          <a:xfrm>
            <a:off x="8404225" y="3368675"/>
            <a:ext cx="681038" cy="612775"/>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 name="Oval 4">
            <a:extLst>
              <a:ext uri="{FF2B5EF4-FFF2-40B4-BE49-F238E27FC236}">
                <a16:creationId xmlns:a16="http://schemas.microsoft.com/office/drawing/2014/main" id="{448A8D63-D58A-6345-A404-4E42AC2A99F8}"/>
              </a:ext>
            </a:extLst>
          </p:cNvPr>
          <p:cNvSpPr/>
          <p:nvPr/>
        </p:nvSpPr>
        <p:spPr>
          <a:xfrm>
            <a:off x="8412163" y="4135438"/>
            <a:ext cx="682625" cy="612775"/>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6" name="Oval 5">
            <a:extLst>
              <a:ext uri="{FF2B5EF4-FFF2-40B4-BE49-F238E27FC236}">
                <a16:creationId xmlns:a16="http://schemas.microsoft.com/office/drawing/2014/main" id="{4ECE1F99-2A1A-E24D-AFA6-D693F53E2AB4}"/>
              </a:ext>
            </a:extLst>
          </p:cNvPr>
          <p:cNvSpPr/>
          <p:nvPr/>
        </p:nvSpPr>
        <p:spPr>
          <a:xfrm>
            <a:off x="5487988" y="2755900"/>
            <a:ext cx="681037" cy="612775"/>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7" name="Oval 6">
            <a:extLst>
              <a:ext uri="{FF2B5EF4-FFF2-40B4-BE49-F238E27FC236}">
                <a16:creationId xmlns:a16="http://schemas.microsoft.com/office/drawing/2014/main" id="{0F926540-3E61-D24F-8206-C3E516BA18AA}"/>
              </a:ext>
            </a:extLst>
          </p:cNvPr>
          <p:cNvSpPr/>
          <p:nvPr/>
        </p:nvSpPr>
        <p:spPr>
          <a:xfrm>
            <a:off x="5410200" y="4135438"/>
            <a:ext cx="682625" cy="612775"/>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8" name="Oval 7">
            <a:extLst>
              <a:ext uri="{FF2B5EF4-FFF2-40B4-BE49-F238E27FC236}">
                <a16:creationId xmlns:a16="http://schemas.microsoft.com/office/drawing/2014/main" id="{7A01D63A-3D23-ED43-A4CD-C9A6340C1280}"/>
              </a:ext>
            </a:extLst>
          </p:cNvPr>
          <p:cNvSpPr/>
          <p:nvPr/>
        </p:nvSpPr>
        <p:spPr>
          <a:xfrm>
            <a:off x="2571750" y="3368675"/>
            <a:ext cx="681038" cy="612775"/>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9" name="Oval 8">
            <a:extLst>
              <a:ext uri="{FF2B5EF4-FFF2-40B4-BE49-F238E27FC236}">
                <a16:creationId xmlns:a16="http://schemas.microsoft.com/office/drawing/2014/main" id="{671D948E-72AE-4344-86C1-4AABEE168038}"/>
              </a:ext>
            </a:extLst>
          </p:cNvPr>
          <p:cNvSpPr/>
          <p:nvPr/>
        </p:nvSpPr>
        <p:spPr>
          <a:xfrm>
            <a:off x="2571750" y="4135438"/>
            <a:ext cx="681038" cy="612775"/>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0184" name="Rectangle 10">
            <a:extLst>
              <a:ext uri="{FF2B5EF4-FFF2-40B4-BE49-F238E27FC236}">
                <a16:creationId xmlns:a16="http://schemas.microsoft.com/office/drawing/2014/main" id="{E4E725EC-E83B-1CE3-0D40-D7D4C30DCEEF}"/>
              </a:ext>
            </a:extLst>
          </p:cNvPr>
          <p:cNvSpPr>
            <a:spLocks noChangeArrowheads="1"/>
          </p:cNvSpPr>
          <p:nvPr/>
        </p:nvSpPr>
        <p:spPr bwMode="auto">
          <a:xfrm>
            <a:off x="1095375" y="1603375"/>
            <a:ext cx="96059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3000"/>
              <a:t>Nếu tiền đề là phủ định thì kết luận phải là phủ định.</a:t>
            </a:r>
            <a:endParaRPr lang="vi-VN" altLang="en-US" sz="3000">
              <a:latin typeface="Verdana" panose="020B0604030504040204" pitchFamily="34" charset="0"/>
              <a:cs typeface="Calibri" panose="020F0502020204030204" pitchFamily="34" charset="0"/>
            </a:endParaRPr>
          </a:p>
        </p:txBody>
      </p:sp>
      <p:sp>
        <p:nvSpPr>
          <p:cNvPr id="50185" name="Rectangle 11">
            <a:extLst>
              <a:ext uri="{FF2B5EF4-FFF2-40B4-BE49-F238E27FC236}">
                <a16:creationId xmlns:a16="http://schemas.microsoft.com/office/drawing/2014/main" id="{D07AF937-43E1-D4F9-BA91-0BCA11366958}"/>
              </a:ext>
            </a:extLst>
          </p:cNvPr>
          <p:cNvSpPr>
            <a:spLocks noChangeArrowheads="1"/>
          </p:cNvSpPr>
          <p:nvPr/>
        </p:nvSpPr>
        <p:spPr bwMode="auto">
          <a:xfrm>
            <a:off x="1641475" y="2814638"/>
            <a:ext cx="20955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a   P</a:t>
            </a:r>
          </a:p>
        </p:txBody>
      </p:sp>
      <p:sp>
        <p:nvSpPr>
          <p:cNvPr id="50186" name="Rectangle 12">
            <a:extLst>
              <a:ext uri="{FF2B5EF4-FFF2-40B4-BE49-F238E27FC236}">
                <a16:creationId xmlns:a16="http://schemas.microsoft.com/office/drawing/2014/main" id="{E845F2E4-BDF4-71B4-2458-3649E71B7307}"/>
              </a:ext>
            </a:extLst>
          </p:cNvPr>
          <p:cNvSpPr>
            <a:spLocks noChangeArrowheads="1"/>
          </p:cNvSpPr>
          <p:nvPr/>
        </p:nvSpPr>
        <p:spPr bwMode="auto">
          <a:xfrm>
            <a:off x="1652588" y="3427413"/>
            <a:ext cx="21526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e   M</a:t>
            </a:r>
          </a:p>
        </p:txBody>
      </p:sp>
      <p:sp>
        <p:nvSpPr>
          <p:cNvPr id="50187" name="Rectangle 13">
            <a:extLst>
              <a:ext uri="{FF2B5EF4-FFF2-40B4-BE49-F238E27FC236}">
                <a16:creationId xmlns:a16="http://schemas.microsoft.com/office/drawing/2014/main" id="{B9C36D31-8C73-0440-F7E7-6F8935DCE15C}"/>
              </a:ext>
            </a:extLst>
          </p:cNvPr>
          <p:cNvSpPr>
            <a:spLocks noChangeArrowheads="1"/>
          </p:cNvSpPr>
          <p:nvPr/>
        </p:nvSpPr>
        <p:spPr bwMode="auto">
          <a:xfrm>
            <a:off x="1685925" y="4165600"/>
            <a:ext cx="19335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e   P</a:t>
            </a:r>
          </a:p>
        </p:txBody>
      </p:sp>
      <p:cxnSp>
        <p:nvCxnSpPr>
          <p:cNvPr id="15" name="Straight Connector 14">
            <a:extLst>
              <a:ext uri="{FF2B5EF4-FFF2-40B4-BE49-F238E27FC236}">
                <a16:creationId xmlns:a16="http://schemas.microsoft.com/office/drawing/2014/main" id="{9AD35180-344A-CE42-AACA-14A8C5125349}"/>
              </a:ext>
            </a:extLst>
          </p:cNvPr>
          <p:cNvCxnSpPr/>
          <p:nvPr/>
        </p:nvCxnSpPr>
        <p:spPr>
          <a:xfrm>
            <a:off x="1725613" y="4019550"/>
            <a:ext cx="2041525" cy="0"/>
          </a:xfrm>
          <a:prstGeom prst="line">
            <a:avLst/>
          </a:prstGeom>
        </p:spPr>
        <p:style>
          <a:lnRef idx="1">
            <a:schemeClr val="dk1"/>
          </a:lnRef>
          <a:fillRef idx="0">
            <a:schemeClr val="dk1"/>
          </a:fillRef>
          <a:effectRef idx="0">
            <a:schemeClr val="dk1"/>
          </a:effectRef>
          <a:fontRef idx="minor">
            <a:schemeClr val="tx1"/>
          </a:fontRef>
        </p:style>
      </p:cxnSp>
      <p:sp>
        <p:nvSpPr>
          <p:cNvPr id="50189" name="Rectangle 15">
            <a:extLst>
              <a:ext uri="{FF2B5EF4-FFF2-40B4-BE49-F238E27FC236}">
                <a16:creationId xmlns:a16="http://schemas.microsoft.com/office/drawing/2014/main" id="{DF58DDF3-59D7-B875-E51A-3E647386A128}"/>
              </a:ext>
            </a:extLst>
          </p:cNvPr>
          <p:cNvSpPr>
            <a:spLocks noChangeArrowheads="1"/>
          </p:cNvSpPr>
          <p:nvPr/>
        </p:nvSpPr>
        <p:spPr bwMode="auto">
          <a:xfrm>
            <a:off x="4479925" y="2814638"/>
            <a:ext cx="21129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o   P</a:t>
            </a:r>
          </a:p>
        </p:txBody>
      </p:sp>
      <p:sp>
        <p:nvSpPr>
          <p:cNvPr id="50190" name="Rectangle 16">
            <a:extLst>
              <a:ext uri="{FF2B5EF4-FFF2-40B4-BE49-F238E27FC236}">
                <a16:creationId xmlns:a16="http://schemas.microsoft.com/office/drawing/2014/main" id="{86DF67CA-D6E8-724E-42CE-66393AB66C77}"/>
              </a:ext>
            </a:extLst>
          </p:cNvPr>
          <p:cNvSpPr>
            <a:spLocks noChangeArrowheads="1"/>
          </p:cNvSpPr>
          <p:nvPr/>
        </p:nvSpPr>
        <p:spPr bwMode="auto">
          <a:xfrm>
            <a:off x="4491038" y="3427413"/>
            <a:ext cx="216058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a   M</a:t>
            </a:r>
          </a:p>
        </p:txBody>
      </p:sp>
      <p:sp>
        <p:nvSpPr>
          <p:cNvPr id="50191" name="Rectangle 17">
            <a:extLst>
              <a:ext uri="{FF2B5EF4-FFF2-40B4-BE49-F238E27FC236}">
                <a16:creationId xmlns:a16="http://schemas.microsoft.com/office/drawing/2014/main" id="{D810BF68-E8E1-9C4A-88DC-13BAA2D3C4D8}"/>
              </a:ext>
            </a:extLst>
          </p:cNvPr>
          <p:cNvSpPr>
            <a:spLocks noChangeArrowheads="1"/>
          </p:cNvSpPr>
          <p:nvPr/>
        </p:nvSpPr>
        <p:spPr bwMode="auto">
          <a:xfrm>
            <a:off x="4491038" y="4165600"/>
            <a:ext cx="20478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o    P</a:t>
            </a:r>
          </a:p>
        </p:txBody>
      </p:sp>
      <p:cxnSp>
        <p:nvCxnSpPr>
          <p:cNvPr id="19" name="Straight Connector 18">
            <a:extLst>
              <a:ext uri="{FF2B5EF4-FFF2-40B4-BE49-F238E27FC236}">
                <a16:creationId xmlns:a16="http://schemas.microsoft.com/office/drawing/2014/main" id="{5D83F1CD-D921-B843-ADD3-3093DF46601A}"/>
              </a:ext>
            </a:extLst>
          </p:cNvPr>
          <p:cNvCxnSpPr/>
          <p:nvPr/>
        </p:nvCxnSpPr>
        <p:spPr>
          <a:xfrm>
            <a:off x="4564063" y="4019550"/>
            <a:ext cx="2041525" cy="0"/>
          </a:xfrm>
          <a:prstGeom prst="line">
            <a:avLst/>
          </a:prstGeom>
        </p:spPr>
        <p:style>
          <a:lnRef idx="1">
            <a:schemeClr val="dk1"/>
          </a:lnRef>
          <a:fillRef idx="0">
            <a:schemeClr val="dk1"/>
          </a:fillRef>
          <a:effectRef idx="0">
            <a:schemeClr val="dk1"/>
          </a:effectRef>
          <a:fontRef idx="minor">
            <a:schemeClr val="tx1"/>
          </a:fontRef>
        </p:style>
      </p:cxnSp>
      <p:sp>
        <p:nvSpPr>
          <p:cNvPr id="50193" name="Rectangle 19">
            <a:extLst>
              <a:ext uri="{FF2B5EF4-FFF2-40B4-BE49-F238E27FC236}">
                <a16:creationId xmlns:a16="http://schemas.microsoft.com/office/drawing/2014/main" id="{979F6BC5-AF70-2D7D-5BF1-221DE2F9D7ED}"/>
              </a:ext>
            </a:extLst>
          </p:cNvPr>
          <p:cNvSpPr>
            <a:spLocks noChangeArrowheads="1"/>
          </p:cNvSpPr>
          <p:nvPr/>
        </p:nvSpPr>
        <p:spPr bwMode="auto">
          <a:xfrm>
            <a:off x="7504113" y="2814638"/>
            <a:ext cx="20177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a  P</a:t>
            </a:r>
          </a:p>
        </p:txBody>
      </p:sp>
      <p:sp>
        <p:nvSpPr>
          <p:cNvPr id="50194" name="Rectangle 20">
            <a:extLst>
              <a:ext uri="{FF2B5EF4-FFF2-40B4-BE49-F238E27FC236}">
                <a16:creationId xmlns:a16="http://schemas.microsoft.com/office/drawing/2014/main" id="{13B2E47B-2101-E063-5B3E-6D98F7ED1194}"/>
              </a:ext>
            </a:extLst>
          </p:cNvPr>
          <p:cNvSpPr>
            <a:spLocks noChangeArrowheads="1"/>
          </p:cNvSpPr>
          <p:nvPr/>
        </p:nvSpPr>
        <p:spPr bwMode="auto">
          <a:xfrm>
            <a:off x="7515225" y="3427413"/>
            <a:ext cx="20653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o  M</a:t>
            </a:r>
          </a:p>
        </p:txBody>
      </p:sp>
      <p:sp>
        <p:nvSpPr>
          <p:cNvPr id="50195" name="Rectangle 21">
            <a:extLst>
              <a:ext uri="{FF2B5EF4-FFF2-40B4-BE49-F238E27FC236}">
                <a16:creationId xmlns:a16="http://schemas.microsoft.com/office/drawing/2014/main" id="{B0919E67-33B7-77A6-D7FE-4D66C48B8364}"/>
              </a:ext>
            </a:extLst>
          </p:cNvPr>
          <p:cNvSpPr>
            <a:spLocks noChangeArrowheads="1"/>
          </p:cNvSpPr>
          <p:nvPr/>
        </p:nvSpPr>
        <p:spPr bwMode="auto">
          <a:xfrm>
            <a:off x="7550150" y="4165600"/>
            <a:ext cx="19494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i    P</a:t>
            </a:r>
          </a:p>
        </p:txBody>
      </p:sp>
      <p:cxnSp>
        <p:nvCxnSpPr>
          <p:cNvPr id="23" name="Straight Connector 22">
            <a:extLst>
              <a:ext uri="{FF2B5EF4-FFF2-40B4-BE49-F238E27FC236}">
                <a16:creationId xmlns:a16="http://schemas.microsoft.com/office/drawing/2014/main" id="{9F9BDAF9-EAFD-A14F-BFA8-4C9CB39FCC00}"/>
              </a:ext>
            </a:extLst>
          </p:cNvPr>
          <p:cNvCxnSpPr/>
          <p:nvPr/>
        </p:nvCxnSpPr>
        <p:spPr>
          <a:xfrm>
            <a:off x="7588250" y="4019550"/>
            <a:ext cx="2041525" cy="0"/>
          </a:xfrm>
          <a:prstGeom prst="line">
            <a:avLst/>
          </a:prstGeom>
        </p:spPr>
        <p:style>
          <a:lnRef idx="1">
            <a:schemeClr val="dk1"/>
          </a:lnRef>
          <a:fillRef idx="0">
            <a:schemeClr val="dk1"/>
          </a:fillRef>
          <a:effectRef idx="0">
            <a:schemeClr val="dk1"/>
          </a:effectRef>
          <a:fontRef idx="minor">
            <a:schemeClr val="tx1"/>
          </a:fontRef>
        </p:style>
      </p:cxnSp>
      <p:sp>
        <p:nvSpPr>
          <p:cNvPr id="24" name="Right Brace 23">
            <a:extLst>
              <a:ext uri="{FF2B5EF4-FFF2-40B4-BE49-F238E27FC236}">
                <a16:creationId xmlns:a16="http://schemas.microsoft.com/office/drawing/2014/main" id="{36C0215B-4419-A149-9C76-D045EB86056A}"/>
              </a:ext>
            </a:extLst>
          </p:cNvPr>
          <p:cNvSpPr/>
          <p:nvPr/>
        </p:nvSpPr>
        <p:spPr>
          <a:xfrm rot="5400000">
            <a:off x="3906837" y="2582863"/>
            <a:ext cx="523875" cy="4965700"/>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25" name="Rectangle 24">
            <a:extLst>
              <a:ext uri="{FF2B5EF4-FFF2-40B4-BE49-F238E27FC236}">
                <a16:creationId xmlns:a16="http://schemas.microsoft.com/office/drawing/2014/main" id="{82D465C0-920A-0C4A-4C8A-5BF8D7021CC0}"/>
              </a:ext>
            </a:extLst>
          </p:cNvPr>
          <p:cNvSpPr>
            <a:spLocks noChangeArrowheads="1"/>
          </p:cNvSpPr>
          <p:nvPr/>
        </p:nvSpPr>
        <p:spPr bwMode="auto">
          <a:xfrm>
            <a:off x="3636963" y="5519738"/>
            <a:ext cx="14462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solidFill>
                  <a:srgbClr val="FF0000"/>
                </a:solidFill>
              </a:rPr>
              <a:t>Hợp lệ </a:t>
            </a:r>
          </a:p>
        </p:txBody>
      </p:sp>
      <p:sp>
        <p:nvSpPr>
          <p:cNvPr id="26" name="Right Brace 25">
            <a:extLst>
              <a:ext uri="{FF2B5EF4-FFF2-40B4-BE49-F238E27FC236}">
                <a16:creationId xmlns:a16="http://schemas.microsoft.com/office/drawing/2014/main" id="{695A2AA2-6843-774B-9C92-F740EEF0E971}"/>
              </a:ext>
            </a:extLst>
          </p:cNvPr>
          <p:cNvSpPr/>
          <p:nvPr/>
        </p:nvSpPr>
        <p:spPr>
          <a:xfrm rot="5400000">
            <a:off x="8259763" y="4086225"/>
            <a:ext cx="477837" cy="197961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27" name="Rectangle 26">
            <a:extLst>
              <a:ext uri="{FF2B5EF4-FFF2-40B4-BE49-F238E27FC236}">
                <a16:creationId xmlns:a16="http://schemas.microsoft.com/office/drawing/2014/main" id="{BBA3233C-6583-5391-A17A-0D364E25D843}"/>
              </a:ext>
            </a:extLst>
          </p:cNvPr>
          <p:cNvSpPr>
            <a:spLocks noChangeArrowheads="1"/>
          </p:cNvSpPr>
          <p:nvPr/>
        </p:nvSpPr>
        <p:spPr bwMode="auto">
          <a:xfrm>
            <a:off x="7661275" y="5519738"/>
            <a:ext cx="23288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i="1">
                <a:solidFill>
                  <a:srgbClr val="FF0000"/>
                </a:solidFill>
              </a:rPr>
              <a:t>Không hợp lệ </a:t>
            </a:r>
          </a:p>
        </p:txBody>
      </p:sp>
      <p:cxnSp>
        <p:nvCxnSpPr>
          <p:cNvPr id="28" name="Straight Connector 27">
            <a:extLst>
              <a:ext uri="{FF2B5EF4-FFF2-40B4-BE49-F238E27FC236}">
                <a16:creationId xmlns:a16="http://schemas.microsoft.com/office/drawing/2014/main" id="{9A67FA81-A517-774A-9C7F-7E7476B48378}"/>
              </a:ext>
            </a:extLst>
          </p:cNvPr>
          <p:cNvCxnSpPr/>
          <p:nvPr/>
        </p:nvCxnSpPr>
        <p:spPr>
          <a:xfrm>
            <a:off x="7404100" y="2444750"/>
            <a:ext cx="2771775" cy="30749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552B61-9586-A64E-98F7-9CDC9AFCAC7F}"/>
              </a:ext>
            </a:extLst>
          </p:cNvPr>
          <p:cNvCxnSpPr/>
          <p:nvPr/>
        </p:nvCxnSpPr>
        <p:spPr>
          <a:xfrm flipH="1">
            <a:off x="7146925" y="2460625"/>
            <a:ext cx="3244850" cy="28543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0203" name="Rectangle 1">
            <a:extLst>
              <a:ext uri="{FF2B5EF4-FFF2-40B4-BE49-F238E27FC236}">
                <a16:creationId xmlns:a16="http://schemas.microsoft.com/office/drawing/2014/main" id="{81DF7097-8A5B-F9F9-134F-04F40F08D5F5}"/>
              </a:ext>
            </a:extLst>
          </p:cNvPr>
          <p:cNvSpPr>
            <a:spLocks noChangeArrowheads="1"/>
          </p:cNvSpPr>
          <p:nvPr/>
        </p:nvSpPr>
        <p:spPr bwMode="auto">
          <a:xfrm>
            <a:off x="1074738" y="927100"/>
            <a:ext cx="204311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b="1" i="1"/>
              <a:t>Quy tắc 3</a:t>
            </a:r>
            <a:r>
              <a:rPr lang="en-US" altLang="en-US" sz="30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barn(inVertical)">
                                      <p:cBhvr>
                                        <p:cTn id="30" dur="500"/>
                                        <p:tgtEl>
                                          <p:spTgt spid="2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arn(inVertical)">
                                      <p:cBhvr>
                                        <p:cTn id="35" dur="500"/>
                                        <p:tgtEl>
                                          <p:spTgt spid="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inVertical)">
                                      <p:cBhvr>
                                        <p:cTn id="40" dur="500"/>
                                        <p:tgtEl>
                                          <p:spTgt spid="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arn(inVertical)">
                                      <p:cBhvr>
                                        <p:cTn id="45" dur="500"/>
                                        <p:tgtEl>
                                          <p:spTgt spid="26"/>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inVertical)">
                                      <p:cBhvr>
                                        <p:cTn id="48" dur="500"/>
                                        <p:tgtEl>
                                          <p:spTgt spid="2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6" presetClass="entr" presetSubtype="21"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arn(inVertical)">
                                      <p:cBhvr>
                                        <p:cTn id="53" dur="500"/>
                                        <p:tgtEl>
                                          <p:spTgt spid="29"/>
                                        </p:tgtEl>
                                      </p:cBhvr>
                                    </p:animEffect>
                                  </p:childTnLst>
                                </p:cTn>
                              </p:par>
                              <p:par>
                                <p:cTn id="54" presetID="16" presetClass="entr" presetSubtype="21"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barn(inVertical)">
                                      <p:cBhvr>
                                        <p:cTn id="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24" grpId="0" animBg="1"/>
      <p:bldP spid="25" grpId="0"/>
      <p:bldP spid="26" grpId="0" animBg="1"/>
      <p:bldP spid="2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CAA84D-94E9-584E-BFBB-885986DF7CBE}"/>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CÁC QUY TẮC XÁC ĐỊNH TÍNH HỢP LỆ</a:t>
            </a:r>
            <a:endParaRPr lang="x-none" dirty="0">
              <a:solidFill>
                <a:srgbClr val="FF0000"/>
              </a:solidFill>
            </a:endParaRPr>
          </a:p>
        </p:txBody>
      </p:sp>
      <p:sp>
        <p:nvSpPr>
          <p:cNvPr id="5" name="Rectangle 4">
            <a:extLst>
              <a:ext uri="{FF2B5EF4-FFF2-40B4-BE49-F238E27FC236}">
                <a16:creationId xmlns:a16="http://schemas.microsoft.com/office/drawing/2014/main" id="{C3CF8E2E-B547-FE4A-A88E-08D568B373F0}"/>
              </a:ext>
            </a:extLst>
          </p:cNvPr>
          <p:cNvSpPr/>
          <p:nvPr/>
        </p:nvSpPr>
        <p:spPr>
          <a:xfrm>
            <a:off x="4427538" y="2747963"/>
            <a:ext cx="539750" cy="105886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1203" name="Rectangle 6">
            <a:extLst>
              <a:ext uri="{FF2B5EF4-FFF2-40B4-BE49-F238E27FC236}">
                <a16:creationId xmlns:a16="http://schemas.microsoft.com/office/drawing/2014/main" id="{B01ADDC9-6842-B44C-8D21-E458FDBEB425}"/>
              </a:ext>
            </a:extLst>
          </p:cNvPr>
          <p:cNvSpPr>
            <a:spLocks noChangeArrowheads="1"/>
          </p:cNvSpPr>
          <p:nvPr/>
        </p:nvSpPr>
        <p:spPr bwMode="auto">
          <a:xfrm>
            <a:off x="1195388" y="1662113"/>
            <a:ext cx="95202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3000"/>
              <a:t>Một luận cứ hợp lệ không thể có hai tiền đề phủ định. </a:t>
            </a:r>
            <a:endParaRPr lang="vi-VN" altLang="en-US" sz="3000">
              <a:latin typeface="Verdana" panose="020B0604030504040204" pitchFamily="34" charset="0"/>
              <a:cs typeface="Calibri" panose="020F0502020204030204" pitchFamily="34" charset="0"/>
            </a:endParaRPr>
          </a:p>
        </p:txBody>
      </p:sp>
      <p:sp>
        <p:nvSpPr>
          <p:cNvPr id="51204" name="Rectangle 7">
            <a:extLst>
              <a:ext uri="{FF2B5EF4-FFF2-40B4-BE49-F238E27FC236}">
                <a16:creationId xmlns:a16="http://schemas.microsoft.com/office/drawing/2014/main" id="{E6DFC715-B39A-1D5B-9EE3-B4075AEF7A5A}"/>
              </a:ext>
            </a:extLst>
          </p:cNvPr>
          <p:cNvSpPr>
            <a:spLocks noChangeArrowheads="1"/>
          </p:cNvSpPr>
          <p:nvPr/>
        </p:nvSpPr>
        <p:spPr bwMode="auto">
          <a:xfrm>
            <a:off x="3365500" y="2690813"/>
            <a:ext cx="20955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e   P</a:t>
            </a:r>
          </a:p>
        </p:txBody>
      </p:sp>
      <p:sp>
        <p:nvSpPr>
          <p:cNvPr id="51205" name="Rectangle 8">
            <a:extLst>
              <a:ext uri="{FF2B5EF4-FFF2-40B4-BE49-F238E27FC236}">
                <a16:creationId xmlns:a16="http://schemas.microsoft.com/office/drawing/2014/main" id="{ACED53F5-1DD9-E663-CC60-2B718A541289}"/>
              </a:ext>
            </a:extLst>
          </p:cNvPr>
          <p:cNvSpPr>
            <a:spLocks noChangeArrowheads="1"/>
          </p:cNvSpPr>
          <p:nvPr/>
        </p:nvSpPr>
        <p:spPr bwMode="auto">
          <a:xfrm>
            <a:off x="3376613" y="3303588"/>
            <a:ext cx="21526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e   M</a:t>
            </a:r>
          </a:p>
        </p:txBody>
      </p:sp>
      <p:sp>
        <p:nvSpPr>
          <p:cNvPr id="51206" name="Rectangle 9">
            <a:extLst>
              <a:ext uri="{FF2B5EF4-FFF2-40B4-BE49-F238E27FC236}">
                <a16:creationId xmlns:a16="http://schemas.microsoft.com/office/drawing/2014/main" id="{7FB7DB7C-7EFC-A9A0-6808-2175A135C618}"/>
              </a:ext>
            </a:extLst>
          </p:cNvPr>
          <p:cNvSpPr>
            <a:spLocks noChangeArrowheads="1"/>
          </p:cNvSpPr>
          <p:nvPr/>
        </p:nvSpPr>
        <p:spPr bwMode="auto">
          <a:xfrm>
            <a:off x="3411538" y="4041775"/>
            <a:ext cx="2028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  P</a:t>
            </a:r>
          </a:p>
        </p:txBody>
      </p:sp>
      <p:cxnSp>
        <p:nvCxnSpPr>
          <p:cNvPr id="11" name="Straight Connector 10">
            <a:extLst>
              <a:ext uri="{FF2B5EF4-FFF2-40B4-BE49-F238E27FC236}">
                <a16:creationId xmlns:a16="http://schemas.microsoft.com/office/drawing/2014/main" id="{6D1BFC7D-F400-FE4E-A6D1-0CDEAEEA4180}"/>
              </a:ext>
            </a:extLst>
          </p:cNvPr>
          <p:cNvCxnSpPr/>
          <p:nvPr/>
        </p:nvCxnSpPr>
        <p:spPr>
          <a:xfrm>
            <a:off x="3449638" y="3895725"/>
            <a:ext cx="2041525"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AC8D58EF-0DC3-4C4A-BD1D-B06302095C7A}"/>
              </a:ext>
            </a:extLst>
          </p:cNvPr>
          <p:cNvSpPr/>
          <p:nvPr/>
        </p:nvSpPr>
        <p:spPr>
          <a:xfrm>
            <a:off x="6780213" y="2747963"/>
            <a:ext cx="539750" cy="105886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1209" name="Rectangle 12">
            <a:extLst>
              <a:ext uri="{FF2B5EF4-FFF2-40B4-BE49-F238E27FC236}">
                <a16:creationId xmlns:a16="http://schemas.microsoft.com/office/drawing/2014/main" id="{C9B11E27-F334-F0A0-DD28-79C1B5445729}"/>
              </a:ext>
            </a:extLst>
          </p:cNvPr>
          <p:cNvSpPr>
            <a:spLocks noChangeArrowheads="1"/>
          </p:cNvSpPr>
          <p:nvPr/>
        </p:nvSpPr>
        <p:spPr bwMode="auto">
          <a:xfrm>
            <a:off x="5718175" y="2690813"/>
            <a:ext cx="20955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e   P</a:t>
            </a:r>
          </a:p>
        </p:txBody>
      </p:sp>
      <p:sp>
        <p:nvSpPr>
          <p:cNvPr id="51210" name="Rectangle 13">
            <a:extLst>
              <a:ext uri="{FF2B5EF4-FFF2-40B4-BE49-F238E27FC236}">
                <a16:creationId xmlns:a16="http://schemas.microsoft.com/office/drawing/2014/main" id="{81DB16A9-B1EE-A74F-DC83-ADCBE6DBA10A}"/>
              </a:ext>
            </a:extLst>
          </p:cNvPr>
          <p:cNvSpPr>
            <a:spLocks noChangeArrowheads="1"/>
          </p:cNvSpPr>
          <p:nvPr/>
        </p:nvSpPr>
        <p:spPr bwMode="auto">
          <a:xfrm>
            <a:off x="5729288" y="3303588"/>
            <a:ext cx="21796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o   M</a:t>
            </a:r>
          </a:p>
        </p:txBody>
      </p:sp>
      <p:sp>
        <p:nvSpPr>
          <p:cNvPr id="51211" name="Rectangle 14">
            <a:extLst>
              <a:ext uri="{FF2B5EF4-FFF2-40B4-BE49-F238E27FC236}">
                <a16:creationId xmlns:a16="http://schemas.microsoft.com/office/drawing/2014/main" id="{6F9B9BC7-13F7-1016-E8F7-EB6D106B13BE}"/>
              </a:ext>
            </a:extLst>
          </p:cNvPr>
          <p:cNvSpPr>
            <a:spLocks noChangeArrowheads="1"/>
          </p:cNvSpPr>
          <p:nvPr/>
        </p:nvSpPr>
        <p:spPr bwMode="auto">
          <a:xfrm>
            <a:off x="5764213" y="4041775"/>
            <a:ext cx="20288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  P</a:t>
            </a:r>
          </a:p>
        </p:txBody>
      </p:sp>
      <p:cxnSp>
        <p:nvCxnSpPr>
          <p:cNvPr id="16" name="Straight Connector 15">
            <a:extLst>
              <a:ext uri="{FF2B5EF4-FFF2-40B4-BE49-F238E27FC236}">
                <a16:creationId xmlns:a16="http://schemas.microsoft.com/office/drawing/2014/main" id="{8544CE97-3720-FC4B-8830-9B3562AE9B4A}"/>
              </a:ext>
            </a:extLst>
          </p:cNvPr>
          <p:cNvCxnSpPr/>
          <p:nvPr/>
        </p:nvCxnSpPr>
        <p:spPr>
          <a:xfrm>
            <a:off x="5802313" y="3895725"/>
            <a:ext cx="2041525"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43EEC89-EFCD-904B-B05E-20511839AAAA}"/>
              </a:ext>
            </a:extLst>
          </p:cNvPr>
          <p:cNvCxnSpPr/>
          <p:nvPr/>
        </p:nvCxnSpPr>
        <p:spPr>
          <a:xfrm>
            <a:off x="3692525" y="2220913"/>
            <a:ext cx="1919288" cy="231140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876AA29-5378-E645-A896-2DF98AA4E3C4}"/>
              </a:ext>
            </a:extLst>
          </p:cNvPr>
          <p:cNvCxnSpPr/>
          <p:nvPr/>
        </p:nvCxnSpPr>
        <p:spPr>
          <a:xfrm flipH="1">
            <a:off x="3602038" y="2270125"/>
            <a:ext cx="1990725" cy="23098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EC1C86-41D6-1C46-89D7-AD36EE6A62FB}"/>
              </a:ext>
            </a:extLst>
          </p:cNvPr>
          <p:cNvCxnSpPr/>
          <p:nvPr/>
        </p:nvCxnSpPr>
        <p:spPr>
          <a:xfrm>
            <a:off x="6086475" y="2273300"/>
            <a:ext cx="1920875" cy="231140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0E30A78-A2BC-F648-8B1C-8E1B59F187D2}"/>
              </a:ext>
            </a:extLst>
          </p:cNvPr>
          <p:cNvCxnSpPr/>
          <p:nvPr/>
        </p:nvCxnSpPr>
        <p:spPr>
          <a:xfrm flipH="1">
            <a:off x="5965825" y="2274888"/>
            <a:ext cx="1990725" cy="23098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1217" name="Rectangle 1">
            <a:extLst>
              <a:ext uri="{FF2B5EF4-FFF2-40B4-BE49-F238E27FC236}">
                <a16:creationId xmlns:a16="http://schemas.microsoft.com/office/drawing/2014/main" id="{AD16820E-FA9D-7E42-FB52-46239556C356}"/>
              </a:ext>
            </a:extLst>
          </p:cNvPr>
          <p:cNvSpPr>
            <a:spLocks noChangeArrowheads="1"/>
          </p:cNvSpPr>
          <p:nvPr/>
        </p:nvSpPr>
        <p:spPr bwMode="auto">
          <a:xfrm>
            <a:off x="1174750" y="984250"/>
            <a:ext cx="20431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b="1" i="1"/>
              <a:t>Quy tắc 4</a:t>
            </a:r>
            <a:r>
              <a:rPr lang="en-US" altLang="en-US" sz="30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par>
                                <p:cTn id="13" presetID="16" presetClass="entr" presetSubtype="21"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arn(inVertical)">
                                      <p:cBhvr>
                                        <p:cTn id="15" dur="500"/>
                                        <p:tgtEl>
                                          <p:spTgt spid="2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par>
                                <p:cTn id="26" presetID="16" presetClass="entr" presetSubtype="21"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arn(inVertical)">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DDE48A-E412-E94D-A216-92C0684BDB4B}"/>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CÁC QUY TẮC XÁC ĐỊNH TÍNH HỢP LỆ</a:t>
            </a:r>
            <a:endParaRPr lang="x-none" dirty="0">
              <a:solidFill>
                <a:srgbClr val="FF0000"/>
              </a:solidFill>
            </a:endParaRPr>
          </a:p>
        </p:txBody>
      </p:sp>
      <p:sp>
        <p:nvSpPr>
          <p:cNvPr id="3" name="Rectangle 2">
            <a:extLst>
              <a:ext uri="{FF2B5EF4-FFF2-40B4-BE49-F238E27FC236}">
                <a16:creationId xmlns:a16="http://schemas.microsoft.com/office/drawing/2014/main" id="{1EF23E8D-F6EE-9B47-BD5C-D5172B5D4124}"/>
              </a:ext>
            </a:extLst>
          </p:cNvPr>
          <p:cNvSpPr/>
          <p:nvPr/>
        </p:nvSpPr>
        <p:spPr>
          <a:xfrm>
            <a:off x="4692650" y="3092450"/>
            <a:ext cx="539750" cy="105886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 name="Rectangle 4">
            <a:extLst>
              <a:ext uri="{FF2B5EF4-FFF2-40B4-BE49-F238E27FC236}">
                <a16:creationId xmlns:a16="http://schemas.microsoft.com/office/drawing/2014/main" id="{C8EA005D-14F1-474D-8BC1-A2188E306AFA}"/>
              </a:ext>
            </a:extLst>
          </p:cNvPr>
          <p:cNvSpPr/>
          <p:nvPr/>
        </p:nvSpPr>
        <p:spPr>
          <a:xfrm>
            <a:off x="2152650" y="3081338"/>
            <a:ext cx="539750" cy="105727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2228" name="Rectangle 6">
            <a:extLst>
              <a:ext uri="{FF2B5EF4-FFF2-40B4-BE49-F238E27FC236}">
                <a16:creationId xmlns:a16="http://schemas.microsoft.com/office/drawing/2014/main" id="{ABBAF7CC-6FF8-0035-2A41-98E356C64635}"/>
              </a:ext>
            </a:extLst>
          </p:cNvPr>
          <p:cNvSpPr>
            <a:spLocks noChangeArrowheads="1"/>
          </p:cNvSpPr>
          <p:nvPr/>
        </p:nvSpPr>
        <p:spPr bwMode="auto">
          <a:xfrm>
            <a:off x="1104900" y="1638300"/>
            <a:ext cx="94773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3000"/>
              <a:t>Một luận cứ hợp lệ không thể có hai tiền đề chung khi kết luận là phán đoán riêng.</a:t>
            </a:r>
            <a:endParaRPr lang="vi-VN" altLang="en-US" sz="3000">
              <a:latin typeface="Verdana" panose="020B0604030504040204" pitchFamily="34" charset="0"/>
              <a:cs typeface="Calibri" panose="020F0502020204030204" pitchFamily="34" charset="0"/>
            </a:endParaRPr>
          </a:p>
        </p:txBody>
      </p:sp>
      <p:sp>
        <p:nvSpPr>
          <p:cNvPr id="8" name="Oval 7">
            <a:extLst>
              <a:ext uri="{FF2B5EF4-FFF2-40B4-BE49-F238E27FC236}">
                <a16:creationId xmlns:a16="http://schemas.microsoft.com/office/drawing/2014/main" id="{A48B81B4-30A9-834A-B02F-2D7D40F57361}"/>
              </a:ext>
            </a:extLst>
          </p:cNvPr>
          <p:cNvSpPr/>
          <p:nvPr/>
        </p:nvSpPr>
        <p:spPr>
          <a:xfrm>
            <a:off x="2035175" y="4381500"/>
            <a:ext cx="681038" cy="612775"/>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2230" name="Rectangle 8">
            <a:extLst>
              <a:ext uri="{FF2B5EF4-FFF2-40B4-BE49-F238E27FC236}">
                <a16:creationId xmlns:a16="http://schemas.microsoft.com/office/drawing/2014/main" id="{599117A3-731D-0B3C-1ABE-6322ABB9413A}"/>
              </a:ext>
            </a:extLst>
          </p:cNvPr>
          <p:cNvSpPr>
            <a:spLocks noChangeArrowheads="1"/>
          </p:cNvSpPr>
          <p:nvPr/>
        </p:nvSpPr>
        <p:spPr bwMode="auto">
          <a:xfrm>
            <a:off x="1104900" y="3060700"/>
            <a:ext cx="20955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a   P</a:t>
            </a:r>
          </a:p>
        </p:txBody>
      </p:sp>
      <p:sp>
        <p:nvSpPr>
          <p:cNvPr id="52231" name="Rectangle 9">
            <a:extLst>
              <a:ext uri="{FF2B5EF4-FFF2-40B4-BE49-F238E27FC236}">
                <a16:creationId xmlns:a16="http://schemas.microsoft.com/office/drawing/2014/main" id="{B09A2B45-90FB-C200-ECA5-BCC6C67FCCC6}"/>
              </a:ext>
            </a:extLst>
          </p:cNvPr>
          <p:cNvSpPr>
            <a:spLocks noChangeArrowheads="1"/>
          </p:cNvSpPr>
          <p:nvPr/>
        </p:nvSpPr>
        <p:spPr bwMode="auto">
          <a:xfrm>
            <a:off x="1116013" y="3671888"/>
            <a:ext cx="21526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e   M</a:t>
            </a:r>
          </a:p>
        </p:txBody>
      </p:sp>
      <p:sp>
        <p:nvSpPr>
          <p:cNvPr id="52232" name="Rectangle 10">
            <a:extLst>
              <a:ext uri="{FF2B5EF4-FFF2-40B4-BE49-F238E27FC236}">
                <a16:creationId xmlns:a16="http://schemas.microsoft.com/office/drawing/2014/main" id="{23880301-CD96-A533-6B15-CEBBA898550B}"/>
              </a:ext>
            </a:extLst>
          </p:cNvPr>
          <p:cNvSpPr>
            <a:spLocks noChangeArrowheads="1"/>
          </p:cNvSpPr>
          <p:nvPr/>
        </p:nvSpPr>
        <p:spPr bwMode="auto">
          <a:xfrm>
            <a:off x="1150938" y="4410075"/>
            <a:ext cx="20462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o    P</a:t>
            </a:r>
          </a:p>
        </p:txBody>
      </p:sp>
      <p:cxnSp>
        <p:nvCxnSpPr>
          <p:cNvPr id="12" name="Straight Connector 11">
            <a:extLst>
              <a:ext uri="{FF2B5EF4-FFF2-40B4-BE49-F238E27FC236}">
                <a16:creationId xmlns:a16="http://schemas.microsoft.com/office/drawing/2014/main" id="{C3E1F457-43DC-1A4C-8C08-DE56F3538F3C}"/>
              </a:ext>
            </a:extLst>
          </p:cNvPr>
          <p:cNvCxnSpPr/>
          <p:nvPr/>
        </p:nvCxnSpPr>
        <p:spPr>
          <a:xfrm>
            <a:off x="1189038" y="4264025"/>
            <a:ext cx="2041525" cy="0"/>
          </a:xfrm>
          <a:prstGeom prst="line">
            <a:avLst/>
          </a:prstGeom>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FDD34651-6DC0-B749-BA17-D765680567EB}"/>
              </a:ext>
            </a:extLst>
          </p:cNvPr>
          <p:cNvSpPr/>
          <p:nvPr/>
        </p:nvSpPr>
        <p:spPr>
          <a:xfrm>
            <a:off x="4570413" y="4381500"/>
            <a:ext cx="681037" cy="612775"/>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2235" name="Rectangle 13">
            <a:extLst>
              <a:ext uri="{FF2B5EF4-FFF2-40B4-BE49-F238E27FC236}">
                <a16:creationId xmlns:a16="http://schemas.microsoft.com/office/drawing/2014/main" id="{DE2435F1-7D54-5E0D-185F-7ADF0646B6E5}"/>
              </a:ext>
            </a:extLst>
          </p:cNvPr>
          <p:cNvSpPr>
            <a:spLocks noChangeArrowheads="1"/>
          </p:cNvSpPr>
          <p:nvPr/>
        </p:nvSpPr>
        <p:spPr bwMode="auto">
          <a:xfrm>
            <a:off x="3640138" y="3060700"/>
            <a:ext cx="20955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a   P</a:t>
            </a:r>
          </a:p>
        </p:txBody>
      </p:sp>
      <p:sp>
        <p:nvSpPr>
          <p:cNvPr id="52236" name="Rectangle 14">
            <a:extLst>
              <a:ext uri="{FF2B5EF4-FFF2-40B4-BE49-F238E27FC236}">
                <a16:creationId xmlns:a16="http://schemas.microsoft.com/office/drawing/2014/main" id="{5668D5A0-B4B4-0FE3-1718-CCEA0D139924}"/>
              </a:ext>
            </a:extLst>
          </p:cNvPr>
          <p:cNvSpPr>
            <a:spLocks noChangeArrowheads="1"/>
          </p:cNvSpPr>
          <p:nvPr/>
        </p:nvSpPr>
        <p:spPr bwMode="auto">
          <a:xfrm>
            <a:off x="3651250" y="3671888"/>
            <a:ext cx="21526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a   M</a:t>
            </a:r>
          </a:p>
        </p:txBody>
      </p:sp>
      <p:sp>
        <p:nvSpPr>
          <p:cNvPr id="52237" name="Rectangle 15">
            <a:extLst>
              <a:ext uri="{FF2B5EF4-FFF2-40B4-BE49-F238E27FC236}">
                <a16:creationId xmlns:a16="http://schemas.microsoft.com/office/drawing/2014/main" id="{B48342AD-1C0F-8CF2-4901-F17B2DAB73C2}"/>
              </a:ext>
            </a:extLst>
          </p:cNvPr>
          <p:cNvSpPr>
            <a:spLocks noChangeArrowheads="1"/>
          </p:cNvSpPr>
          <p:nvPr/>
        </p:nvSpPr>
        <p:spPr bwMode="auto">
          <a:xfrm>
            <a:off x="3684588" y="4410075"/>
            <a:ext cx="19494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i    P</a:t>
            </a:r>
          </a:p>
        </p:txBody>
      </p:sp>
      <p:cxnSp>
        <p:nvCxnSpPr>
          <p:cNvPr id="17" name="Straight Connector 16">
            <a:extLst>
              <a:ext uri="{FF2B5EF4-FFF2-40B4-BE49-F238E27FC236}">
                <a16:creationId xmlns:a16="http://schemas.microsoft.com/office/drawing/2014/main" id="{84A04253-20B6-AA4E-8193-76D543E8DCAA}"/>
              </a:ext>
            </a:extLst>
          </p:cNvPr>
          <p:cNvCxnSpPr/>
          <p:nvPr/>
        </p:nvCxnSpPr>
        <p:spPr>
          <a:xfrm>
            <a:off x="3724275" y="4264025"/>
            <a:ext cx="2041525" cy="0"/>
          </a:xfrm>
          <a:prstGeom prst="line">
            <a:avLst/>
          </a:prstGeom>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FAF88CA6-FEB6-EF4C-9A50-1FDC25D321D4}"/>
              </a:ext>
            </a:extLst>
          </p:cNvPr>
          <p:cNvSpPr/>
          <p:nvPr/>
        </p:nvSpPr>
        <p:spPr>
          <a:xfrm>
            <a:off x="7283450" y="4410075"/>
            <a:ext cx="681038" cy="612775"/>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2240" name="Rectangle 18">
            <a:extLst>
              <a:ext uri="{FF2B5EF4-FFF2-40B4-BE49-F238E27FC236}">
                <a16:creationId xmlns:a16="http://schemas.microsoft.com/office/drawing/2014/main" id="{C493596D-EFBD-9086-28EC-B0362AA78AF1}"/>
              </a:ext>
            </a:extLst>
          </p:cNvPr>
          <p:cNvSpPr>
            <a:spLocks noChangeArrowheads="1"/>
          </p:cNvSpPr>
          <p:nvPr/>
        </p:nvSpPr>
        <p:spPr bwMode="auto">
          <a:xfrm>
            <a:off x="6351588" y="3089275"/>
            <a:ext cx="20955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a   P</a:t>
            </a:r>
          </a:p>
        </p:txBody>
      </p:sp>
      <p:sp>
        <p:nvSpPr>
          <p:cNvPr id="52241" name="Rectangle 19">
            <a:extLst>
              <a:ext uri="{FF2B5EF4-FFF2-40B4-BE49-F238E27FC236}">
                <a16:creationId xmlns:a16="http://schemas.microsoft.com/office/drawing/2014/main" id="{FF58FDF1-3AF6-6E2B-45F3-86B1A464383B}"/>
              </a:ext>
            </a:extLst>
          </p:cNvPr>
          <p:cNvSpPr>
            <a:spLocks noChangeArrowheads="1"/>
          </p:cNvSpPr>
          <p:nvPr/>
        </p:nvSpPr>
        <p:spPr bwMode="auto">
          <a:xfrm>
            <a:off x="6364288" y="3702050"/>
            <a:ext cx="21526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i   M</a:t>
            </a:r>
          </a:p>
        </p:txBody>
      </p:sp>
      <p:sp>
        <p:nvSpPr>
          <p:cNvPr id="52242" name="Rectangle 20">
            <a:extLst>
              <a:ext uri="{FF2B5EF4-FFF2-40B4-BE49-F238E27FC236}">
                <a16:creationId xmlns:a16="http://schemas.microsoft.com/office/drawing/2014/main" id="{19E2DFB5-E3F1-3714-0F82-9FAAE2F22637}"/>
              </a:ext>
            </a:extLst>
          </p:cNvPr>
          <p:cNvSpPr>
            <a:spLocks noChangeArrowheads="1"/>
          </p:cNvSpPr>
          <p:nvPr/>
        </p:nvSpPr>
        <p:spPr bwMode="auto">
          <a:xfrm>
            <a:off x="6397625" y="4440238"/>
            <a:ext cx="19494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i    P</a:t>
            </a:r>
          </a:p>
        </p:txBody>
      </p:sp>
      <p:cxnSp>
        <p:nvCxnSpPr>
          <p:cNvPr id="22" name="Straight Connector 21">
            <a:extLst>
              <a:ext uri="{FF2B5EF4-FFF2-40B4-BE49-F238E27FC236}">
                <a16:creationId xmlns:a16="http://schemas.microsoft.com/office/drawing/2014/main" id="{4859646A-993C-284A-9B7D-A6011FFF434C}"/>
              </a:ext>
            </a:extLst>
          </p:cNvPr>
          <p:cNvCxnSpPr/>
          <p:nvPr/>
        </p:nvCxnSpPr>
        <p:spPr>
          <a:xfrm>
            <a:off x="6435725" y="4294188"/>
            <a:ext cx="2041525" cy="0"/>
          </a:xfrm>
          <a:prstGeom prst="line">
            <a:avLst/>
          </a:prstGeom>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DD51BA8E-F690-F24D-92EC-D7D276462D82}"/>
              </a:ext>
            </a:extLst>
          </p:cNvPr>
          <p:cNvSpPr/>
          <p:nvPr/>
        </p:nvSpPr>
        <p:spPr>
          <a:xfrm>
            <a:off x="9767888" y="4410075"/>
            <a:ext cx="681037" cy="612775"/>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2245" name="Rectangle 23">
            <a:extLst>
              <a:ext uri="{FF2B5EF4-FFF2-40B4-BE49-F238E27FC236}">
                <a16:creationId xmlns:a16="http://schemas.microsoft.com/office/drawing/2014/main" id="{141C1A8D-EA90-D932-8B0E-D9B36C9BCAE2}"/>
              </a:ext>
            </a:extLst>
          </p:cNvPr>
          <p:cNvSpPr>
            <a:spLocks noChangeArrowheads="1"/>
          </p:cNvSpPr>
          <p:nvPr/>
        </p:nvSpPr>
        <p:spPr bwMode="auto">
          <a:xfrm>
            <a:off x="8837613" y="3089275"/>
            <a:ext cx="20955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a   P</a:t>
            </a:r>
          </a:p>
        </p:txBody>
      </p:sp>
      <p:sp>
        <p:nvSpPr>
          <p:cNvPr id="52246" name="Rectangle 24">
            <a:extLst>
              <a:ext uri="{FF2B5EF4-FFF2-40B4-BE49-F238E27FC236}">
                <a16:creationId xmlns:a16="http://schemas.microsoft.com/office/drawing/2014/main" id="{479DA3A0-15FF-5EFE-466D-D04767DF074E}"/>
              </a:ext>
            </a:extLst>
          </p:cNvPr>
          <p:cNvSpPr>
            <a:spLocks noChangeArrowheads="1"/>
          </p:cNvSpPr>
          <p:nvPr/>
        </p:nvSpPr>
        <p:spPr bwMode="auto">
          <a:xfrm>
            <a:off x="8848725" y="3702050"/>
            <a:ext cx="21780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o   M</a:t>
            </a:r>
          </a:p>
        </p:txBody>
      </p:sp>
      <p:sp>
        <p:nvSpPr>
          <p:cNvPr id="52247" name="Rectangle 25">
            <a:extLst>
              <a:ext uri="{FF2B5EF4-FFF2-40B4-BE49-F238E27FC236}">
                <a16:creationId xmlns:a16="http://schemas.microsoft.com/office/drawing/2014/main" id="{A2A18A0B-EFBD-7D2C-967D-4EF7C25B3D87}"/>
              </a:ext>
            </a:extLst>
          </p:cNvPr>
          <p:cNvSpPr>
            <a:spLocks noChangeArrowheads="1"/>
          </p:cNvSpPr>
          <p:nvPr/>
        </p:nvSpPr>
        <p:spPr bwMode="auto">
          <a:xfrm>
            <a:off x="8882063" y="4440238"/>
            <a:ext cx="20478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o    P</a:t>
            </a:r>
          </a:p>
        </p:txBody>
      </p:sp>
      <p:cxnSp>
        <p:nvCxnSpPr>
          <p:cNvPr id="27" name="Straight Connector 26">
            <a:extLst>
              <a:ext uri="{FF2B5EF4-FFF2-40B4-BE49-F238E27FC236}">
                <a16:creationId xmlns:a16="http://schemas.microsoft.com/office/drawing/2014/main" id="{5935399D-C2E1-B54B-9A56-1FB28E1C6AB8}"/>
              </a:ext>
            </a:extLst>
          </p:cNvPr>
          <p:cNvCxnSpPr/>
          <p:nvPr/>
        </p:nvCxnSpPr>
        <p:spPr>
          <a:xfrm>
            <a:off x="8921750" y="4294188"/>
            <a:ext cx="2041525" cy="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B58B5AD-5E9B-D141-B61F-1F24DB2899CA}"/>
              </a:ext>
            </a:extLst>
          </p:cNvPr>
          <p:cNvCxnSpPr/>
          <p:nvPr/>
        </p:nvCxnSpPr>
        <p:spPr>
          <a:xfrm>
            <a:off x="1557338" y="2652713"/>
            <a:ext cx="1920875" cy="231140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5013371-9D01-E741-84FE-7349767D4F84}"/>
              </a:ext>
            </a:extLst>
          </p:cNvPr>
          <p:cNvCxnSpPr/>
          <p:nvPr/>
        </p:nvCxnSpPr>
        <p:spPr>
          <a:xfrm flipH="1">
            <a:off x="1436688" y="2655888"/>
            <a:ext cx="1990725" cy="23082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FF13FD-A438-F14D-9782-11B0BF6A1275}"/>
              </a:ext>
            </a:extLst>
          </p:cNvPr>
          <p:cNvCxnSpPr/>
          <p:nvPr/>
        </p:nvCxnSpPr>
        <p:spPr>
          <a:xfrm>
            <a:off x="3924300" y="2652713"/>
            <a:ext cx="1920875" cy="231140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8B50E6F9-2C1F-6E45-9BAC-F9F46CD0E08C}"/>
              </a:ext>
            </a:extLst>
          </p:cNvPr>
          <p:cNvCxnSpPr/>
          <p:nvPr/>
        </p:nvCxnSpPr>
        <p:spPr>
          <a:xfrm flipH="1">
            <a:off x="3803650" y="2655888"/>
            <a:ext cx="1990725" cy="23082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ight Brace 31">
            <a:extLst>
              <a:ext uri="{FF2B5EF4-FFF2-40B4-BE49-F238E27FC236}">
                <a16:creationId xmlns:a16="http://schemas.microsoft.com/office/drawing/2014/main" id="{A1376FA0-8FC4-E24A-9F13-1480CD187332}"/>
              </a:ext>
            </a:extLst>
          </p:cNvPr>
          <p:cNvSpPr/>
          <p:nvPr/>
        </p:nvSpPr>
        <p:spPr>
          <a:xfrm rot="5400000">
            <a:off x="8382001" y="3005137"/>
            <a:ext cx="627062" cy="4627563"/>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33" name="Rectangle 32">
            <a:extLst>
              <a:ext uri="{FF2B5EF4-FFF2-40B4-BE49-F238E27FC236}">
                <a16:creationId xmlns:a16="http://schemas.microsoft.com/office/drawing/2014/main" id="{E13BED03-9D9B-03BC-A92D-4746D1EBB8DD}"/>
              </a:ext>
            </a:extLst>
          </p:cNvPr>
          <p:cNvSpPr>
            <a:spLocks noChangeArrowheads="1"/>
          </p:cNvSpPr>
          <p:nvPr/>
        </p:nvSpPr>
        <p:spPr bwMode="auto">
          <a:xfrm>
            <a:off x="8091488" y="5827713"/>
            <a:ext cx="120808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i="1">
                <a:solidFill>
                  <a:srgbClr val="FF0000"/>
                </a:solidFill>
              </a:rPr>
              <a:t>hợp lệ </a:t>
            </a:r>
          </a:p>
        </p:txBody>
      </p:sp>
      <p:sp>
        <p:nvSpPr>
          <p:cNvPr id="52255" name="Rectangle 1">
            <a:extLst>
              <a:ext uri="{FF2B5EF4-FFF2-40B4-BE49-F238E27FC236}">
                <a16:creationId xmlns:a16="http://schemas.microsoft.com/office/drawing/2014/main" id="{ADBE8ECA-812E-4B27-21C2-3BEB497A5614}"/>
              </a:ext>
            </a:extLst>
          </p:cNvPr>
          <p:cNvSpPr>
            <a:spLocks noChangeArrowheads="1"/>
          </p:cNvSpPr>
          <p:nvPr/>
        </p:nvSpPr>
        <p:spPr bwMode="auto">
          <a:xfrm>
            <a:off x="1104900" y="900113"/>
            <a:ext cx="18510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b="1" i="1"/>
              <a:t>Quy tắc 5</a:t>
            </a:r>
            <a:endParaRPr lang="en-US" altLang="en-US" sz="3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arn(inVertical)">
                                      <p:cBhvr>
                                        <p:cTn id="17" dur="500"/>
                                        <p:tgtEl>
                                          <p:spTgt spid="28"/>
                                        </p:tgtEl>
                                      </p:cBhvr>
                                    </p:animEffect>
                                  </p:childTnLst>
                                </p:cTn>
                              </p:par>
                              <p:par>
                                <p:cTn id="18" presetID="16" presetClass="entr" presetSubtype="21"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inVertical)">
                                      <p:cBhvr>
                                        <p:cTn id="20" dur="500"/>
                                        <p:tgtEl>
                                          <p:spTgt spid="2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500"/>
                                        <p:tgtEl>
                                          <p:spTgt spid="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1"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500"/>
                                        <p:tgtEl>
                                          <p:spTgt spid="30"/>
                                        </p:tgtEl>
                                      </p:cBhvr>
                                    </p:animEffect>
                                  </p:childTnLst>
                                </p:cTn>
                              </p:par>
                              <p:par>
                                <p:cTn id="36" presetID="16" presetClass="entr" presetSubtype="21"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arn(inVertical)">
                                      <p:cBhvr>
                                        <p:cTn id="38" dur="500"/>
                                        <p:tgtEl>
                                          <p:spTgt spid="3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arn(inVertical)">
                                      <p:cBhvr>
                                        <p:cTn id="48" dur="500"/>
                                        <p:tgtEl>
                                          <p:spTgt spid="2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arn(inVertical)">
                                      <p:cBhvr>
                                        <p:cTn id="53" dur="500"/>
                                        <p:tgtEl>
                                          <p:spTgt spid="32"/>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barn(inVertical)">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3" grpId="0" animBg="1"/>
      <p:bldP spid="18" grpId="0" animBg="1"/>
      <p:bldP spid="23" grpId="0" animBg="1"/>
      <p:bldP spid="32" grpId="0" animBg="1"/>
      <p:bldP spid="3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07A67C-30B5-BB44-862B-144128B49E33}"/>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C00000"/>
                </a:solidFill>
                <a:latin typeface="Palatino Linotype (Body)"/>
              </a:rPr>
              <a:t>CÁCH ĐẶT LUẬN CỨ THÀNH CẤU TRÚC HÌNH THỨC</a:t>
            </a:r>
          </a:p>
        </p:txBody>
      </p:sp>
      <p:sp>
        <p:nvSpPr>
          <p:cNvPr id="3" name="Rectangle 2">
            <a:extLst>
              <a:ext uri="{FF2B5EF4-FFF2-40B4-BE49-F238E27FC236}">
                <a16:creationId xmlns:a16="http://schemas.microsoft.com/office/drawing/2014/main" id="{93D210B2-99A0-A04F-9C9C-1B756C9ACAA9}"/>
              </a:ext>
            </a:extLst>
          </p:cNvPr>
          <p:cNvSpPr/>
          <p:nvPr/>
        </p:nvSpPr>
        <p:spPr>
          <a:xfrm>
            <a:off x="9645650" y="1885950"/>
            <a:ext cx="2055813" cy="251142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3251" name="Rectangle 4">
            <a:extLst>
              <a:ext uri="{FF2B5EF4-FFF2-40B4-BE49-F238E27FC236}">
                <a16:creationId xmlns:a16="http://schemas.microsoft.com/office/drawing/2014/main" id="{69E08B97-6FA5-95B5-9CB2-4183026D03BA}"/>
              </a:ext>
            </a:extLst>
          </p:cNvPr>
          <p:cNvSpPr>
            <a:spLocks noChangeArrowheads="1"/>
          </p:cNvSpPr>
          <p:nvPr/>
        </p:nvSpPr>
        <p:spPr bwMode="auto">
          <a:xfrm>
            <a:off x="5230813" y="1550988"/>
            <a:ext cx="3122612"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i="1">
                <a:solidFill>
                  <a:srgbClr val="3333FF"/>
                </a:solidFill>
              </a:rPr>
              <a:t>Đặt ký hiệu</a:t>
            </a:r>
          </a:p>
        </p:txBody>
      </p:sp>
      <p:sp>
        <p:nvSpPr>
          <p:cNvPr id="53252" name="Rectangle 5">
            <a:extLst>
              <a:ext uri="{FF2B5EF4-FFF2-40B4-BE49-F238E27FC236}">
                <a16:creationId xmlns:a16="http://schemas.microsoft.com/office/drawing/2014/main" id="{40DCE173-CF5C-A577-F3D9-08F8037B0E1B}"/>
              </a:ext>
            </a:extLst>
          </p:cNvPr>
          <p:cNvSpPr>
            <a:spLocks noChangeArrowheads="1"/>
          </p:cNvSpPr>
          <p:nvPr/>
        </p:nvSpPr>
        <p:spPr bwMode="auto">
          <a:xfrm>
            <a:off x="5241925" y="2127250"/>
            <a:ext cx="38909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(1) Mọi NGƯỜI đều </a:t>
            </a:r>
            <a:r>
              <a:rPr lang="en-US" altLang="en-US" sz="2500">
                <a:solidFill>
                  <a:srgbClr val="3333FF"/>
                </a:solidFill>
              </a:rPr>
              <a:t>chết</a:t>
            </a:r>
            <a:r>
              <a:rPr lang="en-US" altLang="en-US" sz="2500"/>
              <a:t>. </a:t>
            </a:r>
          </a:p>
        </p:txBody>
      </p:sp>
      <p:sp>
        <p:nvSpPr>
          <p:cNvPr id="53253" name="Rectangle 6">
            <a:extLst>
              <a:ext uri="{FF2B5EF4-FFF2-40B4-BE49-F238E27FC236}">
                <a16:creationId xmlns:a16="http://schemas.microsoft.com/office/drawing/2014/main" id="{445F5312-8EDD-23F4-770D-52C1C6B1BE06}"/>
              </a:ext>
            </a:extLst>
          </p:cNvPr>
          <p:cNvSpPr>
            <a:spLocks noChangeArrowheads="1"/>
          </p:cNvSpPr>
          <p:nvPr/>
        </p:nvSpPr>
        <p:spPr bwMode="auto">
          <a:xfrm>
            <a:off x="5241925" y="2782888"/>
            <a:ext cx="3657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(2) </a:t>
            </a:r>
            <a:r>
              <a:rPr lang="en-US" altLang="en-US" sz="2500">
                <a:solidFill>
                  <a:srgbClr val="FF0000"/>
                </a:solidFill>
              </a:rPr>
              <a:t>Socrates</a:t>
            </a:r>
            <a:r>
              <a:rPr lang="en-US" altLang="en-US" sz="2500"/>
              <a:t> là NGƯỜI. </a:t>
            </a:r>
          </a:p>
        </p:txBody>
      </p:sp>
      <p:sp>
        <p:nvSpPr>
          <p:cNvPr id="53254" name="Rectangle 7">
            <a:extLst>
              <a:ext uri="{FF2B5EF4-FFF2-40B4-BE49-F238E27FC236}">
                <a16:creationId xmlns:a16="http://schemas.microsoft.com/office/drawing/2014/main" id="{27FA3B0C-C2E2-9BDC-1F9B-838D6440016E}"/>
              </a:ext>
            </a:extLst>
          </p:cNvPr>
          <p:cNvSpPr>
            <a:spLocks noChangeArrowheads="1"/>
          </p:cNvSpPr>
          <p:nvPr/>
        </p:nvSpPr>
        <p:spPr bwMode="auto">
          <a:xfrm>
            <a:off x="5241925" y="3519488"/>
            <a:ext cx="41116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(3) </a:t>
            </a:r>
            <a:r>
              <a:rPr lang="en-US" altLang="en-US" sz="2500">
                <a:solidFill>
                  <a:srgbClr val="FF0000"/>
                </a:solidFill>
              </a:rPr>
              <a:t>SOCRATES</a:t>
            </a:r>
            <a:r>
              <a:rPr lang="en-US" altLang="en-US" sz="2500"/>
              <a:t> phải </a:t>
            </a:r>
            <a:r>
              <a:rPr lang="en-US" altLang="en-US" sz="2500">
                <a:solidFill>
                  <a:srgbClr val="3333FF"/>
                </a:solidFill>
              </a:rPr>
              <a:t>CHẾT</a:t>
            </a:r>
            <a:r>
              <a:rPr lang="en-US" altLang="en-US" sz="2500"/>
              <a:t>.</a:t>
            </a:r>
          </a:p>
        </p:txBody>
      </p:sp>
      <p:sp>
        <p:nvSpPr>
          <p:cNvPr id="9" name="Rectangle 8">
            <a:extLst>
              <a:ext uri="{FF2B5EF4-FFF2-40B4-BE49-F238E27FC236}">
                <a16:creationId xmlns:a16="http://schemas.microsoft.com/office/drawing/2014/main" id="{3C0AF887-FD0E-D62E-A2C8-C3607F63AB04}"/>
              </a:ext>
            </a:extLst>
          </p:cNvPr>
          <p:cNvSpPr>
            <a:spLocks noChangeArrowheads="1"/>
          </p:cNvSpPr>
          <p:nvPr/>
        </p:nvSpPr>
        <p:spPr bwMode="auto">
          <a:xfrm>
            <a:off x="6400800" y="4141788"/>
            <a:ext cx="37941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solidFill>
                  <a:srgbClr val="FF0000"/>
                </a:solidFill>
              </a:rPr>
              <a:t>S</a:t>
            </a:r>
          </a:p>
        </p:txBody>
      </p:sp>
      <p:sp>
        <p:nvSpPr>
          <p:cNvPr id="10" name="Rectangle 9">
            <a:extLst>
              <a:ext uri="{FF2B5EF4-FFF2-40B4-BE49-F238E27FC236}">
                <a16:creationId xmlns:a16="http://schemas.microsoft.com/office/drawing/2014/main" id="{86783726-AA95-5F41-A52D-3CBEE368CEC9}"/>
              </a:ext>
            </a:extLst>
          </p:cNvPr>
          <p:cNvSpPr/>
          <p:nvPr/>
        </p:nvSpPr>
        <p:spPr>
          <a:xfrm>
            <a:off x="5384800" y="4986338"/>
            <a:ext cx="3597275" cy="862012"/>
          </a:xfrm>
          <a:prstGeom prst="rect">
            <a:avLst/>
          </a:prstGeom>
        </p:spPr>
        <p:txBody>
          <a:bodyPr>
            <a:spAutoFit/>
          </a:bodyPr>
          <a:lstStyle/>
          <a:p>
            <a:pPr eaLnBrk="1" fontAlgn="auto" hangingPunct="1">
              <a:spcBef>
                <a:spcPts val="0"/>
              </a:spcBef>
              <a:spcAft>
                <a:spcPts val="0"/>
              </a:spcAft>
              <a:defRPr/>
            </a:pPr>
            <a:r>
              <a:rPr lang="en-US" sz="2500" i="1" dirty="0" err="1">
                <a:solidFill>
                  <a:schemeClr val="accent4">
                    <a:lumMod val="50000"/>
                  </a:schemeClr>
                </a:solidFill>
              </a:rPr>
              <a:t>Xuất</a:t>
            </a:r>
            <a:r>
              <a:rPr lang="en-US" sz="2500" i="1" dirty="0">
                <a:solidFill>
                  <a:schemeClr val="accent4">
                    <a:lumMod val="50000"/>
                  </a:schemeClr>
                </a:solidFill>
              </a:rPr>
              <a:t> </a:t>
            </a:r>
            <a:r>
              <a:rPr lang="en-US" sz="2500" i="1" dirty="0" err="1">
                <a:solidFill>
                  <a:schemeClr val="accent4">
                    <a:lumMod val="50000"/>
                  </a:schemeClr>
                </a:solidFill>
              </a:rPr>
              <a:t>phát</a:t>
            </a:r>
            <a:r>
              <a:rPr lang="en-US" sz="2500" i="1" dirty="0">
                <a:solidFill>
                  <a:schemeClr val="accent4">
                    <a:lumMod val="50000"/>
                  </a:schemeClr>
                </a:solidFill>
              </a:rPr>
              <a:t> </a:t>
            </a:r>
            <a:r>
              <a:rPr lang="en-US" sz="2500" i="1" dirty="0" err="1">
                <a:solidFill>
                  <a:schemeClr val="accent4">
                    <a:lumMod val="50000"/>
                  </a:schemeClr>
                </a:solidFill>
              </a:rPr>
              <a:t>từ</a:t>
            </a:r>
            <a:r>
              <a:rPr lang="en-US" sz="2500" i="1" dirty="0">
                <a:solidFill>
                  <a:schemeClr val="accent4">
                    <a:lumMod val="50000"/>
                  </a:schemeClr>
                </a:solidFill>
              </a:rPr>
              <a:t> </a:t>
            </a:r>
            <a:r>
              <a:rPr lang="en-US" sz="2500" i="1" dirty="0" err="1">
                <a:solidFill>
                  <a:schemeClr val="accent4">
                    <a:lumMod val="50000"/>
                  </a:schemeClr>
                </a:solidFill>
              </a:rPr>
              <a:t>Kết</a:t>
            </a:r>
            <a:r>
              <a:rPr lang="en-US" sz="2500" i="1" dirty="0">
                <a:solidFill>
                  <a:schemeClr val="accent4">
                    <a:lumMod val="50000"/>
                  </a:schemeClr>
                </a:solidFill>
              </a:rPr>
              <a:t> </a:t>
            </a:r>
            <a:r>
              <a:rPr lang="en-US" sz="2500" i="1" dirty="0" err="1">
                <a:solidFill>
                  <a:schemeClr val="accent4">
                    <a:lumMod val="50000"/>
                  </a:schemeClr>
                </a:solidFill>
              </a:rPr>
              <a:t>luận</a:t>
            </a:r>
            <a:r>
              <a:rPr lang="en-US" sz="2500" i="1" dirty="0">
                <a:solidFill>
                  <a:schemeClr val="accent4">
                    <a:lumMod val="50000"/>
                  </a:schemeClr>
                </a:solidFill>
              </a:rPr>
              <a:t>, </a:t>
            </a:r>
            <a:r>
              <a:rPr lang="en-US" sz="2500" i="1" dirty="0" err="1">
                <a:solidFill>
                  <a:schemeClr val="accent4">
                    <a:lumMod val="50000"/>
                  </a:schemeClr>
                </a:solidFill>
              </a:rPr>
              <a:t>đặt</a:t>
            </a:r>
            <a:r>
              <a:rPr lang="en-US" sz="2500" i="1" dirty="0">
                <a:solidFill>
                  <a:schemeClr val="accent4">
                    <a:lumMod val="50000"/>
                  </a:schemeClr>
                </a:solidFill>
              </a:rPr>
              <a:t> </a:t>
            </a:r>
            <a:r>
              <a:rPr lang="en-US" sz="2500" i="1" dirty="0" err="1">
                <a:solidFill>
                  <a:schemeClr val="accent4">
                    <a:lumMod val="50000"/>
                  </a:schemeClr>
                </a:solidFill>
              </a:rPr>
              <a:t>chủ</a:t>
            </a:r>
            <a:r>
              <a:rPr lang="en-US" sz="2500" i="1" dirty="0">
                <a:solidFill>
                  <a:schemeClr val="accent4">
                    <a:lumMod val="50000"/>
                  </a:schemeClr>
                </a:solidFill>
              </a:rPr>
              <a:t> </a:t>
            </a:r>
            <a:r>
              <a:rPr lang="en-US" sz="2500" i="1" dirty="0" err="1">
                <a:solidFill>
                  <a:schemeClr val="accent4">
                    <a:lumMod val="50000"/>
                  </a:schemeClr>
                </a:solidFill>
              </a:rPr>
              <a:t>từ</a:t>
            </a:r>
            <a:r>
              <a:rPr lang="en-US" sz="2500" i="1" dirty="0">
                <a:solidFill>
                  <a:schemeClr val="accent4">
                    <a:lumMod val="50000"/>
                  </a:schemeClr>
                </a:solidFill>
              </a:rPr>
              <a:t> S </a:t>
            </a:r>
            <a:r>
              <a:rPr lang="en-US" sz="2500" i="1" dirty="0" err="1">
                <a:solidFill>
                  <a:schemeClr val="accent4">
                    <a:lumMod val="50000"/>
                  </a:schemeClr>
                </a:solidFill>
              </a:rPr>
              <a:t>và</a:t>
            </a:r>
            <a:r>
              <a:rPr lang="en-US" sz="2500" i="1" dirty="0">
                <a:solidFill>
                  <a:schemeClr val="accent4">
                    <a:lumMod val="50000"/>
                  </a:schemeClr>
                </a:solidFill>
              </a:rPr>
              <a:t> </a:t>
            </a:r>
            <a:r>
              <a:rPr lang="en-US" sz="2500" i="1" dirty="0" err="1">
                <a:solidFill>
                  <a:schemeClr val="accent4">
                    <a:lumMod val="50000"/>
                  </a:schemeClr>
                </a:solidFill>
              </a:rPr>
              <a:t>thuộc</a:t>
            </a:r>
            <a:r>
              <a:rPr lang="en-US" sz="2500" i="1" dirty="0">
                <a:solidFill>
                  <a:schemeClr val="accent4">
                    <a:lumMod val="50000"/>
                  </a:schemeClr>
                </a:solidFill>
              </a:rPr>
              <a:t> </a:t>
            </a:r>
            <a:r>
              <a:rPr lang="en-US" sz="2500" i="1" dirty="0" err="1">
                <a:solidFill>
                  <a:schemeClr val="accent4">
                    <a:lumMod val="50000"/>
                  </a:schemeClr>
                </a:solidFill>
              </a:rPr>
              <a:t>từ</a:t>
            </a:r>
            <a:r>
              <a:rPr lang="en-US" sz="2500" i="1" dirty="0">
                <a:solidFill>
                  <a:schemeClr val="accent4">
                    <a:lumMod val="50000"/>
                  </a:schemeClr>
                </a:solidFill>
              </a:rPr>
              <a:t> P</a:t>
            </a:r>
          </a:p>
        </p:txBody>
      </p:sp>
      <p:sp>
        <p:nvSpPr>
          <p:cNvPr id="11" name="Rectangle 10">
            <a:extLst>
              <a:ext uri="{FF2B5EF4-FFF2-40B4-BE49-F238E27FC236}">
                <a16:creationId xmlns:a16="http://schemas.microsoft.com/office/drawing/2014/main" id="{07A79A68-F8A4-9CCA-125D-4A44E8420D35}"/>
              </a:ext>
            </a:extLst>
          </p:cNvPr>
          <p:cNvSpPr>
            <a:spLocks noChangeArrowheads="1"/>
          </p:cNvSpPr>
          <p:nvPr/>
        </p:nvSpPr>
        <p:spPr bwMode="auto">
          <a:xfrm>
            <a:off x="8443913" y="4121150"/>
            <a:ext cx="381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solidFill>
                  <a:srgbClr val="3333FF"/>
                </a:solidFill>
              </a:rPr>
              <a:t>P</a:t>
            </a:r>
          </a:p>
        </p:txBody>
      </p:sp>
      <p:sp>
        <p:nvSpPr>
          <p:cNvPr id="12" name="Rectangle 11">
            <a:extLst>
              <a:ext uri="{FF2B5EF4-FFF2-40B4-BE49-F238E27FC236}">
                <a16:creationId xmlns:a16="http://schemas.microsoft.com/office/drawing/2014/main" id="{3E7EBC18-391C-034C-8330-79D7E6FC53D3}"/>
              </a:ext>
            </a:extLst>
          </p:cNvPr>
          <p:cNvSpPr/>
          <p:nvPr/>
        </p:nvSpPr>
        <p:spPr>
          <a:xfrm>
            <a:off x="1331913" y="4397375"/>
            <a:ext cx="3435350" cy="1246188"/>
          </a:xfrm>
          <a:prstGeom prst="rect">
            <a:avLst/>
          </a:prstGeom>
        </p:spPr>
        <p:txBody>
          <a:bodyPr>
            <a:spAutoFit/>
          </a:bodyPr>
          <a:lstStyle/>
          <a:p>
            <a:pPr algn="just" eaLnBrk="1" fontAlgn="auto" hangingPunct="1">
              <a:spcBef>
                <a:spcPts val="0"/>
              </a:spcBef>
              <a:spcAft>
                <a:spcPts val="0"/>
              </a:spcAft>
              <a:defRPr/>
            </a:pPr>
            <a:r>
              <a:rPr lang="en-US" sz="2500" i="1" dirty="0" err="1">
                <a:solidFill>
                  <a:schemeClr val="accent4">
                    <a:lumMod val="50000"/>
                  </a:schemeClr>
                </a:solidFill>
              </a:rPr>
              <a:t>Quy</a:t>
            </a:r>
            <a:r>
              <a:rPr lang="en-US" sz="2500" i="1" dirty="0">
                <a:solidFill>
                  <a:schemeClr val="accent4">
                    <a:lumMod val="50000"/>
                  </a:schemeClr>
                </a:solidFill>
              </a:rPr>
              <a:t> </a:t>
            </a:r>
            <a:r>
              <a:rPr lang="en-US" sz="2500" i="1" dirty="0" err="1">
                <a:solidFill>
                  <a:schemeClr val="accent4">
                    <a:lumMod val="50000"/>
                  </a:schemeClr>
                </a:solidFill>
              </a:rPr>
              <a:t>chiếu</a:t>
            </a:r>
            <a:r>
              <a:rPr lang="en-US" sz="2500" i="1" dirty="0">
                <a:solidFill>
                  <a:schemeClr val="accent4">
                    <a:lumMod val="50000"/>
                  </a:schemeClr>
                </a:solidFill>
              </a:rPr>
              <a:t> S </a:t>
            </a:r>
            <a:r>
              <a:rPr lang="en-US" sz="2500" i="1" dirty="0" err="1">
                <a:solidFill>
                  <a:schemeClr val="accent4">
                    <a:lumMod val="50000"/>
                  </a:schemeClr>
                </a:solidFill>
              </a:rPr>
              <a:t>và</a:t>
            </a:r>
            <a:r>
              <a:rPr lang="en-US" sz="2500" i="1" dirty="0">
                <a:solidFill>
                  <a:schemeClr val="accent4">
                    <a:lumMod val="50000"/>
                  </a:schemeClr>
                </a:solidFill>
              </a:rPr>
              <a:t> P </a:t>
            </a:r>
            <a:r>
              <a:rPr lang="en-US" sz="2500" i="1" dirty="0" err="1">
                <a:solidFill>
                  <a:schemeClr val="accent4">
                    <a:lumMod val="50000"/>
                  </a:schemeClr>
                </a:solidFill>
              </a:rPr>
              <a:t>lên</a:t>
            </a:r>
            <a:r>
              <a:rPr lang="en-US" sz="2500" i="1" dirty="0">
                <a:solidFill>
                  <a:schemeClr val="accent4">
                    <a:lumMod val="50000"/>
                  </a:schemeClr>
                </a:solidFill>
              </a:rPr>
              <a:t> </a:t>
            </a:r>
            <a:r>
              <a:rPr lang="en-US" sz="2500" i="1" dirty="0" err="1">
                <a:solidFill>
                  <a:schemeClr val="accent4">
                    <a:lumMod val="50000"/>
                  </a:schemeClr>
                </a:solidFill>
              </a:rPr>
              <a:t>các</a:t>
            </a:r>
            <a:r>
              <a:rPr lang="en-US" sz="2500" i="1" dirty="0">
                <a:solidFill>
                  <a:schemeClr val="accent4">
                    <a:lumMod val="50000"/>
                  </a:schemeClr>
                </a:solidFill>
              </a:rPr>
              <a:t> </a:t>
            </a:r>
            <a:r>
              <a:rPr lang="en-US" sz="2500" i="1" dirty="0" err="1">
                <a:solidFill>
                  <a:schemeClr val="accent4">
                    <a:lumMod val="50000"/>
                  </a:schemeClr>
                </a:solidFill>
              </a:rPr>
              <a:t>phán</a:t>
            </a:r>
            <a:r>
              <a:rPr lang="en-US" sz="2500" i="1" dirty="0">
                <a:solidFill>
                  <a:schemeClr val="accent4">
                    <a:lumMod val="50000"/>
                  </a:schemeClr>
                </a:solidFill>
              </a:rPr>
              <a:t> </a:t>
            </a:r>
            <a:r>
              <a:rPr lang="en-US" sz="2500" i="1" dirty="0" err="1">
                <a:solidFill>
                  <a:schemeClr val="accent4">
                    <a:lumMod val="50000"/>
                  </a:schemeClr>
                </a:solidFill>
              </a:rPr>
              <a:t>đoán</a:t>
            </a:r>
            <a:r>
              <a:rPr lang="en-US" sz="2500" i="1" dirty="0">
                <a:solidFill>
                  <a:schemeClr val="accent4">
                    <a:lumMod val="50000"/>
                  </a:schemeClr>
                </a:solidFill>
              </a:rPr>
              <a:t> </a:t>
            </a:r>
            <a:r>
              <a:rPr lang="en-US" sz="2500" i="1" dirty="0" err="1">
                <a:solidFill>
                  <a:schemeClr val="accent4">
                    <a:lumMod val="50000"/>
                  </a:schemeClr>
                </a:solidFill>
              </a:rPr>
              <a:t>tiền</a:t>
            </a:r>
            <a:r>
              <a:rPr lang="en-US" sz="2500" i="1" dirty="0">
                <a:solidFill>
                  <a:schemeClr val="accent4">
                    <a:lumMod val="50000"/>
                  </a:schemeClr>
                </a:solidFill>
              </a:rPr>
              <a:t> </a:t>
            </a:r>
            <a:r>
              <a:rPr lang="en-US" sz="2500" i="1" dirty="0" err="1">
                <a:solidFill>
                  <a:schemeClr val="accent4">
                    <a:lumMod val="50000"/>
                  </a:schemeClr>
                </a:solidFill>
              </a:rPr>
              <a:t>đề</a:t>
            </a:r>
            <a:r>
              <a:rPr lang="en-US" sz="2500" i="1" dirty="0">
                <a:solidFill>
                  <a:schemeClr val="accent4">
                    <a:lumMod val="50000"/>
                  </a:schemeClr>
                </a:solidFill>
              </a:rPr>
              <a:t> </a:t>
            </a:r>
            <a:r>
              <a:rPr lang="en-US" sz="2500" i="1" dirty="0" err="1">
                <a:solidFill>
                  <a:schemeClr val="accent4">
                    <a:lumMod val="50000"/>
                  </a:schemeClr>
                </a:solidFill>
              </a:rPr>
              <a:t>để</a:t>
            </a:r>
            <a:r>
              <a:rPr lang="en-US" sz="2500" i="1" dirty="0">
                <a:solidFill>
                  <a:schemeClr val="accent4">
                    <a:lumMod val="50000"/>
                  </a:schemeClr>
                </a:solidFill>
              </a:rPr>
              <a:t> </a:t>
            </a:r>
            <a:r>
              <a:rPr lang="en-US" sz="2500" i="1" dirty="0" err="1">
                <a:solidFill>
                  <a:schemeClr val="accent4">
                    <a:lumMod val="50000"/>
                  </a:schemeClr>
                </a:solidFill>
              </a:rPr>
              <a:t>xác</a:t>
            </a:r>
            <a:r>
              <a:rPr lang="en-US" sz="2500" i="1" dirty="0">
                <a:solidFill>
                  <a:schemeClr val="accent4">
                    <a:lumMod val="50000"/>
                  </a:schemeClr>
                </a:solidFill>
              </a:rPr>
              <a:t> </a:t>
            </a:r>
            <a:r>
              <a:rPr lang="en-US" sz="2500" i="1" dirty="0" err="1">
                <a:solidFill>
                  <a:schemeClr val="accent4">
                    <a:lumMod val="50000"/>
                  </a:schemeClr>
                </a:solidFill>
              </a:rPr>
              <a:t>định</a:t>
            </a:r>
            <a:r>
              <a:rPr lang="en-US" sz="2500" i="1" dirty="0">
                <a:solidFill>
                  <a:schemeClr val="accent4">
                    <a:lumMod val="50000"/>
                  </a:schemeClr>
                </a:solidFill>
              </a:rPr>
              <a:t> </a:t>
            </a:r>
            <a:r>
              <a:rPr lang="en-US" sz="2500" i="1" dirty="0" err="1">
                <a:solidFill>
                  <a:schemeClr val="accent4">
                    <a:lumMod val="50000"/>
                  </a:schemeClr>
                </a:solidFill>
              </a:rPr>
              <a:t>thuật</a:t>
            </a:r>
            <a:r>
              <a:rPr lang="en-US" sz="2500" i="1" dirty="0">
                <a:solidFill>
                  <a:schemeClr val="accent4">
                    <a:lumMod val="50000"/>
                  </a:schemeClr>
                </a:solidFill>
              </a:rPr>
              <a:t> </a:t>
            </a:r>
            <a:r>
              <a:rPr lang="en-US" sz="2500" i="1" dirty="0" err="1">
                <a:solidFill>
                  <a:schemeClr val="accent4">
                    <a:lumMod val="50000"/>
                  </a:schemeClr>
                </a:solidFill>
              </a:rPr>
              <a:t>ngữ</a:t>
            </a:r>
            <a:r>
              <a:rPr lang="en-US" sz="2500" i="1" dirty="0">
                <a:solidFill>
                  <a:schemeClr val="accent4">
                    <a:lumMod val="50000"/>
                  </a:schemeClr>
                </a:solidFill>
              </a:rPr>
              <a:t> M</a:t>
            </a:r>
          </a:p>
        </p:txBody>
      </p:sp>
      <p:cxnSp>
        <p:nvCxnSpPr>
          <p:cNvPr id="13" name="Straight Arrow Connector 12">
            <a:extLst>
              <a:ext uri="{FF2B5EF4-FFF2-40B4-BE49-F238E27FC236}">
                <a16:creationId xmlns:a16="http://schemas.microsoft.com/office/drawing/2014/main" id="{8D868D4D-04CA-D147-B13B-0E7849499D56}"/>
              </a:ext>
            </a:extLst>
          </p:cNvPr>
          <p:cNvCxnSpPr/>
          <p:nvPr/>
        </p:nvCxnSpPr>
        <p:spPr>
          <a:xfrm flipV="1">
            <a:off x="6069013" y="3205163"/>
            <a:ext cx="0" cy="31432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448A17D8-D922-C240-8F7A-03EFD372B741}"/>
              </a:ext>
            </a:extLst>
          </p:cNvPr>
          <p:cNvCxnSpPr/>
          <p:nvPr/>
        </p:nvCxnSpPr>
        <p:spPr>
          <a:xfrm flipV="1">
            <a:off x="8653463" y="2579688"/>
            <a:ext cx="0" cy="960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BA876E1-CE0C-174B-B53E-C38BD73D7EE8}"/>
              </a:ext>
            </a:extLst>
          </p:cNvPr>
          <p:cNvCxnSpPr/>
          <p:nvPr/>
        </p:nvCxnSpPr>
        <p:spPr>
          <a:xfrm flipH="1" flipV="1">
            <a:off x="5513388" y="3941763"/>
            <a:ext cx="614362" cy="1033462"/>
          </a:xfrm>
          <a:prstGeom prst="straightConnector1">
            <a:avLst/>
          </a:prstGeom>
          <a:ln>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6" name="Left Brace 15">
            <a:extLst>
              <a:ext uri="{FF2B5EF4-FFF2-40B4-BE49-F238E27FC236}">
                <a16:creationId xmlns:a16="http://schemas.microsoft.com/office/drawing/2014/main" id="{6E9AA2AD-0409-AF4F-91C2-A609C4B982CE}"/>
              </a:ext>
            </a:extLst>
          </p:cNvPr>
          <p:cNvSpPr/>
          <p:nvPr/>
        </p:nvSpPr>
        <p:spPr>
          <a:xfrm>
            <a:off x="4995863" y="2341563"/>
            <a:ext cx="220662" cy="696912"/>
          </a:xfrm>
          <a:prstGeom prst="leftBrace">
            <a:avLst/>
          </a:prstGeom>
        </p:spPr>
        <p:style>
          <a:lnRef idx="3">
            <a:schemeClr val="accent1"/>
          </a:lnRef>
          <a:fillRef idx="0">
            <a:schemeClr val="accent1"/>
          </a:fillRef>
          <a:effectRef idx="2">
            <a:schemeClr val="accent1"/>
          </a:effectRef>
          <a:fontRef idx="minor">
            <a:schemeClr val="tx1"/>
          </a:fontRef>
        </p:style>
        <p:txBody>
          <a:bodyPr anchor="ctr"/>
          <a:lstStyle/>
          <a:p>
            <a:pPr algn="ctr" eaLnBrk="1" fontAlgn="auto" hangingPunct="1">
              <a:spcBef>
                <a:spcPts val="0"/>
              </a:spcBef>
              <a:spcAft>
                <a:spcPts val="0"/>
              </a:spcAft>
              <a:defRPr/>
            </a:pPr>
            <a:endParaRPr lang="en-US" sz="2500">
              <a:latin typeface="Palatino Linotype (Body)"/>
            </a:endParaRPr>
          </a:p>
        </p:txBody>
      </p:sp>
      <p:sp>
        <p:nvSpPr>
          <p:cNvPr id="17" name="Right Arrow 16">
            <a:extLst>
              <a:ext uri="{FF2B5EF4-FFF2-40B4-BE49-F238E27FC236}">
                <a16:creationId xmlns:a16="http://schemas.microsoft.com/office/drawing/2014/main" id="{8ED737B7-FD83-A54C-847E-6FC28AFF8EFD}"/>
              </a:ext>
            </a:extLst>
          </p:cNvPr>
          <p:cNvSpPr/>
          <p:nvPr/>
        </p:nvSpPr>
        <p:spPr>
          <a:xfrm>
            <a:off x="9072563" y="2827338"/>
            <a:ext cx="457200" cy="358775"/>
          </a:xfrm>
          <a:prstGeom prst="rightArrow">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en-US" sz="2500">
              <a:latin typeface="Palatino Linotype (Body)"/>
            </a:endParaRPr>
          </a:p>
        </p:txBody>
      </p:sp>
      <p:sp>
        <p:nvSpPr>
          <p:cNvPr id="18" name="Rectangle 17">
            <a:extLst>
              <a:ext uri="{FF2B5EF4-FFF2-40B4-BE49-F238E27FC236}">
                <a16:creationId xmlns:a16="http://schemas.microsoft.com/office/drawing/2014/main" id="{C22BAE01-09B4-42EF-DFED-83D2E7EEBEC4}"/>
              </a:ext>
            </a:extLst>
          </p:cNvPr>
          <p:cNvSpPr>
            <a:spLocks noChangeArrowheads="1"/>
          </p:cNvSpPr>
          <p:nvPr/>
        </p:nvSpPr>
        <p:spPr bwMode="auto">
          <a:xfrm>
            <a:off x="9720263" y="2120900"/>
            <a:ext cx="17335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a:t>(1) </a:t>
            </a:r>
            <a:r>
              <a:rPr lang="en-US" altLang="en-US" sz="3000" b="1"/>
              <a:t>M a P</a:t>
            </a:r>
          </a:p>
        </p:txBody>
      </p:sp>
      <p:sp>
        <p:nvSpPr>
          <p:cNvPr id="19" name="Rectangle 18">
            <a:extLst>
              <a:ext uri="{FF2B5EF4-FFF2-40B4-BE49-F238E27FC236}">
                <a16:creationId xmlns:a16="http://schemas.microsoft.com/office/drawing/2014/main" id="{EBF483EB-5709-85D1-D290-C9B0F8CADE51}"/>
              </a:ext>
            </a:extLst>
          </p:cNvPr>
          <p:cNvSpPr>
            <a:spLocks noChangeArrowheads="1"/>
          </p:cNvSpPr>
          <p:nvPr/>
        </p:nvSpPr>
        <p:spPr bwMode="auto">
          <a:xfrm>
            <a:off x="9745663" y="2835275"/>
            <a:ext cx="18319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a:t>(2) </a:t>
            </a:r>
            <a:r>
              <a:rPr lang="en-US" altLang="en-US" sz="3000" b="1"/>
              <a:t>S a M </a:t>
            </a:r>
          </a:p>
        </p:txBody>
      </p:sp>
      <p:sp>
        <p:nvSpPr>
          <p:cNvPr id="20" name="Rectangle 19">
            <a:extLst>
              <a:ext uri="{FF2B5EF4-FFF2-40B4-BE49-F238E27FC236}">
                <a16:creationId xmlns:a16="http://schemas.microsoft.com/office/drawing/2014/main" id="{D031AF04-93E0-17C6-49E0-CBD163A1553F}"/>
              </a:ext>
            </a:extLst>
          </p:cNvPr>
          <p:cNvSpPr>
            <a:spLocks noChangeArrowheads="1"/>
          </p:cNvSpPr>
          <p:nvPr/>
        </p:nvSpPr>
        <p:spPr bwMode="auto">
          <a:xfrm>
            <a:off x="9745663" y="3513138"/>
            <a:ext cx="16811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a:t>(3) </a:t>
            </a:r>
            <a:r>
              <a:rPr lang="en-US" altLang="en-US" sz="3000" b="1"/>
              <a:t>S a P </a:t>
            </a:r>
          </a:p>
        </p:txBody>
      </p:sp>
      <p:sp>
        <p:nvSpPr>
          <p:cNvPr id="21" name="Rectangle 20">
            <a:extLst>
              <a:ext uri="{FF2B5EF4-FFF2-40B4-BE49-F238E27FC236}">
                <a16:creationId xmlns:a16="http://schemas.microsoft.com/office/drawing/2014/main" id="{4A18F9C9-1D31-7F03-0E8B-6F3CC18D00FE}"/>
              </a:ext>
            </a:extLst>
          </p:cNvPr>
          <p:cNvSpPr>
            <a:spLocks noChangeArrowheads="1"/>
          </p:cNvSpPr>
          <p:nvPr/>
        </p:nvSpPr>
        <p:spPr bwMode="auto">
          <a:xfrm>
            <a:off x="9466263" y="4927600"/>
            <a:ext cx="2201862"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i="1"/>
              <a:t>S = Socrates</a:t>
            </a:r>
          </a:p>
        </p:txBody>
      </p:sp>
      <p:cxnSp>
        <p:nvCxnSpPr>
          <p:cNvPr id="22" name="Straight Arrow Connector 21">
            <a:extLst>
              <a:ext uri="{FF2B5EF4-FFF2-40B4-BE49-F238E27FC236}">
                <a16:creationId xmlns:a16="http://schemas.microsoft.com/office/drawing/2014/main" id="{377CA5DD-538C-1945-8761-927633E1C86D}"/>
              </a:ext>
            </a:extLst>
          </p:cNvPr>
          <p:cNvCxnSpPr/>
          <p:nvPr/>
        </p:nvCxnSpPr>
        <p:spPr>
          <a:xfrm flipV="1">
            <a:off x="8928100" y="5405438"/>
            <a:ext cx="414338" cy="158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Rectangle 22">
            <a:extLst>
              <a:ext uri="{FF2B5EF4-FFF2-40B4-BE49-F238E27FC236}">
                <a16:creationId xmlns:a16="http://schemas.microsoft.com/office/drawing/2014/main" id="{83E2BEDD-1EFB-E3CE-A82A-042A2FD1030C}"/>
              </a:ext>
            </a:extLst>
          </p:cNvPr>
          <p:cNvSpPr>
            <a:spLocks noChangeArrowheads="1"/>
          </p:cNvSpPr>
          <p:nvPr/>
        </p:nvSpPr>
        <p:spPr bwMode="auto">
          <a:xfrm>
            <a:off x="2620963" y="5981700"/>
            <a:ext cx="178593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i="1"/>
              <a:t>M = Người </a:t>
            </a:r>
          </a:p>
        </p:txBody>
      </p:sp>
      <p:sp>
        <p:nvSpPr>
          <p:cNvPr id="53270" name="Rectangle 23">
            <a:extLst>
              <a:ext uri="{FF2B5EF4-FFF2-40B4-BE49-F238E27FC236}">
                <a16:creationId xmlns:a16="http://schemas.microsoft.com/office/drawing/2014/main" id="{A419282F-D549-1C8E-5516-C65EE2B86A93}"/>
              </a:ext>
            </a:extLst>
          </p:cNvPr>
          <p:cNvSpPr>
            <a:spLocks noChangeArrowheads="1"/>
          </p:cNvSpPr>
          <p:nvPr/>
        </p:nvSpPr>
        <p:spPr bwMode="auto">
          <a:xfrm>
            <a:off x="1501775" y="823913"/>
            <a:ext cx="90646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solidFill>
                  <a:srgbClr val="C00000"/>
                </a:solidFill>
                <a:latin typeface="Palatino Linotype (Body)"/>
              </a:rPr>
              <a:t>CÁCH ĐẶT LUẬN CỨ THÀNH CẤU TRÚC HÌNH THỨC</a:t>
            </a:r>
          </a:p>
        </p:txBody>
      </p:sp>
      <p:grpSp>
        <p:nvGrpSpPr>
          <p:cNvPr id="53271" name="Group 24">
            <a:extLst>
              <a:ext uri="{FF2B5EF4-FFF2-40B4-BE49-F238E27FC236}">
                <a16:creationId xmlns:a16="http://schemas.microsoft.com/office/drawing/2014/main" id="{7C4FAB49-7AD7-C6D4-FF9C-936466FB66A8}"/>
              </a:ext>
            </a:extLst>
          </p:cNvPr>
          <p:cNvGrpSpPr>
            <a:grpSpLocks/>
          </p:cNvGrpSpPr>
          <p:nvPr/>
        </p:nvGrpSpPr>
        <p:grpSpPr bwMode="auto">
          <a:xfrm>
            <a:off x="833438" y="1485900"/>
            <a:ext cx="4010025" cy="2271713"/>
            <a:chOff x="514350" y="1900238"/>
            <a:chExt cx="4010841" cy="2271712"/>
          </a:xfrm>
        </p:grpSpPr>
        <p:sp>
          <p:nvSpPr>
            <p:cNvPr id="26" name="Rectangle 25">
              <a:extLst>
                <a:ext uri="{FF2B5EF4-FFF2-40B4-BE49-F238E27FC236}">
                  <a16:creationId xmlns:a16="http://schemas.microsoft.com/office/drawing/2014/main" id="{DECAF7E5-B5EE-3945-B57F-A7961514C0BC}"/>
                </a:ext>
              </a:extLst>
            </p:cNvPr>
            <p:cNvSpPr/>
            <p:nvPr/>
          </p:nvSpPr>
          <p:spPr>
            <a:xfrm>
              <a:off x="514350" y="1900238"/>
              <a:ext cx="4010841" cy="2271712"/>
            </a:xfrm>
            <a:prstGeom prst="rect">
              <a:avLst/>
            </a:prstGeo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3280" name="Rectangle 26">
              <a:extLst>
                <a:ext uri="{FF2B5EF4-FFF2-40B4-BE49-F238E27FC236}">
                  <a16:creationId xmlns:a16="http://schemas.microsoft.com/office/drawing/2014/main" id="{AE77885A-EE4D-969D-5DF8-9491D473F6A9}"/>
                </a:ext>
              </a:extLst>
            </p:cNvPr>
            <p:cNvSpPr>
              <a:spLocks noChangeArrowheads="1"/>
            </p:cNvSpPr>
            <p:nvPr/>
          </p:nvSpPr>
          <p:spPr bwMode="auto">
            <a:xfrm>
              <a:off x="669149" y="2018909"/>
              <a:ext cx="126348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i="1">
                  <a:solidFill>
                    <a:srgbClr val="3333FF"/>
                  </a:solidFill>
                </a:rPr>
                <a:t>Luận cứ</a:t>
              </a:r>
            </a:p>
          </p:txBody>
        </p:sp>
        <p:sp>
          <p:nvSpPr>
            <p:cNvPr id="53281" name="Rectangle 27">
              <a:extLst>
                <a:ext uri="{FF2B5EF4-FFF2-40B4-BE49-F238E27FC236}">
                  <a16:creationId xmlns:a16="http://schemas.microsoft.com/office/drawing/2014/main" id="{104B017A-0015-BFEB-2AFF-CDE51D9863F8}"/>
                </a:ext>
              </a:extLst>
            </p:cNvPr>
            <p:cNvSpPr>
              <a:spLocks noChangeArrowheads="1"/>
            </p:cNvSpPr>
            <p:nvPr/>
          </p:nvSpPr>
          <p:spPr bwMode="auto">
            <a:xfrm>
              <a:off x="902083" y="2480126"/>
              <a:ext cx="362310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(1) Mọi người đều chết. </a:t>
              </a:r>
            </a:p>
          </p:txBody>
        </p:sp>
        <p:sp>
          <p:nvSpPr>
            <p:cNvPr id="53282" name="Rectangle 28">
              <a:extLst>
                <a:ext uri="{FF2B5EF4-FFF2-40B4-BE49-F238E27FC236}">
                  <a16:creationId xmlns:a16="http://schemas.microsoft.com/office/drawing/2014/main" id="{3E1FF81B-B60A-A51C-44DC-4A271A120AC3}"/>
                </a:ext>
              </a:extLst>
            </p:cNvPr>
            <p:cNvSpPr>
              <a:spLocks noChangeArrowheads="1"/>
            </p:cNvSpPr>
            <p:nvPr/>
          </p:nvSpPr>
          <p:spPr bwMode="auto">
            <a:xfrm>
              <a:off x="888435" y="2924564"/>
              <a:ext cx="322716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(2) Socrates là người. </a:t>
              </a:r>
            </a:p>
          </p:txBody>
        </p:sp>
        <p:sp>
          <p:nvSpPr>
            <p:cNvPr id="53283" name="Rectangle 29">
              <a:extLst>
                <a:ext uri="{FF2B5EF4-FFF2-40B4-BE49-F238E27FC236}">
                  <a16:creationId xmlns:a16="http://schemas.microsoft.com/office/drawing/2014/main" id="{666D0ABB-38D4-7C25-49F8-FED162F0F372}"/>
                </a:ext>
              </a:extLst>
            </p:cNvPr>
            <p:cNvSpPr>
              <a:spLocks noChangeArrowheads="1"/>
            </p:cNvSpPr>
            <p:nvPr/>
          </p:nvSpPr>
          <p:spPr bwMode="auto">
            <a:xfrm>
              <a:off x="888435" y="3411966"/>
              <a:ext cx="326563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(3) Socrates phải chết.</a:t>
              </a:r>
            </a:p>
          </p:txBody>
        </p:sp>
        <p:cxnSp>
          <p:nvCxnSpPr>
            <p:cNvPr id="31" name="Straight Connector 30">
              <a:extLst>
                <a:ext uri="{FF2B5EF4-FFF2-40B4-BE49-F238E27FC236}">
                  <a16:creationId xmlns:a16="http://schemas.microsoft.com/office/drawing/2014/main" id="{B231DA28-E7F3-734B-8CC1-EE97425E67F3}"/>
                </a:ext>
              </a:extLst>
            </p:cNvPr>
            <p:cNvCxnSpPr/>
            <p:nvPr/>
          </p:nvCxnSpPr>
          <p:spPr>
            <a:xfrm>
              <a:off x="1051034" y="3411537"/>
              <a:ext cx="277075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B1798198-CE2F-4842-A460-47D8B7C27709}"/>
              </a:ext>
            </a:extLst>
          </p:cNvPr>
          <p:cNvCxnSpPr/>
          <p:nvPr/>
        </p:nvCxnSpPr>
        <p:spPr>
          <a:xfrm>
            <a:off x="3475038" y="5770563"/>
            <a:ext cx="38100" cy="211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1FDDB3-DDF9-254F-8438-FE433A83F7CA}"/>
              </a:ext>
            </a:extLst>
          </p:cNvPr>
          <p:cNvCxnSpPr/>
          <p:nvPr/>
        </p:nvCxnSpPr>
        <p:spPr>
          <a:xfrm>
            <a:off x="5434013" y="3394075"/>
            <a:ext cx="3506787" cy="0"/>
          </a:xfrm>
          <a:prstGeom prst="line">
            <a:avLst/>
          </a:prstGeom>
        </p:spPr>
        <p:style>
          <a:lnRef idx="1">
            <a:schemeClr val="dk1"/>
          </a:lnRef>
          <a:fillRef idx="0">
            <a:schemeClr val="dk1"/>
          </a:fillRef>
          <a:effectRef idx="0">
            <a:schemeClr val="dk1"/>
          </a:effectRef>
          <a:fontRef idx="minor">
            <a:schemeClr val="tx1"/>
          </a:fontRef>
        </p:style>
      </p:cxnSp>
      <p:sp>
        <p:nvSpPr>
          <p:cNvPr id="34" name="Left Brace 33">
            <a:extLst>
              <a:ext uri="{FF2B5EF4-FFF2-40B4-BE49-F238E27FC236}">
                <a16:creationId xmlns:a16="http://schemas.microsoft.com/office/drawing/2014/main" id="{6CEFB3EF-D132-E54D-95A4-AEF1A4C28A28}"/>
              </a:ext>
            </a:extLst>
          </p:cNvPr>
          <p:cNvSpPr/>
          <p:nvPr/>
        </p:nvSpPr>
        <p:spPr>
          <a:xfrm rot="16200000">
            <a:off x="6465094" y="3164682"/>
            <a:ext cx="180975" cy="165893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35" name="Left Brace 34">
            <a:extLst>
              <a:ext uri="{FF2B5EF4-FFF2-40B4-BE49-F238E27FC236}">
                <a16:creationId xmlns:a16="http://schemas.microsoft.com/office/drawing/2014/main" id="{B65C9792-D6AE-BA4A-924D-1F632D3B248C}"/>
              </a:ext>
            </a:extLst>
          </p:cNvPr>
          <p:cNvSpPr/>
          <p:nvPr/>
        </p:nvSpPr>
        <p:spPr>
          <a:xfrm rot="16200000">
            <a:off x="8541544" y="3479006"/>
            <a:ext cx="180975" cy="100171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cxnSp>
        <p:nvCxnSpPr>
          <p:cNvPr id="36" name="Straight Arrow Connector 35">
            <a:extLst>
              <a:ext uri="{FF2B5EF4-FFF2-40B4-BE49-F238E27FC236}">
                <a16:creationId xmlns:a16="http://schemas.microsoft.com/office/drawing/2014/main" id="{E409DAE2-8DBA-8942-98AD-915C67C7216B}"/>
              </a:ext>
            </a:extLst>
          </p:cNvPr>
          <p:cNvCxnSpPr/>
          <p:nvPr/>
        </p:nvCxnSpPr>
        <p:spPr>
          <a:xfrm flipV="1">
            <a:off x="3978275" y="2816225"/>
            <a:ext cx="971550" cy="15811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1AE44402-E8BD-3140-AF66-DE243DBACAE8}"/>
              </a:ext>
            </a:extLst>
          </p:cNvPr>
          <p:cNvCxnSpPr/>
          <p:nvPr/>
        </p:nvCxnSpPr>
        <p:spPr>
          <a:xfrm>
            <a:off x="9901238" y="3417888"/>
            <a:ext cx="1525587" cy="0"/>
          </a:xfrm>
          <a:prstGeom prst="line">
            <a:avLst/>
          </a:prstGeom>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0816F71-82B5-E50A-338A-84ED217A3967}"/>
              </a:ext>
            </a:extLst>
          </p:cNvPr>
          <p:cNvSpPr>
            <a:spLocks noChangeArrowheads="1"/>
          </p:cNvSpPr>
          <p:nvPr/>
        </p:nvSpPr>
        <p:spPr bwMode="auto">
          <a:xfrm>
            <a:off x="9458325" y="5419725"/>
            <a:ext cx="135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i="1"/>
              <a:t>P = Chết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arn(inVertical)">
                                      <p:cBhvr>
                                        <p:cTn id="15" dur="500"/>
                                        <p:tgtEl>
                                          <p:spTgt spid="3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inVertical)">
                                      <p:cBhvr>
                                        <p:cTn id="21" dur="500"/>
                                        <p:tgtEl>
                                          <p:spTgt spid="21"/>
                                        </p:tgtEl>
                                      </p:cBhvr>
                                    </p:animEffect>
                                  </p:childTnLst>
                                </p:cTn>
                              </p:par>
                              <p:par>
                                <p:cTn id="22" presetID="16" presetClass="entr" presetSubtype="21"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inVertical)">
                                      <p:cBhvr>
                                        <p:cTn id="24" dur="500"/>
                                        <p:tgtEl>
                                          <p:spTgt spid="2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arn(inVertical)">
                                      <p:cBhvr>
                                        <p:cTn id="32" dur="500"/>
                                        <p:tgtEl>
                                          <p:spTgt spid="3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barn(inVertical)">
                                      <p:cBhvr>
                                        <p:cTn id="35" dur="500"/>
                                        <p:tgtEl>
                                          <p:spTgt spid="3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arn(inVertical)">
                                      <p:cBhvr>
                                        <p:cTn id="40" dur="500"/>
                                        <p:tgtEl>
                                          <p:spTgt spid="3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6" presetClass="entr" presetSubtype="21"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arn(inVertical)">
                                      <p:cBhvr>
                                        <p:cTn id="51" dur="500"/>
                                        <p:tgtEl>
                                          <p:spTgt spid="13"/>
                                        </p:tgtEl>
                                      </p:cBhvr>
                                    </p:animEffect>
                                  </p:childTnLst>
                                </p:cTn>
                              </p:par>
                              <p:par>
                                <p:cTn id="52" presetID="16" presetClass="entr" presetSubtype="21"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barn(inVertical)">
                                      <p:cBhvr>
                                        <p:cTn id="54" dur="500"/>
                                        <p:tgtEl>
                                          <p:spTgt spid="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barn(inVertical)">
                                      <p:cBhvr>
                                        <p:cTn id="59" dur="500"/>
                                        <p:tgtEl>
                                          <p:spTgt spid="2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barn(inVertical)">
                                      <p:cBhvr>
                                        <p:cTn id="64" dur="500"/>
                                        <p:tgtEl>
                                          <p:spTgt spid="1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barn(inVertical)">
                                      <p:cBhvr>
                                        <p:cTn id="69" dur="500"/>
                                        <p:tgtEl>
                                          <p:spTgt spid="1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barn(inVertical)">
                                      <p:cBhvr>
                                        <p:cTn id="74" dur="500"/>
                                        <p:tgtEl>
                                          <p:spTgt spid="1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barn(inVertical)">
                                      <p:cBhvr>
                                        <p:cTn id="79" dur="500"/>
                                        <p:tgtEl>
                                          <p:spTgt spid="2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6" presetClass="entr" presetSubtype="21" fill="hold" nodeType="click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barn(inVertical)">
                                      <p:cBhvr>
                                        <p:cTn id="84" dur="500"/>
                                        <p:tgtEl>
                                          <p:spTgt spid="3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barn(inVertical)">
                                      <p:cBhvr>
                                        <p:cTn id="8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0" grpId="0"/>
      <p:bldP spid="11" grpId="0"/>
      <p:bldP spid="12" grpId="0"/>
      <p:bldP spid="16" grpId="0" animBg="1"/>
      <p:bldP spid="17" grpId="0" animBg="1"/>
      <p:bldP spid="18" grpId="0"/>
      <p:bldP spid="19" grpId="0"/>
      <p:bldP spid="20" grpId="0"/>
      <p:bldP spid="21" grpId="0"/>
      <p:bldP spid="23" grpId="0"/>
      <p:bldP spid="34" grpId="0" animBg="1"/>
      <p:bldP spid="35" grpId="0" animBg="1"/>
      <p:bldP spid="3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5B54CA-18E3-BE4E-9474-4382DE6DE142}"/>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C00000"/>
                </a:solidFill>
                <a:latin typeface="Palatino Linotype (Body)"/>
              </a:rPr>
              <a:t>CÁCH ĐẶT LUẬN CỨ THÀNH CẤU TRÚC HÌNH THỨC</a:t>
            </a:r>
          </a:p>
        </p:txBody>
      </p:sp>
      <p:sp>
        <p:nvSpPr>
          <p:cNvPr id="3" name="Rectangle 2">
            <a:extLst>
              <a:ext uri="{FF2B5EF4-FFF2-40B4-BE49-F238E27FC236}">
                <a16:creationId xmlns:a16="http://schemas.microsoft.com/office/drawing/2014/main" id="{D60E41CA-1327-F1D2-B42A-AB853501AB27}"/>
              </a:ext>
            </a:extLst>
          </p:cNvPr>
          <p:cNvSpPr>
            <a:spLocks noChangeArrowheads="1"/>
          </p:cNvSpPr>
          <p:nvPr/>
        </p:nvSpPr>
        <p:spPr bwMode="auto">
          <a:xfrm>
            <a:off x="5594350" y="1882775"/>
            <a:ext cx="56673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(1) Một số loài thực vật là loài có bông.</a:t>
            </a:r>
          </a:p>
        </p:txBody>
      </p:sp>
      <p:sp>
        <p:nvSpPr>
          <p:cNvPr id="5" name="Rectangle 4">
            <a:extLst>
              <a:ext uri="{FF2B5EF4-FFF2-40B4-BE49-F238E27FC236}">
                <a16:creationId xmlns:a16="http://schemas.microsoft.com/office/drawing/2014/main" id="{8C3182CA-6962-23E7-C422-348283F1F138}"/>
              </a:ext>
            </a:extLst>
          </p:cNvPr>
          <p:cNvSpPr>
            <a:spLocks noChangeArrowheads="1"/>
          </p:cNvSpPr>
          <p:nvPr/>
        </p:nvSpPr>
        <p:spPr bwMode="auto">
          <a:xfrm>
            <a:off x="5594350" y="2538413"/>
            <a:ext cx="4241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(2) Cây mai là loài thực vật. </a:t>
            </a:r>
          </a:p>
        </p:txBody>
      </p:sp>
      <p:sp>
        <p:nvSpPr>
          <p:cNvPr id="6" name="Rectangle 5">
            <a:extLst>
              <a:ext uri="{FF2B5EF4-FFF2-40B4-BE49-F238E27FC236}">
                <a16:creationId xmlns:a16="http://schemas.microsoft.com/office/drawing/2014/main" id="{6BC41E6B-BBE8-977C-9478-D90FE448E59C}"/>
              </a:ext>
            </a:extLst>
          </p:cNvPr>
          <p:cNvSpPr>
            <a:spLocks noChangeArrowheads="1"/>
          </p:cNvSpPr>
          <p:nvPr/>
        </p:nvSpPr>
        <p:spPr bwMode="auto">
          <a:xfrm>
            <a:off x="5638800" y="3273425"/>
            <a:ext cx="41116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(3) Cây mai là loài có bông.</a:t>
            </a:r>
          </a:p>
        </p:txBody>
      </p:sp>
      <p:grpSp>
        <p:nvGrpSpPr>
          <p:cNvPr id="54277" name="Group 7">
            <a:extLst>
              <a:ext uri="{FF2B5EF4-FFF2-40B4-BE49-F238E27FC236}">
                <a16:creationId xmlns:a16="http://schemas.microsoft.com/office/drawing/2014/main" id="{3BBB17D1-A4EB-B028-8EA4-4718BF02CD6B}"/>
              </a:ext>
            </a:extLst>
          </p:cNvPr>
          <p:cNvGrpSpPr>
            <a:grpSpLocks/>
          </p:cNvGrpSpPr>
          <p:nvPr/>
        </p:nvGrpSpPr>
        <p:grpSpPr bwMode="auto">
          <a:xfrm>
            <a:off x="825500" y="1646238"/>
            <a:ext cx="4438650" cy="2271712"/>
            <a:chOff x="514350" y="1900238"/>
            <a:chExt cx="4438639" cy="2271712"/>
          </a:xfrm>
        </p:grpSpPr>
        <p:sp>
          <p:nvSpPr>
            <p:cNvPr id="9" name="Rectangle 8">
              <a:extLst>
                <a:ext uri="{FF2B5EF4-FFF2-40B4-BE49-F238E27FC236}">
                  <a16:creationId xmlns:a16="http://schemas.microsoft.com/office/drawing/2014/main" id="{93B4E5F5-CF39-6B40-9384-2005C40E04DA}"/>
                </a:ext>
              </a:extLst>
            </p:cNvPr>
            <p:cNvSpPr/>
            <p:nvPr/>
          </p:nvSpPr>
          <p:spPr>
            <a:xfrm>
              <a:off x="514350" y="1900238"/>
              <a:ext cx="4438639" cy="2271712"/>
            </a:xfrm>
            <a:prstGeom prst="rect">
              <a:avLst/>
            </a:prstGeo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4296" name="Rectangle 9">
              <a:extLst>
                <a:ext uri="{FF2B5EF4-FFF2-40B4-BE49-F238E27FC236}">
                  <a16:creationId xmlns:a16="http://schemas.microsoft.com/office/drawing/2014/main" id="{26751725-B932-82A7-14F3-EBA90826A467}"/>
                </a:ext>
              </a:extLst>
            </p:cNvPr>
            <p:cNvSpPr>
              <a:spLocks noChangeArrowheads="1"/>
            </p:cNvSpPr>
            <p:nvPr/>
          </p:nvSpPr>
          <p:spPr bwMode="auto">
            <a:xfrm>
              <a:off x="669149" y="2018909"/>
              <a:ext cx="126348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i="1">
                  <a:solidFill>
                    <a:srgbClr val="3333FF"/>
                  </a:solidFill>
                </a:rPr>
                <a:t>Luận cứ</a:t>
              </a:r>
            </a:p>
          </p:txBody>
        </p:sp>
        <p:sp>
          <p:nvSpPr>
            <p:cNvPr id="54297" name="Rectangle 10">
              <a:extLst>
                <a:ext uri="{FF2B5EF4-FFF2-40B4-BE49-F238E27FC236}">
                  <a16:creationId xmlns:a16="http://schemas.microsoft.com/office/drawing/2014/main" id="{4FE4BAF9-83FD-E3E2-DFF9-4541CF259A49}"/>
                </a:ext>
              </a:extLst>
            </p:cNvPr>
            <p:cNvSpPr>
              <a:spLocks noChangeArrowheads="1"/>
            </p:cNvSpPr>
            <p:nvPr/>
          </p:nvSpPr>
          <p:spPr bwMode="auto">
            <a:xfrm>
              <a:off x="616323" y="2480126"/>
              <a:ext cx="432362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(1) Vài loài thực vật có bông. </a:t>
              </a:r>
            </a:p>
          </p:txBody>
        </p:sp>
        <p:sp>
          <p:nvSpPr>
            <p:cNvPr id="54298" name="Rectangle 11">
              <a:extLst>
                <a:ext uri="{FF2B5EF4-FFF2-40B4-BE49-F238E27FC236}">
                  <a16:creationId xmlns:a16="http://schemas.microsoft.com/office/drawing/2014/main" id="{83421DB4-4E03-83A5-7571-5E8DB8DE6179}"/>
                </a:ext>
              </a:extLst>
            </p:cNvPr>
            <p:cNvSpPr>
              <a:spLocks noChangeArrowheads="1"/>
            </p:cNvSpPr>
            <p:nvPr/>
          </p:nvSpPr>
          <p:spPr bwMode="auto">
            <a:xfrm>
              <a:off x="602675" y="2924564"/>
              <a:ext cx="356059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(2) Cây mai là thực vật. </a:t>
              </a:r>
            </a:p>
          </p:txBody>
        </p:sp>
        <p:sp>
          <p:nvSpPr>
            <p:cNvPr id="54299" name="Rectangle 12">
              <a:extLst>
                <a:ext uri="{FF2B5EF4-FFF2-40B4-BE49-F238E27FC236}">
                  <a16:creationId xmlns:a16="http://schemas.microsoft.com/office/drawing/2014/main" id="{5C54BE2F-B644-AE61-1075-23B5C2095D3F}"/>
                </a:ext>
              </a:extLst>
            </p:cNvPr>
            <p:cNvSpPr>
              <a:spLocks noChangeArrowheads="1"/>
            </p:cNvSpPr>
            <p:nvPr/>
          </p:nvSpPr>
          <p:spPr bwMode="auto">
            <a:xfrm>
              <a:off x="602675" y="3411966"/>
              <a:ext cx="317747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(3) Cây mai có bông .</a:t>
              </a:r>
            </a:p>
          </p:txBody>
        </p:sp>
        <p:cxnSp>
          <p:nvCxnSpPr>
            <p:cNvPr id="14" name="Straight Connector 13">
              <a:extLst>
                <a:ext uri="{FF2B5EF4-FFF2-40B4-BE49-F238E27FC236}">
                  <a16:creationId xmlns:a16="http://schemas.microsoft.com/office/drawing/2014/main" id="{D5DAD88A-B402-524A-8CA9-0EC272306940}"/>
                </a:ext>
              </a:extLst>
            </p:cNvPr>
            <p:cNvCxnSpPr/>
            <p:nvPr/>
          </p:nvCxnSpPr>
          <p:spPr>
            <a:xfrm>
              <a:off x="765174" y="3411538"/>
              <a:ext cx="2770181"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168C0BD7-09D0-2843-B564-32602883EC20}"/>
              </a:ext>
            </a:extLst>
          </p:cNvPr>
          <p:cNvCxnSpPr/>
          <p:nvPr/>
        </p:nvCxnSpPr>
        <p:spPr>
          <a:xfrm>
            <a:off x="5849938" y="3173413"/>
            <a:ext cx="3508375" cy="0"/>
          </a:xfrm>
          <a:prstGeom prst="line">
            <a:avLst/>
          </a:prstGeom>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C1DFD483-CCEC-4149-8D1B-0E8F12A56602}"/>
              </a:ext>
            </a:extLst>
          </p:cNvPr>
          <p:cNvSpPr/>
          <p:nvPr/>
        </p:nvSpPr>
        <p:spPr>
          <a:xfrm>
            <a:off x="5251450" y="4043363"/>
            <a:ext cx="2028825" cy="614362"/>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i="1">
                <a:solidFill>
                  <a:srgbClr val="C00000"/>
                </a:solidFill>
              </a:rPr>
              <a:t>Đặt ký hiệu:</a:t>
            </a:r>
            <a:endParaRPr lang="vi-VN" sz="2500" i="1">
              <a:solidFill>
                <a:srgbClr val="C00000"/>
              </a:solidFill>
            </a:endParaRPr>
          </a:p>
        </p:txBody>
      </p:sp>
      <p:sp>
        <p:nvSpPr>
          <p:cNvPr id="17" name="Rectangle 16">
            <a:extLst>
              <a:ext uri="{FF2B5EF4-FFF2-40B4-BE49-F238E27FC236}">
                <a16:creationId xmlns:a16="http://schemas.microsoft.com/office/drawing/2014/main" id="{720574B6-1D10-F34E-B6BC-AD2E4A4FA01F}"/>
              </a:ext>
            </a:extLst>
          </p:cNvPr>
          <p:cNvSpPr/>
          <p:nvPr/>
        </p:nvSpPr>
        <p:spPr>
          <a:xfrm>
            <a:off x="6175375" y="3216275"/>
            <a:ext cx="1241425" cy="614363"/>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S</a:t>
            </a:r>
            <a:endParaRPr lang="vi-VN" sz="2500" b="1"/>
          </a:p>
        </p:txBody>
      </p:sp>
      <p:sp>
        <p:nvSpPr>
          <p:cNvPr id="18" name="Rectangle 17">
            <a:extLst>
              <a:ext uri="{FF2B5EF4-FFF2-40B4-BE49-F238E27FC236}">
                <a16:creationId xmlns:a16="http://schemas.microsoft.com/office/drawing/2014/main" id="{9517EB69-CC2F-1B45-98BC-2037C1E271BE}"/>
              </a:ext>
            </a:extLst>
          </p:cNvPr>
          <p:cNvSpPr/>
          <p:nvPr/>
        </p:nvSpPr>
        <p:spPr>
          <a:xfrm>
            <a:off x="7694613" y="3194050"/>
            <a:ext cx="1841500" cy="614363"/>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P</a:t>
            </a:r>
            <a:endParaRPr lang="vi-VN" sz="2500" b="1"/>
          </a:p>
        </p:txBody>
      </p:sp>
      <p:sp>
        <p:nvSpPr>
          <p:cNvPr id="19" name="Rectangle 18">
            <a:extLst>
              <a:ext uri="{FF2B5EF4-FFF2-40B4-BE49-F238E27FC236}">
                <a16:creationId xmlns:a16="http://schemas.microsoft.com/office/drawing/2014/main" id="{C3B5F338-0938-A04D-A435-5646CDEE3578}"/>
              </a:ext>
            </a:extLst>
          </p:cNvPr>
          <p:cNvSpPr/>
          <p:nvPr/>
        </p:nvSpPr>
        <p:spPr>
          <a:xfrm>
            <a:off x="5664200" y="4657725"/>
            <a:ext cx="2143125" cy="614363"/>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S = cây mai</a:t>
            </a:r>
            <a:endParaRPr lang="vi-VN" sz="2500" b="1"/>
          </a:p>
        </p:txBody>
      </p:sp>
      <p:sp>
        <p:nvSpPr>
          <p:cNvPr id="20" name="Rectangle 19">
            <a:extLst>
              <a:ext uri="{FF2B5EF4-FFF2-40B4-BE49-F238E27FC236}">
                <a16:creationId xmlns:a16="http://schemas.microsoft.com/office/drawing/2014/main" id="{84FBB578-2E4D-BF46-8ECA-C42844AFF6FE}"/>
              </a:ext>
            </a:extLst>
          </p:cNvPr>
          <p:cNvSpPr/>
          <p:nvPr/>
        </p:nvSpPr>
        <p:spPr>
          <a:xfrm>
            <a:off x="5664200" y="5886450"/>
            <a:ext cx="2733675" cy="614363"/>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M = loài thực vật</a:t>
            </a:r>
            <a:endParaRPr lang="vi-VN" sz="2500" b="1"/>
          </a:p>
        </p:txBody>
      </p:sp>
      <p:sp>
        <p:nvSpPr>
          <p:cNvPr id="21" name="Rectangle 20">
            <a:extLst>
              <a:ext uri="{FF2B5EF4-FFF2-40B4-BE49-F238E27FC236}">
                <a16:creationId xmlns:a16="http://schemas.microsoft.com/office/drawing/2014/main" id="{BEC3447C-42DF-A54A-946C-1942A79B5FEF}"/>
              </a:ext>
            </a:extLst>
          </p:cNvPr>
          <p:cNvSpPr/>
          <p:nvPr/>
        </p:nvSpPr>
        <p:spPr>
          <a:xfrm>
            <a:off x="5664200" y="5272088"/>
            <a:ext cx="2733675" cy="614362"/>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P = loài có bông</a:t>
            </a:r>
            <a:endParaRPr lang="vi-VN" sz="2500" b="1"/>
          </a:p>
        </p:txBody>
      </p:sp>
      <p:sp>
        <p:nvSpPr>
          <p:cNvPr id="22" name="Rectangle 21">
            <a:extLst>
              <a:ext uri="{FF2B5EF4-FFF2-40B4-BE49-F238E27FC236}">
                <a16:creationId xmlns:a16="http://schemas.microsoft.com/office/drawing/2014/main" id="{A06CCE41-3D59-B84F-9AC7-B3DEBADEF491}"/>
              </a:ext>
            </a:extLst>
          </p:cNvPr>
          <p:cNvSpPr/>
          <p:nvPr/>
        </p:nvSpPr>
        <p:spPr>
          <a:xfrm>
            <a:off x="6059488" y="2486025"/>
            <a:ext cx="1241425" cy="614363"/>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S</a:t>
            </a:r>
            <a:endParaRPr lang="vi-VN" sz="2500" b="1"/>
          </a:p>
        </p:txBody>
      </p:sp>
      <p:sp>
        <p:nvSpPr>
          <p:cNvPr id="23" name="Rectangle 22">
            <a:extLst>
              <a:ext uri="{FF2B5EF4-FFF2-40B4-BE49-F238E27FC236}">
                <a16:creationId xmlns:a16="http://schemas.microsoft.com/office/drawing/2014/main" id="{3DA198BE-3C93-9249-B851-AABAB99FD468}"/>
              </a:ext>
            </a:extLst>
          </p:cNvPr>
          <p:cNvSpPr/>
          <p:nvPr/>
        </p:nvSpPr>
        <p:spPr>
          <a:xfrm>
            <a:off x="9344025" y="1841500"/>
            <a:ext cx="1739900" cy="614363"/>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P</a:t>
            </a:r>
            <a:endParaRPr lang="vi-VN" sz="2500" b="1"/>
          </a:p>
        </p:txBody>
      </p:sp>
      <p:sp>
        <p:nvSpPr>
          <p:cNvPr id="24" name="Rectangle 23">
            <a:extLst>
              <a:ext uri="{FF2B5EF4-FFF2-40B4-BE49-F238E27FC236}">
                <a16:creationId xmlns:a16="http://schemas.microsoft.com/office/drawing/2014/main" id="{9531336F-3EDA-8446-8F01-36FDD35D9451}"/>
              </a:ext>
            </a:extLst>
          </p:cNvPr>
          <p:cNvSpPr/>
          <p:nvPr/>
        </p:nvSpPr>
        <p:spPr>
          <a:xfrm>
            <a:off x="7197725" y="1831975"/>
            <a:ext cx="1739900" cy="614363"/>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M</a:t>
            </a:r>
            <a:endParaRPr lang="vi-VN" sz="2500" b="1"/>
          </a:p>
        </p:txBody>
      </p:sp>
      <p:sp>
        <p:nvSpPr>
          <p:cNvPr id="25" name="Rectangle 24">
            <a:extLst>
              <a:ext uri="{FF2B5EF4-FFF2-40B4-BE49-F238E27FC236}">
                <a16:creationId xmlns:a16="http://schemas.microsoft.com/office/drawing/2014/main" id="{0EF381ED-16D4-094A-9C43-004C99F781D9}"/>
              </a:ext>
            </a:extLst>
          </p:cNvPr>
          <p:cNvSpPr/>
          <p:nvPr/>
        </p:nvSpPr>
        <p:spPr>
          <a:xfrm>
            <a:off x="7745413" y="2489200"/>
            <a:ext cx="1739900" cy="614363"/>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M</a:t>
            </a:r>
            <a:endParaRPr lang="vi-VN" sz="2500" b="1"/>
          </a:p>
        </p:txBody>
      </p:sp>
      <p:grpSp>
        <p:nvGrpSpPr>
          <p:cNvPr id="26" name="Group 25">
            <a:extLst>
              <a:ext uri="{FF2B5EF4-FFF2-40B4-BE49-F238E27FC236}">
                <a16:creationId xmlns:a16="http://schemas.microsoft.com/office/drawing/2014/main" id="{D0A2CE63-D14F-B1DF-2F19-65912598F76F}"/>
              </a:ext>
            </a:extLst>
          </p:cNvPr>
          <p:cNvGrpSpPr>
            <a:grpSpLocks/>
          </p:cNvGrpSpPr>
          <p:nvPr/>
        </p:nvGrpSpPr>
        <p:grpSpPr bwMode="auto">
          <a:xfrm>
            <a:off x="9040813" y="3808413"/>
            <a:ext cx="2220912" cy="2563812"/>
            <a:chOff x="9094382" y="3808458"/>
            <a:chExt cx="2221318" cy="2563767"/>
          </a:xfrm>
        </p:grpSpPr>
        <p:sp>
          <p:nvSpPr>
            <p:cNvPr id="27" name="Rectangle 26">
              <a:extLst>
                <a:ext uri="{FF2B5EF4-FFF2-40B4-BE49-F238E27FC236}">
                  <a16:creationId xmlns:a16="http://schemas.microsoft.com/office/drawing/2014/main" id="{9194D686-D330-E04F-9AD8-0C90750309E0}"/>
                </a:ext>
              </a:extLst>
            </p:cNvPr>
            <p:cNvSpPr/>
            <p:nvPr/>
          </p:nvSpPr>
          <p:spPr>
            <a:xfrm>
              <a:off x="9094382" y="3808458"/>
              <a:ext cx="2221318" cy="2563767"/>
            </a:xfrm>
            <a:prstGeom prst="rect">
              <a:avLst/>
            </a:prstGeom>
            <a:solidFill>
              <a:srgbClr val="FFFF00"/>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4291" name="Rectangle 27">
              <a:extLst>
                <a:ext uri="{FF2B5EF4-FFF2-40B4-BE49-F238E27FC236}">
                  <a16:creationId xmlns:a16="http://schemas.microsoft.com/office/drawing/2014/main" id="{B1C0D396-A420-61D4-0DD2-F594064D4773}"/>
                </a:ext>
              </a:extLst>
            </p:cNvPr>
            <p:cNvSpPr>
              <a:spLocks noChangeArrowheads="1"/>
            </p:cNvSpPr>
            <p:nvPr/>
          </p:nvSpPr>
          <p:spPr bwMode="auto">
            <a:xfrm>
              <a:off x="9192100" y="4067369"/>
              <a:ext cx="186140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a:t>(1) </a:t>
              </a:r>
              <a:r>
                <a:rPr lang="en-US" altLang="en-US" sz="3000" b="1"/>
                <a:t>M  i  P</a:t>
              </a:r>
            </a:p>
          </p:txBody>
        </p:sp>
        <p:sp>
          <p:nvSpPr>
            <p:cNvPr id="54292" name="Rectangle 28">
              <a:extLst>
                <a:ext uri="{FF2B5EF4-FFF2-40B4-BE49-F238E27FC236}">
                  <a16:creationId xmlns:a16="http://schemas.microsoft.com/office/drawing/2014/main" id="{59316DF5-671E-3342-8C0E-1D14C2E9F6AC}"/>
                </a:ext>
              </a:extLst>
            </p:cNvPr>
            <p:cNvSpPr>
              <a:spLocks noChangeArrowheads="1"/>
            </p:cNvSpPr>
            <p:nvPr/>
          </p:nvSpPr>
          <p:spPr bwMode="auto">
            <a:xfrm>
              <a:off x="9192100" y="4723324"/>
              <a:ext cx="20233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a:t>(2) </a:t>
              </a:r>
              <a:r>
                <a:rPr lang="en-US" altLang="en-US" sz="3000" b="1"/>
                <a:t>S  a  M </a:t>
              </a:r>
            </a:p>
          </p:txBody>
        </p:sp>
        <p:sp>
          <p:nvSpPr>
            <p:cNvPr id="54293" name="Rectangle 29">
              <a:extLst>
                <a:ext uri="{FF2B5EF4-FFF2-40B4-BE49-F238E27FC236}">
                  <a16:creationId xmlns:a16="http://schemas.microsoft.com/office/drawing/2014/main" id="{DE96253D-D405-8001-7D6E-DD691A18C42F}"/>
                </a:ext>
              </a:extLst>
            </p:cNvPr>
            <p:cNvSpPr>
              <a:spLocks noChangeArrowheads="1"/>
            </p:cNvSpPr>
            <p:nvPr/>
          </p:nvSpPr>
          <p:spPr bwMode="auto">
            <a:xfrm>
              <a:off x="9235778" y="5459289"/>
              <a:ext cx="17764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a:t>(3) </a:t>
              </a:r>
              <a:r>
                <a:rPr lang="en-US" altLang="en-US" sz="3000" b="1"/>
                <a:t>S  a  P</a:t>
              </a:r>
            </a:p>
          </p:txBody>
        </p:sp>
        <p:cxnSp>
          <p:nvCxnSpPr>
            <p:cNvPr id="31" name="Straight Connector 30">
              <a:extLst>
                <a:ext uri="{FF2B5EF4-FFF2-40B4-BE49-F238E27FC236}">
                  <a16:creationId xmlns:a16="http://schemas.microsoft.com/office/drawing/2014/main" id="{84E15879-0F94-D14B-850D-E43F5EC46D6C}"/>
                </a:ext>
              </a:extLst>
            </p:cNvPr>
            <p:cNvCxnSpPr/>
            <p:nvPr/>
          </p:nvCxnSpPr>
          <p:spPr>
            <a:xfrm>
              <a:off x="9400825" y="5300682"/>
              <a:ext cx="1460767" cy="0"/>
            </a:xfrm>
            <a:prstGeom prst="line">
              <a:avLst/>
            </a:prstGeom>
            <a:ln w="38100"/>
          </p:spPr>
          <p:style>
            <a:lnRef idx="3">
              <a:schemeClr val="dk1"/>
            </a:lnRef>
            <a:fillRef idx="0">
              <a:schemeClr val="dk1"/>
            </a:fillRef>
            <a:effectRef idx="2">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Vertical)">
                                      <p:cBhvr>
                                        <p:cTn id="26" dur="500"/>
                                        <p:tgtEl>
                                          <p:spTgt spid="1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arn(inVertical)">
                                      <p:cBhvr>
                                        <p:cTn id="36" dur="500"/>
                                        <p:tgtEl>
                                          <p:spTgt spid="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arn(inVertical)">
                                      <p:cBhvr>
                                        <p:cTn id="46" dur="500"/>
                                        <p:tgtEl>
                                          <p:spTgt spid="2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arn(inVertical)">
                                      <p:cBhvr>
                                        <p:cTn id="51" dur="500"/>
                                        <p:tgtEl>
                                          <p:spTgt spid="2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barn(inVertical)">
                                      <p:cBhvr>
                                        <p:cTn id="61" dur="500"/>
                                        <p:tgtEl>
                                          <p:spTgt spid="24"/>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arn(inVertical)">
                                      <p:cBhvr>
                                        <p:cTn id="64" dur="500"/>
                                        <p:tgtEl>
                                          <p:spTgt spid="2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6" presetClass="entr" presetSubtype="21"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barn(inVertical)">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111AE5-582A-614C-AE9B-ECDB6086FA3F}"/>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C00000"/>
                </a:solidFill>
                <a:latin typeface="Palatino Linotype (Body)"/>
              </a:rPr>
              <a:t>CÁCH ĐẶT LUẬN CỨ THÀNH CẤU TRÚC HÌNH THỨC</a:t>
            </a:r>
          </a:p>
        </p:txBody>
      </p:sp>
      <p:sp>
        <p:nvSpPr>
          <p:cNvPr id="3" name="Rectangle 2">
            <a:extLst>
              <a:ext uri="{FF2B5EF4-FFF2-40B4-BE49-F238E27FC236}">
                <a16:creationId xmlns:a16="http://schemas.microsoft.com/office/drawing/2014/main" id="{FBA3AB27-3AFD-137D-9B98-45DBA9E90578}"/>
              </a:ext>
            </a:extLst>
          </p:cNvPr>
          <p:cNvSpPr>
            <a:spLocks noChangeArrowheads="1"/>
          </p:cNvSpPr>
          <p:nvPr/>
        </p:nvSpPr>
        <p:spPr bwMode="auto">
          <a:xfrm>
            <a:off x="730250" y="4446588"/>
            <a:ext cx="73215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(1) Người xưa không phải là người biết Facebook. </a:t>
            </a:r>
          </a:p>
        </p:txBody>
      </p:sp>
      <p:sp>
        <p:nvSpPr>
          <p:cNvPr id="5" name="Rectangle 4">
            <a:extLst>
              <a:ext uri="{FF2B5EF4-FFF2-40B4-BE49-F238E27FC236}">
                <a16:creationId xmlns:a16="http://schemas.microsoft.com/office/drawing/2014/main" id="{32076565-6AE8-CE41-1D20-3C0586A4316A}"/>
              </a:ext>
            </a:extLst>
          </p:cNvPr>
          <p:cNvSpPr>
            <a:spLocks noChangeArrowheads="1"/>
          </p:cNvSpPr>
          <p:nvPr/>
        </p:nvSpPr>
        <p:spPr bwMode="auto">
          <a:xfrm>
            <a:off x="730250" y="5102225"/>
            <a:ext cx="38957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(2) Aristotle là người xưa. </a:t>
            </a:r>
          </a:p>
        </p:txBody>
      </p:sp>
      <p:sp>
        <p:nvSpPr>
          <p:cNvPr id="6" name="Rectangle 5">
            <a:extLst>
              <a:ext uri="{FF2B5EF4-FFF2-40B4-BE49-F238E27FC236}">
                <a16:creationId xmlns:a16="http://schemas.microsoft.com/office/drawing/2014/main" id="{8EFFCA12-EDB0-C523-12B7-4EC84F46DF15}"/>
              </a:ext>
            </a:extLst>
          </p:cNvPr>
          <p:cNvSpPr>
            <a:spLocks noChangeArrowheads="1"/>
          </p:cNvSpPr>
          <p:nvPr/>
        </p:nvSpPr>
        <p:spPr bwMode="auto">
          <a:xfrm>
            <a:off x="774700" y="5837238"/>
            <a:ext cx="69278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(3) Aristotle không phải là người biết Facebook.</a:t>
            </a:r>
          </a:p>
        </p:txBody>
      </p:sp>
      <p:grpSp>
        <p:nvGrpSpPr>
          <p:cNvPr id="55301" name="Group 7">
            <a:extLst>
              <a:ext uri="{FF2B5EF4-FFF2-40B4-BE49-F238E27FC236}">
                <a16:creationId xmlns:a16="http://schemas.microsoft.com/office/drawing/2014/main" id="{A1BB17C0-8411-9F45-D3F8-8F76AB046B87}"/>
              </a:ext>
            </a:extLst>
          </p:cNvPr>
          <p:cNvGrpSpPr>
            <a:grpSpLocks/>
          </p:cNvGrpSpPr>
          <p:nvPr/>
        </p:nvGrpSpPr>
        <p:grpSpPr bwMode="auto">
          <a:xfrm>
            <a:off x="1025525" y="1506538"/>
            <a:ext cx="5592763" cy="2271712"/>
            <a:chOff x="514349" y="1900238"/>
            <a:chExt cx="5592812" cy="2271712"/>
          </a:xfrm>
        </p:grpSpPr>
        <p:sp>
          <p:nvSpPr>
            <p:cNvPr id="9" name="Rectangle 8">
              <a:extLst>
                <a:ext uri="{FF2B5EF4-FFF2-40B4-BE49-F238E27FC236}">
                  <a16:creationId xmlns:a16="http://schemas.microsoft.com/office/drawing/2014/main" id="{CFF107FE-9EBF-DC45-A360-C4CBF20222BA}"/>
                </a:ext>
              </a:extLst>
            </p:cNvPr>
            <p:cNvSpPr/>
            <p:nvPr/>
          </p:nvSpPr>
          <p:spPr>
            <a:xfrm>
              <a:off x="514349" y="1900238"/>
              <a:ext cx="5592812" cy="2271712"/>
            </a:xfrm>
            <a:prstGeom prst="rect">
              <a:avLst/>
            </a:prstGeo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5320" name="Rectangle 9">
              <a:extLst>
                <a:ext uri="{FF2B5EF4-FFF2-40B4-BE49-F238E27FC236}">
                  <a16:creationId xmlns:a16="http://schemas.microsoft.com/office/drawing/2014/main" id="{417CA960-EA9C-AFB8-C5F2-13A93B1CC1E5}"/>
                </a:ext>
              </a:extLst>
            </p:cNvPr>
            <p:cNvSpPr>
              <a:spLocks noChangeArrowheads="1"/>
            </p:cNvSpPr>
            <p:nvPr/>
          </p:nvSpPr>
          <p:spPr bwMode="auto">
            <a:xfrm>
              <a:off x="669149" y="2018909"/>
              <a:ext cx="126348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i="1">
                  <a:solidFill>
                    <a:srgbClr val="3333FF"/>
                  </a:solidFill>
                </a:rPr>
                <a:t>Luận cứ</a:t>
              </a:r>
            </a:p>
          </p:txBody>
        </p:sp>
        <p:sp>
          <p:nvSpPr>
            <p:cNvPr id="55321" name="Rectangle 10">
              <a:extLst>
                <a:ext uri="{FF2B5EF4-FFF2-40B4-BE49-F238E27FC236}">
                  <a16:creationId xmlns:a16="http://schemas.microsoft.com/office/drawing/2014/main" id="{75BA8AE5-1972-A66A-8C78-B46DB72ACBCE}"/>
                </a:ext>
              </a:extLst>
            </p:cNvPr>
            <p:cNvSpPr>
              <a:spLocks noChangeArrowheads="1"/>
            </p:cNvSpPr>
            <p:nvPr/>
          </p:nvSpPr>
          <p:spPr bwMode="auto">
            <a:xfrm>
              <a:off x="616323" y="2480126"/>
              <a:ext cx="534954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(1) Người xưa không biết Facebook. </a:t>
              </a:r>
            </a:p>
          </p:txBody>
        </p:sp>
        <p:sp>
          <p:nvSpPr>
            <p:cNvPr id="55322" name="Rectangle 11">
              <a:extLst>
                <a:ext uri="{FF2B5EF4-FFF2-40B4-BE49-F238E27FC236}">
                  <a16:creationId xmlns:a16="http://schemas.microsoft.com/office/drawing/2014/main" id="{16B10442-BD7D-6513-BD1D-70795DC1B90D}"/>
                </a:ext>
              </a:extLst>
            </p:cNvPr>
            <p:cNvSpPr>
              <a:spLocks noChangeArrowheads="1"/>
            </p:cNvSpPr>
            <p:nvPr/>
          </p:nvSpPr>
          <p:spPr bwMode="auto">
            <a:xfrm>
              <a:off x="602675" y="2924564"/>
              <a:ext cx="389523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(2) Aristotle là người xưa. </a:t>
              </a:r>
            </a:p>
          </p:txBody>
        </p:sp>
        <p:sp>
          <p:nvSpPr>
            <p:cNvPr id="55323" name="Rectangle 12">
              <a:extLst>
                <a:ext uri="{FF2B5EF4-FFF2-40B4-BE49-F238E27FC236}">
                  <a16:creationId xmlns:a16="http://schemas.microsoft.com/office/drawing/2014/main" id="{B2F50EFF-4E8D-737A-4540-41B9C4147FDF}"/>
                </a:ext>
              </a:extLst>
            </p:cNvPr>
            <p:cNvSpPr>
              <a:spLocks noChangeArrowheads="1"/>
            </p:cNvSpPr>
            <p:nvPr/>
          </p:nvSpPr>
          <p:spPr bwMode="auto">
            <a:xfrm>
              <a:off x="602675" y="3411966"/>
              <a:ext cx="495642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(3) Aristotle không biết Facebook.</a:t>
              </a:r>
            </a:p>
          </p:txBody>
        </p:sp>
        <p:cxnSp>
          <p:nvCxnSpPr>
            <p:cNvPr id="14" name="Straight Connector 13">
              <a:extLst>
                <a:ext uri="{FF2B5EF4-FFF2-40B4-BE49-F238E27FC236}">
                  <a16:creationId xmlns:a16="http://schemas.microsoft.com/office/drawing/2014/main" id="{7029CB03-C3EB-8A4D-9B8D-D015D9F49E79}"/>
                </a:ext>
              </a:extLst>
            </p:cNvPr>
            <p:cNvCxnSpPr/>
            <p:nvPr/>
          </p:nvCxnSpPr>
          <p:spPr>
            <a:xfrm>
              <a:off x="765176" y="3411538"/>
              <a:ext cx="2770212"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1CE2B6A8-0750-0B4F-B830-B2F9614FC1E3}"/>
              </a:ext>
            </a:extLst>
          </p:cNvPr>
          <p:cNvCxnSpPr/>
          <p:nvPr/>
        </p:nvCxnSpPr>
        <p:spPr>
          <a:xfrm>
            <a:off x="985838" y="5737225"/>
            <a:ext cx="3508375" cy="0"/>
          </a:xfrm>
          <a:prstGeom prst="line">
            <a:avLst/>
          </a:prstGeom>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6D471B9A-F5C4-924C-80A5-E31B46EBA61B}"/>
              </a:ext>
            </a:extLst>
          </p:cNvPr>
          <p:cNvSpPr/>
          <p:nvPr/>
        </p:nvSpPr>
        <p:spPr>
          <a:xfrm>
            <a:off x="7937500" y="4057650"/>
            <a:ext cx="2028825" cy="614363"/>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i="1" dirty="0" err="1">
                <a:solidFill>
                  <a:srgbClr val="C00000"/>
                </a:solidFill>
              </a:rPr>
              <a:t>Đặt</a:t>
            </a:r>
            <a:r>
              <a:rPr lang="en-US" sz="2500" i="1" dirty="0">
                <a:solidFill>
                  <a:srgbClr val="C00000"/>
                </a:solidFill>
              </a:rPr>
              <a:t> </a:t>
            </a:r>
            <a:r>
              <a:rPr lang="en-US" sz="2500" i="1" dirty="0" err="1">
                <a:solidFill>
                  <a:srgbClr val="C00000"/>
                </a:solidFill>
              </a:rPr>
              <a:t>ký</a:t>
            </a:r>
            <a:r>
              <a:rPr lang="en-US" sz="2500" i="1" dirty="0">
                <a:solidFill>
                  <a:srgbClr val="C00000"/>
                </a:solidFill>
              </a:rPr>
              <a:t> </a:t>
            </a:r>
            <a:r>
              <a:rPr lang="en-US" sz="2500" i="1" dirty="0" err="1">
                <a:solidFill>
                  <a:srgbClr val="C00000"/>
                </a:solidFill>
              </a:rPr>
              <a:t>hiệu</a:t>
            </a:r>
            <a:r>
              <a:rPr lang="en-US" sz="2500" i="1" dirty="0">
                <a:solidFill>
                  <a:srgbClr val="C00000"/>
                </a:solidFill>
              </a:rPr>
              <a:t>:</a:t>
            </a:r>
            <a:endParaRPr lang="vi-VN" sz="2500" i="1" dirty="0">
              <a:solidFill>
                <a:srgbClr val="C00000"/>
              </a:solidFill>
            </a:endParaRPr>
          </a:p>
        </p:txBody>
      </p:sp>
      <p:sp>
        <p:nvSpPr>
          <p:cNvPr id="17" name="Rectangle 16">
            <a:extLst>
              <a:ext uri="{FF2B5EF4-FFF2-40B4-BE49-F238E27FC236}">
                <a16:creationId xmlns:a16="http://schemas.microsoft.com/office/drawing/2014/main" id="{60C04661-8512-C746-9D17-535902D00D59}"/>
              </a:ext>
            </a:extLst>
          </p:cNvPr>
          <p:cNvSpPr/>
          <p:nvPr/>
        </p:nvSpPr>
        <p:spPr>
          <a:xfrm>
            <a:off x="1244600" y="5035550"/>
            <a:ext cx="1241425" cy="614363"/>
          </a:xfrm>
          <a:prstGeom prst="rect">
            <a:avLst/>
          </a:prstGeom>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sz="2500" b="1"/>
              <a:t>S</a:t>
            </a:r>
            <a:endParaRPr lang="vi-VN" sz="2500" b="1"/>
          </a:p>
        </p:txBody>
      </p:sp>
      <p:sp>
        <p:nvSpPr>
          <p:cNvPr id="18" name="Rectangle 17">
            <a:extLst>
              <a:ext uri="{FF2B5EF4-FFF2-40B4-BE49-F238E27FC236}">
                <a16:creationId xmlns:a16="http://schemas.microsoft.com/office/drawing/2014/main" id="{2BDBFF9C-A05F-B247-952B-6C4F4912072E}"/>
              </a:ext>
            </a:extLst>
          </p:cNvPr>
          <p:cNvSpPr/>
          <p:nvPr/>
        </p:nvSpPr>
        <p:spPr>
          <a:xfrm>
            <a:off x="4625975" y="5780088"/>
            <a:ext cx="2998788" cy="614362"/>
          </a:xfrm>
          <a:prstGeom prst="rect">
            <a:avLst/>
          </a:prstGeom>
          <a:ln>
            <a:noFill/>
          </a:ln>
        </p:spPr>
        <p:style>
          <a:lnRef idx="2">
            <a:schemeClr val="accent1"/>
          </a:lnRef>
          <a:fillRef idx="1">
            <a:schemeClr val="lt1"/>
          </a:fillRef>
          <a:effectRef idx="0">
            <a:schemeClr val="accent1"/>
          </a:effectRef>
          <a:fontRef idx="minor">
            <a:schemeClr val="dk1"/>
          </a:fontRef>
        </p:style>
        <p:txBody>
          <a:bodyPr anchor="ctr"/>
          <a:lstStyle/>
          <a:p>
            <a:pPr eaLnBrk="1" fontAlgn="auto" hangingPunct="1">
              <a:spcBef>
                <a:spcPts val="0"/>
              </a:spcBef>
              <a:spcAft>
                <a:spcPts val="0"/>
              </a:spcAft>
              <a:defRPr/>
            </a:pPr>
            <a:r>
              <a:rPr lang="en-US" sz="2500" b="1" dirty="0"/>
              <a:t>P</a:t>
            </a:r>
            <a:endParaRPr lang="vi-VN" sz="2500" b="1" dirty="0"/>
          </a:p>
        </p:txBody>
      </p:sp>
      <p:sp>
        <p:nvSpPr>
          <p:cNvPr id="19" name="Rectangle 18">
            <a:extLst>
              <a:ext uri="{FF2B5EF4-FFF2-40B4-BE49-F238E27FC236}">
                <a16:creationId xmlns:a16="http://schemas.microsoft.com/office/drawing/2014/main" id="{A083F731-E9A4-2044-8096-FF2FB1EBD226}"/>
              </a:ext>
            </a:extLst>
          </p:cNvPr>
          <p:cNvSpPr/>
          <p:nvPr/>
        </p:nvSpPr>
        <p:spPr>
          <a:xfrm>
            <a:off x="8239125" y="4672013"/>
            <a:ext cx="2141538" cy="614362"/>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S = Aristotle</a:t>
            </a:r>
            <a:endParaRPr lang="vi-VN" sz="2500" b="1"/>
          </a:p>
        </p:txBody>
      </p:sp>
      <p:sp>
        <p:nvSpPr>
          <p:cNvPr id="20" name="Rectangle 19">
            <a:extLst>
              <a:ext uri="{FF2B5EF4-FFF2-40B4-BE49-F238E27FC236}">
                <a16:creationId xmlns:a16="http://schemas.microsoft.com/office/drawing/2014/main" id="{C2CF76D0-A29A-1D4F-B354-517B222A2BA9}"/>
              </a:ext>
            </a:extLst>
          </p:cNvPr>
          <p:cNvSpPr/>
          <p:nvPr/>
        </p:nvSpPr>
        <p:spPr>
          <a:xfrm>
            <a:off x="8239125" y="5900738"/>
            <a:ext cx="2732088" cy="614362"/>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M = người xưa</a:t>
            </a:r>
            <a:endParaRPr lang="vi-VN" sz="2500" b="1"/>
          </a:p>
        </p:txBody>
      </p:sp>
      <p:sp>
        <p:nvSpPr>
          <p:cNvPr id="21" name="Rectangle 20">
            <a:extLst>
              <a:ext uri="{FF2B5EF4-FFF2-40B4-BE49-F238E27FC236}">
                <a16:creationId xmlns:a16="http://schemas.microsoft.com/office/drawing/2014/main" id="{7FF73CED-6861-EF4E-8E8D-340C2C6C70A2}"/>
              </a:ext>
            </a:extLst>
          </p:cNvPr>
          <p:cNvSpPr/>
          <p:nvPr/>
        </p:nvSpPr>
        <p:spPr>
          <a:xfrm>
            <a:off x="8239125" y="5286375"/>
            <a:ext cx="3762375" cy="614363"/>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en-US" sz="2500" b="1"/>
              <a:t>P = người biết Facebook</a:t>
            </a:r>
            <a:endParaRPr lang="vi-VN" sz="2500" b="1"/>
          </a:p>
        </p:txBody>
      </p:sp>
      <p:sp>
        <p:nvSpPr>
          <p:cNvPr id="22" name="Rectangle 21">
            <a:extLst>
              <a:ext uri="{FF2B5EF4-FFF2-40B4-BE49-F238E27FC236}">
                <a16:creationId xmlns:a16="http://schemas.microsoft.com/office/drawing/2014/main" id="{6ED5A8A3-E527-CF42-963E-BDC2BD1D4382}"/>
              </a:ext>
            </a:extLst>
          </p:cNvPr>
          <p:cNvSpPr/>
          <p:nvPr/>
        </p:nvSpPr>
        <p:spPr>
          <a:xfrm>
            <a:off x="1276350" y="5765800"/>
            <a:ext cx="1241425" cy="614363"/>
          </a:xfrm>
          <a:prstGeom prst="rect">
            <a:avLst/>
          </a:prstGeom>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sz="2500" b="1"/>
              <a:t>S</a:t>
            </a:r>
            <a:endParaRPr lang="vi-VN" sz="2500" b="1"/>
          </a:p>
        </p:txBody>
      </p:sp>
      <p:sp>
        <p:nvSpPr>
          <p:cNvPr id="23" name="Rectangle 22">
            <a:extLst>
              <a:ext uri="{FF2B5EF4-FFF2-40B4-BE49-F238E27FC236}">
                <a16:creationId xmlns:a16="http://schemas.microsoft.com/office/drawing/2014/main" id="{DD253980-713F-544E-936B-203E51560EFC}"/>
              </a:ext>
            </a:extLst>
          </p:cNvPr>
          <p:cNvSpPr/>
          <p:nvPr/>
        </p:nvSpPr>
        <p:spPr>
          <a:xfrm>
            <a:off x="1179513" y="4408488"/>
            <a:ext cx="1633537" cy="614362"/>
          </a:xfrm>
          <a:prstGeom prst="rect">
            <a:avLst/>
          </a:prstGeom>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sz="2500" b="1"/>
              <a:t>M</a:t>
            </a:r>
            <a:endParaRPr lang="vi-VN" sz="2500" b="1"/>
          </a:p>
        </p:txBody>
      </p:sp>
      <p:sp>
        <p:nvSpPr>
          <p:cNvPr id="24" name="Rectangle 23">
            <a:extLst>
              <a:ext uri="{FF2B5EF4-FFF2-40B4-BE49-F238E27FC236}">
                <a16:creationId xmlns:a16="http://schemas.microsoft.com/office/drawing/2014/main" id="{19A9C727-1ECB-E249-8A9F-A4F1C2BEDEFE}"/>
              </a:ext>
            </a:extLst>
          </p:cNvPr>
          <p:cNvSpPr/>
          <p:nvPr/>
        </p:nvSpPr>
        <p:spPr>
          <a:xfrm>
            <a:off x="2865438" y="5051425"/>
            <a:ext cx="1628775" cy="592138"/>
          </a:xfrm>
          <a:prstGeom prst="rect">
            <a:avLst/>
          </a:prstGeom>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sz="2500" b="1"/>
              <a:t>M</a:t>
            </a:r>
            <a:endParaRPr lang="vi-VN" sz="2500" b="1"/>
          </a:p>
        </p:txBody>
      </p:sp>
      <p:grpSp>
        <p:nvGrpSpPr>
          <p:cNvPr id="25" name="Group 24">
            <a:extLst>
              <a:ext uri="{FF2B5EF4-FFF2-40B4-BE49-F238E27FC236}">
                <a16:creationId xmlns:a16="http://schemas.microsoft.com/office/drawing/2014/main" id="{25497884-25AC-8DD8-D729-27EA2947DFB4}"/>
              </a:ext>
            </a:extLst>
          </p:cNvPr>
          <p:cNvGrpSpPr>
            <a:grpSpLocks/>
          </p:cNvGrpSpPr>
          <p:nvPr/>
        </p:nvGrpSpPr>
        <p:grpSpPr bwMode="auto">
          <a:xfrm>
            <a:off x="7743825" y="1430338"/>
            <a:ext cx="2222500" cy="2563812"/>
            <a:chOff x="9094382" y="3808458"/>
            <a:chExt cx="2221318" cy="2563767"/>
          </a:xfrm>
        </p:grpSpPr>
        <p:sp>
          <p:nvSpPr>
            <p:cNvPr id="26" name="Rectangle 25">
              <a:extLst>
                <a:ext uri="{FF2B5EF4-FFF2-40B4-BE49-F238E27FC236}">
                  <a16:creationId xmlns:a16="http://schemas.microsoft.com/office/drawing/2014/main" id="{BC5680BB-2039-8F41-93C6-61775576F697}"/>
                </a:ext>
              </a:extLst>
            </p:cNvPr>
            <p:cNvSpPr/>
            <p:nvPr/>
          </p:nvSpPr>
          <p:spPr>
            <a:xfrm>
              <a:off x="9094382" y="3808458"/>
              <a:ext cx="2221318" cy="2563767"/>
            </a:xfrm>
            <a:prstGeom prst="rect">
              <a:avLst/>
            </a:prstGeom>
            <a:solidFill>
              <a:srgbClr val="FFFF00"/>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5315" name="Rectangle 26">
              <a:extLst>
                <a:ext uri="{FF2B5EF4-FFF2-40B4-BE49-F238E27FC236}">
                  <a16:creationId xmlns:a16="http://schemas.microsoft.com/office/drawing/2014/main" id="{F049598D-321F-BF91-654C-DCB750F369A1}"/>
                </a:ext>
              </a:extLst>
            </p:cNvPr>
            <p:cNvSpPr>
              <a:spLocks noChangeArrowheads="1"/>
            </p:cNvSpPr>
            <p:nvPr/>
          </p:nvSpPr>
          <p:spPr bwMode="auto">
            <a:xfrm>
              <a:off x="9192100" y="4067369"/>
              <a:ext cx="19255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a:t>(1) </a:t>
              </a:r>
              <a:r>
                <a:rPr lang="en-US" altLang="en-US" sz="3000" b="1"/>
                <a:t>M  e  P</a:t>
              </a:r>
            </a:p>
          </p:txBody>
        </p:sp>
        <p:sp>
          <p:nvSpPr>
            <p:cNvPr id="55316" name="Rectangle 27">
              <a:extLst>
                <a:ext uri="{FF2B5EF4-FFF2-40B4-BE49-F238E27FC236}">
                  <a16:creationId xmlns:a16="http://schemas.microsoft.com/office/drawing/2014/main" id="{3EB1EDA4-A234-B3D9-4CB2-87729DD69077}"/>
                </a:ext>
              </a:extLst>
            </p:cNvPr>
            <p:cNvSpPr>
              <a:spLocks noChangeArrowheads="1"/>
            </p:cNvSpPr>
            <p:nvPr/>
          </p:nvSpPr>
          <p:spPr bwMode="auto">
            <a:xfrm>
              <a:off x="9192100" y="4723324"/>
              <a:ext cx="20233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a:t>(2) </a:t>
              </a:r>
              <a:r>
                <a:rPr lang="en-US" altLang="en-US" sz="3000" b="1"/>
                <a:t>S  a  M </a:t>
              </a:r>
            </a:p>
          </p:txBody>
        </p:sp>
        <p:sp>
          <p:nvSpPr>
            <p:cNvPr id="55317" name="Rectangle 28">
              <a:extLst>
                <a:ext uri="{FF2B5EF4-FFF2-40B4-BE49-F238E27FC236}">
                  <a16:creationId xmlns:a16="http://schemas.microsoft.com/office/drawing/2014/main" id="{D56CB2B4-A17E-BEC9-B74E-C2239D153501}"/>
                </a:ext>
              </a:extLst>
            </p:cNvPr>
            <p:cNvSpPr>
              <a:spLocks noChangeArrowheads="1"/>
            </p:cNvSpPr>
            <p:nvPr/>
          </p:nvSpPr>
          <p:spPr bwMode="auto">
            <a:xfrm>
              <a:off x="9235778" y="5459289"/>
              <a:ext cx="17764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a:t>(3) </a:t>
              </a:r>
              <a:r>
                <a:rPr lang="en-US" altLang="en-US" sz="3000" b="1"/>
                <a:t>S  e  P</a:t>
              </a:r>
            </a:p>
          </p:txBody>
        </p:sp>
        <p:cxnSp>
          <p:nvCxnSpPr>
            <p:cNvPr id="30" name="Straight Connector 29">
              <a:extLst>
                <a:ext uri="{FF2B5EF4-FFF2-40B4-BE49-F238E27FC236}">
                  <a16:creationId xmlns:a16="http://schemas.microsoft.com/office/drawing/2014/main" id="{7E4FE417-1ACA-BE4C-8104-F074750E600B}"/>
                </a:ext>
              </a:extLst>
            </p:cNvPr>
            <p:cNvCxnSpPr/>
            <p:nvPr/>
          </p:nvCxnSpPr>
          <p:spPr>
            <a:xfrm>
              <a:off x="9400607" y="5300682"/>
              <a:ext cx="1461309" cy="0"/>
            </a:xfrm>
            <a:prstGeom prst="line">
              <a:avLst/>
            </a:prstGeom>
            <a:ln w="38100"/>
          </p:spPr>
          <p:style>
            <a:lnRef idx="3">
              <a:schemeClr val="dk1"/>
            </a:lnRef>
            <a:fillRef idx="0">
              <a:schemeClr val="dk1"/>
            </a:fillRef>
            <a:effectRef idx="2">
              <a:schemeClr val="dk1"/>
            </a:effectRef>
            <a:fontRef idx="minor">
              <a:schemeClr val="tx1"/>
            </a:fontRef>
          </p:style>
        </p:cxnSp>
      </p:grpSp>
      <p:sp>
        <p:nvSpPr>
          <p:cNvPr id="31" name="Rectangle 30">
            <a:extLst>
              <a:ext uri="{FF2B5EF4-FFF2-40B4-BE49-F238E27FC236}">
                <a16:creationId xmlns:a16="http://schemas.microsoft.com/office/drawing/2014/main" id="{496B4530-CB3A-C94B-B552-73F362C2547D}"/>
              </a:ext>
            </a:extLst>
          </p:cNvPr>
          <p:cNvSpPr/>
          <p:nvPr/>
        </p:nvSpPr>
        <p:spPr>
          <a:xfrm>
            <a:off x="4841875" y="4386263"/>
            <a:ext cx="3000375" cy="614362"/>
          </a:xfrm>
          <a:prstGeom prst="rect">
            <a:avLst/>
          </a:prstGeom>
          <a:ln>
            <a:noFill/>
          </a:ln>
        </p:spPr>
        <p:style>
          <a:lnRef idx="2">
            <a:schemeClr val="accent1"/>
          </a:lnRef>
          <a:fillRef idx="1">
            <a:schemeClr val="lt1"/>
          </a:fillRef>
          <a:effectRef idx="0">
            <a:schemeClr val="accent1"/>
          </a:effectRef>
          <a:fontRef idx="minor">
            <a:schemeClr val="dk1"/>
          </a:fontRef>
        </p:style>
        <p:txBody>
          <a:bodyPr anchor="ctr"/>
          <a:lstStyle/>
          <a:p>
            <a:pPr eaLnBrk="1" fontAlgn="auto" hangingPunct="1">
              <a:spcBef>
                <a:spcPts val="0"/>
              </a:spcBef>
              <a:spcAft>
                <a:spcPts val="0"/>
              </a:spcAft>
              <a:defRPr/>
            </a:pPr>
            <a:r>
              <a:rPr lang="en-US" sz="2500" b="1" dirty="0"/>
              <a:t>P</a:t>
            </a:r>
            <a:endParaRPr lang="vi-VN" sz="25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Vertical)">
                                      <p:cBhvr>
                                        <p:cTn id="26" dur="500"/>
                                        <p:tgtEl>
                                          <p:spTgt spid="1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arn(inVertical)">
                                      <p:cBhvr>
                                        <p:cTn id="31" dur="500"/>
                                        <p:tgtEl>
                                          <p:spTgt spid="2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arn(inVertical)">
                                      <p:cBhvr>
                                        <p:cTn id="36" dur="500"/>
                                        <p:tgtEl>
                                          <p:spTgt spid="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arn(inVertical)">
                                      <p:cBhvr>
                                        <p:cTn id="51" dur="500"/>
                                        <p:tgtEl>
                                          <p:spTgt spid="3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arn(inVertical)">
                                      <p:cBhvr>
                                        <p:cTn id="61" dur="500"/>
                                        <p:tgtEl>
                                          <p:spTgt spid="23"/>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arn(inVertical)">
                                      <p:cBhvr>
                                        <p:cTn id="64" dur="500"/>
                                        <p:tgtEl>
                                          <p:spTgt spid="2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6" presetClass="entr" presetSubtype="21"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barn(inVertical)">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ECCF8C-A7E7-E74F-9E2E-D36FF9C295FA}"/>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CÁC QUY TẮC XÁC ĐỊNH TÍNH HỢP LỆ</a:t>
            </a:r>
            <a:endParaRPr lang="x-none" dirty="0">
              <a:solidFill>
                <a:srgbClr val="FF0000"/>
              </a:solidFill>
            </a:endParaRPr>
          </a:p>
        </p:txBody>
      </p:sp>
      <p:sp>
        <p:nvSpPr>
          <p:cNvPr id="56322" name="Rectangle 2">
            <a:extLst>
              <a:ext uri="{FF2B5EF4-FFF2-40B4-BE49-F238E27FC236}">
                <a16:creationId xmlns:a16="http://schemas.microsoft.com/office/drawing/2014/main" id="{58FFE6B1-6E34-A592-840D-7BFE55D97413}"/>
              </a:ext>
            </a:extLst>
          </p:cNvPr>
          <p:cNvSpPr>
            <a:spLocks noChangeArrowheads="1"/>
          </p:cNvSpPr>
          <p:nvPr/>
        </p:nvSpPr>
        <p:spPr bwMode="auto">
          <a:xfrm>
            <a:off x="1751013" y="704850"/>
            <a:ext cx="65659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b="1"/>
              <a:t>CÁCH TRÌNH BÀY BÀI TẬP:</a:t>
            </a:r>
          </a:p>
        </p:txBody>
      </p:sp>
      <p:grpSp>
        <p:nvGrpSpPr>
          <p:cNvPr id="56323" name="Group 4">
            <a:extLst>
              <a:ext uri="{FF2B5EF4-FFF2-40B4-BE49-F238E27FC236}">
                <a16:creationId xmlns:a16="http://schemas.microsoft.com/office/drawing/2014/main" id="{DF716EB5-5E46-5523-29EE-7CFDB8E3FAF3}"/>
              </a:ext>
            </a:extLst>
          </p:cNvPr>
          <p:cNvGrpSpPr>
            <a:grpSpLocks/>
          </p:cNvGrpSpPr>
          <p:nvPr/>
        </p:nvGrpSpPr>
        <p:grpSpPr bwMode="auto">
          <a:xfrm>
            <a:off x="1811338" y="2693988"/>
            <a:ext cx="3963987" cy="1860550"/>
            <a:chOff x="921618" y="1426047"/>
            <a:chExt cx="3963244" cy="1860086"/>
          </a:xfrm>
        </p:grpSpPr>
        <p:sp>
          <p:nvSpPr>
            <p:cNvPr id="56341" name="Rectangle 5">
              <a:extLst>
                <a:ext uri="{FF2B5EF4-FFF2-40B4-BE49-F238E27FC236}">
                  <a16:creationId xmlns:a16="http://schemas.microsoft.com/office/drawing/2014/main" id="{20BB958B-54B6-ED89-FC69-76C339CB6BF9}"/>
                </a:ext>
              </a:extLst>
            </p:cNvPr>
            <p:cNvSpPr>
              <a:spLocks noChangeArrowheads="1"/>
            </p:cNvSpPr>
            <p:nvPr/>
          </p:nvSpPr>
          <p:spPr bwMode="auto">
            <a:xfrm>
              <a:off x="921618" y="1426047"/>
              <a:ext cx="3963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b="1" i="1">
                  <a:solidFill>
                    <a:srgbClr val="FF0000"/>
                  </a:solidFill>
                </a:rPr>
                <a:t>1. Chuẩn hóa luận cứ:</a:t>
              </a:r>
            </a:p>
          </p:txBody>
        </p:sp>
        <p:sp>
          <p:nvSpPr>
            <p:cNvPr id="56342" name="Rectangle 6">
              <a:extLst>
                <a:ext uri="{FF2B5EF4-FFF2-40B4-BE49-F238E27FC236}">
                  <a16:creationId xmlns:a16="http://schemas.microsoft.com/office/drawing/2014/main" id="{693C7B07-F78C-BC53-0B11-F050B775D92F}"/>
                </a:ext>
              </a:extLst>
            </p:cNvPr>
            <p:cNvSpPr>
              <a:spLocks noChangeArrowheads="1"/>
            </p:cNvSpPr>
            <p:nvPr/>
          </p:nvSpPr>
          <p:spPr bwMode="auto">
            <a:xfrm>
              <a:off x="1003506" y="1930090"/>
              <a:ext cx="347223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a:t>(1) Mọi người đều chết. </a:t>
              </a:r>
            </a:p>
          </p:txBody>
        </p:sp>
        <p:sp>
          <p:nvSpPr>
            <p:cNvPr id="56343" name="Rectangle 7">
              <a:extLst>
                <a:ext uri="{FF2B5EF4-FFF2-40B4-BE49-F238E27FC236}">
                  <a16:creationId xmlns:a16="http://schemas.microsoft.com/office/drawing/2014/main" id="{FE3320C7-E1EF-E439-5BB2-F68032AEBDBF}"/>
                </a:ext>
              </a:extLst>
            </p:cNvPr>
            <p:cNvSpPr>
              <a:spLocks noChangeArrowheads="1"/>
            </p:cNvSpPr>
            <p:nvPr/>
          </p:nvSpPr>
          <p:spPr bwMode="auto">
            <a:xfrm>
              <a:off x="1003506" y="2306288"/>
              <a:ext cx="312226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a:t>(2) Socrates là người. </a:t>
              </a:r>
            </a:p>
          </p:txBody>
        </p:sp>
        <p:sp>
          <p:nvSpPr>
            <p:cNvPr id="56344" name="Rectangle 8">
              <a:extLst>
                <a:ext uri="{FF2B5EF4-FFF2-40B4-BE49-F238E27FC236}">
                  <a16:creationId xmlns:a16="http://schemas.microsoft.com/office/drawing/2014/main" id="{2898AE28-9B75-3A04-3E04-36013BC3226C}"/>
                </a:ext>
              </a:extLst>
            </p:cNvPr>
            <p:cNvSpPr>
              <a:spLocks noChangeArrowheads="1"/>
            </p:cNvSpPr>
            <p:nvPr/>
          </p:nvSpPr>
          <p:spPr bwMode="auto">
            <a:xfrm>
              <a:off x="1003506" y="2793690"/>
              <a:ext cx="318619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a:t>(3) Socrates phải chết.</a:t>
              </a:r>
            </a:p>
          </p:txBody>
        </p:sp>
        <p:cxnSp>
          <p:nvCxnSpPr>
            <p:cNvPr id="10" name="Straight Connector 9">
              <a:extLst>
                <a:ext uri="{FF2B5EF4-FFF2-40B4-BE49-F238E27FC236}">
                  <a16:creationId xmlns:a16="http://schemas.microsoft.com/office/drawing/2014/main" id="{610C7C9A-E9E0-164C-96E2-8004F5D8BEC8}"/>
                </a:ext>
              </a:extLst>
            </p:cNvPr>
            <p:cNvCxnSpPr/>
            <p:nvPr/>
          </p:nvCxnSpPr>
          <p:spPr>
            <a:xfrm>
              <a:off x="1143826" y="2806828"/>
              <a:ext cx="2512541" cy="0"/>
            </a:xfrm>
            <a:prstGeom prst="line">
              <a:avLst/>
            </a:prstGeom>
          </p:spPr>
          <p:style>
            <a:lnRef idx="1">
              <a:schemeClr val="dk1"/>
            </a:lnRef>
            <a:fillRef idx="0">
              <a:schemeClr val="dk1"/>
            </a:fillRef>
            <a:effectRef idx="0">
              <a:schemeClr val="dk1"/>
            </a:effectRef>
            <a:fontRef idx="minor">
              <a:schemeClr val="tx1"/>
            </a:fontRef>
          </p:style>
        </p:cxnSp>
      </p:grpSp>
      <p:grpSp>
        <p:nvGrpSpPr>
          <p:cNvPr id="56324" name="Group 10">
            <a:extLst>
              <a:ext uri="{FF2B5EF4-FFF2-40B4-BE49-F238E27FC236}">
                <a16:creationId xmlns:a16="http://schemas.microsoft.com/office/drawing/2014/main" id="{53AB3180-A64C-FD1D-F8B9-F24D208DAA7A}"/>
              </a:ext>
            </a:extLst>
          </p:cNvPr>
          <p:cNvGrpSpPr>
            <a:grpSpLocks/>
          </p:cNvGrpSpPr>
          <p:nvPr/>
        </p:nvGrpSpPr>
        <p:grpSpPr bwMode="auto">
          <a:xfrm>
            <a:off x="1808163" y="4654550"/>
            <a:ext cx="4181475" cy="1725613"/>
            <a:chOff x="921618" y="3491142"/>
            <a:chExt cx="4182644" cy="1725472"/>
          </a:xfrm>
        </p:grpSpPr>
        <p:sp>
          <p:nvSpPr>
            <p:cNvPr id="56339" name="Rectangle 11">
              <a:extLst>
                <a:ext uri="{FF2B5EF4-FFF2-40B4-BE49-F238E27FC236}">
                  <a16:creationId xmlns:a16="http://schemas.microsoft.com/office/drawing/2014/main" id="{68FB17CF-8CE4-C8C9-448E-41D8748E0DF1}"/>
                </a:ext>
              </a:extLst>
            </p:cNvPr>
            <p:cNvSpPr>
              <a:spLocks noChangeArrowheads="1"/>
            </p:cNvSpPr>
            <p:nvPr/>
          </p:nvSpPr>
          <p:spPr bwMode="auto">
            <a:xfrm>
              <a:off x="921618" y="3491142"/>
              <a:ext cx="336181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b="1" i="1">
                  <a:solidFill>
                    <a:srgbClr val="FF0000"/>
                  </a:solidFill>
                </a:rPr>
                <a:t>2. Cấu trúc hình thức:</a:t>
              </a:r>
            </a:p>
          </p:txBody>
        </p:sp>
        <p:sp>
          <p:nvSpPr>
            <p:cNvPr id="56340" name="Rectangle 12">
              <a:extLst>
                <a:ext uri="{FF2B5EF4-FFF2-40B4-BE49-F238E27FC236}">
                  <a16:creationId xmlns:a16="http://schemas.microsoft.com/office/drawing/2014/main" id="{C0B00D16-63EC-72ED-B57D-2F6D536AC7A9}"/>
                </a:ext>
              </a:extLst>
            </p:cNvPr>
            <p:cNvSpPr>
              <a:spLocks noChangeArrowheads="1"/>
            </p:cNvSpPr>
            <p:nvPr/>
          </p:nvSpPr>
          <p:spPr bwMode="auto">
            <a:xfrm>
              <a:off x="968623" y="3923952"/>
              <a:ext cx="4135639"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a:t>Đặt ký hiệu: S = Socrates; </a:t>
              </a:r>
            </a:p>
            <a:p>
              <a:pPr eaLnBrk="1" hangingPunct="1"/>
              <a:r>
                <a:rPr lang="en-US" altLang="en-US" sz="2600"/>
                <a:t>                      P = Chết; </a:t>
              </a:r>
            </a:p>
            <a:p>
              <a:pPr eaLnBrk="1" hangingPunct="1"/>
              <a:r>
                <a:rPr lang="en-US" altLang="en-US" sz="2600"/>
                <a:t>                      M = Người</a:t>
              </a:r>
            </a:p>
          </p:txBody>
        </p:sp>
      </p:grpSp>
      <p:sp>
        <p:nvSpPr>
          <p:cNvPr id="14" name="Rectangle 13">
            <a:extLst>
              <a:ext uri="{FF2B5EF4-FFF2-40B4-BE49-F238E27FC236}">
                <a16:creationId xmlns:a16="http://schemas.microsoft.com/office/drawing/2014/main" id="{EF243846-2A75-85DE-0428-7B293EC1F730}"/>
              </a:ext>
            </a:extLst>
          </p:cNvPr>
          <p:cNvSpPr>
            <a:spLocks noChangeArrowheads="1"/>
          </p:cNvSpPr>
          <p:nvPr/>
        </p:nvSpPr>
        <p:spPr bwMode="auto">
          <a:xfrm>
            <a:off x="6643688" y="2790825"/>
            <a:ext cx="38560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b="1" i="1">
                <a:solidFill>
                  <a:srgbClr val="FF0000"/>
                </a:solidFill>
              </a:rPr>
              <a:t>3. Xác định tính chu diên</a:t>
            </a:r>
            <a:endParaRPr lang="en-US" altLang="en-US" sz="2600" i="1">
              <a:solidFill>
                <a:srgbClr val="FF0000"/>
              </a:solidFill>
            </a:endParaRPr>
          </a:p>
        </p:txBody>
      </p:sp>
      <p:grpSp>
        <p:nvGrpSpPr>
          <p:cNvPr id="56326" name="Group 14">
            <a:extLst>
              <a:ext uri="{FF2B5EF4-FFF2-40B4-BE49-F238E27FC236}">
                <a16:creationId xmlns:a16="http://schemas.microsoft.com/office/drawing/2014/main" id="{17092D08-E3BD-1800-080D-381AD2266956}"/>
              </a:ext>
            </a:extLst>
          </p:cNvPr>
          <p:cNvGrpSpPr>
            <a:grpSpLocks/>
          </p:cNvGrpSpPr>
          <p:nvPr/>
        </p:nvGrpSpPr>
        <p:grpSpPr bwMode="auto">
          <a:xfrm>
            <a:off x="7651750" y="3267075"/>
            <a:ext cx="1998663" cy="1549400"/>
            <a:chOff x="7650982" y="3267585"/>
            <a:chExt cx="1999265" cy="1548785"/>
          </a:xfrm>
        </p:grpSpPr>
        <p:sp>
          <p:nvSpPr>
            <p:cNvPr id="56335" name="Rectangle 15">
              <a:extLst>
                <a:ext uri="{FF2B5EF4-FFF2-40B4-BE49-F238E27FC236}">
                  <a16:creationId xmlns:a16="http://schemas.microsoft.com/office/drawing/2014/main" id="{D4E85CD6-E5DC-7353-5538-0C55601C1577}"/>
                </a:ext>
              </a:extLst>
            </p:cNvPr>
            <p:cNvSpPr>
              <a:spLocks noChangeArrowheads="1"/>
            </p:cNvSpPr>
            <p:nvPr/>
          </p:nvSpPr>
          <p:spPr bwMode="auto">
            <a:xfrm>
              <a:off x="7650982" y="3267585"/>
              <a:ext cx="19992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800"/>
                <a:t>(1) M+ a P- </a:t>
              </a:r>
            </a:p>
          </p:txBody>
        </p:sp>
        <p:sp>
          <p:nvSpPr>
            <p:cNvPr id="56336" name="Rectangle 16">
              <a:extLst>
                <a:ext uri="{FF2B5EF4-FFF2-40B4-BE49-F238E27FC236}">
                  <a16:creationId xmlns:a16="http://schemas.microsoft.com/office/drawing/2014/main" id="{6F6F1DA3-DE15-81D6-1807-7239DFB2A688}"/>
                </a:ext>
              </a:extLst>
            </p:cNvPr>
            <p:cNvSpPr>
              <a:spLocks noChangeArrowheads="1"/>
            </p:cNvSpPr>
            <p:nvPr/>
          </p:nvSpPr>
          <p:spPr bwMode="auto">
            <a:xfrm>
              <a:off x="7650982" y="3729250"/>
              <a:ext cx="19720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800"/>
                <a:t>(2) S+ a M- </a:t>
              </a:r>
            </a:p>
          </p:txBody>
        </p:sp>
        <p:sp>
          <p:nvSpPr>
            <p:cNvPr id="56337" name="Rectangle 17">
              <a:extLst>
                <a:ext uri="{FF2B5EF4-FFF2-40B4-BE49-F238E27FC236}">
                  <a16:creationId xmlns:a16="http://schemas.microsoft.com/office/drawing/2014/main" id="{799ECECF-C1B8-2C1E-A0A4-FB8C79DE66AD}"/>
                </a:ext>
              </a:extLst>
            </p:cNvPr>
            <p:cNvSpPr>
              <a:spLocks noChangeArrowheads="1"/>
            </p:cNvSpPr>
            <p:nvPr/>
          </p:nvSpPr>
          <p:spPr bwMode="auto">
            <a:xfrm>
              <a:off x="7673685" y="4293150"/>
              <a:ext cx="18485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800"/>
                <a:t>(3) S+ a P- </a:t>
              </a:r>
            </a:p>
          </p:txBody>
        </p:sp>
        <p:cxnSp>
          <p:nvCxnSpPr>
            <p:cNvPr id="19" name="Straight Connector 18">
              <a:extLst>
                <a:ext uri="{FF2B5EF4-FFF2-40B4-BE49-F238E27FC236}">
                  <a16:creationId xmlns:a16="http://schemas.microsoft.com/office/drawing/2014/main" id="{DC372D09-CBA2-6E40-95A4-12BAA15EA3FE}"/>
                </a:ext>
              </a:extLst>
            </p:cNvPr>
            <p:cNvCxnSpPr/>
            <p:nvPr/>
          </p:nvCxnSpPr>
          <p:spPr>
            <a:xfrm>
              <a:off x="7793900" y="4253032"/>
              <a:ext cx="1727720" cy="0"/>
            </a:xfrm>
            <a:prstGeom prst="line">
              <a:avLst/>
            </a:prstGeom>
          </p:spPr>
          <p:style>
            <a:lnRef idx="3">
              <a:schemeClr val="dk1"/>
            </a:lnRef>
            <a:fillRef idx="0">
              <a:schemeClr val="dk1"/>
            </a:fillRef>
            <a:effectRef idx="2">
              <a:schemeClr val="dk1"/>
            </a:effectRef>
            <a:fontRef idx="minor">
              <a:schemeClr val="tx1"/>
            </a:fontRef>
          </p:style>
        </p:cxnSp>
      </p:grpSp>
      <p:sp>
        <p:nvSpPr>
          <p:cNvPr id="20" name="Rectangle 19">
            <a:extLst>
              <a:ext uri="{FF2B5EF4-FFF2-40B4-BE49-F238E27FC236}">
                <a16:creationId xmlns:a16="http://schemas.microsoft.com/office/drawing/2014/main" id="{68B50EA2-8438-20A9-1467-E980EC343190}"/>
              </a:ext>
            </a:extLst>
          </p:cNvPr>
          <p:cNvSpPr>
            <a:spLocks noChangeArrowheads="1"/>
          </p:cNvSpPr>
          <p:nvPr/>
        </p:nvSpPr>
        <p:spPr bwMode="auto">
          <a:xfrm>
            <a:off x="6627813" y="4799013"/>
            <a:ext cx="19653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b="1" i="1">
                <a:solidFill>
                  <a:srgbClr val="FF0000"/>
                </a:solidFill>
              </a:rPr>
              <a:t>4. Đánh giá:</a:t>
            </a:r>
            <a:endParaRPr lang="en-US" altLang="en-US" sz="2600" i="1">
              <a:solidFill>
                <a:srgbClr val="FF0000"/>
              </a:solidFill>
            </a:endParaRPr>
          </a:p>
        </p:txBody>
      </p:sp>
      <p:sp>
        <p:nvSpPr>
          <p:cNvPr id="21" name="Rectangle 20">
            <a:extLst>
              <a:ext uri="{FF2B5EF4-FFF2-40B4-BE49-F238E27FC236}">
                <a16:creationId xmlns:a16="http://schemas.microsoft.com/office/drawing/2014/main" id="{1DC8374D-22CE-68B6-8D27-F45E521599B5}"/>
              </a:ext>
            </a:extLst>
          </p:cNvPr>
          <p:cNvSpPr>
            <a:spLocks noChangeArrowheads="1"/>
          </p:cNvSpPr>
          <p:nvPr/>
        </p:nvSpPr>
        <p:spPr bwMode="auto">
          <a:xfrm>
            <a:off x="6627813" y="5289550"/>
            <a:ext cx="4618037"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a:t>Đây là một luận cứ hợp lệ, vì nó không vi phạm các quy tắc kiểm tra tam đoạn luận</a:t>
            </a:r>
          </a:p>
        </p:txBody>
      </p:sp>
      <p:grpSp>
        <p:nvGrpSpPr>
          <p:cNvPr id="56329" name="Group 21">
            <a:extLst>
              <a:ext uri="{FF2B5EF4-FFF2-40B4-BE49-F238E27FC236}">
                <a16:creationId xmlns:a16="http://schemas.microsoft.com/office/drawing/2014/main" id="{3D796618-268B-7C80-DC88-E8DF54F4A7C3}"/>
              </a:ext>
            </a:extLst>
          </p:cNvPr>
          <p:cNvGrpSpPr>
            <a:grpSpLocks/>
          </p:cNvGrpSpPr>
          <p:nvPr/>
        </p:nvGrpSpPr>
        <p:grpSpPr bwMode="auto">
          <a:xfrm>
            <a:off x="7521575" y="1260475"/>
            <a:ext cx="2549525" cy="1446213"/>
            <a:chOff x="968623" y="5134726"/>
            <a:chExt cx="2549616" cy="1446550"/>
          </a:xfrm>
        </p:grpSpPr>
        <p:sp>
          <p:nvSpPr>
            <p:cNvPr id="56332" name="Rectangle 22">
              <a:extLst>
                <a:ext uri="{FF2B5EF4-FFF2-40B4-BE49-F238E27FC236}">
                  <a16:creationId xmlns:a16="http://schemas.microsoft.com/office/drawing/2014/main" id="{D30C4EA0-9F1F-E11F-59C4-70D80A11D754}"/>
                </a:ext>
              </a:extLst>
            </p:cNvPr>
            <p:cNvSpPr>
              <a:spLocks noChangeArrowheads="1"/>
            </p:cNvSpPr>
            <p:nvPr/>
          </p:nvSpPr>
          <p:spPr bwMode="auto">
            <a:xfrm>
              <a:off x="2011095" y="5134726"/>
              <a:ext cx="150714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a:t>(1) M a P</a:t>
              </a:r>
            </a:p>
            <a:p>
              <a:pPr eaLnBrk="1" hangingPunct="1">
                <a:spcAft>
                  <a:spcPts val="1200"/>
                </a:spcAft>
              </a:pPr>
              <a:r>
                <a:rPr lang="en-US" altLang="en-US" sz="2600"/>
                <a:t>(2) S a M</a:t>
              </a:r>
            </a:p>
            <a:p>
              <a:pPr eaLnBrk="1" hangingPunct="1"/>
              <a:r>
                <a:rPr lang="en-US" altLang="en-US" sz="2600"/>
                <a:t>(3) S a P </a:t>
              </a:r>
            </a:p>
          </p:txBody>
        </p:sp>
        <p:sp>
          <p:nvSpPr>
            <p:cNvPr id="56333" name="Rectangle 23">
              <a:extLst>
                <a:ext uri="{FF2B5EF4-FFF2-40B4-BE49-F238E27FC236}">
                  <a16:creationId xmlns:a16="http://schemas.microsoft.com/office/drawing/2014/main" id="{860F7B52-F224-8C40-19CB-6B7E61CA2465}"/>
                </a:ext>
              </a:extLst>
            </p:cNvPr>
            <p:cNvSpPr>
              <a:spLocks noChangeArrowheads="1"/>
            </p:cNvSpPr>
            <p:nvPr/>
          </p:nvSpPr>
          <p:spPr bwMode="auto">
            <a:xfrm>
              <a:off x="968623" y="5134726"/>
              <a:ext cx="96058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a:t>ta có:</a:t>
              </a:r>
            </a:p>
          </p:txBody>
        </p:sp>
        <p:cxnSp>
          <p:nvCxnSpPr>
            <p:cNvPr id="25" name="Straight Connector 24">
              <a:extLst>
                <a:ext uri="{FF2B5EF4-FFF2-40B4-BE49-F238E27FC236}">
                  <a16:creationId xmlns:a16="http://schemas.microsoft.com/office/drawing/2014/main" id="{650C92C2-279F-7B49-8230-C3BB7EC1E7ED}"/>
                </a:ext>
              </a:extLst>
            </p:cNvPr>
            <p:cNvCxnSpPr/>
            <p:nvPr/>
          </p:nvCxnSpPr>
          <p:spPr>
            <a:xfrm flipV="1">
              <a:off x="2157703" y="6042988"/>
              <a:ext cx="1360536" cy="14291"/>
            </a:xfrm>
            <a:prstGeom prst="line">
              <a:avLst/>
            </a:prstGeom>
          </p:spPr>
          <p:style>
            <a:lnRef idx="1">
              <a:schemeClr val="dk1"/>
            </a:lnRef>
            <a:fillRef idx="0">
              <a:schemeClr val="dk1"/>
            </a:fillRef>
            <a:effectRef idx="0">
              <a:schemeClr val="dk1"/>
            </a:effectRef>
            <a:fontRef idx="minor">
              <a:schemeClr val="tx1"/>
            </a:fontRef>
          </p:style>
        </p:cxnSp>
      </p:grpSp>
      <p:sp>
        <p:nvSpPr>
          <p:cNvPr id="56330" name="Rectangle 25">
            <a:extLst>
              <a:ext uri="{FF2B5EF4-FFF2-40B4-BE49-F238E27FC236}">
                <a16:creationId xmlns:a16="http://schemas.microsoft.com/office/drawing/2014/main" id="{52979ABE-84EF-22D5-0A83-75A7A18A5468}"/>
              </a:ext>
            </a:extLst>
          </p:cNvPr>
          <p:cNvSpPr>
            <a:spLocks noChangeArrowheads="1"/>
          </p:cNvSpPr>
          <p:nvPr/>
        </p:nvSpPr>
        <p:spPr bwMode="auto">
          <a:xfrm>
            <a:off x="1012825" y="1230313"/>
            <a:ext cx="14462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b="1" i="1"/>
              <a:t>Luận cứ:</a:t>
            </a:r>
            <a:endParaRPr lang="vi-VN" altLang="en-US" sz="2600" b="1" i="1">
              <a:latin typeface="Verdana" panose="020B0604030504040204" pitchFamily="34" charset="0"/>
            </a:endParaRPr>
          </a:p>
        </p:txBody>
      </p:sp>
      <p:sp>
        <p:nvSpPr>
          <p:cNvPr id="56331" name="Rectangle 26">
            <a:extLst>
              <a:ext uri="{FF2B5EF4-FFF2-40B4-BE49-F238E27FC236}">
                <a16:creationId xmlns:a16="http://schemas.microsoft.com/office/drawing/2014/main" id="{7D46BE0D-F779-7D9B-E380-734B93C415B4}"/>
              </a:ext>
            </a:extLst>
          </p:cNvPr>
          <p:cNvSpPr>
            <a:spLocks noChangeArrowheads="1"/>
          </p:cNvSpPr>
          <p:nvPr/>
        </p:nvSpPr>
        <p:spPr bwMode="auto">
          <a:xfrm>
            <a:off x="1012825" y="1717675"/>
            <a:ext cx="6096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a:solidFill>
                  <a:srgbClr val="0000CC"/>
                </a:solidFill>
              </a:rPr>
              <a:t>Đã là người thì ai cũng chết. Socrates là người, vậy tất Socrates phải chết.</a:t>
            </a:r>
            <a:endParaRPr lang="vi-VN" altLang="en-US" sz="2600">
              <a:solidFill>
                <a:srgbClr val="0000CC"/>
              </a:solidFill>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CD38278F-1828-450B-8896-157C07889839}"/>
              </a:ext>
            </a:extLst>
          </p:cNvPr>
          <p:cNvSpPr>
            <a:spLocks noChangeArrowheads="1"/>
          </p:cNvSpPr>
          <p:nvPr/>
        </p:nvSpPr>
        <p:spPr bwMode="auto">
          <a:xfrm>
            <a:off x="6115050" y="4827588"/>
            <a:ext cx="5621338"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ea typeface="Calibri" panose="020F0502020204030204" pitchFamily="34" charset="0"/>
                <a:cs typeface="Times New Roman" panose="02020603050405020304" pitchFamily="18" charset="0"/>
              </a:rPr>
              <a:t>6. </a:t>
            </a:r>
            <a:r>
              <a:rPr lang="en-US" altLang="en-US" sz="2300">
                <a:ea typeface="Calibri" panose="020F0502020204030204" pitchFamily="34" charset="0"/>
                <a:cs typeface="Times New Roman" panose="02020603050405020304" pitchFamily="18" charset="0"/>
              </a:rPr>
              <a:t>Tất cả những ai là tổng thống đều là anh nông dân, và không có anh nông dân nào là thượng nghị sĩ. Vì thế, một vài vị tổng thống không phải là thượng nghị sĩ.</a:t>
            </a:r>
          </a:p>
        </p:txBody>
      </p:sp>
      <p:sp>
        <p:nvSpPr>
          <p:cNvPr id="57346" name="Rectangle 2">
            <a:extLst>
              <a:ext uri="{FF2B5EF4-FFF2-40B4-BE49-F238E27FC236}">
                <a16:creationId xmlns:a16="http://schemas.microsoft.com/office/drawing/2014/main" id="{3217D232-A825-BD51-F861-E77A2DAFC575}"/>
              </a:ext>
            </a:extLst>
          </p:cNvPr>
          <p:cNvSpPr>
            <a:spLocks noChangeArrowheads="1"/>
          </p:cNvSpPr>
          <p:nvPr/>
        </p:nvSpPr>
        <p:spPr bwMode="auto">
          <a:xfrm>
            <a:off x="669925" y="895350"/>
            <a:ext cx="110664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i="1">
                <a:solidFill>
                  <a:srgbClr val="3333FF"/>
                </a:solidFill>
              </a:rPr>
              <a:t>Hãy xét xem luận cứ sau có hình thức hợp lệ (hay hợp quy tắc) không bằng cách sử dụng Sơ đồ Venn và Bảng các quy tắc kiểm tra tam đoạn luận.</a:t>
            </a:r>
          </a:p>
        </p:txBody>
      </p:sp>
      <p:sp>
        <p:nvSpPr>
          <p:cNvPr id="57347" name="Rectangle 3">
            <a:extLst>
              <a:ext uri="{FF2B5EF4-FFF2-40B4-BE49-F238E27FC236}">
                <a16:creationId xmlns:a16="http://schemas.microsoft.com/office/drawing/2014/main" id="{FE3AA1AF-AD3B-3D69-3A7C-A47829E73349}"/>
              </a:ext>
            </a:extLst>
          </p:cNvPr>
          <p:cNvSpPr>
            <a:spLocks noChangeArrowheads="1"/>
          </p:cNvSpPr>
          <p:nvPr/>
        </p:nvSpPr>
        <p:spPr bwMode="auto">
          <a:xfrm>
            <a:off x="6115050" y="3319463"/>
            <a:ext cx="5621338"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Bef>
                <a:spcPts val="600"/>
              </a:spcBef>
              <a:spcAft>
                <a:spcPts val="600"/>
              </a:spcAft>
            </a:pPr>
            <a:r>
              <a:rPr lang="en-US" altLang="en-US" sz="2300" b="1">
                <a:ea typeface="Calibri" panose="020F0502020204030204" pitchFamily="34" charset="0"/>
                <a:cs typeface="Times New Roman" panose="02020603050405020304" pitchFamily="18" charset="0"/>
              </a:rPr>
              <a:t>5. </a:t>
            </a:r>
            <a:r>
              <a:rPr lang="en-US" altLang="en-US" sz="2300">
                <a:ea typeface="Calibri" panose="020F0502020204030204" pitchFamily="34" charset="0"/>
                <a:cs typeface="Times New Roman" panose="02020603050405020304" pitchFamily="18" charset="0"/>
              </a:rPr>
              <a:t>Mọi thiếu tá đều là sĩ quan. Vì không một người thiếu tá nào là đại úy, nên không một người đại úy nào là sĩ quan.</a:t>
            </a:r>
          </a:p>
        </p:txBody>
      </p:sp>
      <p:sp>
        <p:nvSpPr>
          <p:cNvPr id="57348" name="Rectangle 4">
            <a:extLst>
              <a:ext uri="{FF2B5EF4-FFF2-40B4-BE49-F238E27FC236}">
                <a16:creationId xmlns:a16="http://schemas.microsoft.com/office/drawing/2014/main" id="{E6247DDC-E139-A18F-A857-9CC56D69CE2E}"/>
              </a:ext>
            </a:extLst>
          </p:cNvPr>
          <p:cNvSpPr>
            <a:spLocks noChangeArrowheads="1"/>
          </p:cNvSpPr>
          <p:nvPr/>
        </p:nvSpPr>
        <p:spPr bwMode="auto">
          <a:xfrm>
            <a:off x="669925" y="1787525"/>
            <a:ext cx="527685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vi-VN" altLang="en-US" sz="2300" b="1">
                <a:cs typeface="Calibri" panose="020F0502020204030204" pitchFamily="34" charset="0"/>
              </a:rPr>
              <a:t>1</a:t>
            </a:r>
            <a:r>
              <a:rPr lang="vi-VN" altLang="en-US" sz="2300">
                <a:cs typeface="Calibri" panose="020F0502020204030204" pitchFamily="34" charset="0"/>
              </a:rPr>
              <a:t>. Tất cả các triết gia đều là  giáo sư đại học, và họ cũng là người có óc biện luận. Vì thế, tất cả những ai có óc biện luận đều là các giáo sư đại học.</a:t>
            </a:r>
            <a:endParaRPr lang="vi-VN" altLang="en-US" sz="2300"/>
          </a:p>
        </p:txBody>
      </p:sp>
      <p:sp>
        <p:nvSpPr>
          <p:cNvPr id="57349" name="Rectangle 6">
            <a:extLst>
              <a:ext uri="{FF2B5EF4-FFF2-40B4-BE49-F238E27FC236}">
                <a16:creationId xmlns:a16="http://schemas.microsoft.com/office/drawing/2014/main" id="{9F68EE84-08ED-263D-806F-99A37B263DB6}"/>
              </a:ext>
            </a:extLst>
          </p:cNvPr>
          <p:cNvSpPr>
            <a:spLocks noChangeArrowheads="1"/>
          </p:cNvSpPr>
          <p:nvPr/>
        </p:nvSpPr>
        <p:spPr bwMode="auto">
          <a:xfrm>
            <a:off x="669925" y="3319463"/>
            <a:ext cx="527685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vi-VN" altLang="en-US" sz="2300" b="1">
                <a:cs typeface="Calibri" panose="020F0502020204030204" pitchFamily="34" charset="0"/>
              </a:rPr>
              <a:t>2</a:t>
            </a:r>
            <a:r>
              <a:rPr lang="vi-VN" altLang="en-US" sz="2300">
                <a:cs typeface="Calibri" panose="020F0502020204030204" pitchFamily="34" charset="0"/>
              </a:rPr>
              <a:t>. Mọi thiên tài đều có tham vọng, nhưng</a:t>
            </a:r>
            <a:r>
              <a:rPr lang="en-US" altLang="en-US" sz="2300">
                <a:cs typeface="Calibri" panose="020F0502020204030204" pitchFamily="34" charset="0"/>
              </a:rPr>
              <a:t> một số người</a:t>
            </a:r>
            <a:r>
              <a:rPr lang="vi-VN" altLang="en-US" sz="2300">
                <a:cs typeface="Calibri" panose="020F0502020204030204" pitchFamily="34" charset="0"/>
              </a:rPr>
              <a:t> có tham vọng </a:t>
            </a:r>
            <a:r>
              <a:rPr lang="en-US" altLang="en-US" sz="2300">
                <a:cs typeface="Calibri" panose="020F0502020204030204" pitchFamily="34" charset="0"/>
              </a:rPr>
              <a:t>lại không </a:t>
            </a:r>
            <a:r>
              <a:rPr lang="vi-VN" altLang="en-US" sz="2300">
                <a:cs typeface="Calibri" panose="020F0502020204030204" pitchFamily="34" charset="0"/>
              </a:rPr>
              <a:t>thành công. Chính vì lý do đó mà một số thiên tài không thành công. </a:t>
            </a:r>
            <a:endParaRPr lang="vi-VN" altLang="en-US" sz="2300"/>
          </a:p>
        </p:txBody>
      </p:sp>
      <p:sp>
        <p:nvSpPr>
          <p:cNvPr id="57350" name="Rectangle 7">
            <a:extLst>
              <a:ext uri="{FF2B5EF4-FFF2-40B4-BE49-F238E27FC236}">
                <a16:creationId xmlns:a16="http://schemas.microsoft.com/office/drawing/2014/main" id="{F42485EA-3039-83AB-3716-A0F4F7FB2786}"/>
              </a:ext>
            </a:extLst>
          </p:cNvPr>
          <p:cNvSpPr>
            <a:spLocks noChangeArrowheads="1"/>
          </p:cNvSpPr>
          <p:nvPr/>
        </p:nvSpPr>
        <p:spPr bwMode="auto">
          <a:xfrm>
            <a:off x="6115050" y="1784350"/>
            <a:ext cx="5678488"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vi-VN" altLang="en-US" sz="2300" b="1">
                <a:cs typeface="Calibri" panose="020F0502020204030204" pitchFamily="34" charset="0"/>
              </a:rPr>
              <a:t>4. </a:t>
            </a:r>
            <a:r>
              <a:rPr lang="vi-VN" altLang="en-US" sz="2300">
                <a:cs typeface="Calibri" panose="020F0502020204030204" pitchFamily="34" charset="0"/>
              </a:rPr>
              <a:t>Không một người có đầu óc thiếu logic nào có thể sai khiến được con cá sấu. Trẻ em là người có đầu óc thiếu logic. Nên trẻ em không thể sai khiến con cá sấu được.</a:t>
            </a:r>
            <a:endParaRPr lang="vi-VN" altLang="en-US" sz="2300"/>
          </a:p>
        </p:txBody>
      </p:sp>
      <p:sp>
        <p:nvSpPr>
          <p:cNvPr id="57351" name="Rectangle 9">
            <a:extLst>
              <a:ext uri="{FF2B5EF4-FFF2-40B4-BE49-F238E27FC236}">
                <a16:creationId xmlns:a16="http://schemas.microsoft.com/office/drawing/2014/main" id="{1FBA815D-9318-998C-7ACB-751A853815DB}"/>
              </a:ext>
            </a:extLst>
          </p:cNvPr>
          <p:cNvSpPr>
            <a:spLocks noChangeArrowheads="1"/>
          </p:cNvSpPr>
          <p:nvPr/>
        </p:nvSpPr>
        <p:spPr bwMode="auto">
          <a:xfrm>
            <a:off x="669925" y="4859338"/>
            <a:ext cx="5276850"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vi-VN" altLang="en-US" sz="2300" b="1">
                <a:cs typeface="Calibri" panose="020F0502020204030204" pitchFamily="34" charset="0"/>
              </a:rPr>
              <a:t>3. </a:t>
            </a:r>
            <a:r>
              <a:rPr lang="vi-VN" altLang="en-US" sz="2300">
                <a:cs typeface="Calibri" panose="020F0502020204030204" pitchFamily="34" charset="0"/>
              </a:rPr>
              <a:t>Không có tin nhắn Messenger nào chứa nội dung dạt dào tình cảm cả. Hầu hết những lá thư tình đều chứa nội dung dạt dào tình cảm. Do đó, thư tình không phải là tin nhắn Messenger</a:t>
            </a:r>
            <a:endParaRPr lang="vi-VN" altLang="en-US" sz="2300"/>
          </a:p>
        </p:txBody>
      </p:sp>
      <p:sp>
        <p:nvSpPr>
          <p:cNvPr id="9" name="Rectangle 8">
            <a:extLst>
              <a:ext uri="{FF2B5EF4-FFF2-40B4-BE49-F238E27FC236}">
                <a16:creationId xmlns:a16="http://schemas.microsoft.com/office/drawing/2014/main" id="{EF04071E-F8C8-9841-9570-4683F562239D}"/>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BÀI TẬP THỰC HÀNH</a:t>
            </a:r>
            <a:endParaRPr lang="x-none" dirty="0">
              <a:solidFill>
                <a:srgbClr val="FF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7" name="Group 37">
            <a:extLst>
              <a:ext uri="{FF2B5EF4-FFF2-40B4-BE49-F238E27FC236}">
                <a16:creationId xmlns:a16="http://schemas.microsoft.com/office/drawing/2014/main" id="{00D93540-819F-BF33-3676-8DE0049B4D64}"/>
              </a:ext>
            </a:extLst>
          </p:cNvPr>
          <p:cNvGrpSpPr>
            <a:grpSpLocks/>
          </p:cNvGrpSpPr>
          <p:nvPr/>
        </p:nvGrpSpPr>
        <p:grpSpPr bwMode="auto">
          <a:xfrm>
            <a:off x="650875" y="6042025"/>
            <a:ext cx="4719638" cy="815975"/>
            <a:chOff x="1033682" y="6079493"/>
            <a:chExt cx="3373220" cy="778445"/>
          </a:xfrm>
        </p:grpSpPr>
        <p:sp>
          <p:nvSpPr>
            <p:cNvPr id="36" name="Rectangle 35">
              <a:extLst>
                <a:ext uri="{FF2B5EF4-FFF2-40B4-BE49-F238E27FC236}">
                  <a16:creationId xmlns:a16="http://schemas.microsoft.com/office/drawing/2014/main" id="{85C64E73-4BFB-FF48-9634-5BEBCD88CF14}"/>
                </a:ext>
              </a:extLst>
            </p:cNvPr>
            <p:cNvSpPr/>
            <p:nvPr/>
          </p:nvSpPr>
          <p:spPr>
            <a:xfrm>
              <a:off x="1033682" y="6079493"/>
              <a:ext cx="3373220" cy="77844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
          <p:nvSpPr>
            <p:cNvPr id="37" name="Rectangle 36">
              <a:extLst>
                <a:ext uri="{FF2B5EF4-FFF2-40B4-BE49-F238E27FC236}">
                  <a16:creationId xmlns:a16="http://schemas.microsoft.com/office/drawing/2014/main" id="{450B8742-5CF9-FA46-80D7-451D808B9C6C}"/>
                </a:ext>
              </a:extLst>
            </p:cNvPr>
            <p:cNvSpPr/>
            <p:nvPr/>
          </p:nvSpPr>
          <p:spPr>
            <a:xfrm>
              <a:off x="3823708" y="6079493"/>
              <a:ext cx="583194" cy="7784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31" name="Rectangle 30">
            <a:extLst>
              <a:ext uri="{FF2B5EF4-FFF2-40B4-BE49-F238E27FC236}">
                <a16:creationId xmlns:a16="http://schemas.microsoft.com/office/drawing/2014/main" id="{1F0C6223-780F-B340-BF55-2D6B45B2C0E2}"/>
              </a:ext>
            </a:extLst>
          </p:cNvPr>
          <p:cNvSpPr/>
          <p:nvPr/>
        </p:nvSpPr>
        <p:spPr>
          <a:xfrm>
            <a:off x="6591300" y="0"/>
            <a:ext cx="5600700" cy="15113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Block Arc 5">
            <a:extLst>
              <a:ext uri="{FF2B5EF4-FFF2-40B4-BE49-F238E27FC236}">
                <a16:creationId xmlns:a16="http://schemas.microsoft.com/office/drawing/2014/main" id="{FBAF1533-AAA5-9D40-BE59-19BA178F9678}"/>
              </a:ext>
            </a:extLst>
          </p:cNvPr>
          <p:cNvSpPr/>
          <p:nvPr/>
        </p:nvSpPr>
        <p:spPr>
          <a:xfrm>
            <a:off x="26988" y="12700"/>
            <a:ext cx="3670300" cy="3670300"/>
          </a:xfrm>
          <a:prstGeom prst="blockArc">
            <a:avLst>
              <a:gd name="adj1" fmla="val 10800000"/>
              <a:gd name="adj2" fmla="val 8787350"/>
              <a:gd name="adj3" fmla="val 36821"/>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black"/>
              </a:solidFill>
            </a:endParaRPr>
          </a:p>
        </p:txBody>
      </p:sp>
      <p:grpSp>
        <p:nvGrpSpPr>
          <p:cNvPr id="14340" name="Group 10">
            <a:extLst>
              <a:ext uri="{FF2B5EF4-FFF2-40B4-BE49-F238E27FC236}">
                <a16:creationId xmlns:a16="http://schemas.microsoft.com/office/drawing/2014/main" id="{5361499E-A0B1-6BC5-9DF1-16A53E00E2E8}"/>
              </a:ext>
            </a:extLst>
          </p:cNvPr>
          <p:cNvGrpSpPr>
            <a:grpSpLocks/>
          </p:cNvGrpSpPr>
          <p:nvPr/>
        </p:nvGrpSpPr>
        <p:grpSpPr bwMode="auto">
          <a:xfrm>
            <a:off x="0" y="-625475"/>
            <a:ext cx="4511675" cy="377825"/>
            <a:chOff x="0" y="-815522"/>
            <a:chExt cx="7157496" cy="599621"/>
          </a:xfrm>
        </p:grpSpPr>
        <p:sp>
          <p:nvSpPr>
            <p:cNvPr id="7" name="Oval 6">
              <a:extLst>
                <a:ext uri="{FF2B5EF4-FFF2-40B4-BE49-F238E27FC236}">
                  <a16:creationId xmlns:a16="http://schemas.microsoft.com/office/drawing/2014/main" id="{F17C62EE-DBFA-B845-B8C5-D8BE7418245F}"/>
                </a:ext>
              </a:extLst>
            </p:cNvPr>
            <p:cNvSpPr/>
            <p:nvPr/>
          </p:nvSpPr>
          <p:spPr>
            <a:xfrm>
              <a:off x="0" y="-815522"/>
              <a:ext cx="599396" cy="599621"/>
            </a:xfrm>
            <a:prstGeom prst="ellipse">
              <a:avLst/>
            </a:prstGeom>
            <a:solidFill>
              <a:srgbClr val="FCFB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5" name="Oval 14">
              <a:extLst>
                <a:ext uri="{FF2B5EF4-FFF2-40B4-BE49-F238E27FC236}">
                  <a16:creationId xmlns:a16="http://schemas.microsoft.com/office/drawing/2014/main" id="{737CAB00-95BC-EC45-BC44-4AA7BFA0166C}"/>
                </a:ext>
              </a:extLst>
            </p:cNvPr>
            <p:cNvSpPr/>
            <p:nvPr/>
          </p:nvSpPr>
          <p:spPr>
            <a:xfrm>
              <a:off x="936871" y="-815522"/>
              <a:ext cx="599396" cy="599621"/>
            </a:xfrm>
            <a:prstGeom prst="ellipse">
              <a:avLst/>
            </a:prstGeom>
            <a:solidFill>
              <a:srgbClr val="D5B8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8" name="Oval 17">
              <a:extLst>
                <a:ext uri="{FF2B5EF4-FFF2-40B4-BE49-F238E27FC236}">
                  <a16:creationId xmlns:a16="http://schemas.microsoft.com/office/drawing/2014/main" id="{4039C350-3EA0-FB4A-B88E-F99C0564D637}"/>
                </a:ext>
              </a:extLst>
            </p:cNvPr>
            <p:cNvSpPr/>
            <p:nvPr/>
          </p:nvSpPr>
          <p:spPr>
            <a:xfrm>
              <a:off x="1873743" y="-815522"/>
              <a:ext cx="599396" cy="599621"/>
            </a:xfrm>
            <a:prstGeom prst="ellipse">
              <a:avLst/>
            </a:prstGeom>
            <a:solidFill>
              <a:srgbClr val="ADA9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9" name="Oval 18">
              <a:extLst>
                <a:ext uri="{FF2B5EF4-FFF2-40B4-BE49-F238E27FC236}">
                  <a16:creationId xmlns:a16="http://schemas.microsoft.com/office/drawing/2014/main" id="{CD9960CB-3478-7047-B41F-D694F7F32232}"/>
                </a:ext>
              </a:extLst>
            </p:cNvPr>
            <p:cNvSpPr/>
            <p:nvPr/>
          </p:nvSpPr>
          <p:spPr>
            <a:xfrm>
              <a:off x="2810614" y="-815522"/>
              <a:ext cx="599396" cy="599621"/>
            </a:xfrm>
            <a:prstGeom prst="ellipse">
              <a:avLst/>
            </a:prstGeom>
            <a:solidFill>
              <a:srgbClr val="583B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0" name="Oval 19">
              <a:extLst>
                <a:ext uri="{FF2B5EF4-FFF2-40B4-BE49-F238E27FC236}">
                  <a16:creationId xmlns:a16="http://schemas.microsoft.com/office/drawing/2014/main" id="{3A429450-F182-2149-9318-99B383D760CD}"/>
                </a:ext>
              </a:extLst>
            </p:cNvPr>
            <p:cNvSpPr/>
            <p:nvPr/>
          </p:nvSpPr>
          <p:spPr>
            <a:xfrm>
              <a:off x="3747486" y="-815522"/>
              <a:ext cx="599396" cy="599621"/>
            </a:xfrm>
            <a:prstGeom prst="ellipse">
              <a:avLst/>
            </a:prstGeom>
            <a:solidFill>
              <a:srgbClr val="C464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1" name="Oval 20">
              <a:extLst>
                <a:ext uri="{FF2B5EF4-FFF2-40B4-BE49-F238E27FC236}">
                  <a16:creationId xmlns:a16="http://schemas.microsoft.com/office/drawing/2014/main" id="{11CA3D06-4D92-8E44-B660-4C179D327189}"/>
                </a:ext>
              </a:extLst>
            </p:cNvPr>
            <p:cNvSpPr/>
            <p:nvPr/>
          </p:nvSpPr>
          <p:spPr>
            <a:xfrm>
              <a:off x="4684357" y="-815522"/>
              <a:ext cx="599396" cy="599621"/>
            </a:xfrm>
            <a:prstGeom prst="ellipse">
              <a:avLst/>
            </a:prstGeom>
            <a:solidFill>
              <a:srgbClr val="74966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2" name="Oval 21">
              <a:extLst>
                <a:ext uri="{FF2B5EF4-FFF2-40B4-BE49-F238E27FC236}">
                  <a16:creationId xmlns:a16="http://schemas.microsoft.com/office/drawing/2014/main" id="{FA09AE84-E34C-8941-A5A0-02638E86FCD2}"/>
                </a:ext>
              </a:extLst>
            </p:cNvPr>
            <p:cNvSpPr/>
            <p:nvPr/>
          </p:nvSpPr>
          <p:spPr>
            <a:xfrm>
              <a:off x="5621228" y="-815522"/>
              <a:ext cx="599396" cy="599621"/>
            </a:xfrm>
            <a:prstGeom prst="ellipse">
              <a:avLst/>
            </a:prstGeom>
            <a:solidFill>
              <a:srgbClr val="9493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3" name="Oval 22">
              <a:extLst>
                <a:ext uri="{FF2B5EF4-FFF2-40B4-BE49-F238E27FC236}">
                  <a16:creationId xmlns:a16="http://schemas.microsoft.com/office/drawing/2014/main" id="{1892B569-7300-F84C-B7D8-9EEAD4EDFC36}"/>
                </a:ext>
              </a:extLst>
            </p:cNvPr>
            <p:cNvSpPr/>
            <p:nvPr/>
          </p:nvSpPr>
          <p:spPr>
            <a:xfrm>
              <a:off x="6558100" y="-815522"/>
              <a:ext cx="599396" cy="599621"/>
            </a:xfrm>
            <a:prstGeom prst="ellipse">
              <a:avLst/>
            </a:prstGeom>
            <a:solidFill>
              <a:srgbClr val="D691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14341" name="TextBox 4">
            <a:extLst>
              <a:ext uri="{FF2B5EF4-FFF2-40B4-BE49-F238E27FC236}">
                <a16:creationId xmlns:a16="http://schemas.microsoft.com/office/drawing/2014/main" id="{598DEC75-D530-5F8C-F430-2C4009F0690F}"/>
              </a:ext>
            </a:extLst>
          </p:cNvPr>
          <p:cNvSpPr txBox="1">
            <a:spLocks noChangeArrowheads="1"/>
          </p:cNvSpPr>
          <p:nvPr/>
        </p:nvSpPr>
        <p:spPr bwMode="auto">
          <a:xfrm>
            <a:off x="571500" y="2268538"/>
            <a:ext cx="4508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500" i="1">
                <a:latin typeface="Times New Roman" panose="02020603050405020304" pitchFamily="18" charset="0"/>
                <a:cs typeface="Times New Roman" panose="02020603050405020304" pitchFamily="18" charset="0"/>
              </a:rPr>
              <a:t>TƯ DUY BIỆN LUẬN</a:t>
            </a:r>
          </a:p>
        </p:txBody>
      </p:sp>
      <p:sp>
        <p:nvSpPr>
          <p:cNvPr id="14342" name="TextBox 8">
            <a:extLst>
              <a:ext uri="{FF2B5EF4-FFF2-40B4-BE49-F238E27FC236}">
                <a16:creationId xmlns:a16="http://schemas.microsoft.com/office/drawing/2014/main" id="{97FB088F-78CB-1EC8-E078-745297399350}"/>
              </a:ext>
            </a:extLst>
          </p:cNvPr>
          <p:cNvSpPr txBox="1">
            <a:spLocks noChangeArrowheads="1"/>
          </p:cNvSpPr>
          <p:nvPr/>
        </p:nvSpPr>
        <p:spPr bwMode="auto">
          <a:xfrm>
            <a:off x="569913" y="3316288"/>
            <a:ext cx="471963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ctr" eaLnBrk="1" hangingPunct="1"/>
            <a:r>
              <a:rPr lang="en-US" altLang="en-US" sz="3200" b="1">
                <a:latin typeface="Times New Roman" panose="02020603050405020304" pitchFamily="18" charset="0"/>
                <a:cs typeface="Times New Roman" panose="02020603050405020304" pitchFamily="18" charset="0"/>
              </a:rPr>
              <a:t>LUẬN CỨ KHÁI QUÁT HÓA QUY NẠP</a:t>
            </a:r>
          </a:p>
        </p:txBody>
      </p:sp>
      <p:cxnSp>
        <p:nvCxnSpPr>
          <p:cNvPr id="12" name="Straight Connector 11">
            <a:extLst>
              <a:ext uri="{FF2B5EF4-FFF2-40B4-BE49-F238E27FC236}">
                <a16:creationId xmlns:a16="http://schemas.microsoft.com/office/drawing/2014/main" id="{FD989BC4-E9F7-1D4B-A374-10D4402CE27D}"/>
              </a:ext>
            </a:extLst>
          </p:cNvPr>
          <p:cNvCxnSpPr/>
          <p:nvPr/>
        </p:nvCxnSpPr>
        <p:spPr>
          <a:xfrm>
            <a:off x="677863" y="3041650"/>
            <a:ext cx="4238625" cy="0"/>
          </a:xfrm>
          <a:prstGeom prst="line">
            <a:avLst/>
          </a:prstGeom>
        </p:spPr>
        <p:style>
          <a:lnRef idx="1">
            <a:schemeClr val="dk1"/>
          </a:lnRef>
          <a:fillRef idx="0">
            <a:schemeClr val="dk1"/>
          </a:fillRef>
          <a:effectRef idx="0">
            <a:schemeClr val="dk1"/>
          </a:effectRef>
          <a:fontRef idx="minor">
            <a:schemeClr val="tx1"/>
          </a:fontRef>
        </p:style>
      </p:cxnSp>
      <p:pic>
        <p:nvPicPr>
          <p:cNvPr id="14344" name="Picture 13">
            <a:extLst>
              <a:ext uri="{FF2B5EF4-FFF2-40B4-BE49-F238E27FC236}">
                <a16:creationId xmlns:a16="http://schemas.microsoft.com/office/drawing/2014/main" id="{3E696204-2B13-3AD3-5417-F2D1AA3C2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25" y="1511300"/>
            <a:ext cx="6873875"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9099A1C-72B7-9743-90C4-ABAF44A7F110}"/>
              </a:ext>
            </a:extLst>
          </p:cNvPr>
          <p:cNvGrpSpPr/>
          <p:nvPr/>
        </p:nvGrpSpPr>
        <p:grpSpPr>
          <a:xfrm>
            <a:off x="940118" y="1008336"/>
            <a:ext cx="9246618" cy="4061722"/>
            <a:chOff x="940118" y="1008336"/>
            <a:chExt cx="9246618" cy="4061722"/>
          </a:xfrm>
        </p:grpSpPr>
        <p:sp>
          <p:nvSpPr>
            <p:cNvPr id="4" name="Rectangle 3">
              <a:extLst>
                <a:ext uri="{FF2B5EF4-FFF2-40B4-BE49-F238E27FC236}">
                  <a16:creationId xmlns:a16="http://schemas.microsoft.com/office/drawing/2014/main" id="{DC59CDBC-4A56-D846-9965-C92FFA8BE7E7}"/>
                </a:ext>
              </a:extLst>
            </p:cNvPr>
            <p:cNvSpPr/>
            <p:nvPr/>
          </p:nvSpPr>
          <p:spPr>
            <a:xfrm>
              <a:off x="940118" y="1008336"/>
              <a:ext cx="6609310" cy="461665"/>
            </a:xfrm>
            <a:prstGeom prst="rect">
              <a:avLst/>
            </a:prstGeom>
          </p:spPr>
          <p:txBody>
            <a:bodyPr wrap="none">
              <a:spAutoFit/>
            </a:bodyPr>
            <a:lstStyle/>
            <a:p>
              <a:r>
                <a:rPr lang="vi-VN" sz="2400" dirty="0">
                  <a:latin typeface="Arial" panose="020B0604020202020204" pitchFamily="34" charset="0"/>
                  <a:ea typeface="Times New Roman" panose="02020603050405020304" pitchFamily="18" charset="0"/>
                  <a:cs typeface="Arial" panose="020B0604020202020204" pitchFamily="34" charset="0"/>
                </a:rPr>
                <a:t>Watson Glaser </a:t>
              </a:r>
              <a:r>
                <a:rPr lang="vi-VN" sz="2400" dirty="0">
                  <a:latin typeface="Arial" panose="020B0604020202020204" pitchFamily="34" charset="0"/>
                  <a:cs typeface="Arial" panose="020B0604020202020204" pitchFamily="34" charset="0"/>
                </a:rPr>
                <a:t>định nghĩa tư duy biện luận là: </a:t>
              </a:r>
              <a:r>
                <a:rPr lang="en-VN" sz="2400" dirty="0">
                  <a:effectLst/>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AE05BC8-7155-BC41-AA83-E1FEF09006CA}"/>
                </a:ext>
              </a:extLst>
            </p:cNvPr>
            <p:cNvSpPr/>
            <p:nvPr/>
          </p:nvSpPr>
          <p:spPr>
            <a:xfrm>
              <a:off x="1780674" y="1787941"/>
              <a:ext cx="8406062" cy="3282117"/>
            </a:xfrm>
            <a:prstGeom prst="rect">
              <a:avLst/>
            </a:prstGeom>
          </p:spPr>
          <p:txBody>
            <a:bodyPr wrap="square">
              <a:spAutoFit/>
            </a:bodyPr>
            <a:lstStyle/>
            <a:p>
              <a:pPr algn="just">
                <a:lnSpc>
                  <a:spcPct val="109000"/>
                </a:lnSpc>
                <a:spcAft>
                  <a:spcPts val="400"/>
                </a:spcAft>
              </a:pPr>
              <a:r>
                <a:rPr lang="vi-VN" sz="2400" i="1" dirty="0">
                  <a:latin typeface="Arial" panose="020B0604020202020204" pitchFamily="34" charset="0"/>
                  <a:ea typeface="Times New Roman" panose="02020603050405020304" pitchFamily="18" charset="0"/>
                  <a:cs typeface="Arial" panose="020B0604020202020204" pitchFamily="34" charset="0"/>
                </a:rPr>
                <a:t>(1) một thái độ sẵn sàng xem xét thấu đáo các vấn đề và chủ đề nảy sinh trong phạm vi kinh nghiệm của mình; (2) nắm vững các phương pháp tra vấn và lập luận logic; và (3) kĩ năng áp dụng các phương pháp này. Tư duy biện luận đòi hỏi phải cósự nỗ lực kiên trì để khảo sát bất cứ niềm tin hay cái gọi là một dạng tri thức bằng cách xét các chứng cứ nâng đỡ cho nó và những kết luận nào đó nữa mà nó nhắm đến.</a:t>
              </a:r>
              <a:r>
                <a:rPr lang="vi-VN" sz="2400" dirty="0">
                  <a:latin typeface="Arial" panose="020B0604020202020204" pitchFamily="34" charset="0"/>
                  <a:ea typeface="Times New Roman" panose="02020603050405020304" pitchFamily="18" charset="0"/>
                  <a:cs typeface="Arial" panose="020B0604020202020204" pitchFamily="34" charset="0"/>
                </a:rPr>
                <a:t> (Glaser,1941,tr. 5)</a:t>
              </a:r>
              <a:endParaRPr lang="en-VN" sz="2400" dirty="0">
                <a:latin typeface="Arial" panose="020B0604020202020204" pitchFamily="34" charset="0"/>
                <a:ea typeface="Times New Roman" panose="02020603050405020304" pitchFamily="18" charset="0"/>
                <a:cs typeface="Arial" panose="020B0604020202020204" pitchFamily="34" charset="0"/>
              </a:endParaRPr>
            </a:p>
          </p:txBody>
        </p:sp>
      </p:grpSp>
      <p:pic>
        <p:nvPicPr>
          <p:cNvPr id="3" name="Picture 2">
            <a:extLst>
              <a:ext uri="{FF2B5EF4-FFF2-40B4-BE49-F238E27FC236}">
                <a16:creationId xmlns:a16="http://schemas.microsoft.com/office/drawing/2014/main" id="{3BB6EA87-6EF2-2846-A38B-654B9BF44072}"/>
              </a:ext>
            </a:extLst>
          </p:cNvPr>
          <p:cNvPicPr>
            <a:picLocks noChangeAspect="1"/>
          </p:cNvPicPr>
          <p:nvPr/>
        </p:nvPicPr>
        <p:blipFill>
          <a:blip r:embed="rId3"/>
          <a:stretch>
            <a:fillRect/>
          </a:stretch>
        </p:blipFill>
        <p:spPr>
          <a:xfrm>
            <a:off x="794124" y="258216"/>
            <a:ext cx="10654551" cy="6341568"/>
          </a:xfrm>
          <a:prstGeom prst="rect">
            <a:avLst/>
          </a:prstGeom>
        </p:spPr>
      </p:pic>
      <p:grpSp>
        <p:nvGrpSpPr>
          <p:cNvPr id="6" name="Group 5">
            <a:extLst>
              <a:ext uri="{FF2B5EF4-FFF2-40B4-BE49-F238E27FC236}">
                <a16:creationId xmlns:a16="http://schemas.microsoft.com/office/drawing/2014/main" id="{EA176EBB-2878-114C-ABDE-D16F95DF069E}"/>
              </a:ext>
            </a:extLst>
          </p:cNvPr>
          <p:cNvGrpSpPr/>
          <p:nvPr/>
        </p:nvGrpSpPr>
        <p:grpSpPr>
          <a:xfrm>
            <a:off x="954313" y="532729"/>
            <a:ext cx="9317635" cy="1815309"/>
            <a:chOff x="997439" y="998710"/>
            <a:chExt cx="9317635" cy="1815309"/>
          </a:xfrm>
        </p:grpSpPr>
        <p:sp>
          <p:nvSpPr>
            <p:cNvPr id="7" name="Rectangle 6">
              <a:extLst>
                <a:ext uri="{FF2B5EF4-FFF2-40B4-BE49-F238E27FC236}">
                  <a16:creationId xmlns:a16="http://schemas.microsoft.com/office/drawing/2014/main" id="{433E369D-779C-8344-B888-7B29D917E187}"/>
                </a:ext>
              </a:extLst>
            </p:cNvPr>
            <p:cNvSpPr/>
            <p:nvPr/>
          </p:nvSpPr>
          <p:spPr>
            <a:xfrm>
              <a:off x="997439" y="998710"/>
              <a:ext cx="2050561" cy="461665"/>
            </a:xfrm>
            <a:prstGeom prst="rect">
              <a:avLst/>
            </a:prstGeom>
          </p:spPr>
          <p:txBody>
            <a:bodyPr wrap="none">
              <a:spAutoFit/>
            </a:bodyPr>
            <a:lstStyle/>
            <a:p>
              <a:r>
                <a:rPr lang="vi-VN" sz="2400" dirty="0">
                  <a:latin typeface="Arial" panose="020B0604020202020204" pitchFamily="34" charset="0"/>
                  <a:ea typeface="Times New Roman" panose="02020603050405020304" pitchFamily="18" charset="0"/>
                  <a:cs typeface="Arial" panose="020B0604020202020204" pitchFamily="34" charset="0"/>
                </a:rPr>
                <a:t>Robert Ennis </a:t>
              </a:r>
              <a:endParaRPr sz="24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9431BF5-1395-3B4B-B56A-FF9822DAE831}"/>
                </a:ext>
              </a:extLst>
            </p:cNvPr>
            <p:cNvSpPr/>
            <p:nvPr/>
          </p:nvSpPr>
          <p:spPr>
            <a:xfrm>
              <a:off x="1588168" y="1613690"/>
              <a:ext cx="8726906" cy="1200329"/>
            </a:xfrm>
            <a:prstGeom prst="rect">
              <a:avLst/>
            </a:prstGeom>
          </p:spPr>
          <p:txBody>
            <a:bodyPr wrap="square">
              <a:spAutoFit/>
            </a:bodyPr>
            <a:lstStyle/>
            <a:p>
              <a:r>
                <a:rPr lang="vi-VN" sz="2400" i="1" dirty="0">
                  <a:latin typeface="Arial" panose="020B0604020202020204" pitchFamily="34" charset="0"/>
                  <a:ea typeface="Times New Roman" panose="02020603050405020304" pitchFamily="18" charset="0"/>
                  <a:cs typeface="Arial" panose="020B0604020202020204" pitchFamily="34" charset="0"/>
                </a:rPr>
                <a:t>Tư duy biện luận là tư duy hợp lý và có tính chất phản tư, chú trọng đến việc quyết định tin điều gì hay làm điều gì</a:t>
              </a:r>
              <a:r>
                <a:rPr lang="vi-VN" sz="2400" dirty="0">
                  <a:latin typeface="Arial" panose="020B0604020202020204" pitchFamily="34" charset="0"/>
                  <a:ea typeface="Times New Roman" panose="02020603050405020304" pitchFamily="18" charset="0"/>
                  <a:cs typeface="Arial" panose="020B0604020202020204" pitchFamily="34" charset="0"/>
                </a:rPr>
                <a:t>. </a:t>
              </a:r>
            </a:p>
            <a:p>
              <a:pPr algn="r"/>
              <a:r>
                <a:rPr lang="vi-VN" sz="2400" dirty="0">
                  <a:latin typeface="Arial" panose="020B0604020202020204" pitchFamily="34" charset="0"/>
                  <a:ea typeface="Times New Roman" panose="02020603050405020304" pitchFamily="18" charset="0"/>
                  <a:cs typeface="Arial" panose="020B0604020202020204" pitchFamily="34" charset="0"/>
                </a:rPr>
                <a:t>(Norris và Ennis, 1989)</a:t>
              </a:r>
              <a:r>
                <a:rPr lang="en-US" sz="2400" dirty="0">
                  <a:latin typeface="Arial" panose="020B0604020202020204" pitchFamily="34" charset="0"/>
                  <a:ea typeface="Times New Roman" panose="02020603050405020304" pitchFamily="18" charset="0"/>
                  <a:cs typeface="Arial" panose="020B0604020202020204" pitchFamily="34" charset="0"/>
                </a:rPr>
                <a:t>.</a:t>
              </a:r>
              <a:r>
                <a:rPr lang="en-VN" sz="2400" dirty="0">
                  <a:effectLst/>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18FFBDE2-961F-C547-BEF5-C2084BF28D10}"/>
              </a:ext>
            </a:extLst>
          </p:cNvPr>
          <p:cNvGrpSpPr/>
          <p:nvPr/>
        </p:nvGrpSpPr>
        <p:grpSpPr>
          <a:xfrm>
            <a:off x="954313" y="3114208"/>
            <a:ext cx="9445211" cy="3151829"/>
            <a:chOff x="869863" y="2967335"/>
            <a:chExt cx="9445211" cy="3151829"/>
          </a:xfrm>
        </p:grpSpPr>
        <p:sp>
          <p:nvSpPr>
            <p:cNvPr id="10" name="Rectangle 9">
              <a:extLst>
                <a:ext uri="{FF2B5EF4-FFF2-40B4-BE49-F238E27FC236}">
                  <a16:creationId xmlns:a16="http://schemas.microsoft.com/office/drawing/2014/main" id="{B089ED1B-CE3E-7841-9E20-13B7008E41F2}"/>
                </a:ext>
              </a:extLst>
            </p:cNvPr>
            <p:cNvSpPr/>
            <p:nvPr/>
          </p:nvSpPr>
          <p:spPr>
            <a:xfrm>
              <a:off x="869863" y="2967335"/>
              <a:ext cx="2034531" cy="461665"/>
            </a:xfrm>
            <a:prstGeom prst="rect">
              <a:avLst/>
            </a:prstGeom>
          </p:spPr>
          <p:txBody>
            <a:bodyPr wrap="none">
              <a:spAutoFit/>
            </a:bodyPr>
            <a:lstStyle/>
            <a:p>
              <a:r>
                <a:rPr lang="vi-VN" sz="2400" dirty="0">
                  <a:latin typeface="Arial" panose="020B0604020202020204" pitchFamily="34" charset="0"/>
                  <a:ea typeface="Times New Roman" panose="02020603050405020304" pitchFamily="18" charset="0"/>
                  <a:cs typeface="Arial" panose="020B0604020202020204" pitchFamily="34" charset="0"/>
                </a:rPr>
                <a:t>Richard Paul</a:t>
              </a:r>
              <a:r>
                <a:rPr lang="en-VN" sz="2400" dirty="0">
                  <a:effectLst/>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5CE7F7F-4320-454D-B7FF-AE25C73F7BFF}"/>
                </a:ext>
              </a:extLst>
            </p:cNvPr>
            <p:cNvSpPr/>
            <p:nvPr/>
          </p:nvSpPr>
          <p:spPr>
            <a:xfrm>
              <a:off x="1588168" y="3582316"/>
              <a:ext cx="8726906" cy="2536848"/>
            </a:xfrm>
            <a:prstGeom prst="rect">
              <a:avLst/>
            </a:prstGeom>
          </p:spPr>
          <p:txBody>
            <a:bodyPr wrap="square">
              <a:spAutoFit/>
            </a:bodyPr>
            <a:lstStyle/>
            <a:p>
              <a:pPr algn="just">
                <a:lnSpc>
                  <a:spcPct val="110000"/>
                </a:lnSpc>
                <a:spcAft>
                  <a:spcPts val="300"/>
                </a:spcAft>
              </a:pPr>
              <a:r>
                <a:rPr lang="vi-VN" sz="2400" i="1" dirty="0">
                  <a:latin typeface="Arial" panose="020B0604020202020204" pitchFamily="34" charset="0"/>
                  <a:ea typeface="Times New Roman" panose="02020603050405020304" pitchFamily="18" charset="0"/>
                  <a:cs typeface="Arial" panose="020B0604020202020204" pitchFamily="34" charset="0"/>
                </a:rPr>
                <a:t>tư duy biện luận là phương cách tư duy – về bất cứ chủ đề, nội dung hay vấn đề nào – trong đó người tư duy cải thiện chất lượng tư duy của mình bằng cách điều hành khéo léo các cấu trúc cố hữu trong tư duy và áp đặt cho chúng các tiêu chuẩn của trí tuệ. </a:t>
              </a:r>
            </a:p>
            <a:p>
              <a:pPr algn="r">
                <a:lnSpc>
                  <a:spcPct val="110000"/>
                </a:lnSpc>
                <a:spcAft>
                  <a:spcPts val="300"/>
                </a:spcAft>
              </a:pPr>
              <a:r>
                <a:rPr lang="vi-VN" sz="2400" dirty="0">
                  <a:latin typeface="Arial" panose="020B0604020202020204" pitchFamily="34" charset="0"/>
                  <a:ea typeface="Times New Roman" panose="02020603050405020304" pitchFamily="18" charset="0"/>
                  <a:cs typeface="Arial" panose="020B0604020202020204" pitchFamily="34" charset="0"/>
                </a:rPr>
                <a:t>(Richard Paul và Linda Elder, 1993, tr. 4)</a:t>
              </a:r>
              <a:r>
                <a:rPr lang="en-US" sz="2400" dirty="0">
                  <a:latin typeface="Arial" panose="020B0604020202020204" pitchFamily="34" charset="0"/>
                  <a:ea typeface="Times New Roman" panose="02020603050405020304" pitchFamily="18" charset="0"/>
                  <a:cs typeface="Arial" panose="020B0604020202020204" pitchFamily="34" charset="0"/>
                </a:rPr>
                <a:t>.</a:t>
              </a:r>
              <a:endParaRPr lang="en-VN" sz="2400" dirty="0">
                <a:latin typeface="Arial" panose="020B0604020202020204" pitchFamily="34" charset="0"/>
                <a:ea typeface="Times New Roman" panose="02020603050405020304" pitchFamily="18" charset="0"/>
                <a:cs typeface="Arial" panose="020B0604020202020204" pitchFamily="34" charset="0"/>
              </a:endParaRPr>
            </a:p>
          </p:txBody>
        </p:sp>
      </p:grpSp>
    </p:spTree>
    <p:extLst>
      <p:ext uri="{BB962C8B-B14F-4D97-AF65-F5344CB8AC3E}">
        <p14:creationId xmlns:p14="http://schemas.microsoft.com/office/powerpoint/2010/main" val="2036423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1250"/>
                                        <p:tgtEl>
                                          <p:spTgt spid="6"/>
                                        </p:tgtEl>
                                      </p:cBhvr>
                                    </p:animEffect>
                                  </p:childTnLst>
                                </p:cTn>
                              </p:par>
                              <p:par>
                                <p:cTn id="8" presetID="18" presetClass="entr" presetSubtype="1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125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E599E33-BD1A-F143-92D0-35C9597D1C40}"/>
              </a:ext>
            </a:extLst>
          </p:cNvPr>
          <p:cNvGrpSpPr/>
          <p:nvPr/>
        </p:nvGrpSpPr>
        <p:grpSpPr>
          <a:xfrm>
            <a:off x="0" y="6042337"/>
            <a:ext cx="6096000" cy="815663"/>
            <a:chOff x="840320" y="6079493"/>
            <a:chExt cx="4150143" cy="778445"/>
          </a:xfrm>
          <a:effectLst>
            <a:outerShdw blurRad="50800" dist="38100" dir="2700000" algn="tl" rotWithShape="0">
              <a:prstClr val="black">
                <a:alpha val="40000"/>
              </a:prstClr>
            </a:outerShdw>
          </a:effectLst>
        </p:grpSpPr>
        <p:sp>
          <p:nvSpPr>
            <p:cNvPr id="36" name="Rectangle 35">
              <a:extLst>
                <a:ext uri="{FF2B5EF4-FFF2-40B4-BE49-F238E27FC236}">
                  <a16:creationId xmlns:a16="http://schemas.microsoft.com/office/drawing/2014/main" id="{6E479EBB-733C-864C-96D2-65E2265CED35}"/>
                </a:ext>
              </a:extLst>
            </p:cNvPr>
            <p:cNvSpPr/>
            <p:nvPr/>
          </p:nvSpPr>
          <p:spPr>
            <a:xfrm>
              <a:off x="1644286" y="6079493"/>
              <a:ext cx="3346177" cy="77844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
          <p:nvSpPr>
            <p:cNvPr id="37" name="Rectangle 36">
              <a:extLst>
                <a:ext uri="{FF2B5EF4-FFF2-40B4-BE49-F238E27FC236}">
                  <a16:creationId xmlns:a16="http://schemas.microsoft.com/office/drawing/2014/main" id="{038E8078-2D4C-DE4C-B738-4F7BF055AAB3}"/>
                </a:ext>
              </a:extLst>
            </p:cNvPr>
            <p:cNvSpPr/>
            <p:nvPr/>
          </p:nvSpPr>
          <p:spPr>
            <a:xfrm>
              <a:off x="840320" y="6079493"/>
              <a:ext cx="803966" cy="7784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31" name="Rectangle 30">
            <a:extLst>
              <a:ext uri="{FF2B5EF4-FFF2-40B4-BE49-F238E27FC236}">
                <a16:creationId xmlns:a16="http://schemas.microsoft.com/office/drawing/2014/main" id="{83E8B14A-138D-A841-BED3-ECE7B7198E8C}"/>
              </a:ext>
            </a:extLst>
          </p:cNvPr>
          <p:cNvSpPr/>
          <p:nvPr/>
        </p:nvSpPr>
        <p:spPr>
          <a:xfrm>
            <a:off x="6591300" y="14288"/>
            <a:ext cx="5600700" cy="18145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nvGrpSpPr>
          <p:cNvPr id="16387" name="Group 10">
            <a:extLst>
              <a:ext uri="{FF2B5EF4-FFF2-40B4-BE49-F238E27FC236}">
                <a16:creationId xmlns:a16="http://schemas.microsoft.com/office/drawing/2014/main" id="{3D0CD70E-DD07-99A1-2B3D-8E047454EE3E}"/>
              </a:ext>
            </a:extLst>
          </p:cNvPr>
          <p:cNvGrpSpPr>
            <a:grpSpLocks/>
          </p:cNvGrpSpPr>
          <p:nvPr/>
        </p:nvGrpSpPr>
        <p:grpSpPr bwMode="auto">
          <a:xfrm>
            <a:off x="0" y="-625475"/>
            <a:ext cx="4511675" cy="377825"/>
            <a:chOff x="0" y="-815522"/>
            <a:chExt cx="7157496" cy="599621"/>
          </a:xfrm>
        </p:grpSpPr>
        <p:sp>
          <p:nvSpPr>
            <p:cNvPr id="7" name="Oval 6">
              <a:extLst>
                <a:ext uri="{FF2B5EF4-FFF2-40B4-BE49-F238E27FC236}">
                  <a16:creationId xmlns:a16="http://schemas.microsoft.com/office/drawing/2014/main" id="{5C93F2AE-A6B7-6740-819B-DC88EAC64672}"/>
                </a:ext>
              </a:extLst>
            </p:cNvPr>
            <p:cNvSpPr/>
            <p:nvPr/>
          </p:nvSpPr>
          <p:spPr>
            <a:xfrm>
              <a:off x="0" y="-815522"/>
              <a:ext cx="599396" cy="599621"/>
            </a:xfrm>
            <a:prstGeom prst="ellipse">
              <a:avLst/>
            </a:prstGeom>
            <a:solidFill>
              <a:srgbClr val="FCFB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5" name="Oval 14">
              <a:extLst>
                <a:ext uri="{FF2B5EF4-FFF2-40B4-BE49-F238E27FC236}">
                  <a16:creationId xmlns:a16="http://schemas.microsoft.com/office/drawing/2014/main" id="{F7AD844C-8AE0-E648-B433-7A901299DF0D}"/>
                </a:ext>
              </a:extLst>
            </p:cNvPr>
            <p:cNvSpPr/>
            <p:nvPr/>
          </p:nvSpPr>
          <p:spPr>
            <a:xfrm>
              <a:off x="936871" y="-815522"/>
              <a:ext cx="599396" cy="599621"/>
            </a:xfrm>
            <a:prstGeom prst="ellipse">
              <a:avLst/>
            </a:prstGeom>
            <a:solidFill>
              <a:srgbClr val="D5B8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8" name="Oval 17">
              <a:extLst>
                <a:ext uri="{FF2B5EF4-FFF2-40B4-BE49-F238E27FC236}">
                  <a16:creationId xmlns:a16="http://schemas.microsoft.com/office/drawing/2014/main" id="{FF30A8B5-B8BE-DB4A-9C70-AAF495040B5F}"/>
                </a:ext>
              </a:extLst>
            </p:cNvPr>
            <p:cNvSpPr/>
            <p:nvPr/>
          </p:nvSpPr>
          <p:spPr>
            <a:xfrm>
              <a:off x="1873743" y="-815522"/>
              <a:ext cx="599396" cy="599621"/>
            </a:xfrm>
            <a:prstGeom prst="ellipse">
              <a:avLst/>
            </a:prstGeom>
            <a:solidFill>
              <a:srgbClr val="ADA9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9" name="Oval 18">
              <a:extLst>
                <a:ext uri="{FF2B5EF4-FFF2-40B4-BE49-F238E27FC236}">
                  <a16:creationId xmlns:a16="http://schemas.microsoft.com/office/drawing/2014/main" id="{6D762E09-6345-734C-A932-B8B5B23E7394}"/>
                </a:ext>
              </a:extLst>
            </p:cNvPr>
            <p:cNvSpPr/>
            <p:nvPr/>
          </p:nvSpPr>
          <p:spPr>
            <a:xfrm>
              <a:off x="2810614" y="-815522"/>
              <a:ext cx="599396" cy="599621"/>
            </a:xfrm>
            <a:prstGeom prst="ellipse">
              <a:avLst/>
            </a:prstGeom>
            <a:solidFill>
              <a:srgbClr val="583B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0" name="Oval 19">
              <a:extLst>
                <a:ext uri="{FF2B5EF4-FFF2-40B4-BE49-F238E27FC236}">
                  <a16:creationId xmlns:a16="http://schemas.microsoft.com/office/drawing/2014/main" id="{0D0C4454-BC57-1048-A950-BA96FB953562}"/>
                </a:ext>
              </a:extLst>
            </p:cNvPr>
            <p:cNvSpPr/>
            <p:nvPr/>
          </p:nvSpPr>
          <p:spPr>
            <a:xfrm>
              <a:off x="3747486" y="-815522"/>
              <a:ext cx="599396" cy="599621"/>
            </a:xfrm>
            <a:prstGeom prst="ellipse">
              <a:avLst/>
            </a:prstGeom>
            <a:solidFill>
              <a:srgbClr val="C464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1" name="Oval 20">
              <a:extLst>
                <a:ext uri="{FF2B5EF4-FFF2-40B4-BE49-F238E27FC236}">
                  <a16:creationId xmlns:a16="http://schemas.microsoft.com/office/drawing/2014/main" id="{F152AB86-C51E-9240-989B-49493C06C77D}"/>
                </a:ext>
              </a:extLst>
            </p:cNvPr>
            <p:cNvSpPr/>
            <p:nvPr/>
          </p:nvSpPr>
          <p:spPr>
            <a:xfrm>
              <a:off x="4684357" y="-815522"/>
              <a:ext cx="599396" cy="599621"/>
            </a:xfrm>
            <a:prstGeom prst="ellipse">
              <a:avLst/>
            </a:prstGeom>
            <a:solidFill>
              <a:srgbClr val="74966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2" name="Oval 21">
              <a:extLst>
                <a:ext uri="{FF2B5EF4-FFF2-40B4-BE49-F238E27FC236}">
                  <a16:creationId xmlns:a16="http://schemas.microsoft.com/office/drawing/2014/main" id="{6A3D1C1B-313D-014F-B6EE-97689D581D12}"/>
                </a:ext>
              </a:extLst>
            </p:cNvPr>
            <p:cNvSpPr/>
            <p:nvPr/>
          </p:nvSpPr>
          <p:spPr>
            <a:xfrm>
              <a:off x="5621228" y="-815522"/>
              <a:ext cx="599396" cy="599621"/>
            </a:xfrm>
            <a:prstGeom prst="ellipse">
              <a:avLst/>
            </a:prstGeom>
            <a:solidFill>
              <a:srgbClr val="9493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3" name="Oval 22">
              <a:extLst>
                <a:ext uri="{FF2B5EF4-FFF2-40B4-BE49-F238E27FC236}">
                  <a16:creationId xmlns:a16="http://schemas.microsoft.com/office/drawing/2014/main" id="{304F5A68-AA4F-1048-9837-A4555D5A154E}"/>
                </a:ext>
              </a:extLst>
            </p:cNvPr>
            <p:cNvSpPr/>
            <p:nvPr/>
          </p:nvSpPr>
          <p:spPr>
            <a:xfrm>
              <a:off x="6558100" y="-815522"/>
              <a:ext cx="599396" cy="599621"/>
            </a:xfrm>
            <a:prstGeom prst="ellipse">
              <a:avLst/>
            </a:prstGeom>
            <a:solidFill>
              <a:srgbClr val="D691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16388" name="Rectangle 23">
            <a:extLst>
              <a:ext uri="{FF2B5EF4-FFF2-40B4-BE49-F238E27FC236}">
                <a16:creationId xmlns:a16="http://schemas.microsoft.com/office/drawing/2014/main" id="{5A98580F-4E4B-64FE-E41C-550124FC94F1}"/>
              </a:ext>
            </a:extLst>
          </p:cNvPr>
          <p:cNvSpPr>
            <a:spLocks noChangeArrowheads="1"/>
          </p:cNvSpPr>
          <p:nvPr/>
        </p:nvSpPr>
        <p:spPr bwMode="auto">
          <a:xfrm>
            <a:off x="427038" y="1204913"/>
            <a:ext cx="35321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800" b="1">
                <a:solidFill>
                  <a:srgbClr val="996600"/>
                </a:solidFill>
              </a:rPr>
              <a:t>Bạn sẽ học cách …</a:t>
            </a:r>
          </a:p>
        </p:txBody>
      </p:sp>
      <p:sp>
        <p:nvSpPr>
          <p:cNvPr id="16389" name="Rectangle 24">
            <a:extLst>
              <a:ext uri="{FF2B5EF4-FFF2-40B4-BE49-F238E27FC236}">
                <a16:creationId xmlns:a16="http://schemas.microsoft.com/office/drawing/2014/main" id="{FB7B074B-F0ED-CB6B-187C-40377468130A}"/>
              </a:ext>
            </a:extLst>
          </p:cNvPr>
          <p:cNvSpPr>
            <a:spLocks noChangeArrowheads="1"/>
          </p:cNvSpPr>
          <p:nvPr/>
        </p:nvSpPr>
        <p:spPr bwMode="auto">
          <a:xfrm>
            <a:off x="920750" y="2049463"/>
            <a:ext cx="4914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400"/>
              <a:t>1. Nhận biết rõ mẫu, đích và đặc điểm trong luận cứ khái quát hóa quy nạp </a:t>
            </a:r>
          </a:p>
        </p:txBody>
      </p:sp>
      <p:sp>
        <p:nvSpPr>
          <p:cNvPr id="16390" name="Rectangle 25">
            <a:extLst>
              <a:ext uri="{FF2B5EF4-FFF2-40B4-BE49-F238E27FC236}">
                <a16:creationId xmlns:a16="http://schemas.microsoft.com/office/drawing/2014/main" id="{E998E778-B660-A050-DADA-CC0DCAAA8F9F}"/>
              </a:ext>
            </a:extLst>
          </p:cNvPr>
          <p:cNvSpPr>
            <a:spLocks noChangeArrowheads="1"/>
          </p:cNvSpPr>
          <p:nvPr/>
        </p:nvSpPr>
        <p:spPr bwMode="auto">
          <a:xfrm>
            <a:off x="974725" y="3521075"/>
            <a:ext cx="46164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400"/>
              <a:t>2. </a:t>
            </a:r>
            <a:r>
              <a:rPr lang="en-US" altLang="en-US" sz="2400">
                <a:latin typeface="Palatino" pitchFamily="2" charset="0"/>
                <a:cs typeface="Palatino" pitchFamily="2" charset="0"/>
              </a:rPr>
              <a:t>Đánh giá luận cứ qua việc xác định kích cỡ mẫu</a:t>
            </a:r>
          </a:p>
        </p:txBody>
      </p:sp>
      <p:sp>
        <p:nvSpPr>
          <p:cNvPr id="16391" name="Rectangle 28">
            <a:extLst>
              <a:ext uri="{FF2B5EF4-FFF2-40B4-BE49-F238E27FC236}">
                <a16:creationId xmlns:a16="http://schemas.microsoft.com/office/drawing/2014/main" id="{3B7A8E86-5391-08E5-E2A6-0CE8BEA58232}"/>
              </a:ext>
            </a:extLst>
          </p:cNvPr>
          <p:cNvSpPr>
            <a:spLocks noChangeArrowheads="1"/>
          </p:cNvSpPr>
          <p:nvPr/>
        </p:nvSpPr>
        <p:spPr bwMode="auto">
          <a:xfrm>
            <a:off x="973138" y="4570413"/>
            <a:ext cx="46164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400"/>
              <a:t>3. </a:t>
            </a:r>
            <a:r>
              <a:rPr lang="vi-VN" altLang="en-US" sz="2400">
                <a:latin typeface="Palatino" pitchFamily="2" charset="0"/>
                <a:cs typeface="Palatino" pitchFamily="2" charset="0"/>
              </a:rPr>
              <a:t>Đánh giá luận cứ qua tính ngẫu nhiên của mẫu</a:t>
            </a:r>
            <a:endParaRPr lang="en-US" altLang="en-US" sz="2400"/>
          </a:p>
        </p:txBody>
      </p:sp>
      <p:pic>
        <p:nvPicPr>
          <p:cNvPr id="16392" name="Picture 2">
            <a:extLst>
              <a:ext uri="{FF2B5EF4-FFF2-40B4-BE49-F238E27FC236}">
                <a16:creationId xmlns:a16="http://schemas.microsoft.com/office/drawing/2014/main" id="{68E3E232-0DDF-671D-F597-B8B34E838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24038"/>
            <a:ext cx="6096000"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CE13790B-F507-FD10-E7E0-91A8F97BF0F4}"/>
              </a:ext>
            </a:extLst>
          </p:cNvPr>
          <p:cNvSpPr>
            <a:spLocks noChangeArrowheads="1"/>
          </p:cNvSpPr>
          <p:nvPr/>
        </p:nvSpPr>
        <p:spPr bwMode="auto">
          <a:xfrm>
            <a:off x="2039938" y="660400"/>
            <a:ext cx="38084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182563">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lnSpc>
                <a:spcPct val="120000"/>
              </a:lnSpc>
              <a:spcBef>
                <a:spcPts val="600"/>
              </a:spcBef>
              <a:spcAft>
                <a:spcPts val="600"/>
              </a:spcAft>
            </a:pPr>
            <a:r>
              <a:rPr lang="en-US" altLang="en-US" sz="2600">
                <a:cs typeface="Times New Roman" panose="02020603050405020304" pitchFamily="18" charset="0"/>
              </a:rPr>
              <a:t>CẤU TRÚC LUẬN CỨ</a:t>
            </a:r>
            <a:endParaRPr lang="en-US" altLang="en-US" sz="2600">
              <a:ea typeface="Calibri" panose="020F0502020204030204" pitchFamily="34" charset="0"/>
              <a:cs typeface="Times New Roman" panose="02020603050405020304" pitchFamily="18" charset="0"/>
            </a:endParaRPr>
          </a:p>
        </p:txBody>
      </p:sp>
      <p:sp>
        <p:nvSpPr>
          <p:cNvPr id="18434" name="Rectangle 6">
            <a:extLst>
              <a:ext uri="{FF2B5EF4-FFF2-40B4-BE49-F238E27FC236}">
                <a16:creationId xmlns:a16="http://schemas.microsoft.com/office/drawing/2014/main" id="{B0F1CEFB-6783-4CBF-4787-104A632EE815}"/>
              </a:ext>
            </a:extLst>
          </p:cNvPr>
          <p:cNvSpPr>
            <a:spLocks noChangeArrowheads="1"/>
          </p:cNvSpPr>
          <p:nvPr/>
        </p:nvSpPr>
        <p:spPr bwMode="auto">
          <a:xfrm>
            <a:off x="668338" y="1196975"/>
            <a:ext cx="48672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600">
                <a:ea typeface="Calibri" panose="020F0502020204030204" pitchFamily="34" charset="0"/>
                <a:cs typeface="Arial" panose="020B0604020202020204" pitchFamily="34" charset="0"/>
              </a:rPr>
              <a:t>Sự sống trên Trái đất chỉ có thể hiện hữu khi có đủ khí oxy. Do đó, mọi sự sống trong vũ trụ chỉ có thể hiện hữu khi có đủ khí oxy.</a:t>
            </a:r>
            <a:endParaRPr lang="vi-VN" altLang="en-US" sz="2600">
              <a:latin typeface="Verdana" panose="020B060403050404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27216B5-6C22-E44C-AD78-59BFF32A0D72}"/>
              </a:ext>
            </a:extLst>
          </p:cNvPr>
          <p:cNvSpPr/>
          <p:nvPr/>
        </p:nvSpPr>
        <p:spPr>
          <a:xfrm rot="16200000">
            <a:off x="-2809081" y="3583781"/>
            <a:ext cx="6137275"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lvl1pPr indent="182563">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fontAlgn="base">
              <a:spcBef>
                <a:spcPct val="0"/>
              </a:spcBef>
              <a:spcAft>
                <a:spcPct val="0"/>
              </a:spcAft>
              <a:defRPr>
                <a:solidFill>
                  <a:schemeClr val="tx1"/>
                </a:solidFill>
                <a:latin typeface="Palatino Linotype" panose="02040502050505030304" pitchFamily="18" charset="0"/>
              </a:defRPr>
            </a:lvl6pPr>
            <a:lvl7pPr marL="2971800" indent="-228600" fontAlgn="base">
              <a:spcBef>
                <a:spcPct val="0"/>
              </a:spcBef>
              <a:spcAft>
                <a:spcPct val="0"/>
              </a:spcAft>
              <a:defRPr>
                <a:solidFill>
                  <a:schemeClr val="tx1"/>
                </a:solidFill>
                <a:latin typeface="Palatino Linotype" panose="02040502050505030304" pitchFamily="18" charset="0"/>
              </a:defRPr>
            </a:lvl7pPr>
            <a:lvl8pPr marL="3429000" indent="-228600" fontAlgn="base">
              <a:spcBef>
                <a:spcPct val="0"/>
              </a:spcBef>
              <a:spcAft>
                <a:spcPct val="0"/>
              </a:spcAft>
              <a:defRPr>
                <a:solidFill>
                  <a:schemeClr val="tx1"/>
                </a:solidFill>
                <a:latin typeface="Palatino Linotype" panose="02040502050505030304" pitchFamily="18" charset="0"/>
              </a:defRPr>
            </a:lvl8pPr>
            <a:lvl9pPr marL="3886200" indent="-228600" fontAlgn="base">
              <a:spcBef>
                <a:spcPct val="0"/>
              </a:spcBef>
              <a:spcAft>
                <a:spcPct val="0"/>
              </a:spcAft>
              <a:defRPr>
                <a:solidFill>
                  <a:schemeClr val="tx1"/>
                </a:solidFill>
                <a:latin typeface="Palatino Linotype" panose="02040502050505030304" pitchFamily="18" charset="0"/>
              </a:defRPr>
            </a:lvl9pPr>
          </a:lstStyle>
          <a:p>
            <a:pPr algn="ctr" eaLnBrk="1" hangingPunct="1">
              <a:lnSpc>
                <a:spcPct val="120000"/>
              </a:lnSpc>
              <a:spcBef>
                <a:spcPts val="600"/>
              </a:spcBef>
              <a:spcAft>
                <a:spcPts val="600"/>
              </a:spcAft>
              <a:defRPr/>
            </a:pPr>
            <a:r>
              <a:rPr lang="en-US" altLang="en-US" sz="2400">
                <a:solidFill>
                  <a:srgbClr val="996600"/>
                </a:solidFill>
                <a:ea typeface="Calibri" panose="020F0502020204030204" pitchFamily="34" charset="0"/>
                <a:cs typeface="Times New Roman" panose="02020603050405020304" pitchFamily="18" charset="0"/>
              </a:rPr>
              <a:t>NHẬN BIẾT LUẬN CỨ</a:t>
            </a:r>
          </a:p>
        </p:txBody>
      </p:sp>
      <p:grpSp>
        <p:nvGrpSpPr>
          <p:cNvPr id="13" name="Group 12">
            <a:extLst>
              <a:ext uri="{FF2B5EF4-FFF2-40B4-BE49-F238E27FC236}">
                <a16:creationId xmlns:a16="http://schemas.microsoft.com/office/drawing/2014/main" id="{EE999750-395E-C689-441C-353994736DBD}"/>
              </a:ext>
            </a:extLst>
          </p:cNvPr>
          <p:cNvGrpSpPr>
            <a:grpSpLocks/>
          </p:cNvGrpSpPr>
          <p:nvPr/>
        </p:nvGrpSpPr>
        <p:grpSpPr bwMode="auto">
          <a:xfrm>
            <a:off x="5643563" y="1112838"/>
            <a:ext cx="5992812" cy="3375025"/>
            <a:chOff x="1055895" y="3106106"/>
            <a:chExt cx="5992714" cy="3375372"/>
          </a:xfrm>
        </p:grpSpPr>
        <p:sp>
          <p:nvSpPr>
            <p:cNvPr id="18444" name="Rectangle 13">
              <a:extLst>
                <a:ext uri="{FF2B5EF4-FFF2-40B4-BE49-F238E27FC236}">
                  <a16:creationId xmlns:a16="http://schemas.microsoft.com/office/drawing/2014/main" id="{240CEA3D-DBF7-9D80-82F7-D609F922EFA1}"/>
                </a:ext>
              </a:extLst>
            </p:cNvPr>
            <p:cNvSpPr>
              <a:spLocks noChangeArrowheads="1"/>
            </p:cNvSpPr>
            <p:nvPr/>
          </p:nvSpPr>
          <p:spPr bwMode="auto">
            <a:xfrm>
              <a:off x="1247683" y="3909957"/>
              <a:ext cx="4947968"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Bef>
                  <a:spcPts val="600"/>
                </a:spcBef>
                <a:spcAft>
                  <a:spcPts val="600"/>
                </a:spcAft>
                <a:buFontTx/>
                <a:buAutoNum type="arabicParenBoth"/>
              </a:pPr>
              <a:r>
                <a:rPr lang="en-US" altLang="en-US" sz="2400">
                  <a:ea typeface="Calibri" panose="020F0502020204030204" pitchFamily="34" charset="0"/>
                  <a:cs typeface="Arial" panose="020B0604020202020204" pitchFamily="34" charset="0"/>
                </a:rPr>
                <a:t> </a:t>
              </a:r>
              <a:r>
                <a:rPr lang="en-US" altLang="en-US" sz="2400">
                  <a:solidFill>
                    <a:srgbClr val="0000FF"/>
                  </a:solidFill>
                  <a:ea typeface="Calibri" panose="020F0502020204030204" pitchFamily="34" charset="0"/>
                  <a:cs typeface="Arial" panose="020B0604020202020204" pitchFamily="34" charset="0"/>
                </a:rPr>
                <a:t>Sự sống trên Trái đất </a:t>
              </a:r>
              <a:r>
                <a:rPr lang="en-US" altLang="en-US" sz="2400">
                  <a:ea typeface="Calibri" panose="020F0502020204030204" pitchFamily="34" charset="0"/>
                  <a:cs typeface="Arial" panose="020B0604020202020204" pitchFamily="34" charset="0"/>
                </a:rPr>
                <a:t>chỉ </a:t>
              </a:r>
              <a:r>
                <a:rPr lang="en-US" altLang="en-US" sz="2400">
                  <a:solidFill>
                    <a:srgbClr val="FF0000"/>
                  </a:solidFill>
                  <a:ea typeface="Calibri" panose="020F0502020204030204" pitchFamily="34" charset="0"/>
                  <a:cs typeface="Arial" panose="020B0604020202020204" pitchFamily="34" charset="0"/>
                </a:rPr>
                <a:t>có thể hiện hữu khi có đủ khí oxy</a:t>
              </a:r>
              <a:r>
                <a:rPr lang="en-US" altLang="en-US" sz="2400">
                  <a:ea typeface="Calibri" panose="020F0502020204030204" pitchFamily="34" charset="0"/>
                  <a:cs typeface="Arial" panose="020B0604020202020204" pitchFamily="34" charset="0"/>
                </a:rPr>
                <a:t>.</a:t>
              </a:r>
            </a:p>
            <a:p>
              <a:pPr algn="just" eaLnBrk="1" hangingPunct="1">
                <a:spcBef>
                  <a:spcPts val="600"/>
                </a:spcBef>
                <a:spcAft>
                  <a:spcPts val="600"/>
                </a:spcAft>
                <a:buFontTx/>
                <a:buAutoNum type="arabicParenBoth"/>
              </a:pPr>
              <a:r>
                <a:rPr lang="en-US" altLang="en-US" sz="2400">
                  <a:ea typeface="Calibri" panose="020F0502020204030204" pitchFamily="34" charset="0"/>
                  <a:cs typeface="Arial" panose="020B0604020202020204" pitchFamily="34" charset="0"/>
                </a:rPr>
                <a:t> Mọi sự sống trong vũ trụ chỉ </a:t>
              </a:r>
              <a:r>
                <a:rPr lang="en-US" altLang="en-US" sz="2400">
                  <a:solidFill>
                    <a:srgbClr val="FF0000"/>
                  </a:solidFill>
                  <a:ea typeface="Calibri" panose="020F0502020204030204" pitchFamily="34" charset="0"/>
                  <a:cs typeface="Arial" panose="020B0604020202020204" pitchFamily="34" charset="0"/>
                </a:rPr>
                <a:t>có thể hiện hữu khi có đủ khí oxy</a:t>
              </a:r>
              <a:r>
                <a:rPr lang="en-US" altLang="en-US" sz="2400">
                  <a:ea typeface="Calibri" panose="020F0502020204030204" pitchFamily="34" charset="0"/>
                  <a:cs typeface="Arial" panose="020B0604020202020204" pitchFamily="34" charset="0"/>
                </a:rPr>
                <a:t>.</a:t>
              </a:r>
            </a:p>
          </p:txBody>
        </p:sp>
        <p:cxnSp>
          <p:nvCxnSpPr>
            <p:cNvPr id="15" name="Straight Connector 14">
              <a:extLst>
                <a:ext uri="{FF2B5EF4-FFF2-40B4-BE49-F238E27FC236}">
                  <a16:creationId xmlns:a16="http://schemas.microsoft.com/office/drawing/2014/main" id="{35D25C29-F080-AE4A-9E5C-46A334366DF3}"/>
                </a:ext>
              </a:extLst>
            </p:cNvPr>
            <p:cNvCxnSpPr/>
            <p:nvPr/>
          </p:nvCxnSpPr>
          <p:spPr>
            <a:xfrm>
              <a:off x="1744859" y="4795380"/>
              <a:ext cx="3733739" cy="0"/>
            </a:xfrm>
            <a:prstGeom prst="line">
              <a:avLst/>
            </a:prstGeom>
          </p:spPr>
          <p:style>
            <a:lnRef idx="1">
              <a:schemeClr val="dk1"/>
            </a:lnRef>
            <a:fillRef idx="0">
              <a:schemeClr val="dk1"/>
            </a:fillRef>
            <a:effectRef idx="0">
              <a:schemeClr val="dk1"/>
            </a:effectRef>
            <a:fontRef idx="minor">
              <a:schemeClr val="tx1"/>
            </a:fontRef>
          </p:style>
        </p:cxnSp>
        <p:sp>
          <p:nvSpPr>
            <p:cNvPr id="18446" name="Rectangle 15">
              <a:extLst>
                <a:ext uri="{FF2B5EF4-FFF2-40B4-BE49-F238E27FC236}">
                  <a16:creationId xmlns:a16="http://schemas.microsoft.com/office/drawing/2014/main" id="{0AF3D84F-F7A4-F197-8E91-13677DD0122B}"/>
                </a:ext>
              </a:extLst>
            </p:cNvPr>
            <p:cNvSpPr>
              <a:spLocks noChangeArrowheads="1"/>
            </p:cNvSpPr>
            <p:nvPr/>
          </p:nvSpPr>
          <p:spPr bwMode="auto">
            <a:xfrm>
              <a:off x="1055895" y="3311947"/>
              <a:ext cx="10647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400" b="1">
                  <a:solidFill>
                    <a:srgbClr val="0000FF"/>
                  </a:solidFill>
                  <a:cs typeface="Arial" panose="020B0604020202020204" pitchFamily="34" charset="0"/>
                </a:rPr>
                <a:t>mẫu S</a:t>
              </a:r>
              <a:endParaRPr lang="vi-VN" altLang="en-US" sz="2400" b="1">
                <a:solidFill>
                  <a:srgbClr val="0000FF"/>
                </a:solidFill>
                <a:latin typeface="Verdana" panose="020B0604030504040204" pitchFamily="34" charset="0"/>
              </a:endParaRPr>
            </a:p>
          </p:txBody>
        </p:sp>
        <p:sp>
          <p:nvSpPr>
            <p:cNvPr id="18447" name="Rectangle 16">
              <a:extLst>
                <a:ext uri="{FF2B5EF4-FFF2-40B4-BE49-F238E27FC236}">
                  <a16:creationId xmlns:a16="http://schemas.microsoft.com/office/drawing/2014/main" id="{99F7386F-9BF5-32AE-D038-6E0CE239F990}"/>
                </a:ext>
              </a:extLst>
            </p:cNvPr>
            <p:cNvSpPr>
              <a:spLocks noChangeArrowheads="1"/>
            </p:cNvSpPr>
            <p:nvPr/>
          </p:nvSpPr>
          <p:spPr bwMode="auto">
            <a:xfrm>
              <a:off x="3065831" y="6019813"/>
              <a:ext cx="19896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400" b="1">
                  <a:cs typeface="Arial" panose="020B0604020202020204" pitchFamily="34" charset="0"/>
                </a:rPr>
                <a:t>Đối tượng T </a:t>
              </a:r>
              <a:endParaRPr lang="vi-VN" altLang="en-US" sz="2400" b="1">
                <a:latin typeface="Verdana" panose="020B0604030504040204" pitchFamily="34" charset="0"/>
              </a:endParaRPr>
            </a:p>
          </p:txBody>
        </p:sp>
        <p:sp>
          <p:nvSpPr>
            <p:cNvPr id="18448" name="Rectangle 17">
              <a:extLst>
                <a:ext uri="{FF2B5EF4-FFF2-40B4-BE49-F238E27FC236}">
                  <a16:creationId xmlns:a16="http://schemas.microsoft.com/office/drawing/2014/main" id="{B22186ED-DD8D-10B3-D4AA-ACC8FB8E8953}"/>
                </a:ext>
              </a:extLst>
            </p:cNvPr>
            <p:cNvSpPr>
              <a:spLocks noChangeArrowheads="1"/>
            </p:cNvSpPr>
            <p:nvPr/>
          </p:nvSpPr>
          <p:spPr bwMode="auto">
            <a:xfrm>
              <a:off x="5342693" y="3106106"/>
              <a:ext cx="17059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400" b="1">
                  <a:solidFill>
                    <a:srgbClr val="FF0000"/>
                  </a:solidFill>
                  <a:cs typeface="Arial" panose="020B0604020202020204" pitchFamily="34" charset="0"/>
                </a:rPr>
                <a:t>đặc điểm F</a:t>
              </a:r>
              <a:endParaRPr lang="vi-VN" altLang="en-US" sz="2400" b="1">
                <a:solidFill>
                  <a:srgbClr val="FF0000"/>
                </a:solidFill>
                <a:latin typeface="Verdana" panose="020B0604030504040204" pitchFamily="34" charset="0"/>
              </a:endParaRPr>
            </a:p>
          </p:txBody>
        </p:sp>
        <p:cxnSp>
          <p:nvCxnSpPr>
            <p:cNvPr id="19" name="Straight Arrow Connector 18">
              <a:extLst>
                <a:ext uri="{FF2B5EF4-FFF2-40B4-BE49-F238E27FC236}">
                  <a16:creationId xmlns:a16="http://schemas.microsoft.com/office/drawing/2014/main" id="{084D7C45-C3E9-E446-9620-0B9BF260DFFC}"/>
                </a:ext>
              </a:extLst>
            </p:cNvPr>
            <p:cNvCxnSpPr/>
            <p:nvPr/>
          </p:nvCxnSpPr>
          <p:spPr>
            <a:xfrm flipV="1">
              <a:off x="3967322" y="5182769"/>
              <a:ext cx="0" cy="822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E485B6B-66D6-3047-8A8A-F8C033FD11AA}"/>
                </a:ext>
              </a:extLst>
            </p:cNvPr>
            <p:cNvCxnSpPr>
              <a:stCxn id="18446" idx="3"/>
            </p:cNvCxnSpPr>
            <p:nvPr/>
          </p:nvCxnSpPr>
          <p:spPr>
            <a:xfrm flipV="1">
              <a:off x="2121090" y="3534775"/>
              <a:ext cx="1765271" cy="7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9E8663C-A7FC-C646-BCD3-5AAC7C026787}"/>
                </a:ext>
              </a:extLst>
            </p:cNvPr>
            <p:cNvCxnSpPr/>
            <p:nvPr/>
          </p:nvCxnSpPr>
          <p:spPr>
            <a:xfrm>
              <a:off x="3886361" y="3534775"/>
              <a:ext cx="0" cy="41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574189-B9B0-8F4C-9542-C8DECC349C3F}"/>
                </a:ext>
              </a:extLst>
            </p:cNvPr>
            <p:cNvCxnSpPr>
              <a:stCxn id="18448" idx="2"/>
            </p:cNvCxnSpPr>
            <p:nvPr/>
          </p:nvCxnSpPr>
          <p:spPr>
            <a:xfrm flipH="1">
              <a:off x="5999289" y="3568115"/>
              <a:ext cx="196847" cy="3889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51C7D034-AE15-F74E-9567-43D0446D7A94}"/>
                </a:ext>
              </a:extLst>
            </p:cNvPr>
            <p:cNvCxnSpPr>
              <a:stCxn id="18448" idx="2"/>
            </p:cNvCxnSpPr>
            <p:nvPr/>
          </p:nvCxnSpPr>
          <p:spPr>
            <a:xfrm flipH="1">
              <a:off x="5999289" y="3568115"/>
              <a:ext cx="196847" cy="12272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pic>
        <p:nvPicPr>
          <p:cNvPr id="24" name="Picture 2" descr="Image result for plato cartoon">
            <a:extLst>
              <a:ext uri="{FF2B5EF4-FFF2-40B4-BE49-F238E27FC236}">
                <a16:creationId xmlns:a16="http://schemas.microsoft.com/office/drawing/2014/main" id="{568F6A64-A218-94D7-A9E1-3A0259765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959100"/>
            <a:ext cx="2147888"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Oval Callout 24">
            <a:extLst>
              <a:ext uri="{FF2B5EF4-FFF2-40B4-BE49-F238E27FC236}">
                <a16:creationId xmlns:a16="http://schemas.microsoft.com/office/drawing/2014/main" id="{833544A9-4BF2-1F4E-9658-FD95A4E738A2}"/>
              </a:ext>
            </a:extLst>
          </p:cNvPr>
          <p:cNvSpPr/>
          <p:nvPr/>
        </p:nvSpPr>
        <p:spPr>
          <a:xfrm>
            <a:off x="1062038" y="3317875"/>
            <a:ext cx="3025775" cy="1169988"/>
          </a:xfrm>
          <a:prstGeom prst="wedgeEllipseCallout">
            <a:avLst>
              <a:gd name="adj1" fmla="val 58482"/>
              <a:gd name="adj2" fmla="val 12883"/>
            </a:avLst>
          </a:prstGeom>
        </p:spPr>
        <p:style>
          <a:lnRef idx="2">
            <a:schemeClr val="accent4"/>
          </a:lnRef>
          <a:fillRef idx="1">
            <a:schemeClr val="lt1"/>
          </a:fillRef>
          <a:effectRef idx="0">
            <a:schemeClr val="accent4"/>
          </a:effectRef>
          <a:fontRef idx="minor">
            <a:schemeClr val="dk1"/>
          </a:fontRef>
        </p:style>
        <p:txBody>
          <a:bodyPr anchor="ctr"/>
          <a:lstStyle/>
          <a:p>
            <a:pPr algn="ctr" eaLnBrk="1" fontAlgn="auto" hangingPunct="1">
              <a:spcBef>
                <a:spcPts val="0"/>
              </a:spcBef>
              <a:spcAft>
                <a:spcPts val="0"/>
              </a:spcAft>
              <a:defRPr/>
            </a:pPr>
            <a:r>
              <a:rPr lang="en-US" sz="2400" i="1" dirty="0" err="1">
                <a:ea typeface="Calibri" panose="020F0502020204030204" pitchFamily="34" charset="0"/>
                <a:cs typeface="Arial" panose="020B0604020202020204" pitchFamily="34" charset="0"/>
              </a:rPr>
              <a:t>Mẫu</a:t>
            </a:r>
            <a:r>
              <a:rPr lang="en-US" sz="2400" i="1" dirty="0">
                <a:ea typeface="Calibri" panose="020F0502020204030204" pitchFamily="34" charset="0"/>
                <a:cs typeface="Arial" panose="020B0604020202020204" pitchFamily="34" charset="0"/>
              </a:rPr>
              <a:t> </a:t>
            </a:r>
            <a:r>
              <a:rPr lang="en-US" sz="2400" b="1" i="1" dirty="0">
                <a:ea typeface="Calibri" panose="020F0502020204030204" pitchFamily="34" charset="0"/>
                <a:cs typeface="Arial" panose="020B0604020202020204" pitchFamily="34" charset="0"/>
              </a:rPr>
              <a:t>S</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là</a:t>
            </a:r>
            <a:r>
              <a:rPr lang="en-US" sz="2400" i="1" dirty="0">
                <a:ea typeface="Calibri" panose="020F0502020204030204" pitchFamily="34" charset="0"/>
                <a:cs typeface="Arial" panose="020B0604020202020204" pitchFamily="34" charset="0"/>
              </a:rPr>
              <a:t> </a:t>
            </a:r>
            <a:r>
              <a:rPr lang="en-US" sz="2400" b="1" i="1" dirty="0" err="1">
                <a:ea typeface="Calibri" panose="020F0502020204030204" pitchFamily="34" charset="0"/>
                <a:cs typeface="Arial" panose="020B0604020202020204" pitchFamily="34" charset="0"/>
              </a:rPr>
              <a:t>bộ</a:t>
            </a:r>
            <a:r>
              <a:rPr lang="en-US" sz="2400" b="1" i="1" dirty="0">
                <a:ea typeface="Calibri" panose="020F0502020204030204" pitchFamily="34" charset="0"/>
                <a:cs typeface="Arial" panose="020B0604020202020204" pitchFamily="34" charset="0"/>
              </a:rPr>
              <a:t> </a:t>
            </a:r>
            <a:r>
              <a:rPr lang="en-US" sz="2400" b="1" i="1" dirty="0" err="1">
                <a:ea typeface="Calibri" panose="020F0502020204030204" pitchFamily="34" charset="0"/>
                <a:cs typeface="Arial" panose="020B0604020202020204" pitchFamily="34" charset="0"/>
              </a:rPr>
              <a:t>phận</a:t>
            </a:r>
            <a:r>
              <a:rPr lang="en-US" sz="2400" b="1"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của</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toàn</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bộ</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tập</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hợp</a:t>
            </a:r>
            <a:endParaRPr lang="en-US" sz="2400" i="1" dirty="0">
              <a:ea typeface="Calibri" panose="020F0502020204030204" pitchFamily="34" charset="0"/>
              <a:cs typeface="Arial" panose="020B0604020202020204" pitchFamily="34" charset="0"/>
            </a:endParaRPr>
          </a:p>
        </p:txBody>
      </p:sp>
      <p:pic>
        <p:nvPicPr>
          <p:cNvPr id="26" name="Picture 4" descr="Image result for aristotle cartoon">
            <a:extLst>
              <a:ext uri="{FF2B5EF4-FFF2-40B4-BE49-F238E27FC236}">
                <a16:creationId xmlns:a16="http://schemas.microsoft.com/office/drawing/2014/main" id="{96F27F45-54E8-DC85-EEC1-179EEEF9D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3" y="4538663"/>
            <a:ext cx="1966912"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Oval Callout 26">
            <a:extLst>
              <a:ext uri="{FF2B5EF4-FFF2-40B4-BE49-F238E27FC236}">
                <a16:creationId xmlns:a16="http://schemas.microsoft.com/office/drawing/2014/main" id="{C3CD9C92-1F73-6D4D-B0C9-17EE5E23958D}"/>
              </a:ext>
            </a:extLst>
          </p:cNvPr>
          <p:cNvSpPr/>
          <p:nvPr/>
        </p:nvSpPr>
        <p:spPr>
          <a:xfrm>
            <a:off x="2103438" y="5256213"/>
            <a:ext cx="3027362" cy="1235075"/>
          </a:xfrm>
          <a:prstGeom prst="wedgeEllipseCallout">
            <a:avLst>
              <a:gd name="adj1" fmla="val -54496"/>
              <a:gd name="adj2" fmla="val -54335"/>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en-US" sz="2400" b="1" i="1" dirty="0">
                <a:cs typeface="Arial" panose="020B0604020202020204" pitchFamily="34" charset="0"/>
              </a:rPr>
              <a:t>T </a:t>
            </a:r>
            <a:r>
              <a:rPr lang="en-US" sz="2400" i="1" dirty="0" err="1">
                <a:cs typeface="Arial" panose="020B0604020202020204" pitchFamily="34" charset="0"/>
              </a:rPr>
              <a:t>là</a:t>
            </a:r>
            <a:r>
              <a:rPr lang="en-US" sz="2400" i="1" dirty="0">
                <a:cs typeface="Arial" panose="020B0604020202020204" pitchFamily="34" charset="0"/>
              </a:rPr>
              <a:t> </a:t>
            </a:r>
            <a:r>
              <a:rPr lang="en-US" sz="2400" b="1" i="1" dirty="0" err="1">
                <a:cs typeface="Arial" panose="020B0604020202020204" pitchFamily="34" charset="0"/>
              </a:rPr>
              <a:t>toàn</a:t>
            </a:r>
            <a:r>
              <a:rPr lang="en-US" sz="2400" b="1" i="1" dirty="0">
                <a:cs typeface="Arial" panose="020B0604020202020204" pitchFamily="34" charset="0"/>
              </a:rPr>
              <a:t> </a:t>
            </a:r>
            <a:r>
              <a:rPr lang="en-US" sz="2400" b="1" i="1" dirty="0" err="1">
                <a:cs typeface="Arial" panose="020B0604020202020204" pitchFamily="34" charset="0"/>
              </a:rPr>
              <a:t>bộ</a:t>
            </a:r>
            <a:r>
              <a:rPr lang="en-US" sz="2400" b="1" i="1" dirty="0">
                <a:cs typeface="Arial" panose="020B0604020202020204" pitchFamily="34" charset="0"/>
              </a:rPr>
              <a:t> </a:t>
            </a:r>
            <a:r>
              <a:rPr lang="en-US" sz="2400" i="1" dirty="0" err="1">
                <a:cs typeface="Arial" panose="020B0604020202020204" pitchFamily="34" charset="0"/>
              </a:rPr>
              <a:t>tập</a:t>
            </a:r>
            <a:r>
              <a:rPr lang="en-US" sz="2400" i="1" dirty="0">
                <a:cs typeface="Arial" panose="020B0604020202020204" pitchFamily="34" charset="0"/>
              </a:rPr>
              <a:t> </a:t>
            </a:r>
            <a:r>
              <a:rPr lang="en-US" sz="2400" i="1" dirty="0" err="1">
                <a:cs typeface="Arial" panose="020B0604020202020204" pitchFamily="34" charset="0"/>
              </a:rPr>
              <a:t>hợp</a:t>
            </a:r>
            <a:r>
              <a:rPr lang="en-US" sz="2400" i="1" dirty="0">
                <a:cs typeface="Arial" panose="020B0604020202020204" pitchFamily="34" charset="0"/>
              </a:rPr>
              <a:t> do </a:t>
            </a:r>
            <a:r>
              <a:rPr lang="en-US" sz="2400" i="1" dirty="0" err="1">
                <a:cs typeface="Arial" panose="020B0604020202020204" pitchFamily="34" charset="0"/>
              </a:rPr>
              <a:t>mẫu</a:t>
            </a:r>
            <a:r>
              <a:rPr lang="en-US" sz="2400" i="1" dirty="0">
                <a:cs typeface="Arial" panose="020B0604020202020204" pitchFamily="34" charset="0"/>
              </a:rPr>
              <a:t> </a:t>
            </a:r>
            <a:r>
              <a:rPr lang="en-US" sz="2400" i="1" dirty="0" err="1">
                <a:cs typeface="Arial" panose="020B0604020202020204" pitchFamily="34" charset="0"/>
              </a:rPr>
              <a:t>đại</a:t>
            </a:r>
            <a:r>
              <a:rPr lang="en-US" sz="2400" i="1" dirty="0">
                <a:cs typeface="Arial" panose="020B0604020202020204" pitchFamily="34" charset="0"/>
              </a:rPr>
              <a:t> </a:t>
            </a:r>
            <a:r>
              <a:rPr lang="en-US" sz="2400" i="1" dirty="0" err="1">
                <a:cs typeface="Arial" panose="020B0604020202020204" pitchFamily="34" charset="0"/>
              </a:rPr>
              <a:t>diện</a:t>
            </a:r>
            <a:endParaRPr lang="en-US" sz="2400" i="1" dirty="0">
              <a:cs typeface="Arial" panose="020B0604020202020204" pitchFamily="34" charset="0"/>
            </a:endParaRPr>
          </a:p>
        </p:txBody>
      </p:sp>
      <p:grpSp>
        <p:nvGrpSpPr>
          <p:cNvPr id="18441" name="Group 27">
            <a:extLst>
              <a:ext uri="{FF2B5EF4-FFF2-40B4-BE49-F238E27FC236}">
                <a16:creationId xmlns:a16="http://schemas.microsoft.com/office/drawing/2014/main" id="{7F7B4E0B-1FCE-670B-033C-851092C9870C}"/>
              </a:ext>
            </a:extLst>
          </p:cNvPr>
          <p:cNvGrpSpPr>
            <a:grpSpLocks/>
          </p:cNvGrpSpPr>
          <p:nvPr/>
        </p:nvGrpSpPr>
        <p:grpSpPr bwMode="auto">
          <a:xfrm>
            <a:off x="6175375" y="4873625"/>
            <a:ext cx="5278438" cy="1166813"/>
            <a:chOff x="1270379" y="2071732"/>
            <a:chExt cx="3374409" cy="1166723"/>
          </a:xfrm>
        </p:grpSpPr>
        <p:sp>
          <p:nvSpPr>
            <p:cNvPr id="29" name="Rectangle 28">
              <a:extLst>
                <a:ext uri="{FF2B5EF4-FFF2-40B4-BE49-F238E27FC236}">
                  <a16:creationId xmlns:a16="http://schemas.microsoft.com/office/drawing/2014/main" id="{DDED4280-C88E-3E4F-8C20-AB9D2DAB0CE7}"/>
                </a:ext>
              </a:extLst>
            </p:cNvPr>
            <p:cNvSpPr/>
            <p:nvPr/>
          </p:nvSpPr>
          <p:spPr>
            <a:xfrm>
              <a:off x="1270379" y="2071732"/>
              <a:ext cx="3374409" cy="1166723"/>
            </a:xfrm>
            <a:prstGeom prst="rect">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anchor="ctr"/>
            <a:lstStyle/>
            <a:p>
              <a:pPr eaLnBrk="1" fontAlgn="auto" hangingPunct="1">
                <a:spcBef>
                  <a:spcPts val="600"/>
                </a:spcBef>
                <a:spcAft>
                  <a:spcPts val="600"/>
                </a:spcAft>
                <a:defRPr/>
              </a:pPr>
              <a:r>
                <a:rPr lang="en-US" sz="2400" b="1" dirty="0">
                  <a:cs typeface="Arial" panose="020B0604020202020204" pitchFamily="34" charset="0"/>
                </a:rPr>
                <a:t>(</a:t>
              </a:r>
              <a:r>
                <a:rPr lang="en-US" sz="2800" b="1" dirty="0">
                  <a:cs typeface="Arial" panose="020B0604020202020204" pitchFamily="34" charset="0"/>
                </a:rPr>
                <a:t>1) </a:t>
              </a:r>
              <a:r>
                <a:rPr lang="en-US" sz="2800" b="1" dirty="0" err="1">
                  <a:cs typeface="Arial" panose="020B0604020202020204" pitchFamily="34" charset="0"/>
                </a:rPr>
                <a:t>Mẫu</a:t>
              </a:r>
              <a:r>
                <a:rPr lang="en-US" sz="2800" b="1" dirty="0">
                  <a:cs typeface="Arial" panose="020B0604020202020204" pitchFamily="34" charset="0"/>
                </a:rPr>
                <a:t> S </a:t>
              </a:r>
              <a:r>
                <a:rPr lang="en-US" sz="2800" dirty="0">
                  <a:cs typeface="Arial" panose="020B0604020202020204" pitchFamily="34" charset="0"/>
                </a:rPr>
                <a:t>(</a:t>
              </a:r>
              <a:r>
                <a:rPr lang="en-US" sz="2800" dirty="0" err="1">
                  <a:cs typeface="Arial" panose="020B0604020202020204" pitchFamily="34" charset="0"/>
                </a:rPr>
                <a:t>của</a:t>
              </a:r>
              <a:r>
                <a:rPr lang="en-US" sz="2800" dirty="0">
                  <a:cs typeface="Arial" panose="020B0604020202020204" pitchFamily="34" charset="0"/>
                </a:rPr>
                <a:t> T) </a:t>
              </a:r>
              <a:r>
                <a:rPr lang="en-US" sz="2800" b="1" dirty="0" err="1">
                  <a:cs typeface="Arial" panose="020B0604020202020204" pitchFamily="34" charset="0"/>
                </a:rPr>
                <a:t>có</a:t>
              </a:r>
              <a:r>
                <a:rPr lang="en-US" sz="2800" b="1" dirty="0">
                  <a:cs typeface="Arial" panose="020B0604020202020204" pitchFamily="34" charset="0"/>
                </a:rPr>
                <a:t> F.</a:t>
              </a:r>
            </a:p>
            <a:p>
              <a:pPr eaLnBrk="1" fontAlgn="auto" hangingPunct="1">
                <a:spcBef>
                  <a:spcPts val="600"/>
                </a:spcBef>
                <a:spcAft>
                  <a:spcPts val="600"/>
                </a:spcAft>
                <a:defRPr/>
              </a:pPr>
              <a:r>
                <a:rPr lang="en-US" sz="2800" b="1" dirty="0">
                  <a:cs typeface="Arial" panose="020B0604020202020204" pitchFamily="34" charset="0"/>
                </a:rPr>
                <a:t>(2) </a:t>
              </a:r>
              <a:r>
                <a:rPr lang="en-US" sz="2800" b="1" dirty="0" err="1">
                  <a:cs typeface="Arial" panose="020B0604020202020204" pitchFamily="34" charset="0"/>
                </a:rPr>
                <a:t>Mọi</a:t>
              </a:r>
              <a:r>
                <a:rPr lang="en-US" sz="2800" b="1" dirty="0">
                  <a:cs typeface="Arial" panose="020B0604020202020204" pitchFamily="34" charset="0"/>
                </a:rPr>
                <a:t> </a:t>
              </a:r>
              <a:r>
                <a:rPr lang="en-US" sz="2800" dirty="0">
                  <a:cs typeface="Arial" panose="020B0604020202020204" pitchFamily="34" charset="0"/>
                </a:rPr>
                <a:t>/ </a:t>
              </a:r>
              <a:r>
                <a:rPr lang="en-US" sz="2800" dirty="0" err="1">
                  <a:cs typeface="Arial" panose="020B0604020202020204" pitchFamily="34" charset="0"/>
                </a:rPr>
                <a:t>hầu</a:t>
              </a:r>
              <a:r>
                <a:rPr lang="en-US" sz="2800" dirty="0">
                  <a:cs typeface="Arial" panose="020B0604020202020204" pitchFamily="34" charset="0"/>
                </a:rPr>
                <a:t> </a:t>
              </a:r>
              <a:r>
                <a:rPr lang="en-US" sz="2800" dirty="0" err="1">
                  <a:cs typeface="Arial" panose="020B0604020202020204" pitchFamily="34" charset="0"/>
                </a:rPr>
                <a:t>hết</a:t>
              </a:r>
              <a:r>
                <a:rPr lang="en-US" sz="2800" dirty="0">
                  <a:cs typeface="Arial" panose="020B0604020202020204" pitchFamily="34" charset="0"/>
                </a:rPr>
                <a:t> / </a:t>
              </a:r>
              <a:r>
                <a:rPr lang="en-US" sz="2800" dirty="0" err="1">
                  <a:cs typeface="Arial" panose="020B0604020202020204" pitchFamily="34" charset="0"/>
                </a:rPr>
                <a:t>nhiều</a:t>
              </a:r>
              <a:r>
                <a:rPr lang="en-US" sz="2800" dirty="0">
                  <a:cs typeface="Arial" panose="020B0604020202020204" pitchFamily="34" charset="0"/>
                </a:rPr>
                <a:t> </a:t>
              </a:r>
              <a:r>
                <a:rPr lang="en-US" sz="2800" b="1" dirty="0">
                  <a:cs typeface="Arial" panose="020B0604020202020204" pitchFamily="34" charset="0"/>
                </a:rPr>
                <a:t>T </a:t>
              </a:r>
              <a:r>
                <a:rPr lang="en-US" sz="2800" b="1" dirty="0" err="1">
                  <a:cs typeface="Arial" panose="020B0604020202020204" pitchFamily="34" charset="0"/>
                </a:rPr>
                <a:t>có</a:t>
              </a:r>
              <a:r>
                <a:rPr lang="en-US" sz="2800" b="1" dirty="0">
                  <a:cs typeface="Arial" panose="020B0604020202020204" pitchFamily="34" charset="0"/>
                </a:rPr>
                <a:t> F.</a:t>
              </a:r>
            </a:p>
          </p:txBody>
        </p:sp>
        <p:cxnSp>
          <p:nvCxnSpPr>
            <p:cNvPr id="30" name="Straight Connector 29">
              <a:extLst>
                <a:ext uri="{FF2B5EF4-FFF2-40B4-BE49-F238E27FC236}">
                  <a16:creationId xmlns:a16="http://schemas.microsoft.com/office/drawing/2014/main" id="{A60133DB-6BD4-DA40-ACAB-6D4F7B272582}"/>
                </a:ext>
              </a:extLst>
            </p:cNvPr>
            <p:cNvCxnSpPr>
              <a:cxnSpLocks/>
            </p:cNvCxnSpPr>
            <p:nvPr/>
          </p:nvCxnSpPr>
          <p:spPr>
            <a:xfrm>
              <a:off x="1804195" y="2654300"/>
              <a:ext cx="1967813" cy="0"/>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par>
                                <p:cTn id="16" presetID="22" presetClass="entr" presetSubtype="4"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F4A469-55B8-3E4A-9E28-55CF377D08CC}"/>
              </a:ext>
            </a:extLst>
          </p:cNvPr>
          <p:cNvSpPr/>
          <p:nvPr/>
        </p:nvSpPr>
        <p:spPr>
          <a:xfrm rot="16200000">
            <a:off x="-2809081" y="3583781"/>
            <a:ext cx="6137275"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lvl1pPr indent="182563">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fontAlgn="base">
              <a:spcBef>
                <a:spcPct val="0"/>
              </a:spcBef>
              <a:spcAft>
                <a:spcPct val="0"/>
              </a:spcAft>
              <a:defRPr>
                <a:solidFill>
                  <a:schemeClr val="tx1"/>
                </a:solidFill>
                <a:latin typeface="Palatino Linotype" panose="02040502050505030304" pitchFamily="18" charset="0"/>
              </a:defRPr>
            </a:lvl6pPr>
            <a:lvl7pPr marL="2971800" indent="-228600" fontAlgn="base">
              <a:spcBef>
                <a:spcPct val="0"/>
              </a:spcBef>
              <a:spcAft>
                <a:spcPct val="0"/>
              </a:spcAft>
              <a:defRPr>
                <a:solidFill>
                  <a:schemeClr val="tx1"/>
                </a:solidFill>
                <a:latin typeface="Palatino Linotype" panose="02040502050505030304" pitchFamily="18" charset="0"/>
              </a:defRPr>
            </a:lvl7pPr>
            <a:lvl8pPr marL="3429000" indent="-228600" fontAlgn="base">
              <a:spcBef>
                <a:spcPct val="0"/>
              </a:spcBef>
              <a:spcAft>
                <a:spcPct val="0"/>
              </a:spcAft>
              <a:defRPr>
                <a:solidFill>
                  <a:schemeClr val="tx1"/>
                </a:solidFill>
                <a:latin typeface="Palatino Linotype" panose="02040502050505030304" pitchFamily="18" charset="0"/>
              </a:defRPr>
            </a:lvl8pPr>
            <a:lvl9pPr marL="3886200" indent="-228600" fontAlgn="base">
              <a:spcBef>
                <a:spcPct val="0"/>
              </a:spcBef>
              <a:spcAft>
                <a:spcPct val="0"/>
              </a:spcAft>
              <a:defRPr>
                <a:solidFill>
                  <a:schemeClr val="tx1"/>
                </a:solidFill>
                <a:latin typeface="Palatino Linotype" panose="02040502050505030304" pitchFamily="18" charset="0"/>
              </a:defRPr>
            </a:lvl9pPr>
          </a:lstStyle>
          <a:p>
            <a:pPr algn="ctr" eaLnBrk="1" hangingPunct="1">
              <a:lnSpc>
                <a:spcPct val="120000"/>
              </a:lnSpc>
              <a:spcBef>
                <a:spcPts val="600"/>
              </a:spcBef>
              <a:spcAft>
                <a:spcPts val="600"/>
              </a:spcAft>
              <a:defRPr/>
            </a:pPr>
            <a:r>
              <a:rPr lang="en-US" altLang="en-US" sz="2400">
                <a:solidFill>
                  <a:srgbClr val="996600"/>
                </a:solidFill>
                <a:ea typeface="Calibri" panose="020F0502020204030204" pitchFamily="34" charset="0"/>
                <a:cs typeface="Times New Roman" panose="02020603050405020304" pitchFamily="18" charset="0"/>
              </a:rPr>
              <a:t>NHẬN BIẾT LUẬN CỨ</a:t>
            </a:r>
          </a:p>
        </p:txBody>
      </p:sp>
      <p:sp>
        <p:nvSpPr>
          <p:cNvPr id="19458" name="Rectangle 6">
            <a:extLst>
              <a:ext uri="{FF2B5EF4-FFF2-40B4-BE49-F238E27FC236}">
                <a16:creationId xmlns:a16="http://schemas.microsoft.com/office/drawing/2014/main" id="{3B7442C6-0B76-DAF9-FF73-92A669FEC55A}"/>
              </a:ext>
            </a:extLst>
          </p:cNvPr>
          <p:cNvSpPr>
            <a:spLocks noChangeArrowheads="1"/>
          </p:cNvSpPr>
          <p:nvPr/>
        </p:nvSpPr>
        <p:spPr bwMode="auto">
          <a:xfrm>
            <a:off x="673100" y="1133475"/>
            <a:ext cx="4129088"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t>Trong mùa hè, trường đại học không theo thời khóa biểu như trong năm học. Mùa hè này thư viện, các phòng ăn và trung tâm giải trí đều đóng cửa vào ngày thứ Sáu. Do đó, hầu hết các phòng ốc trong trường đều đóng cửa vào ngày thứ Sáu suốt mấy tháng hè. </a:t>
            </a:r>
          </a:p>
        </p:txBody>
      </p:sp>
      <p:sp>
        <p:nvSpPr>
          <p:cNvPr id="19459" name="Rectangle 7">
            <a:extLst>
              <a:ext uri="{FF2B5EF4-FFF2-40B4-BE49-F238E27FC236}">
                <a16:creationId xmlns:a16="http://schemas.microsoft.com/office/drawing/2014/main" id="{39BBF368-9C62-62E7-E0E0-35D83E43AC23}"/>
              </a:ext>
            </a:extLst>
          </p:cNvPr>
          <p:cNvSpPr>
            <a:spLocks noChangeArrowheads="1"/>
          </p:cNvSpPr>
          <p:nvPr/>
        </p:nvSpPr>
        <p:spPr bwMode="auto">
          <a:xfrm>
            <a:off x="5610225" y="892175"/>
            <a:ext cx="5884863"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solidFill>
                  <a:srgbClr val="0000CC"/>
                </a:solidFill>
              </a:rPr>
              <a:t>Mùa hè này </a:t>
            </a:r>
            <a:r>
              <a:rPr lang="en-US" altLang="en-US" sz="2500">
                <a:solidFill>
                  <a:srgbClr val="FF0000"/>
                </a:solidFill>
              </a:rPr>
              <a:t>thư viện, các phòng ăn và trung tâm giải trí </a:t>
            </a:r>
            <a:r>
              <a:rPr lang="en-US" altLang="en-US" sz="2500"/>
              <a:t>đều</a:t>
            </a:r>
            <a:r>
              <a:rPr lang="en-US" altLang="en-US" sz="2500">
                <a:solidFill>
                  <a:srgbClr val="0000CC"/>
                </a:solidFill>
              </a:rPr>
              <a:t> đóng cửa vào ngày thứ Sáu</a:t>
            </a:r>
            <a:r>
              <a:rPr lang="en-US" altLang="en-US" sz="2500"/>
              <a:t>. </a:t>
            </a:r>
          </a:p>
        </p:txBody>
      </p:sp>
      <p:sp>
        <p:nvSpPr>
          <p:cNvPr id="19460" name="Rectangle 8">
            <a:extLst>
              <a:ext uri="{FF2B5EF4-FFF2-40B4-BE49-F238E27FC236}">
                <a16:creationId xmlns:a16="http://schemas.microsoft.com/office/drawing/2014/main" id="{6C56D979-8D05-05C5-746D-767FB4D16525}"/>
              </a:ext>
            </a:extLst>
          </p:cNvPr>
          <p:cNvSpPr>
            <a:spLocks noChangeArrowheads="1"/>
          </p:cNvSpPr>
          <p:nvPr/>
        </p:nvSpPr>
        <p:spPr bwMode="auto">
          <a:xfrm>
            <a:off x="5610225" y="2405063"/>
            <a:ext cx="5884863"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Hầu hết các phòng ốc trong trường đều </a:t>
            </a:r>
            <a:r>
              <a:rPr lang="en-US" altLang="en-US" sz="2500">
                <a:solidFill>
                  <a:srgbClr val="0000CC"/>
                </a:solidFill>
              </a:rPr>
              <a:t>đóng cửa vào ngày thứ Sáu suốt mấy tháng hè</a:t>
            </a:r>
            <a:r>
              <a:rPr lang="en-US" altLang="en-US" sz="2500"/>
              <a:t>. </a:t>
            </a:r>
          </a:p>
        </p:txBody>
      </p:sp>
      <p:sp>
        <p:nvSpPr>
          <p:cNvPr id="19461" name="Rectangle 9">
            <a:extLst>
              <a:ext uri="{FF2B5EF4-FFF2-40B4-BE49-F238E27FC236}">
                <a16:creationId xmlns:a16="http://schemas.microsoft.com/office/drawing/2014/main" id="{A9777EE6-849E-C691-3B2C-6F506D22C50D}"/>
              </a:ext>
            </a:extLst>
          </p:cNvPr>
          <p:cNvSpPr>
            <a:spLocks noChangeArrowheads="1"/>
          </p:cNvSpPr>
          <p:nvPr/>
        </p:nvSpPr>
        <p:spPr bwMode="auto">
          <a:xfrm>
            <a:off x="5059363" y="895350"/>
            <a:ext cx="5730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a:latin typeface="Palatino" pitchFamily="2" charset="0"/>
                <a:cs typeface="Palatino" pitchFamily="2" charset="0"/>
              </a:rPr>
              <a:t>(1)</a:t>
            </a:r>
          </a:p>
        </p:txBody>
      </p:sp>
      <p:sp>
        <p:nvSpPr>
          <p:cNvPr id="19462" name="Rectangle 10">
            <a:extLst>
              <a:ext uri="{FF2B5EF4-FFF2-40B4-BE49-F238E27FC236}">
                <a16:creationId xmlns:a16="http://schemas.microsoft.com/office/drawing/2014/main" id="{21DE8D21-26A2-CA49-E106-B39C2CC29482}"/>
              </a:ext>
            </a:extLst>
          </p:cNvPr>
          <p:cNvSpPr>
            <a:spLocks noChangeArrowheads="1"/>
          </p:cNvSpPr>
          <p:nvPr/>
        </p:nvSpPr>
        <p:spPr bwMode="auto">
          <a:xfrm>
            <a:off x="5059363" y="2405063"/>
            <a:ext cx="573087"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a:latin typeface="Palatino" pitchFamily="2" charset="0"/>
                <a:cs typeface="Palatino" pitchFamily="2" charset="0"/>
              </a:rPr>
              <a:t>(2)</a:t>
            </a:r>
          </a:p>
        </p:txBody>
      </p:sp>
      <p:cxnSp>
        <p:nvCxnSpPr>
          <p:cNvPr id="13" name="Straight Connector 12">
            <a:extLst>
              <a:ext uri="{FF2B5EF4-FFF2-40B4-BE49-F238E27FC236}">
                <a16:creationId xmlns:a16="http://schemas.microsoft.com/office/drawing/2014/main" id="{EE72A162-8D31-7344-B459-70DC90C25984}"/>
              </a:ext>
            </a:extLst>
          </p:cNvPr>
          <p:cNvCxnSpPr>
            <a:cxnSpLocks/>
          </p:cNvCxnSpPr>
          <p:nvPr/>
        </p:nvCxnSpPr>
        <p:spPr>
          <a:xfrm>
            <a:off x="5743575" y="2270125"/>
            <a:ext cx="5392738" cy="0"/>
          </a:xfrm>
          <a:prstGeom prst="line">
            <a:avLst/>
          </a:prstGeom>
        </p:spPr>
        <p:style>
          <a:lnRef idx="3">
            <a:schemeClr val="dk1"/>
          </a:lnRef>
          <a:fillRef idx="0">
            <a:schemeClr val="dk1"/>
          </a:fillRef>
          <a:effectRef idx="2">
            <a:schemeClr val="dk1"/>
          </a:effectRef>
          <a:fontRef idx="minor">
            <a:schemeClr val="tx1"/>
          </a:fontRef>
        </p:style>
      </p:cxnSp>
      <p:sp>
        <p:nvSpPr>
          <p:cNvPr id="19464" name="Rectangle 14">
            <a:extLst>
              <a:ext uri="{FF2B5EF4-FFF2-40B4-BE49-F238E27FC236}">
                <a16:creationId xmlns:a16="http://schemas.microsoft.com/office/drawing/2014/main" id="{71800346-4D80-3052-0F6C-4125FFF9F860}"/>
              </a:ext>
            </a:extLst>
          </p:cNvPr>
          <p:cNvSpPr>
            <a:spLocks noChangeArrowheads="1"/>
          </p:cNvSpPr>
          <p:nvPr/>
        </p:nvSpPr>
        <p:spPr bwMode="auto">
          <a:xfrm>
            <a:off x="5164138" y="4108450"/>
            <a:ext cx="4699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b="1">
                <a:latin typeface="Palatino" pitchFamily="2" charset="0"/>
                <a:cs typeface="Palatino" pitchFamily="2" charset="0"/>
              </a:rPr>
              <a:t>S</a:t>
            </a:r>
            <a:r>
              <a:rPr lang="vi-VN" altLang="en-US" sz="2500">
                <a:latin typeface="Palatino" pitchFamily="2" charset="0"/>
                <a:cs typeface="Palatino" pitchFamily="2" charset="0"/>
              </a:rPr>
              <a:t>:</a:t>
            </a:r>
          </a:p>
        </p:txBody>
      </p:sp>
      <p:sp>
        <p:nvSpPr>
          <p:cNvPr id="19465" name="Rectangle 15">
            <a:extLst>
              <a:ext uri="{FF2B5EF4-FFF2-40B4-BE49-F238E27FC236}">
                <a16:creationId xmlns:a16="http://schemas.microsoft.com/office/drawing/2014/main" id="{F703E438-B206-3C2C-5E41-052BE753CA6F}"/>
              </a:ext>
            </a:extLst>
          </p:cNvPr>
          <p:cNvSpPr>
            <a:spLocks noChangeArrowheads="1"/>
          </p:cNvSpPr>
          <p:nvPr/>
        </p:nvSpPr>
        <p:spPr bwMode="auto">
          <a:xfrm>
            <a:off x="5743575" y="4108450"/>
            <a:ext cx="57483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solidFill>
                  <a:srgbClr val="FF0000"/>
                </a:solidFill>
              </a:rPr>
              <a:t>thư viện, các phòng ăn và trung tâm giải trí</a:t>
            </a:r>
            <a:endParaRPr lang="en-US" altLang="en-US" sz="2500"/>
          </a:p>
        </p:txBody>
      </p:sp>
      <p:sp>
        <p:nvSpPr>
          <p:cNvPr id="19466" name="Rectangle 16">
            <a:extLst>
              <a:ext uri="{FF2B5EF4-FFF2-40B4-BE49-F238E27FC236}">
                <a16:creationId xmlns:a16="http://schemas.microsoft.com/office/drawing/2014/main" id="{0D75F536-9E09-AB45-D235-6112EBAB9D5A}"/>
              </a:ext>
            </a:extLst>
          </p:cNvPr>
          <p:cNvSpPr>
            <a:spLocks noChangeArrowheads="1"/>
          </p:cNvSpPr>
          <p:nvPr/>
        </p:nvSpPr>
        <p:spPr bwMode="auto">
          <a:xfrm>
            <a:off x="5164138" y="5033963"/>
            <a:ext cx="4889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b="1">
                <a:latin typeface="Palatino" pitchFamily="2" charset="0"/>
                <a:cs typeface="Palatino" pitchFamily="2" charset="0"/>
              </a:rPr>
              <a:t>T</a:t>
            </a:r>
            <a:r>
              <a:rPr lang="vi-VN" altLang="en-US" sz="2500">
                <a:latin typeface="Palatino" pitchFamily="2" charset="0"/>
                <a:cs typeface="Palatino" pitchFamily="2" charset="0"/>
              </a:rPr>
              <a:t>:</a:t>
            </a:r>
          </a:p>
        </p:txBody>
      </p:sp>
      <p:sp>
        <p:nvSpPr>
          <p:cNvPr id="19467" name="Rectangle 17">
            <a:extLst>
              <a:ext uri="{FF2B5EF4-FFF2-40B4-BE49-F238E27FC236}">
                <a16:creationId xmlns:a16="http://schemas.microsoft.com/office/drawing/2014/main" id="{31C3BE8C-6E7A-719D-F325-F8FC603D24E6}"/>
              </a:ext>
            </a:extLst>
          </p:cNvPr>
          <p:cNvSpPr>
            <a:spLocks noChangeArrowheads="1"/>
          </p:cNvSpPr>
          <p:nvPr/>
        </p:nvSpPr>
        <p:spPr bwMode="auto">
          <a:xfrm>
            <a:off x="5743575" y="5021263"/>
            <a:ext cx="5748338"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các phòng ốc trong trường</a:t>
            </a:r>
          </a:p>
        </p:txBody>
      </p:sp>
      <p:sp>
        <p:nvSpPr>
          <p:cNvPr id="19468" name="Rectangle 18">
            <a:extLst>
              <a:ext uri="{FF2B5EF4-FFF2-40B4-BE49-F238E27FC236}">
                <a16:creationId xmlns:a16="http://schemas.microsoft.com/office/drawing/2014/main" id="{79D2DA33-580B-C645-434B-C921ACCAADD6}"/>
              </a:ext>
            </a:extLst>
          </p:cNvPr>
          <p:cNvSpPr>
            <a:spLocks noChangeArrowheads="1"/>
          </p:cNvSpPr>
          <p:nvPr/>
        </p:nvSpPr>
        <p:spPr bwMode="auto">
          <a:xfrm>
            <a:off x="5164138" y="5575300"/>
            <a:ext cx="4889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b="1">
                <a:latin typeface="Palatino" pitchFamily="2" charset="0"/>
                <a:cs typeface="Palatino" pitchFamily="2" charset="0"/>
              </a:rPr>
              <a:t>F</a:t>
            </a:r>
            <a:r>
              <a:rPr lang="vi-VN" altLang="en-US" sz="2500">
                <a:latin typeface="Palatino" pitchFamily="2" charset="0"/>
                <a:cs typeface="Palatino" pitchFamily="2" charset="0"/>
              </a:rPr>
              <a:t>:</a:t>
            </a:r>
          </a:p>
        </p:txBody>
      </p:sp>
      <p:sp>
        <p:nvSpPr>
          <p:cNvPr id="19469" name="Rectangle 19">
            <a:extLst>
              <a:ext uri="{FF2B5EF4-FFF2-40B4-BE49-F238E27FC236}">
                <a16:creationId xmlns:a16="http://schemas.microsoft.com/office/drawing/2014/main" id="{78574909-972F-C89A-7382-5BD8CBCF987F}"/>
              </a:ext>
            </a:extLst>
          </p:cNvPr>
          <p:cNvSpPr>
            <a:spLocks noChangeArrowheads="1"/>
          </p:cNvSpPr>
          <p:nvPr/>
        </p:nvSpPr>
        <p:spPr bwMode="auto">
          <a:xfrm>
            <a:off x="5743575" y="5561013"/>
            <a:ext cx="574833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solidFill>
                  <a:srgbClr val="0000CC"/>
                </a:solidFill>
              </a:rPr>
              <a:t>đóng cửa vào ngày thứ Sáu suốt mấy tháng hè</a:t>
            </a:r>
            <a:endParaRPr lang="en-US" altLang="en-US" sz="25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CFDB1008-96AE-3356-25FD-3A02EE4770A4}"/>
              </a:ext>
            </a:extLst>
          </p:cNvPr>
          <p:cNvSpPr>
            <a:spLocks noChangeArrowheads="1"/>
          </p:cNvSpPr>
          <p:nvPr/>
        </p:nvSpPr>
        <p:spPr bwMode="auto">
          <a:xfrm>
            <a:off x="635000" y="1017588"/>
            <a:ext cx="4197350"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200">
                <a:latin typeface="Arial" panose="020B0604020202020204" pitchFamily="34" charset="0"/>
                <a:ea typeface="Calibri" panose="020F0502020204030204" pitchFamily="34" charset="0"/>
                <a:cs typeface="Arial" panose="020B0604020202020204" pitchFamily="34" charset="0"/>
              </a:rPr>
              <a:t>Một cuộc khảo sát trực tuyến trong JCMC cho thấy rằng những người đăng lời bình luận về đời tư trên blog của họ có thể dính rắc rối vì những gì họ viết. Tổng số 492 người dùng blog được khảo sát trực tuyến. Trong số này, khoảng 70% nói rằng họ gặp rắc rối với gia đình và bạn bè về những gì họ đã đăng tải. Các nhà nghiên cứu đã chỉ ra rằng cần phải nghiên cứu thêm để hiểu rõ hơn những mối quan tâm riêng tư gắn chặt với thực tế chơi blog.</a:t>
            </a:r>
          </a:p>
        </p:txBody>
      </p:sp>
      <p:grpSp>
        <p:nvGrpSpPr>
          <p:cNvPr id="7" name="Group 6">
            <a:extLst>
              <a:ext uri="{FF2B5EF4-FFF2-40B4-BE49-F238E27FC236}">
                <a16:creationId xmlns:a16="http://schemas.microsoft.com/office/drawing/2014/main" id="{1AF57EEF-C50B-B012-179E-60BCE58EF09C}"/>
              </a:ext>
            </a:extLst>
          </p:cNvPr>
          <p:cNvGrpSpPr>
            <a:grpSpLocks/>
          </p:cNvGrpSpPr>
          <p:nvPr/>
        </p:nvGrpSpPr>
        <p:grpSpPr bwMode="auto">
          <a:xfrm>
            <a:off x="5003800" y="1017588"/>
            <a:ext cx="6600825" cy="2616200"/>
            <a:chOff x="6404212" y="1677539"/>
            <a:chExt cx="4896134" cy="2616101"/>
          </a:xfrm>
        </p:grpSpPr>
        <p:sp>
          <p:nvSpPr>
            <p:cNvPr id="21514" name="Rectangle 2">
              <a:extLst>
                <a:ext uri="{FF2B5EF4-FFF2-40B4-BE49-F238E27FC236}">
                  <a16:creationId xmlns:a16="http://schemas.microsoft.com/office/drawing/2014/main" id="{FDBACFAA-58C0-0702-3767-3550314E5247}"/>
                </a:ext>
              </a:extLst>
            </p:cNvPr>
            <p:cNvSpPr>
              <a:spLocks noChangeArrowheads="1"/>
            </p:cNvSpPr>
            <p:nvPr/>
          </p:nvSpPr>
          <p:spPr bwMode="auto">
            <a:xfrm>
              <a:off x="6404212" y="1677539"/>
              <a:ext cx="4896134"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Bef>
                  <a:spcPts val="600"/>
                </a:spcBef>
                <a:spcAft>
                  <a:spcPts val="600"/>
                </a:spcAft>
                <a:buFontTx/>
                <a:buAutoNum type="arabicParenBoth"/>
              </a:pPr>
              <a:r>
                <a:rPr lang="en-US" altLang="en-US" sz="2200">
                  <a:latin typeface="Arial" panose="020B0604020202020204" pitchFamily="34" charset="0"/>
                  <a:ea typeface="Calibri" panose="020F0502020204030204" pitchFamily="34" charset="0"/>
                  <a:cs typeface="Arial" panose="020B0604020202020204" pitchFamily="34" charset="0"/>
                </a:rPr>
                <a:t> </a:t>
              </a:r>
              <a:r>
                <a:rPr lang="en-US" altLang="en-US" sz="2200">
                  <a:solidFill>
                    <a:srgbClr val="FF0000"/>
                  </a:solidFill>
                  <a:latin typeface="Arial" panose="020B0604020202020204" pitchFamily="34" charset="0"/>
                  <a:ea typeface="Calibri" panose="020F0502020204030204" pitchFamily="34" charset="0"/>
                  <a:cs typeface="Arial" panose="020B0604020202020204" pitchFamily="34" charset="0"/>
                </a:rPr>
                <a:t>Khoảng 70% trong số 492 người trả lời cuộc khảo sát trực tuyến</a:t>
              </a:r>
              <a:r>
                <a:rPr lang="en-US" altLang="en-US" sz="2200">
                  <a:latin typeface="Arial" panose="020B0604020202020204" pitchFamily="34" charset="0"/>
                  <a:ea typeface="Calibri" panose="020F0502020204030204" pitchFamily="34" charset="0"/>
                  <a:cs typeface="Arial" panose="020B0604020202020204" pitchFamily="34" charset="0"/>
                </a:rPr>
                <a:t> của </a:t>
              </a:r>
              <a:r>
                <a:rPr lang="en-US" altLang="en-US" sz="2200" i="1">
                  <a:latin typeface="Arial" panose="020B0604020202020204" pitchFamily="34" charset="0"/>
                  <a:ea typeface="Calibri" panose="020F0502020204030204" pitchFamily="34" charset="0"/>
                  <a:cs typeface="Arial" panose="020B0604020202020204" pitchFamily="34" charset="0"/>
                </a:rPr>
                <a:t>Journal of Computer-Mediated Communication</a:t>
              </a:r>
              <a:r>
                <a:rPr lang="en-US" altLang="en-US" sz="2200">
                  <a:latin typeface="Arial" panose="020B0604020202020204" pitchFamily="34" charset="0"/>
                  <a:ea typeface="Calibri" panose="020F0502020204030204" pitchFamily="34" charset="0"/>
                  <a:cs typeface="Arial" panose="020B0604020202020204" pitchFamily="34" charset="0"/>
                </a:rPr>
                <a:t> nói rằng họ </a:t>
              </a:r>
              <a:r>
                <a:rPr lang="en-US" altLang="en-US" sz="2200">
                  <a:solidFill>
                    <a:srgbClr val="027159"/>
                  </a:solidFill>
                  <a:latin typeface="Arial" panose="020B0604020202020204" pitchFamily="34" charset="0"/>
                  <a:ea typeface="Calibri" panose="020F0502020204030204" pitchFamily="34" charset="0"/>
                  <a:cs typeface="Arial" panose="020B0604020202020204" pitchFamily="34" charset="0"/>
                </a:rPr>
                <a:t>gặp rắc rối với gia đình và bạn bè vì đã đăng tải trên blog chuyện đời tư</a:t>
              </a:r>
              <a:r>
                <a:rPr lang="en-US" altLang="en-US" sz="2200">
                  <a:latin typeface="Arial" panose="020B0604020202020204" pitchFamily="34" charset="0"/>
                  <a:ea typeface="Calibri" panose="020F0502020204030204" pitchFamily="34" charset="0"/>
                  <a:cs typeface="Arial" panose="020B0604020202020204" pitchFamily="34" charset="0"/>
                </a:rPr>
                <a:t>.</a:t>
              </a:r>
            </a:p>
            <a:p>
              <a:pPr algn="just" eaLnBrk="1" hangingPunct="1">
                <a:spcBef>
                  <a:spcPts val="600"/>
                </a:spcBef>
                <a:spcAft>
                  <a:spcPts val="600"/>
                </a:spcAft>
                <a:buFontTx/>
                <a:buAutoNum type="arabicParenBoth"/>
              </a:pPr>
              <a:r>
                <a:rPr lang="en-US" altLang="en-US" sz="2200">
                  <a:latin typeface="Arial" panose="020B0604020202020204" pitchFamily="34" charset="0"/>
                  <a:ea typeface="Calibri" panose="020F0502020204030204" pitchFamily="34" charset="0"/>
                  <a:cs typeface="Arial" panose="020B0604020202020204" pitchFamily="34" charset="0"/>
                </a:rPr>
                <a:t> Những người đăng lời bình luận về đời tư trên blog </a:t>
              </a:r>
              <a:r>
                <a:rPr lang="en-US" altLang="en-US" sz="2200">
                  <a:solidFill>
                    <a:srgbClr val="027159"/>
                  </a:solidFill>
                  <a:latin typeface="Arial" panose="020B0604020202020204" pitchFamily="34" charset="0"/>
                  <a:ea typeface="Calibri" panose="020F0502020204030204" pitchFamily="34" charset="0"/>
                  <a:cs typeface="Arial" panose="020B0604020202020204" pitchFamily="34" charset="0"/>
                </a:rPr>
                <a:t>dính rắc rối vì đã đăng tải chuyện đời tư</a:t>
              </a:r>
              <a:r>
                <a:rPr lang="en-US" altLang="en-US" sz="2200">
                  <a:latin typeface="Arial" panose="020B0604020202020204" pitchFamily="34" charset="0"/>
                  <a:ea typeface="Calibri" panose="020F0502020204030204" pitchFamily="34" charset="0"/>
                  <a:cs typeface="Arial" panose="020B0604020202020204" pitchFamily="34" charset="0"/>
                </a:rPr>
                <a:t>.</a:t>
              </a:r>
              <a:endParaRPr lang="vi-VN" altLang="en-US" sz="2200">
                <a:latin typeface="Arial" panose="020B0604020202020204" pitchFamily="34" charset="0"/>
                <a:ea typeface="Calibri" panose="020F050202020403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2B9CDB4A-8677-C249-BC5A-0D1D05771DA3}"/>
                </a:ext>
              </a:extLst>
            </p:cNvPr>
            <p:cNvCxnSpPr/>
            <p:nvPr/>
          </p:nvCxnSpPr>
          <p:spPr>
            <a:xfrm>
              <a:off x="6745693" y="3485633"/>
              <a:ext cx="4080112" cy="0"/>
            </a:xfrm>
            <a:prstGeom prst="line">
              <a:avLst/>
            </a:prstGeom>
          </p:spPr>
          <p:style>
            <a:lnRef idx="3">
              <a:schemeClr val="dk1"/>
            </a:lnRef>
            <a:fillRef idx="0">
              <a:schemeClr val="dk1"/>
            </a:fillRef>
            <a:effectRef idx="2">
              <a:schemeClr val="dk1"/>
            </a:effectRef>
            <a:fontRef idx="minor">
              <a:schemeClr val="tx1"/>
            </a:fontRef>
          </p:style>
        </p:cxnSp>
      </p:grpSp>
      <p:sp>
        <p:nvSpPr>
          <p:cNvPr id="8" name="Rectangle 7">
            <a:extLst>
              <a:ext uri="{FF2B5EF4-FFF2-40B4-BE49-F238E27FC236}">
                <a16:creationId xmlns:a16="http://schemas.microsoft.com/office/drawing/2014/main" id="{B28170D8-94F0-9244-BE72-2487E093F4C0}"/>
              </a:ext>
            </a:extLst>
          </p:cNvPr>
          <p:cNvSpPr/>
          <p:nvPr/>
        </p:nvSpPr>
        <p:spPr>
          <a:xfrm rot="16200000">
            <a:off x="-2809081" y="3529806"/>
            <a:ext cx="6137275"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lvl1pPr indent="182563">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fontAlgn="base">
              <a:spcBef>
                <a:spcPct val="0"/>
              </a:spcBef>
              <a:spcAft>
                <a:spcPct val="0"/>
              </a:spcAft>
              <a:defRPr>
                <a:solidFill>
                  <a:schemeClr val="tx1"/>
                </a:solidFill>
                <a:latin typeface="Palatino Linotype" panose="02040502050505030304" pitchFamily="18" charset="0"/>
              </a:defRPr>
            </a:lvl6pPr>
            <a:lvl7pPr marL="2971800" indent="-228600" fontAlgn="base">
              <a:spcBef>
                <a:spcPct val="0"/>
              </a:spcBef>
              <a:spcAft>
                <a:spcPct val="0"/>
              </a:spcAft>
              <a:defRPr>
                <a:solidFill>
                  <a:schemeClr val="tx1"/>
                </a:solidFill>
                <a:latin typeface="Palatino Linotype" panose="02040502050505030304" pitchFamily="18" charset="0"/>
              </a:defRPr>
            </a:lvl7pPr>
            <a:lvl8pPr marL="3429000" indent="-228600" fontAlgn="base">
              <a:spcBef>
                <a:spcPct val="0"/>
              </a:spcBef>
              <a:spcAft>
                <a:spcPct val="0"/>
              </a:spcAft>
              <a:defRPr>
                <a:solidFill>
                  <a:schemeClr val="tx1"/>
                </a:solidFill>
                <a:latin typeface="Palatino Linotype" panose="02040502050505030304" pitchFamily="18" charset="0"/>
              </a:defRPr>
            </a:lvl8pPr>
            <a:lvl9pPr marL="3886200" indent="-228600" fontAlgn="base">
              <a:spcBef>
                <a:spcPct val="0"/>
              </a:spcBef>
              <a:spcAft>
                <a:spcPct val="0"/>
              </a:spcAft>
              <a:defRPr>
                <a:solidFill>
                  <a:schemeClr val="tx1"/>
                </a:solidFill>
                <a:latin typeface="Palatino Linotype" panose="02040502050505030304" pitchFamily="18" charset="0"/>
              </a:defRPr>
            </a:lvl9pPr>
          </a:lstStyle>
          <a:p>
            <a:pPr algn="ctr" eaLnBrk="1" hangingPunct="1">
              <a:lnSpc>
                <a:spcPct val="120000"/>
              </a:lnSpc>
              <a:spcBef>
                <a:spcPts val="600"/>
              </a:spcBef>
              <a:spcAft>
                <a:spcPts val="600"/>
              </a:spcAft>
              <a:defRPr/>
            </a:pPr>
            <a:r>
              <a:rPr lang="en-US" altLang="en-US" sz="2400">
                <a:solidFill>
                  <a:srgbClr val="996600"/>
                </a:solidFill>
                <a:ea typeface="Calibri" panose="020F0502020204030204" pitchFamily="34" charset="0"/>
                <a:cs typeface="Times New Roman" panose="02020603050405020304" pitchFamily="18" charset="0"/>
              </a:rPr>
              <a:t>NHẬN BIẾT LUẬN CỨ</a:t>
            </a:r>
          </a:p>
        </p:txBody>
      </p:sp>
      <p:sp>
        <p:nvSpPr>
          <p:cNvPr id="9" name="Rectangle 8">
            <a:extLst>
              <a:ext uri="{FF2B5EF4-FFF2-40B4-BE49-F238E27FC236}">
                <a16:creationId xmlns:a16="http://schemas.microsoft.com/office/drawing/2014/main" id="{AE105C63-F793-8004-4DFD-1384B662AEC1}"/>
              </a:ext>
            </a:extLst>
          </p:cNvPr>
          <p:cNvSpPr>
            <a:spLocks noChangeArrowheads="1"/>
          </p:cNvSpPr>
          <p:nvPr/>
        </p:nvSpPr>
        <p:spPr bwMode="auto">
          <a:xfrm>
            <a:off x="5164138" y="4108450"/>
            <a:ext cx="4699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200" b="1">
                <a:latin typeface="Arial" panose="020B0604020202020204" pitchFamily="34" charset="0"/>
                <a:ea typeface="Palatino" pitchFamily="2" charset="0"/>
                <a:cs typeface="Arial" panose="020B0604020202020204" pitchFamily="34" charset="0"/>
              </a:rPr>
              <a:t>S</a:t>
            </a:r>
            <a:r>
              <a:rPr lang="vi-VN" altLang="en-US" sz="2200">
                <a:latin typeface="Arial" panose="020B0604020202020204" pitchFamily="34" charset="0"/>
                <a:ea typeface="Palatino" pitchFamily="2" charset="0"/>
                <a:cs typeface="Arial" panose="020B0604020202020204" pitchFamily="34" charset="0"/>
              </a:rPr>
              <a:t>:</a:t>
            </a:r>
          </a:p>
        </p:txBody>
      </p:sp>
      <p:sp>
        <p:nvSpPr>
          <p:cNvPr id="10" name="Rectangle 9">
            <a:extLst>
              <a:ext uri="{FF2B5EF4-FFF2-40B4-BE49-F238E27FC236}">
                <a16:creationId xmlns:a16="http://schemas.microsoft.com/office/drawing/2014/main" id="{B2AE0BEA-C568-CEA4-5703-B0C5D73147FC}"/>
              </a:ext>
            </a:extLst>
          </p:cNvPr>
          <p:cNvSpPr>
            <a:spLocks noChangeArrowheads="1"/>
          </p:cNvSpPr>
          <p:nvPr/>
        </p:nvSpPr>
        <p:spPr bwMode="auto">
          <a:xfrm>
            <a:off x="5743575" y="4108450"/>
            <a:ext cx="57483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a:solidFill>
                  <a:srgbClr val="FF0000"/>
                </a:solidFill>
                <a:latin typeface="Arial" panose="020B0604020202020204" pitchFamily="34" charset="0"/>
                <a:cs typeface="Arial" panose="020B0604020202020204" pitchFamily="34" charset="0"/>
              </a:rPr>
              <a:t>492 người trả lời cuộc khảo sát trực tuyến</a:t>
            </a:r>
            <a:endParaRPr lang="en-US" altLang="en-US" sz="220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4D31A2D-7FAC-3B3F-E020-AD0E87CFB97D}"/>
              </a:ext>
            </a:extLst>
          </p:cNvPr>
          <p:cNvSpPr>
            <a:spLocks noChangeArrowheads="1"/>
          </p:cNvSpPr>
          <p:nvPr/>
        </p:nvSpPr>
        <p:spPr bwMode="auto">
          <a:xfrm>
            <a:off x="5164138" y="4645025"/>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200" b="1">
                <a:latin typeface="Arial" panose="020B0604020202020204" pitchFamily="34" charset="0"/>
                <a:ea typeface="Palatino" pitchFamily="2" charset="0"/>
                <a:cs typeface="Arial" panose="020B0604020202020204" pitchFamily="34" charset="0"/>
              </a:rPr>
              <a:t>T</a:t>
            </a:r>
            <a:r>
              <a:rPr lang="vi-VN" altLang="en-US" sz="2200">
                <a:latin typeface="Arial" panose="020B0604020202020204" pitchFamily="34" charset="0"/>
                <a:ea typeface="Palatino" pitchFamily="2" charset="0"/>
                <a:cs typeface="Arial" panose="020B0604020202020204" pitchFamily="34" charset="0"/>
              </a:rPr>
              <a:t>:</a:t>
            </a:r>
          </a:p>
        </p:txBody>
      </p:sp>
      <p:sp>
        <p:nvSpPr>
          <p:cNvPr id="12" name="Rectangle 11">
            <a:extLst>
              <a:ext uri="{FF2B5EF4-FFF2-40B4-BE49-F238E27FC236}">
                <a16:creationId xmlns:a16="http://schemas.microsoft.com/office/drawing/2014/main" id="{9FF20E10-F659-9B58-16EC-0B2100E5494F}"/>
              </a:ext>
            </a:extLst>
          </p:cNvPr>
          <p:cNvSpPr>
            <a:spLocks noChangeArrowheads="1"/>
          </p:cNvSpPr>
          <p:nvPr/>
        </p:nvSpPr>
        <p:spPr bwMode="auto">
          <a:xfrm>
            <a:off x="5743575" y="4632325"/>
            <a:ext cx="57483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a:latin typeface="Arial" panose="020B0604020202020204" pitchFamily="34" charset="0"/>
                <a:cs typeface="Arial" panose="020B0604020202020204" pitchFamily="34" charset="0"/>
              </a:rPr>
              <a:t>Tất cả những người đăng bình luận về đời tư trên blog</a:t>
            </a:r>
          </a:p>
        </p:txBody>
      </p:sp>
      <p:sp>
        <p:nvSpPr>
          <p:cNvPr id="13" name="Rectangle 12">
            <a:extLst>
              <a:ext uri="{FF2B5EF4-FFF2-40B4-BE49-F238E27FC236}">
                <a16:creationId xmlns:a16="http://schemas.microsoft.com/office/drawing/2014/main" id="{38AB1297-14CA-24AF-EBC0-5081C0EA0C0E}"/>
              </a:ext>
            </a:extLst>
          </p:cNvPr>
          <p:cNvSpPr>
            <a:spLocks noChangeArrowheads="1"/>
          </p:cNvSpPr>
          <p:nvPr/>
        </p:nvSpPr>
        <p:spPr bwMode="auto">
          <a:xfrm>
            <a:off x="5164138" y="5507038"/>
            <a:ext cx="488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200" b="1">
                <a:latin typeface="Arial" panose="020B0604020202020204" pitchFamily="34" charset="0"/>
                <a:ea typeface="Palatino" pitchFamily="2" charset="0"/>
                <a:cs typeface="Arial" panose="020B0604020202020204" pitchFamily="34" charset="0"/>
              </a:rPr>
              <a:t>F</a:t>
            </a:r>
            <a:r>
              <a:rPr lang="vi-VN" altLang="en-US" sz="2200">
                <a:latin typeface="Arial" panose="020B0604020202020204" pitchFamily="34" charset="0"/>
                <a:ea typeface="Palatino" pitchFamily="2" charset="0"/>
                <a:cs typeface="Arial" panose="020B0604020202020204" pitchFamily="34" charset="0"/>
              </a:rPr>
              <a:t>:</a:t>
            </a:r>
          </a:p>
        </p:txBody>
      </p:sp>
      <p:sp>
        <p:nvSpPr>
          <p:cNvPr id="14" name="Rectangle 13">
            <a:extLst>
              <a:ext uri="{FF2B5EF4-FFF2-40B4-BE49-F238E27FC236}">
                <a16:creationId xmlns:a16="http://schemas.microsoft.com/office/drawing/2014/main" id="{8F7FE1C5-1502-0C46-8FF2-45CAE8167CA8}"/>
              </a:ext>
            </a:extLst>
          </p:cNvPr>
          <p:cNvSpPr/>
          <p:nvPr/>
        </p:nvSpPr>
        <p:spPr>
          <a:xfrm>
            <a:off x="5743575" y="5494338"/>
            <a:ext cx="5748338" cy="768350"/>
          </a:xfrm>
          <a:prstGeom prst="rect">
            <a:avLst/>
          </a:prstGeom>
        </p:spPr>
        <p:txBody>
          <a:bodyPr>
            <a:spAutoFit/>
          </a:bodyPr>
          <a:lstStyle/>
          <a:p>
            <a:pPr eaLnBrk="1" fontAlgn="auto" hangingPunct="1">
              <a:spcBef>
                <a:spcPts val="0"/>
              </a:spcBef>
              <a:spcAft>
                <a:spcPts val="0"/>
              </a:spcAft>
              <a:defRPr/>
            </a:pPr>
            <a:r>
              <a:rPr lang="en-US" sz="2200" dirty="0" err="1">
                <a:solidFill>
                  <a:schemeClr val="accent4">
                    <a:lumMod val="75000"/>
                  </a:schemeClr>
                </a:solidFill>
                <a:latin typeface="Arial" panose="020B0604020202020204" pitchFamily="34" charset="0"/>
                <a:cs typeface="Arial" panose="020B0604020202020204" pitchFamily="34" charset="0"/>
              </a:rPr>
              <a:t>gặp</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rắc</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rồi</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với</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gia</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đình</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và</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bạn</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bè</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vì</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đã</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đăng</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tải</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trên</a:t>
            </a:r>
            <a:r>
              <a:rPr lang="en-US" sz="2200" dirty="0">
                <a:solidFill>
                  <a:schemeClr val="accent4">
                    <a:lumMod val="75000"/>
                  </a:schemeClr>
                </a:solidFill>
                <a:latin typeface="Arial" panose="020B0604020202020204" pitchFamily="34" charset="0"/>
                <a:cs typeface="Arial" panose="020B0604020202020204" pitchFamily="34" charset="0"/>
              </a:rPr>
              <a:t> blog </a:t>
            </a:r>
            <a:r>
              <a:rPr lang="en-US" sz="2200" dirty="0" err="1">
                <a:solidFill>
                  <a:schemeClr val="accent4">
                    <a:lumMod val="75000"/>
                  </a:schemeClr>
                </a:solidFill>
                <a:latin typeface="Arial" panose="020B0604020202020204" pitchFamily="34" charset="0"/>
                <a:cs typeface="Arial" panose="020B0604020202020204" pitchFamily="34" charset="0"/>
              </a:rPr>
              <a:t>chuyện</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đời</a:t>
            </a:r>
            <a:r>
              <a:rPr lang="en-US" sz="2200" dirty="0">
                <a:solidFill>
                  <a:schemeClr val="accent4">
                    <a:lumMod val="75000"/>
                  </a:schemeClr>
                </a:solidFill>
                <a:latin typeface="Arial" panose="020B0604020202020204" pitchFamily="34" charset="0"/>
                <a:cs typeface="Arial" panose="020B0604020202020204" pitchFamily="34" charset="0"/>
              </a:rPr>
              <a:t> </a:t>
            </a:r>
            <a:r>
              <a:rPr lang="en-US" sz="2200" dirty="0" err="1">
                <a:solidFill>
                  <a:schemeClr val="accent4">
                    <a:lumMod val="75000"/>
                  </a:schemeClr>
                </a:solidFill>
                <a:latin typeface="Arial" panose="020B0604020202020204" pitchFamily="34" charset="0"/>
                <a:cs typeface="Arial" panose="020B0604020202020204" pitchFamily="34" charset="0"/>
              </a:rPr>
              <a:t>tư</a:t>
            </a:r>
            <a:endParaRPr sz="2200" dirty="0">
              <a:solidFill>
                <a:schemeClr val="accent4">
                  <a:lumMod val="7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73433-1B8E-2044-B8AC-A97B37285043}"/>
              </a:ext>
            </a:extLst>
          </p:cNvPr>
          <p:cNvSpPr/>
          <p:nvPr/>
        </p:nvSpPr>
        <p:spPr>
          <a:xfrm rot="16200000">
            <a:off x="-2826544" y="3529806"/>
            <a:ext cx="6137275"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indent="182880" algn="ctr" eaLnBrk="1" fontAlgn="auto" hangingPunct="1">
              <a:lnSpc>
                <a:spcPct val="120000"/>
              </a:lnSpc>
              <a:spcBef>
                <a:spcPts val="600"/>
              </a:spcBef>
              <a:spcAft>
                <a:spcPts val="600"/>
              </a:spcAft>
              <a:defRPr/>
            </a:pPr>
            <a:r>
              <a:rPr lang="en-US" sz="2400" dirty="0">
                <a:solidFill>
                  <a:srgbClr val="996600"/>
                </a:solidFill>
                <a:ea typeface="Calibri" panose="020F0502020204030204" pitchFamily="34" charset="0"/>
                <a:cs typeface="Times New Roman" panose="02020603050405020304" pitchFamily="18" charset="0"/>
              </a:rPr>
              <a:t>BÀI TẬP THỰC HÀNH</a:t>
            </a:r>
          </a:p>
        </p:txBody>
      </p:sp>
      <p:sp>
        <p:nvSpPr>
          <p:cNvPr id="23554" name="Rectangle 5">
            <a:extLst>
              <a:ext uri="{FF2B5EF4-FFF2-40B4-BE49-F238E27FC236}">
                <a16:creationId xmlns:a16="http://schemas.microsoft.com/office/drawing/2014/main" id="{4FB94B6A-6B7C-E155-14B5-8F36C3C57D86}"/>
              </a:ext>
            </a:extLst>
          </p:cNvPr>
          <p:cNvSpPr>
            <a:spLocks noChangeArrowheads="1"/>
          </p:cNvSpPr>
          <p:nvPr/>
        </p:nvSpPr>
        <p:spPr bwMode="auto">
          <a:xfrm>
            <a:off x="668338" y="3421063"/>
            <a:ext cx="51403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200" b="1">
                <a:latin typeface="Arial" panose="020B0604020202020204" pitchFamily="34" charset="0"/>
                <a:ea typeface="Calibri" panose="020F0502020204030204" pitchFamily="34" charset="0"/>
                <a:cs typeface="Arial" panose="020B0604020202020204" pitchFamily="34" charset="0"/>
              </a:rPr>
              <a:t>2. </a:t>
            </a:r>
            <a:r>
              <a:rPr lang="en-US" altLang="en-US" sz="2200">
                <a:latin typeface="Arial" panose="020B0604020202020204" pitchFamily="34" charset="0"/>
                <a:ea typeface="Calibri" panose="020F0502020204030204" pitchFamily="34" charset="0"/>
                <a:cs typeface="Arial" panose="020B0604020202020204" pitchFamily="34" charset="0"/>
              </a:rPr>
              <a:t>Đôi khi bạn nghe nói rằng ai đó có những kĩ năng nhận thức tốt là do sinh ra họ đã có chúng rồi. Tôi không đồng tình. Giả sử các kĩ năng nhận thức cần có đối với việc lập trình máy tính, chơi nhạc, và chơi cờ chỉ có thể có được sau quá trình tập luyện siêng năng và có bài bản, mọi kĩ năng nhận thức tất chỉ có được bằng cách ấy mà thôi.</a:t>
            </a:r>
          </a:p>
        </p:txBody>
      </p:sp>
      <p:sp>
        <p:nvSpPr>
          <p:cNvPr id="23555" name="Rectangle 6">
            <a:extLst>
              <a:ext uri="{FF2B5EF4-FFF2-40B4-BE49-F238E27FC236}">
                <a16:creationId xmlns:a16="http://schemas.microsoft.com/office/drawing/2014/main" id="{9D53D1C4-3DBF-8F61-0704-230AD95B4015}"/>
              </a:ext>
            </a:extLst>
          </p:cNvPr>
          <p:cNvSpPr>
            <a:spLocks noChangeArrowheads="1"/>
          </p:cNvSpPr>
          <p:nvPr/>
        </p:nvSpPr>
        <p:spPr bwMode="auto">
          <a:xfrm>
            <a:off x="668338" y="1516063"/>
            <a:ext cx="51403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200" b="1">
                <a:latin typeface="Arial" panose="020B0604020202020204" pitchFamily="34" charset="0"/>
                <a:ea typeface="Calibri" panose="020F0502020204030204" pitchFamily="34" charset="0"/>
                <a:cs typeface="Arial" panose="020B0604020202020204" pitchFamily="34" charset="0"/>
              </a:rPr>
              <a:t>1. </a:t>
            </a:r>
            <a:r>
              <a:rPr lang="en-US" altLang="en-US" sz="2200">
                <a:latin typeface="Arial" panose="020B0604020202020204" pitchFamily="34" charset="0"/>
                <a:ea typeface="Calibri" panose="020F0502020204030204" pitchFamily="34" charset="0"/>
                <a:cs typeface="Arial" panose="020B0604020202020204" pitchFamily="34" charset="0"/>
              </a:rPr>
              <a:t>Tôi đã ăn lasagna và spaghetti. Tôi nhận thấy cả hai món này đều ngon. Vì thế, có khả năng là tôi sẽ nhận thấy tất cả các món mỳ Ý đều là những món ngon.</a:t>
            </a:r>
            <a:r>
              <a:rPr lang="en-US" altLang="en-US" sz="2200" b="1">
                <a:latin typeface="Arial" panose="020B0604020202020204" pitchFamily="34" charset="0"/>
                <a:ea typeface="Calibri" panose="020F0502020204030204" pitchFamily="34" charset="0"/>
                <a:cs typeface="Arial" panose="020B0604020202020204" pitchFamily="34" charset="0"/>
              </a:rPr>
              <a:t> </a:t>
            </a:r>
            <a:endParaRPr lang="en-US" altLang="en-US" sz="2200">
              <a:latin typeface="Arial" panose="020B0604020202020204" pitchFamily="34" charset="0"/>
              <a:ea typeface="Calibri" panose="020F0502020204030204" pitchFamily="34" charset="0"/>
              <a:cs typeface="Arial" panose="020B0604020202020204" pitchFamily="34" charset="0"/>
            </a:endParaRPr>
          </a:p>
        </p:txBody>
      </p:sp>
      <p:sp>
        <p:nvSpPr>
          <p:cNvPr id="23556" name="Rectangle 8">
            <a:extLst>
              <a:ext uri="{FF2B5EF4-FFF2-40B4-BE49-F238E27FC236}">
                <a16:creationId xmlns:a16="http://schemas.microsoft.com/office/drawing/2014/main" id="{41E98F27-64CE-D07C-BDC2-BB35075A8E82}"/>
              </a:ext>
            </a:extLst>
          </p:cNvPr>
          <p:cNvSpPr>
            <a:spLocks noChangeArrowheads="1"/>
          </p:cNvSpPr>
          <p:nvPr/>
        </p:nvSpPr>
        <p:spPr bwMode="auto">
          <a:xfrm>
            <a:off x="5957888" y="3421063"/>
            <a:ext cx="5776912"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200" b="1">
                <a:latin typeface="Arial" panose="020B0604020202020204" pitchFamily="34" charset="0"/>
                <a:ea typeface="Calibri" panose="020F0502020204030204" pitchFamily="34" charset="0"/>
                <a:cs typeface="Arial" panose="020B0604020202020204" pitchFamily="34" charset="0"/>
              </a:rPr>
              <a:t>4. </a:t>
            </a:r>
            <a:r>
              <a:rPr lang="en-US" altLang="en-US" sz="2200">
                <a:latin typeface="Arial" panose="020B0604020202020204" pitchFamily="34" charset="0"/>
                <a:ea typeface="Calibri" panose="020F0502020204030204" pitchFamily="34" charset="0"/>
                <a:cs typeface="Arial" panose="020B0604020202020204" pitchFamily="34" charset="0"/>
              </a:rPr>
              <a:t>X là vùng khô cằn đang cố thiết lập một cơ sở kinh tế ổn định để thúc đẩy sự tăng trưởng trong tương lai. Biện pháp hạn chế mở rộng đô thị ở đây giúp X trở thành một địa điểm hấp dẫn hơn đối với nhà đầu tư kinh doanh. Cho nên các biện pháp hạn chế mở rộng đô thị có lẽ sẽ có những kết quả giống như vậy đối với bất cứ cộng đồng lớn nào ở khu vực miền Trung cằn cỗi.</a:t>
            </a:r>
          </a:p>
        </p:txBody>
      </p:sp>
      <p:sp>
        <p:nvSpPr>
          <p:cNvPr id="23557" name="Rectangle 11">
            <a:extLst>
              <a:ext uri="{FF2B5EF4-FFF2-40B4-BE49-F238E27FC236}">
                <a16:creationId xmlns:a16="http://schemas.microsoft.com/office/drawing/2014/main" id="{C6C719F7-F625-DDB9-10E3-E3FEB0C6B580}"/>
              </a:ext>
            </a:extLst>
          </p:cNvPr>
          <p:cNvSpPr>
            <a:spLocks noChangeArrowheads="1"/>
          </p:cNvSpPr>
          <p:nvPr/>
        </p:nvSpPr>
        <p:spPr bwMode="auto">
          <a:xfrm>
            <a:off x="5957888" y="1516063"/>
            <a:ext cx="577691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200" b="1">
                <a:latin typeface="Arial" panose="020B0604020202020204" pitchFamily="34" charset="0"/>
                <a:ea typeface="Calibri" panose="020F0502020204030204" pitchFamily="34" charset="0"/>
                <a:cs typeface="Arial" panose="020B0604020202020204" pitchFamily="34" charset="0"/>
              </a:rPr>
              <a:t>3. </a:t>
            </a:r>
            <a:r>
              <a:rPr lang="en-US" altLang="en-US" sz="2200">
                <a:latin typeface="Arial" panose="020B0604020202020204" pitchFamily="34" charset="0"/>
                <a:ea typeface="Calibri" panose="020F0502020204030204" pitchFamily="34" charset="0"/>
                <a:cs typeface="Arial" panose="020B0604020202020204" pitchFamily="34" charset="0"/>
              </a:rPr>
              <a:t>Tôi đã đến năm thị trấn nhỏ ở nam Chi Lê, và thị trấn nào cũng có một nhà thờ cổ của người Tây Ban Nha. Xem ra có vẻ như phần lớn các thị trấn nhỏ ở nam Chi Lê đều có nhà thờ cổ của người Tây Ban Nha.</a:t>
            </a:r>
          </a:p>
        </p:txBody>
      </p:sp>
      <p:sp>
        <p:nvSpPr>
          <p:cNvPr id="23558" name="Rectangle 12">
            <a:extLst>
              <a:ext uri="{FF2B5EF4-FFF2-40B4-BE49-F238E27FC236}">
                <a16:creationId xmlns:a16="http://schemas.microsoft.com/office/drawing/2014/main" id="{0E0788E8-72E0-73AF-122F-A55F9E6CF2C0}"/>
              </a:ext>
            </a:extLst>
          </p:cNvPr>
          <p:cNvSpPr>
            <a:spLocks noChangeArrowheads="1"/>
          </p:cNvSpPr>
          <p:nvPr/>
        </p:nvSpPr>
        <p:spPr bwMode="auto">
          <a:xfrm>
            <a:off x="1200150" y="809625"/>
            <a:ext cx="948531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200" b="1">
                <a:latin typeface="Arial" panose="020B0604020202020204" pitchFamily="34" charset="0"/>
                <a:ea typeface="Calibri" panose="020F0502020204030204" pitchFamily="34" charset="0"/>
                <a:cs typeface="Arial" panose="020B0604020202020204" pitchFamily="34" charset="0"/>
              </a:rPr>
              <a:t>Chuẩn hóa các luận cứ sau, và xác định mẫu, đích và đặc điểm </a:t>
            </a:r>
            <a:endParaRPr lang="en-US" altLang="en-US" sz="2200">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C291BA62-FC16-EE37-8B73-454FDE9A64EF}"/>
              </a:ext>
            </a:extLst>
          </p:cNvPr>
          <p:cNvSpPr>
            <a:spLocks noChangeArrowheads="1"/>
          </p:cNvSpPr>
          <p:nvPr/>
        </p:nvSpPr>
        <p:spPr bwMode="auto">
          <a:xfrm>
            <a:off x="685800" y="931863"/>
            <a:ext cx="37131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182563">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lnSpc>
                <a:spcPct val="120000"/>
              </a:lnSpc>
              <a:spcBef>
                <a:spcPts val="600"/>
              </a:spcBef>
              <a:spcAft>
                <a:spcPts val="600"/>
              </a:spcAft>
            </a:pPr>
            <a:r>
              <a:rPr lang="en-US" altLang="en-US" sz="2200">
                <a:latin typeface="Arial" panose="020B0604020202020204" pitchFamily="34" charset="0"/>
                <a:ea typeface="Calibri" panose="020F0502020204030204" pitchFamily="34" charset="0"/>
                <a:cs typeface="Arial" panose="020B0604020202020204" pitchFamily="34" charset="0"/>
              </a:rPr>
              <a:t>ĐÁNH GIÁ KÍCH CỠ MẪU</a:t>
            </a:r>
            <a:endParaRPr lang="vi-VN" altLang="en-US" sz="2200">
              <a:latin typeface="Arial" panose="020B060402020202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EF4DDFB-8669-B849-7B75-0DA0E25E4C9A}"/>
              </a:ext>
            </a:extLst>
          </p:cNvPr>
          <p:cNvSpPr>
            <a:spLocks noChangeArrowheads="1"/>
          </p:cNvSpPr>
          <p:nvPr/>
        </p:nvSpPr>
        <p:spPr bwMode="auto">
          <a:xfrm>
            <a:off x="511175" y="1773238"/>
            <a:ext cx="52070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Bef>
                <a:spcPts val="600"/>
              </a:spcBef>
              <a:spcAft>
                <a:spcPts val="600"/>
              </a:spcAft>
              <a:buFontTx/>
              <a:buAutoNum type="arabicParenBoth"/>
            </a:pPr>
            <a:r>
              <a:rPr lang="en-US" altLang="en-US" sz="2200">
                <a:latin typeface="Arial" panose="020B0604020202020204" pitchFamily="34" charset="0"/>
                <a:ea typeface="Calibri" panose="020F0502020204030204" pitchFamily="34" charset="0"/>
                <a:cs typeface="Arial" panose="020B0604020202020204" pitchFamily="34" charset="0"/>
              </a:rPr>
              <a:t> Trong số 175 người trả lời cho cuộc khảo sát của tờ báo sinh viên, hơn 70% nói rằng </a:t>
            </a:r>
            <a:r>
              <a:rPr lang="en-US" altLang="en-US" sz="2200" i="1">
                <a:latin typeface="Arial" panose="020B0604020202020204" pitchFamily="34" charset="0"/>
                <a:ea typeface="Calibri" panose="020F0502020204030204" pitchFamily="34" charset="0"/>
                <a:cs typeface="Arial" panose="020B0604020202020204" pitchFamily="34" charset="0"/>
              </a:rPr>
              <a:t>Thế giới Pháp sư</a:t>
            </a:r>
            <a:r>
              <a:rPr lang="en-US" altLang="en-US" sz="2200">
                <a:latin typeface="Arial" panose="020B0604020202020204" pitchFamily="34" charset="0"/>
                <a:ea typeface="Calibri" panose="020F0502020204030204" pitchFamily="34" charset="0"/>
                <a:cs typeface="Arial" panose="020B0604020202020204" pitchFamily="34" charset="0"/>
              </a:rPr>
              <a:t> là video game yêu thích của họ.</a:t>
            </a:r>
          </a:p>
          <a:p>
            <a:pPr algn="just" eaLnBrk="1" hangingPunct="1">
              <a:spcBef>
                <a:spcPts val="600"/>
              </a:spcBef>
              <a:spcAft>
                <a:spcPts val="600"/>
              </a:spcAft>
              <a:buFontTx/>
              <a:buAutoNum type="arabicParenBoth"/>
            </a:pPr>
            <a:r>
              <a:rPr lang="en-US" altLang="en-US" sz="2200" i="1">
                <a:latin typeface="Arial" panose="020B0604020202020204" pitchFamily="34" charset="0"/>
                <a:ea typeface="Calibri" panose="020F0502020204030204" pitchFamily="34" charset="0"/>
                <a:cs typeface="Arial" panose="020B0604020202020204" pitchFamily="34" charset="0"/>
              </a:rPr>
              <a:t> Thế giới Pháp sư</a:t>
            </a:r>
            <a:r>
              <a:rPr lang="en-US" altLang="en-US" sz="2200">
                <a:latin typeface="Arial" panose="020B0604020202020204" pitchFamily="34" charset="0"/>
                <a:ea typeface="Calibri" panose="020F0502020204030204" pitchFamily="34" charset="0"/>
                <a:cs typeface="Arial" panose="020B0604020202020204" pitchFamily="34" charset="0"/>
              </a:rPr>
              <a:t> là video game phổ biến nhất trong tất cả các độc giả.</a:t>
            </a:r>
            <a:endParaRPr lang="vi-VN" altLang="en-US" sz="2200">
              <a:latin typeface="Arial" panose="020B0604020202020204" pitchFamily="34" charset="0"/>
              <a:ea typeface="Calibri" panose="020F050202020403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6D903471-DAB4-A440-B1D6-EB09AD54F54E}"/>
              </a:ext>
            </a:extLst>
          </p:cNvPr>
          <p:cNvCxnSpPr/>
          <p:nvPr/>
        </p:nvCxnSpPr>
        <p:spPr>
          <a:xfrm>
            <a:off x="974725" y="3209925"/>
            <a:ext cx="3581400" cy="0"/>
          </a:xfrm>
          <a:prstGeom prst="line">
            <a:avLst/>
          </a:prstGeom>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431DFE4B-7D97-1539-305A-C1D7F2F068F5}"/>
              </a:ext>
            </a:extLst>
          </p:cNvPr>
          <p:cNvSpPr>
            <a:spLocks noChangeArrowheads="1"/>
          </p:cNvSpPr>
          <p:nvPr/>
        </p:nvSpPr>
        <p:spPr bwMode="auto">
          <a:xfrm>
            <a:off x="668338" y="4425950"/>
            <a:ext cx="5049837"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200" b="1">
                <a:solidFill>
                  <a:srgbClr val="FF0000"/>
                </a:solidFill>
                <a:latin typeface="Arial" panose="020B0604020202020204" pitchFamily="34" charset="0"/>
                <a:ea typeface="Calibri" panose="020F0502020204030204" pitchFamily="34" charset="0"/>
                <a:cs typeface="Arial" panose="020B0604020202020204" pitchFamily="34" charset="0"/>
              </a:rPr>
              <a:t>S</a:t>
            </a:r>
            <a:r>
              <a:rPr lang="en-US" altLang="en-US" sz="2200">
                <a:latin typeface="Arial" panose="020B0604020202020204" pitchFamily="34" charset="0"/>
                <a:ea typeface="Calibri" panose="020F0502020204030204" pitchFamily="34" charset="0"/>
                <a:cs typeface="Arial" panose="020B0604020202020204" pitchFamily="34" charset="0"/>
              </a:rPr>
              <a:t> = </a:t>
            </a:r>
            <a:r>
              <a:rPr lang="en-US" altLang="en-US" sz="2200" b="1">
                <a:solidFill>
                  <a:srgbClr val="0000FF"/>
                </a:solidFill>
                <a:latin typeface="Arial" panose="020B0604020202020204" pitchFamily="34" charset="0"/>
                <a:ea typeface="Calibri" panose="020F0502020204030204" pitchFamily="34" charset="0"/>
                <a:cs typeface="Arial" panose="020B0604020202020204" pitchFamily="34" charset="0"/>
              </a:rPr>
              <a:t>175 người</a:t>
            </a:r>
            <a:r>
              <a:rPr lang="en-US" altLang="en-US" sz="2200">
                <a:latin typeface="Arial" panose="020B0604020202020204" pitchFamily="34" charset="0"/>
                <a:ea typeface="Calibri" panose="020F0502020204030204" pitchFamily="34" charset="0"/>
                <a:cs typeface="Arial" panose="020B0604020202020204" pitchFamily="34" charset="0"/>
              </a:rPr>
              <a:t> trả lời cho cuộc khảo sát của báo sinh viên</a:t>
            </a:r>
          </a:p>
          <a:p>
            <a:pPr algn="just" eaLnBrk="1" hangingPunct="1"/>
            <a:r>
              <a:rPr lang="en-US" altLang="en-US" sz="2200" b="1">
                <a:solidFill>
                  <a:srgbClr val="FF0000"/>
                </a:solidFill>
                <a:latin typeface="Arial" panose="020B0604020202020204" pitchFamily="34" charset="0"/>
                <a:ea typeface="Calibri" panose="020F0502020204030204" pitchFamily="34" charset="0"/>
                <a:cs typeface="Arial" panose="020B0604020202020204" pitchFamily="34" charset="0"/>
              </a:rPr>
              <a:t>T</a:t>
            </a:r>
            <a:r>
              <a:rPr lang="en-US" altLang="en-US" sz="2200">
                <a:latin typeface="Arial" panose="020B0604020202020204" pitchFamily="34" charset="0"/>
                <a:ea typeface="Calibri" panose="020F0502020204030204" pitchFamily="34" charset="0"/>
                <a:cs typeface="Arial" panose="020B0604020202020204" pitchFamily="34" charset="0"/>
              </a:rPr>
              <a:t> = tất cả độc giả của báo sinh viên</a:t>
            </a:r>
          </a:p>
          <a:p>
            <a:pPr algn="just" eaLnBrk="1" hangingPunct="1"/>
            <a:r>
              <a:rPr lang="en-US" altLang="en-US" sz="2200" b="1">
                <a:solidFill>
                  <a:srgbClr val="FF0000"/>
                </a:solidFill>
                <a:latin typeface="Arial" panose="020B0604020202020204" pitchFamily="34" charset="0"/>
                <a:ea typeface="Calibri" panose="020F0502020204030204" pitchFamily="34" charset="0"/>
                <a:cs typeface="Arial" panose="020B0604020202020204" pitchFamily="34" charset="0"/>
              </a:rPr>
              <a:t>F</a:t>
            </a:r>
            <a:r>
              <a:rPr lang="en-US" altLang="en-US" sz="2200">
                <a:latin typeface="Arial" panose="020B0604020202020204" pitchFamily="34" charset="0"/>
                <a:ea typeface="Calibri" panose="020F0502020204030204" pitchFamily="34" charset="0"/>
                <a:cs typeface="Arial" panose="020B0604020202020204" pitchFamily="34" charset="0"/>
              </a:rPr>
              <a:t> = nói </a:t>
            </a:r>
            <a:r>
              <a:rPr lang="en-US" altLang="en-US" sz="2200" i="1">
                <a:latin typeface="Arial" panose="020B0604020202020204" pitchFamily="34" charset="0"/>
                <a:ea typeface="Calibri" panose="020F0502020204030204" pitchFamily="34" charset="0"/>
                <a:cs typeface="Arial" panose="020B0604020202020204" pitchFamily="34" charset="0"/>
              </a:rPr>
              <a:t>Thế giới Pháp sư</a:t>
            </a:r>
            <a:r>
              <a:rPr lang="en-US" altLang="en-US" sz="2200">
                <a:latin typeface="Arial" panose="020B0604020202020204" pitchFamily="34" charset="0"/>
                <a:ea typeface="Calibri" panose="020F0502020204030204" pitchFamily="34" charset="0"/>
                <a:cs typeface="Arial" panose="020B0604020202020204" pitchFamily="34" charset="0"/>
              </a:rPr>
              <a:t> là video game yêu thích của họ</a:t>
            </a:r>
            <a:endParaRPr lang="vi-VN" altLang="en-US" sz="2200">
              <a:latin typeface="Arial" panose="020B060402020202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8AF778E-FCB1-14B7-3458-649712BEDF58}"/>
              </a:ext>
            </a:extLst>
          </p:cNvPr>
          <p:cNvSpPr>
            <a:spLocks noChangeArrowheads="1"/>
          </p:cNvSpPr>
          <p:nvPr/>
        </p:nvSpPr>
        <p:spPr bwMode="auto">
          <a:xfrm>
            <a:off x="6080125" y="1773238"/>
            <a:ext cx="5589588"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Bef>
                <a:spcPts val="600"/>
              </a:spcBef>
              <a:spcAft>
                <a:spcPts val="600"/>
              </a:spcAft>
              <a:buFontTx/>
              <a:buAutoNum type="arabicParenBoth"/>
            </a:pPr>
            <a:r>
              <a:rPr lang="en-US" altLang="en-US" sz="2200">
                <a:latin typeface="Arial" panose="020B0604020202020204" pitchFamily="34" charset="0"/>
                <a:ea typeface="Calibri" panose="020F0502020204030204" pitchFamily="34" charset="0"/>
                <a:cs typeface="Arial" panose="020B0604020202020204" pitchFamily="34" charset="0"/>
              </a:rPr>
              <a:t> Trong số 545 người trả lời cho cuộc khảo sát của tờ báo sinh viên, hơn 70% nói rằng </a:t>
            </a:r>
            <a:r>
              <a:rPr lang="en-US" altLang="en-US" sz="2200" i="1">
                <a:latin typeface="Arial" panose="020B0604020202020204" pitchFamily="34" charset="0"/>
                <a:ea typeface="Calibri" panose="020F0502020204030204" pitchFamily="34" charset="0"/>
                <a:cs typeface="Arial" panose="020B0604020202020204" pitchFamily="34" charset="0"/>
              </a:rPr>
              <a:t>Thế giới Pháp sư</a:t>
            </a:r>
            <a:r>
              <a:rPr lang="en-US" altLang="en-US" sz="2200">
                <a:latin typeface="Arial" panose="020B0604020202020204" pitchFamily="34" charset="0"/>
                <a:ea typeface="Calibri" panose="020F0502020204030204" pitchFamily="34" charset="0"/>
                <a:cs typeface="Arial" panose="020B0604020202020204" pitchFamily="34" charset="0"/>
              </a:rPr>
              <a:t> là video game yêu thích của họ.</a:t>
            </a:r>
          </a:p>
          <a:p>
            <a:pPr algn="just" eaLnBrk="1" hangingPunct="1">
              <a:spcBef>
                <a:spcPts val="600"/>
              </a:spcBef>
              <a:spcAft>
                <a:spcPts val="600"/>
              </a:spcAft>
              <a:buFontTx/>
              <a:buAutoNum type="arabicParenBoth"/>
            </a:pPr>
            <a:r>
              <a:rPr lang="en-US" altLang="en-US" sz="2200" i="1">
                <a:latin typeface="Arial" panose="020B0604020202020204" pitchFamily="34" charset="0"/>
                <a:ea typeface="Calibri" panose="020F0502020204030204" pitchFamily="34" charset="0"/>
                <a:cs typeface="Arial" panose="020B0604020202020204" pitchFamily="34" charset="0"/>
              </a:rPr>
              <a:t> Thế giới Pháp sư</a:t>
            </a:r>
            <a:r>
              <a:rPr lang="en-US" altLang="en-US" sz="2200">
                <a:latin typeface="Arial" panose="020B0604020202020204" pitchFamily="34" charset="0"/>
                <a:ea typeface="Calibri" panose="020F0502020204030204" pitchFamily="34" charset="0"/>
                <a:cs typeface="Arial" panose="020B0604020202020204" pitchFamily="34" charset="0"/>
              </a:rPr>
              <a:t> là video game phổ biến nhất trong tất cả các độc giả.</a:t>
            </a:r>
            <a:endParaRPr lang="vi-VN" altLang="en-US" sz="2200">
              <a:latin typeface="Arial" panose="020B0604020202020204" pitchFamily="34" charset="0"/>
              <a:ea typeface="Calibri" panose="020F050202020403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521DEDF3-BE55-C24B-9AA3-877A64B65DE5}"/>
              </a:ext>
            </a:extLst>
          </p:cNvPr>
          <p:cNvCxnSpPr/>
          <p:nvPr/>
        </p:nvCxnSpPr>
        <p:spPr>
          <a:xfrm>
            <a:off x="6538913" y="3200400"/>
            <a:ext cx="4191000" cy="0"/>
          </a:xfrm>
          <a:prstGeom prst="line">
            <a:avLst/>
          </a:prstGeom>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4CB5D9FD-FA94-AF67-D735-8719715E94C4}"/>
              </a:ext>
            </a:extLst>
          </p:cNvPr>
          <p:cNvSpPr>
            <a:spLocks noChangeArrowheads="1"/>
          </p:cNvSpPr>
          <p:nvPr/>
        </p:nvSpPr>
        <p:spPr bwMode="auto">
          <a:xfrm>
            <a:off x="6411913" y="4283075"/>
            <a:ext cx="525780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200" b="1">
                <a:solidFill>
                  <a:srgbClr val="FF0000"/>
                </a:solidFill>
                <a:latin typeface="Arial" panose="020B0604020202020204" pitchFamily="34" charset="0"/>
                <a:ea typeface="Calibri" panose="020F0502020204030204" pitchFamily="34" charset="0"/>
                <a:cs typeface="Arial" panose="020B0604020202020204" pitchFamily="34" charset="0"/>
              </a:rPr>
              <a:t>S</a:t>
            </a:r>
            <a:r>
              <a:rPr lang="en-US" altLang="en-US" sz="2200">
                <a:latin typeface="Arial" panose="020B0604020202020204" pitchFamily="34" charset="0"/>
                <a:ea typeface="Calibri" panose="020F0502020204030204" pitchFamily="34" charset="0"/>
                <a:cs typeface="Arial" panose="020B0604020202020204" pitchFamily="34" charset="0"/>
              </a:rPr>
              <a:t> = </a:t>
            </a:r>
            <a:r>
              <a:rPr lang="en-US" altLang="en-US" sz="2200" b="1">
                <a:solidFill>
                  <a:srgbClr val="0000FF"/>
                </a:solidFill>
                <a:latin typeface="Arial" panose="020B0604020202020204" pitchFamily="34" charset="0"/>
                <a:ea typeface="Calibri" panose="020F0502020204030204" pitchFamily="34" charset="0"/>
                <a:cs typeface="Arial" panose="020B0604020202020204" pitchFamily="34" charset="0"/>
              </a:rPr>
              <a:t>545 người </a:t>
            </a:r>
            <a:r>
              <a:rPr lang="en-US" altLang="en-US" sz="2200">
                <a:latin typeface="Arial" panose="020B0604020202020204" pitchFamily="34" charset="0"/>
                <a:ea typeface="Calibri" panose="020F0502020204030204" pitchFamily="34" charset="0"/>
                <a:cs typeface="Arial" panose="020B0604020202020204" pitchFamily="34" charset="0"/>
              </a:rPr>
              <a:t>trả lời cho cuộc khảo sát của báo sinh viên</a:t>
            </a:r>
          </a:p>
          <a:p>
            <a:pPr algn="just" eaLnBrk="1" hangingPunct="1"/>
            <a:r>
              <a:rPr lang="en-US" altLang="en-US" sz="2200" b="1">
                <a:solidFill>
                  <a:srgbClr val="FF0000"/>
                </a:solidFill>
                <a:latin typeface="Arial" panose="020B0604020202020204" pitchFamily="34" charset="0"/>
                <a:ea typeface="Calibri" panose="020F0502020204030204" pitchFamily="34" charset="0"/>
                <a:cs typeface="Arial" panose="020B0604020202020204" pitchFamily="34" charset="0"/>
              </a:rPr>
              <a:t>T</a:t>
            </a:r>
            <a:r>
              <a:rPr lang="en-US" altLang="en-US" sz="2200">
                <a:latin typeface="Arial" panose="020B0604020202020204" pitchFamily="34" charset="0"/>
                <a:ea typeface="Calibri" panose="020F0502020204030204" pitchFamily="34" charset="0"/>
                <a:cs typeface="Arial" panose="020B0604020202020204" pitchFamily="34" charset="0"/>
              </a:rPr>
              <a:t> = tất cả các độc giả của báo sinh viên</a:t>
            </a:r>
          </a:p>
          <a:p>
            <a:pPr algn="just" eaLnBrk="1" hangingPunct="1"/>
            <a:r>
              <a:rPr lang="en-US" altLang="en-US" sz="2200" b="1">
                <a:solidFill>
                  <a:srgbClr val="FF0000"/>
                </a:solidFill>
                <a:latin typeface="Arial" panose="020B0604020202020204" pitchFamily="34" charset="0"/>
                <a:ea typeface="Calibri" panose="020F0502020204030204" pitchFamily="34" charset="0"/>
                <a:cs typeface="Arial" panose="020B0604020202020204" pitchFamily="34" charset="0"/>
              </a:rPr>
              <a:t>F</a:t>
            </a:r>
            <a:r>
              <a:rPr lang="en-US" altLang="en-US" sz="2200">
                <a:latin typeface="Arial" panose="020B0604020202020204" pitchFamily="34" charset="0"/>
                <a:ea typeface="Calibri" panose="020F0502020204030204" pitchFamily="34" charset="0"/>
                <a:cs typeface="Arial" panose="020B0604020202020204" pitchFamily="34" charset="0"/>
              </a:rPr>
              <a:t> = nói </a:t>
            </a:r>
            <a:r>
              <a:rPr lang="en-US" altLang="en-US" sz="2200" i="1">
                <a:latin typeface="Arial" panose="020B0604020202020204" pitchFamily="34" charset="0"/>
                <a:ea typeface="Calibri" panose="020F0502020204030204" pitchFamily="34" charset="0"/>
                <a:cs typeface="Arial" panose="020B0604020202020204" pitchFamily="34" charset="0"/>
              </a:rPr>
              <a:t>Thế giới Pháp sư</a:t>
            </a:r>
            <a:r>
              <a:rPr lang="en-US" altLang="en-US" sz="2200">
                <a:latin typeface="Arial" panose="020B0604020202020204" pitchFamily="34" charset="0"/>
                <a:ea typeface="Calibri" panose="020F0502020204030204" pitchFamily="34" charset="0"/>
                <a:cs typeface="Arial" panose="020B0604020202020204" pitchFamily="34" charset="0"/>
              </a:rPr>
              <a:t> là video game yêu thích của họ</a:t>
            </a:r>
            <a:endParaRPr lang="vi-VN" altLang="en-US" sz="2200">
              <a:latin typeface="Arial" panose="020B0604020202020204" pitchFamily="34" charset="0"/>
              <a:ea typeface="Calibri" panose="020F050202020403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62A3F74-50FC-774B-8E5D-D147BF5054B3}"/>
              </a:ext>
            </a:extLst>
          </p:cNvPr>
          <p:cNvSpPr/>
          <p:nvPr/>
        </p:nvSpPr>
        <p:spPr>
          <a:xfrm>
            <a:off x="4826000" y="935038"/>
            <a:ext cx="5021263" cy="536575"/>
          </a:xfrm>
          <a:prstGeom prst="rect">
            <a:avLst/>
          </a:prstGeom>
          <a:solidFill>
            <a:srgbClr val="FFFF00"/>
          </a:solidFill>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lang="en-US" sz="2200" b="1" dirty="0" err="1">
                <a:latin typeface="Arial" panose="020B0604020202020204" pitchFamily="34" charset="0"/>
                <a:cs typeface="Arial" panose="020B0604020202020204" pitchFamily="34" charset="0"/>
              </a:rPr>
              <a:t>Mẫu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càng</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lớn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luận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cứ</a:t>
            </a:r>
            <a:r>
              <a:rPr lang="en-US" sz="2200" b="1" dirty="0">
                <a:latin typeface="Arial" panose="020B0604020202020204" pitchFamily="34" charset="0"/>
                <a:cs typeface="Arial" panose="020B0604020202020204" pitchFamily="34" charset="0"/>
              </a:rPr>
              <a:t> </a:t>
            </a:r>
            <a:r>
              <a:rPr lang="en-US" sz="2200" b="1" err="1">
                <a:latin typeface="Arial" panose="020B0604020202020204" pitchFamily="34" charset="0"/>
                <a:cs typeface="Arial" panose="020B0604020202020204" pitchFamily="34" charset="0"/>
              </a:rPr>
              <a:t>càng</a:t>
            </a:r>
            <a:r>
              <a:rPr lang="en-US" sz="2200" b="1">
                <a:latin typeface="Arial" panose="020B0604020202020204" pitchFamily="34" charset="0"/>
                <a:cs typeface="Arial" panose="020B0604020202020204" pitchFamily="34" charset="0"/>
              </a:rPr>
              <a:t> mạnh</a:t>
            </a:r>
            <a:endParaRPr lang="en-US" sz="2200" b="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6618416-DD14-0E42-BB44-16E2A4C624C3}"/>
              </a:ext>
            </a:extLst>
          </p:cNvPr>
          <p:cNvSpPr/>
          <p:nvPr/>
        </p:nvSpPr>
        <p:spPr>
          <a:xfrm rot="16200000">
            <a:off x="-3177381" y="3169443"/>
            <a:ext cx="6858000"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indent="182880" algn="ctr" eaLnBrk="1" fontAlgn="auto" hangingPunct="1">
              <a:lnSpc>
                <a:spcPct val="120000"/>
              </a:lnSpc>
              <a:spcBef>
                <a:spcPts val="600"/>
              </a:spcBef>
              <a:spcAft>
                <a:spcPts val="600"/>
              </a:spcAft>
              <a:defRPr/>
            </a:pPr>
            <a:r>
              <a:rPr lang="en-US" sz="2400" dirty="0">
                <a:solidFill>
                  <a:srgbClr val="996600"/>
                </a:solidFill>
                <a:ea typeface="Calibri" panose="020F0502020204030204" pitchFamily="34" charset="0"/>
                <a:cs typeface="Times New Roman" panose="02020603050405020304" pitchFamily="18" charset="0"/>
              </a:rPr>
              <a:t>ĐÁNH GIÁ KHÁI QUÁT HÓA QUY NẠP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FF083B-849A-9149-85A8-77AD7DC28651}"/>
              </a:ext>
            </a:extLst>
          </p:cNvPr>
          <p:cNvSpPr/>
          <p:nvPr/>
        </p:nvSpPr>
        <p:spPr>
          <a:xfrm rot="16200000">
            <a:off x="-2826544" y="3553619"/>
            <a:ext cx="6137275"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indent="182880" algn="ctr" eaLnBrk="1" fontAlgn="auto" hangingPunct="1">
              <a:lnSpc>
                <a:spcPct val="120000"/>
              </a:lnSpc>
              <a:spcBef>
                <a:spcPts val="600"/>
              </a:spcBef>
              <a:spcAft>
                <a:spcPts val="600"/>
              </a:spcAft>
              <a:defRPr/>
            </a:pPr>
            <a:r>
              <a:rPr lang="en-US" sz="2400" dirty="0">
                <a:solidFill>
                  <a:srgbClr val="996600"/>
                </a:solidFill>
                <a:ea typeface="Calibri" panose="020F0502020204030204" pitchFamily="34" charset="0"/>
                <a:cs typeface="Times New Roman" panose="02020603050405020304" pitchFamily="18" charset="0"/>
              </a:rPr>
              <a:t>BÀI TẬP THỰC HÀNH</a:t>
            </a:r>
          </a:p>
        </p:txBody>
      </p:sp>
      <p:sp>
        <p:nvSpPr>
          <p:cNvPr id="25602" name="Rectangle 4">
            <a:extLst>
              <a:ext uri="{FF2B5EF4-FFF2-40B4-BE49-F238E27FC236}">
                <a16:creationId xmlns:a16="http://schemas.microsoft.com/office/drawing/2014/main" id="{21C01C5B-58AE-B9DA-CD68-F6F37496A3C8}"/>
              </a:ext>
            </a:extLst>
          </p:cNvPr>
          <p:cNvSpPr>
            <a:spLocks noChangeArrowheads="1"/>
          </p:cNvSpPr>
          <p:nvPr/>
        </p:nvSpPr>
        <p:spPr bwMode="auto">
          <a:xfrm>
            <a:off x="671513" y="1584325"/>
            <a:ext cx="54578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b="1"/>
              <a:t>1. A. </a:t>
            </a:r>
            <a:r>
              <a:rPr lang="en-US" altLang="en-US" sz="2500"/>
              <a:t>Tôi đã ăn thử ba cái bánh mỳ của tiệm bánh K. Bakery, và cả ba cái đều ngon. Tiệm bánh này chắc chắn có nhiều bánh ngon.</a:t>
            </a:r>
          </a:p>
        </p:txBody>
      </p:sp>
      <p:sp>
        <p:nvSpPr>
          <p:cNvPr id="25603" name="Rectangle 5">
            <a:extLst>
              <a:ext uri="{FF2B5EF4-FFF2-40B4-BE49-F238E27FC236}">
                <a16:creationId xmlns:a16="http://schemas.microsoft.com/office/drawing/2014/main" id="{E91C2C7A-CC66-7E0E-A36F-CF4FD0AB707E}"/>
              </a:ext>
            </a:extLst>
          </p:cNvPr>
          <p:cNvSpPr>
            <a:spLocks noChangeArrowheads="1"/>
          </p:cNvSpPr>
          <p:nvPr/>
        </p:nvSpPr>
        <p:spPr bwMode="auto">
          <a:xfrm>
            <a:off x="6469063" y="1584325"/>
            <a:ext cx="51911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b="1"/>
              <a:t>1. B. </a:t>
            </a:r>
            <a:r>
              <a:rPr lang="en-US" altLang="en-US" sz="2500"/>
              <a:t>Tôi đã ăn thử mười cái bánh mỳ của tiệm bánh K. Bakery, và cả ba cái đều ngon. Tiệm bánh này chắc chắn có nhiều bánh ngon.</a:t>
            </a:r>
          </a:p>
        </p:txBody>
      </p:sp>
      <p:sp>
        <p:nvSpPr>
          <p:cNvPr id="25604" name="Rectangle 7">
            <a:extLst>
              <a:ext uri="{FF2B5EF4-FFF2-40B4-BE49-F238E27FC236}">
                <a16:creationId xmlns:a16="http://schemas.microsoft.com/office/drawing/2014/main" id="{00454DBC-E3FA-FB81-3A43-5F23688C2CA6}"/>
              </a:ext>
            </a:extLst>
          </p:cNvPr>
          <p:cNvSpPr>
            <a:spLocks noChangeArrowheads="1"/>
          </p:cNvSpPr>
          <p:nvPr/>
        </p:nvSpPr>
        <p:spPr bwMode="auto">
          <a:xfrm>
            <a:off x="755650" y="3429000"/>
            <a:ext cx="5459413"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b="1"/>
              <a:t>2. A. </a:t>
            </a:r>
            <a:r>
              <a:rPr lang="en-US" altLang="en-US" sz="2500"/>
              <a:t>Những ai có trình độ chuyên môn cao đều có mức lương cao hơn nhiều so với mức lương trung bình. Đây là vì các luật sư, bác sĩ và các giảng viên đại học đều có bằng cấp cao, và tất cả họ đều có mức lương cao hơn mức lương trung bình rất nhiều.</a:t>
            </a:r>
          </a:p>
        </p:txBody>
      </p:sp>
      <p:sp>
        <p:nvSpPr>
          <p:cNvPr id="25605" name="Rectangle 8">
            <a:extLst>
              <a:ext uri="{FF2B5EF4-FFF2-40B4-BE49-F238E27FC236}">
                <a16:creationId xmlns:a16="http://schemas.microsoft.com/office/drawing/2014/main" id="{59438E7D-65F6-28D0-6C76-4B3930B5E2D4}"/>
              </a:ext>
            </a:extLst>
          </p:cNvPr>
          <p:cNvSpPr>
            <a:spLocks noChangeArrowheads="1"/>
          </p:cNvSpPr>
          <p:nvPr/>
        </p:nvSpPr>
        <p:spPr bwMode="auto">
          <a:xfrm>
            <a:off x="6469063" y="3429000"/>
            <a:ext cx="5191125"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b="1"/>
              <a:t>2. A. </a:t>
            </a:r>
            <a:r>
              <a:rPr lang="en-US" altLang="en-US" sz="2500"/>
              <a:t>Những ai có trình độ chuyên môn cao đều có mức lương cao hơn nhiều so với mức lương trung bình. Đây là vì các luật sư và các giảng viên đại học đều có bằng cấp cao, và tất cả họ đều có mức lương cao hơn mức lương trung bình rất nhiều.</a:t>
            </a:r>
          </a:p>
        </p:txBody>
      </p:sp>
      <p:sp>
        <p:nvSpPr>
          <p:cNvPr id="25606" name="Rectangle 9">
            <a:extLst>
              <a:ext uri="{FF2B5EF4-FFF2-40B4-BE49-F238E27FC236}">
                <a16:creationId xmlns:a16="http://schemas.microsoft.com/office/drawing/2014/main" id="{98BF8970-813F-0C5C-4EC6-4C2FA255AC18}"/>
              </a:ext>
            </a:extLst>
          </p:cNvPr>
          <p:cNvSpPr>
            <a:spLocks noChangeArrowheads="1"/>
          </p:cNvSpPr>
          <p:nvPr/>
        </p:nvSpPr>
        <p:spPr bwMode="auto">
          <a:xfrm>
            <a:off x="895350" y="831850"/>
            <a:ext cx="107648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200" b="1">
                <a:latin typeface="Arial" panose="020B0604020202020204" pitchFamily="34" charset="0"/>
                <a:ea typeface="Calibri" panose="020F0502020204030204" pitchFamily="34" charset="0"/>
                <a:cs typeface="Arial" panose="020B0604020202020204" pitchFamily="34" charset="0"/>
              </a:rPr>
              <a:t>Với các cặp luận cứ sau đây, luận cứ nào trong mỗi cặp mạnh hơn, tại sao.</a:t>
            </a:r>
            <a:endParaRPr lang="en-US" altLang="en-US" sz="2200">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B1E6FA2F-B204-C028-B32B-C39404BC51D5}"/>
              </a:ext>
            </a:extLst>
          </p:cNvPr>
          <p:cNvSpPr>
            <a:spLocks noChangeArrowheads="1"/>
          </p:cNvSpPr>
          <p:nvPr/>
        </p:nvSpPr>
        <p:spPr bwMode="auto">
          <a:xfrm>
            <a:off x="1600200" y="692150"/>
            <a:ext cx="6942138"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ea typeface="Calibri" panose="020F0502020204030204" pitchFamily="34" charset="0"/>
                <a:cs typeface="Arial" panose="020B0604020202020204" pitchFamily="34" charset="0"/>
              </a:rPr>
              <a:t>ĐÁNH GIÁ TÍNH NGẪU NHIÊN CỦA MẪU</a:t>
            </a:r>
            <a:endParaRPr lang="vi-VN" altLang="en-US" sz="2500">
              <a:latin typeface="Verdana" panose="020B0604030504040204" pitchFamily="34" charset="0"/>
              <a:ea typeface="Calibri" panose="020F0502020204030204" pitchFamily="34" charset="0"/>
              <a:cs typeface="Arial" panose="020B0604020202020204" pitchFamily="34" charset="0"/>
            </a:endParaRPr>
          </a:p>
        </p:txBody>
      </p:sp>
      <p:pic>
        <p:nvPicPr>
          <p:cNvPr id="3" name="Picture 6" descr="Image result for KARL POPPER cartoon">
            <a:extLst>
              <a:ext uri="{FF2B5EF4-FFF2-40B4-BE49-F238E27FC236}">
                <a16:creationId xmlns:a16="http://schemas.microsoft.com/office/drawing/2014/main" id="{02F29122-3AE8-C222-AE51-42E33D043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1688" y="857250"/>
            <a:ext cx="17462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Callout 3">
            <a:extLst>
              <a:ext uri="{FF2B5EF4-FFF2-40B4-BE49-F238E27FC236}">
                <a16:creationId xmlns:a16="http://schemas.microsoft.com/office/drawing/2014/main" id="{487485A8-B335-654C-B0B8-A6E45002D306}"/>
              </a:ext>
            </a:extLst>
          </p:cNvPr>
          <p:cNvSpPr/>
          <p:nvPr/>
        </p:nvSpPr>
        <p:spPr>
          <a:xfrm>
            <a:off x="6376988" y="1339850"/>
            <a:ext cx="3314700" cy="1835150"/>
          </a:xfrm>
          <a:prstGeom prst="wedgeEllipseCallout">
            <a:avLst>
              <a:gd name="adj1" fmla="val 58333"/>
              <a:gd name="adj2" fmla="val -4890"/>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i="1" dirty="0" err="1">
                <a:ea typeface="Calibri" panose="020F0502020204030204" pitchFamily="34" charset="0"/>
                <a:cs typeface="Arial" panose="020B0604020202020204" pitchFamily="34" charset="0"/>
              </a:rPr>
              <a:t>Đối</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tượng</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mẫu</a:t>
            </a:r>
            <a:r>
              <a:rPr lang="en-US" sz="2400" i="1" dirty="0">
                <a:ea typeface="Calibri" panose="020F0502020204030204" pitchFamily="34" charset="0"/>
                <a:cs typeface="Arial" panose="020B0604020202020204" pitchFamily="34" charset="0"/>
              </a:rPr>
              <a:t> </a:t>
            </a:r>
            <a:r>
              <a:rPr lang="en-US" sz="2400" b="1" i="1" dirty="0" err="1">
                <a:ea typeface="Calibri" panose="020F0502020204030204" pitchFamily="34" charset="0"/>
                <a:cs typeface="Arial" panose="020B0604020202020204" pitchFamily="34" charset="0"/>
              </a:rPr>
              <a:t>càng</a:t>
            </a:r>
            <a:r>
              <a:rPr lang="en-US" sz="2400" b="1" i="1" dirty="0">
                <a:ea typeface="Calibri" panose="020F0502020204030204" pitchFamily="34" charset="0"/>
                <a:cs typeface="Arial" panose="020B0604020202020204" pitchFamily="34" charset="0"/>
              </a:rPr>
              <a:t> </a:t>
            </a:r>
            <a:r>
              <a:rPr lang="en-US" sz="2400" b="1" i="1" dirty="0" err="1">
                <a:ea typeface="Calibri" panose="020F0502020204030204" pitchFamily="34" charset="0"/>
                <a:cs typeface="Arial" panose="020B0604020202020204" pitchFamily="34" charset="0"/>
              </a:rPr>
              <a:t>mang</a:t>
            </a:r>
            <a:r>
              <a:rPr lang="en-US" sz="2400" b="1" i="1" dirty="0">
                <a:ea typeface="Calibri" panose="020F0502020204030204" pitchFamily="34" charset="0"/>
                <a:cs typeface="Arial" panose="020B0604020202020204" pitchFamily="34" charset="0"/>
              </a:rPr>
              <a:t> </a:t>
            </a:r>
            <a:r>
              <a:rPr lang="en-US" sz="2400" b="1" i="1" dirty="0" err="1">
                <a:ea typeface="Calibri" panose="020F0502020204030204" pitchFamily="34" charset="0"/>
                <a:cs typeface="Arial" panose="020B0604020202020204" pitchFamily="34" charset="0"/>
              </a:rPr>
              <a:t>tính</a:t>
            </a:r>
            <a:r>
              <a:rPr lang="en-US" sz="2400" b="1" i="1" dirty="0">
                <a:ea typeface="Calibri" panose="020F0502020204030204" pitchFamily="34" charset="0"/>
                <a:cs typeface="Arial" panose="020B0604020202020204" pitchFamily="34" charset="0"/>
              </a:rPr>
              <a:t> </a:t>
            </a:r>
            <a:r>
              <a:rPr lang="en-US" sz="2400" b="1" i="1" dirty="0" err="1">
                <a:ea typeface="Calibri" panose="020F0502020204030204" pitchFamily="34" charset="0"/>
                <a:cs typeface="Arial" panose="020B0604020202020204" pitchFamily="34" charset="0"/>
              </a:rPr>
              <a:t>đại</a:t>
            </a:r>
            <a:r>
              <a:rPr lang="en-US" sz="2400" b="1" i="1" dirty="0">
                <a:ea typeface="Calibri" panose="020F0502020204030204" pitchFamily="34" charset="0"/>
                <a:cs typeface="Arial" panose="020B0604020202020204" pitchFamily="34" charset="0"/>
              </a:rPr>
              <a:t> </a:t>
            </a:r>
            <a:r>
              <a:rPr lang="en-US" sz="2400" b="1" i="1" dirty="0" err="1">
                <a:ea typeface="Calibri" panose="020F0502020204030204" pitchFamily="34" charset="0"/>
                <a:cs typeface="Arial" panose="020B0604020202020204" pitchFamily="34" charset="0"/>
              </a:rPr>
              <a:t>diện</a:t>
            </a:r>
            <a:r>
              <a:rPr lang="en-US" sz="2400" b="1"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thì</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luận</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cứ</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càng</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mạnh</a:t>
            </a:r>
            <a:endParaRPr lang="en-US" sz="2400" i="1" dirty="0">
              <a:cs typeface="Arial" panose="020B0604020202020204" pitchFamily="34" charset="0"/>
            </a:endParaRPr>
          </a:p>
        </p:txBody>
      </p:sp>
      <p:pic>
        <p:nvPicPr>
          <p:cNvPr id="5" name="Picture 10" descr="Image result for bertrand russell cartoon">
            <a:extLst>
              <a:ext uri="{FF2B5EF4-FFF2-40B4-BE49-F238E27FC236}">
                <a16:creationId xmlns:a16="http://schemas.microsoft.com/office/drawing/2014/main" id="{CCD46884-0BEC-7C92-4FF8-6A2A28D59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155700"/>
            <a:ext cx="2106612"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Callout 5">
            <a:extLst>
              <a:ext uri="{FF2B5EF4-FFF2-40B4-BE49-F238E27FC236}">
                <a16:creationId xmlns:a16="http://schemas.microsoft.com/office/drawing/2014/main" id="{E329E678-5B60-EC49-AA69-47BE34894375}"/>
              </a:ext>
            </a:extLst>
          </p:cNvPr>
          <p:cNvSpPr/>
          <p:nvPr/>
        </p:nvSpPr>
        <p:spPr>
          <a:xfrm>
            <a:off x="2674938" y="1120775"/>
            <a:ext cx="3446462" cy="2228850"/>
          </a:xfrm>
          <a:prstGeom prst="wedgeEllipseCallout">
            <a:avLst>
              <a:gd name="adj1" fmla="val -62057"/>
              <a:gd name="adj2" fmla="val -1390"/>
            </a:avLst>
          </a:prstGeom>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sz="2400" i="1" dirty="0" err="1">
                <a:ea typeface="Calibri" panose="020F0502020204030204" pitchFamily="34" charset="0"/>
                <a:cs typeface="Arial" panose="020B0604020202020204" pitchFamily="34" charset="0"/>
              </a:rPr>
              <a:t>Trong</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mẫu</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ngẫu</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nhiên</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mọi</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phần</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tử</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của</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đối</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tượng</a:t>
            </a:r>
            <a:r>
              <a:rPr lang="en-US" sz="2400" i="1" dirty="0">
                <a:ea typeface="Calibri" panose="020F0502020204030204" pitchFamily="34" charset="0"/>
                <a:cs typeface="Arial" panose="020B0604020202020204" pitchFamily="34" charset="0"/>
              </a:rPr>
              <a:t> </a:t>
            </a:r>
            <a:r>
              <a:rPr lang="en-US" sz="2400" i="1" dirty="0" err="1">
                <a:ea typeface="Calibri" panose="020F0502020204030204" pitchFamily="34" charset="0"/>
                <a:cs typeface="Arial" panose="020B0604020202020204" pitchFamily="34" charset="0"/>
              </a:rPr>
              <a:t>đích</a:t>
            </a:r>
            <a:r>
              <a:rPr lang="en-US" sz="2400" i="1" dirty="0">
                <a:ea typeface="Calibri" panose="020F0502020204030204" pitchFamily="34" charset="0"/>
                <a:cs typeface="Arial" panose="020B0604020202020204" pitchFamily="34" charset="0"/>
              </a:rPr>
              <a:t> </a:t>
            </a:r>
            <a:r>
              <a:rPr lang="en-US" sz="2400" b="1" i="1" dirty="0" err="1">
                <a:ea typeface="Calibri" panose="020F0502020204030204" pitchFamily="34" charset="0"/>
                <a:cs typeface="Arial" panose="020B0604020202020204" pitchFamily="34" charset="0"/>
              </a:rPr>
              <a:t>có</a:t>
            </a:r>
            <a:r>
              <a:rPr lang="en-US" sz="2400" b="1" i="1" dirty="0">
                <a:ea typeface="Calibri" panose="020F0502020204030204" pitchFamily="34" charset="0"/>
                <a:cs typeface="Arial" panose="020B0604020202020204" pitchFamily="34" charset="0"/>
              </a:rPr>
              <a:t> </a:t>
            </a:r>
            <a:r>
              <a:rPr lang="en-US" sz="2400" b="1" i="1" dirty="0" err="1">
                <a:ea typeface="Calibri" panose="020F0502020204030204" pitchFamily="34" charset="0"/>
                <a:cs typeface="Arial" panose="020B0604020202020204" pitchFamily="34" charset="0"/>
              </a:rPr>
              <a:t>cơ</a:t>
            </a:r>
            <a:r>
              <a:rPr lang="en-US" sz="2400" b="1" i="1" dirty="0">
                <a:ea typeface="Calibri" panose="020F0502020204030204" pitchFamily="34" charset="0"/>
                <a:cs typeface="Arial" panose="020B0604020202020204" pitchFamily="34" charset="0"/>
              </a:rPr>
              <a:t> </a:t>
            </a:r>
            <a:r>
              <a:rPr lang="en-US" sz="2400" b="1" i="1" dirty="0" err="1">
                <a:ea typeface="Calibri" panose="020F0502020204030204" pitchFamily="34" charset="0"/>
                <a:cs typeface="Arial" panose="020B0604020202020204" pitchFamily="34" charset="0"/>
              </a:rPr>
              <a:t>hội</a:t>
            </a:r>
            <a:r>
              <a:rPr lang="en-US" sz="2400" b="1" i="1" dirty="0">
                <a:ea typeface="Calibri" panose="020F0502020204030204" pitchFamily="34" charset="0"/>
                <a:cs typeface="Arial" panose="020B0604020202020204" pitchFamily="34" charset="0"/>
              </a:rPr>
              <a:t> </a:t>
            </a:r>
            <a:r>
              <a:rPr lang="en-US" sz="2400" b="1" i="1" dirty="0" err="1">
                <a:ea typeface="Calibri" panose="020F0502020204030204" pitchFamily="34" charset="0"/>
                <a:cs typeface="Arial" panose="020B0604020202020204" pitchFamily="34" charset="0"/>
              </a:rPr>
              <a:t>như</a:t>
            </a:r>
            <a:r>
              <a:rPr lang="en-US" sz="2400" b="1" i="1" dirty="0">
                <a:cs typeface="Arial" panose="020B0604020202020204" pitchFamily="34" charset="0"/>
              </a:rPr>
              <a:t> </a:t>
            </a:r>
            <a:r>
              <a:rPr lang="en-US" sz="2400" b="1" i="1" dirty="0" err="1">
                <a:cs typeface="Arial" panose="020B0604020202020204" pitchFamily="34" charset="0"/>
              </a:rPr>
              <a:t>nhau</a:t>
            </a:r>
            <a:endParaRPr lang="en-US" sz="2400" b="1" i="1" dirty="0">
              <a:cs typeface="Arial" panose="020B0604020202020204" pitchFamily="34" charset="0"/>
            </a:endParaRPr>
          </a:p>
        </p:txBody>
      </p:sp>
      <p:sp>
        <p:nvSpPr>
          <p:cNvPr id="8" name="Rectangle 7">
            <a:extLst>
              <a:ext uri="{FF2B5EF4-FFF2-40B4-BE49-F238E27FC236}">
                <a16:creationId xmlns:a16="http://schemas.microsoft.com/office/drawing/2014/main" id="{11CE761B-20EE-B304-B8B3-CE129E73113B}"/>
              </a:ext>
            </a:extLst>
          </p:cNvPr>
          <p:cNvSpPr>
            <a:spLocks noChangeArrowheads="1"/>
          </p:cNvSpPr>
          <p:nvPr/>
        </p:nvSpPr>
        <p:spPr bwMode="auto">
          <a:xfrm>
            <a:off x="641350" y="3567113"/>
            <a:ext cx="15351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i="1">
                <a:latin typeface="Arial" panose="020B0604020202020204" pitchFamily="34" charset="0"/>
                <a:cs typeface="Arial" panose="020B0604020202020204" pitchFamily="34" charset="0"/>
              </a:rPr>
              <a:t>Luận cứ 1:</a:t>
            </a:r>
          </a:p>
        </p:txBody>
      </p:sp>
      <p:grpSp>
        <p:nvGrpSpPr>
          <p:cNvPr id="13" name="Group 12">
            <a:extLst>
              <a:ext uri="{FF2B5EF4-FFF2-40B4-BE49-F238E27FC236}">
                <a16:creationId xmlns:a16="http://schemas.microsoft.com/office/drawing/2014/main" id="{FB26E40B-439F-31CB-868A-126536D6F941}"/>
              </a:ext>
            </a:extLst>
          </p:cNvPr>
          <p:cNvGrpSpPr>
            <a:grpSpLocks/>
          </p:cNvGrpSpPr>
          <p:nvPr/>
        </p:nvGrpSpPr>
        <p:grpSpPr bwMode="auto">
          <a:xfrm>
            <a:off x="2176463" y="3562350"/>
            <a:ext cx="9451975" cy="1862138"/>
            <a:chOff x="2177130" y="3752957"/>
            <a:chExt cx="9450762" cy="1862048"/>
          </a:xfrm>
        </p:grpSpPr>
        <p:sp>
          <p:nvSpPr>
            <p:cNvPr id="27658" name="Rectangle 6">
              <a:extLst>
                <a:ext uri="{FF2B5EF4-FFF2-40B4-BE49-F238E27FC236}">
                  <a16:creationId xmlns:a16="http://schemas.microsoft.com/office/drawing/2014/main" id="{EDB7E491-135E-8752-5178-CBFF517A0AFD}"/>
                </a:ext>
              </a:extLst>
            </p:cNvPr>
            <p:cNvSpPr>
              <a:spLocks noChangeArrowheads="1"/>
            </p:cNvSpPr>
            <p:nvPr/>
          </p:nvSpPr>
          <p:spPr bwMode="auto">
            <a:xfrm>
              <a:off x="2177130" y="3752957"/>
              <a:ext cx="945076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Aft>
                  <a:spcPts val="600"/>
                </a:spcAft>
                <a:buFontTx/>
                <a:buAutoNum type="arabicParenBoth"/>
              </a:pPr>
              <a:r>
                <a:rPr lang="en-US" altLang="en-US" sz="2200">
                  <a:latin typeface="Arial" panose="020B0604020202020204" pitchFamily="34" charset="0"/>
                  <a:cs typeface="Arial" panose="020B0604020202020204" pitchFamily="34" charset="0"/>
                </a:rPr>
                <a:t>Trong số 36 chủ doanh nghiệp từ nhiều công ty khác nhau, 20 người nói họ không có kết hoạch tăng cường lực lượng lao động, 10 người nói họ không chắc, và 6 có kế hoạch tuyển thêm người làm. </a:t>
              </a:r>
            </a:p>
            <a:p>
              <a:pPr algn="just" eaLnBrk="1" hangingPunct="1">
                <a:buFontTx/>
                <a:buAutoNum type="arabicParenBoth"/>
              </a:pPr>
              <a:r>
                <a:rPr lang="en-US" altLang="en-US" sz="2200">
                  <a:latin typeface="Arial" panose="020B0604020202020204" pitchFamily="34" charset="0"/>
                  <a:cs typeface="Arial" panose="020B0604020202020204" pitchFamily="34" charset="0"/>
                </a:rPr>
                <a:t>Đa số các chủ doanh nghiệp địa phương sẽ không thuê thêm nhân công trong năm tới.</a:t>
              </a:r>
            </a:p>
          </p:txBody>
        </p:sp>
        <p:cxnSp>
          <p:nvCxnSpPr>
            <p:cNvPr id="9" name="Straight Connector 8">
              <a:extLst>
                <a:ext uri="{FF2B5EF4-FFF2-40B4-BE49-F238E27FC236}">
                  <a16:creationId xmlns:a16="http://schemas.microsoft.com/office/drawing/2014/main" id="{9A639B12-A096-9D42-B114-69C15B77D6AF}"/>
                </a:ext>
              </a:extLst>
            </p:cNvPr>
            <p:cNvCxnSpPr/>
            <p:nvPr/>
          </p:nvCxnSpPr>
          <p:spPr>
            <a:xfrm>
              <a:off x="2756493" y="4818119"/>
              <a:ext cx="7539657" cy="0"/>
            </a:xfrm>
            <a:prstGeom prst="line">
              <a:avLst/>
            </a:prstGeom>
          </p:spPr>
          <p:style>
            <a:lnRef idx="1">
              <a:schemeClr val="dk1"/>
            </a:lnRef>
            <a:fillRef idx="0">
              <a:schemeClr val="dk1"/>
            </a:fillRef>
            <a:effectRef idx="0">
              <a:schemeClr val="dk1"/>
            </a:effectRef>
            <a:fontRef idx="minor">
              <a:schemeClr val="tx1"/>
            </a:fontRef>
          </p:style>
        </p:cxnSp>
      </p:grpSp>
      <p:sp>
        <p:nvSpPr>
          <p:cNvPr id="10" name="Rectangle 9">
            <a:extLst>
              <a:ext uri="{FF2B5EF4-FFF2-40B4-BE49-F238E27FC236}">
                <a16:creationId xmlns:a16="http://schemas.microsoft.com/office/drawing/2014/main" id="{D204AD28-91D7-9180-B8D5-C86BF4412DF9}"/>
              </a:ext>
            </a:extLst>
          </p:cNvPr>
          <p:cNvSpPr>
            <a:spLocks noChangeArrowheads="1"/>
          </p:cNvSpPr>
          <p:nvPr/>
        </p:nvSpPr>
        <p:spPr bwMode="auto">
          <a:xfrm>
            <a:off x="2755900" y="5532438"/>
            <a:ext cx="80772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b="1">
                <a:latin typeface="Arial" panose="020B0604020202020204" pitchFamily="34" charset="0"/>
                <a:ea typeface="Calibri" panose="020F0502020204030204" pitchFamily="34" charset="0"/>
                <a:cs typeface="Arial" panose="020B0604020202020204" pitchFamily="34" charset="0"/>
              </a:rPr>
              <a:t>S</a:t>
            </a:r>
            <a:r>
              <a:rPr lang="en-US" altLang="en-US" sz="2200">
                <a:latin typeface="Arial" panose="020B0604020202020204" pitchFamily="34" charset="0"/>
                <a:ea typeface="Calibri" panose="020F0502020204030204" pitchFamily="34" charset="0"/>
                <a:cs typeface="Arial" panose="020B0604020202020204" pitchFamily="34" charset="0"/>
              </a:rPr>
              <a:t> = 36 chủ doanh nghiệp từ </a:t>
            </a:r>
            <a:r>
              <a:rPr lang="en-US" altLang="en-US" sz="2200" b="1">
                <a:solidFill>
                  <a:srgbClr val="FF0000"/>
                </a:solidFill>
                <a:latin typeface="Arial" panose="020B0604020202020204" pitchFamily="34" charset="0"/>
                <a:ea typeface="Calibri" panose="020F0502020204030204" pitchFamily="34" charset="0"/>
                <a:cs typeface="Arial" panose="020B0604020202020204" pitchFamily="34" charset="0"/>
              </a:rPr>
              <a:t>nhiều công ty khác nhau</a:t>
            </a:r>
          </a:p>
          <a:p>
            <a:pPr eaLnBrk="1" hangingPunct="1"/>
            <a:r>
              <a:rPr lang="en-US" altLang="en-US" sz="2200" b="1">
                <a:latin typeface="Arial" panose="020B0604020202020204" pitchFamily="34" charset="0"/>
                <a:ea typeface="Calibri" panose="020F0502020204030204" pitchFamily="34" charset="0"/>
                <a:cs typeface="Arial" panose="020B0604020202020204" pitchFamily="34" charset="0"/>
              </a:rPr>
              <a:t>T</a:t>
            </a:r>
            <a:r>
              <a:rPr lang="en-US" altLang="en-US" sz="2200">
                <a:latin typeface="Arial" panose="020B0604020202020204" pitchFamily="34" charset="0"/>
                <a:ea typeface="Calibri" panose="020F0502020204030204" pitchFamily="34" charset="0"/>
                <a:cs typeface="Arial" panose="020B0604020202020204" pitchFamily="34" charset="0"/>
              </a:rPr>
              <a:t> = Tất cả các chủ doanh nghiệp địa phương</a:t>
            </a:r>
          </a:p>
          <a:p>
            <a:pPr eaLnBrk="1" hangingPunct="1"/>
            <a:r>
              <a:rPr lang="en-US" altLang="en-US" sz="2200" b="1">
                <a:latin typeface="Arial" panose="020B0604020202020204" pitchFamily="34" charset="0"/>
                <a:ea typeface="Calibri" panose="020F0502020204030204" pitchFamily="34" charset="0"/>
                <a:cs typeface="Arial" panose="020B0604020202020204" pitchFamily="34" charset="0"/>
              </a:rPr>
              <a:t>F</a:t>
            </a:r>
            <a:r>
              <a:rPr lang="en-US" altLang="en-US" sz="2200">
                <a:latin typeface="Arial" panose="020B0604020202020204" pitchFamily="34" charset="0"/>
                <a:ea typeface="Calibri" panose="020F0502020204030204" pitchFamily="34" charset="0"/>
                <a:cs typeface="Arial" panose="020B0604020202020204" pitchFamily="34" charset="0"/>
              </a:rPr>
              <a:t> = không có kế hoạch thuê thêm nhân công trong năm tới</a:t>
            </a:r>
            <a:endParaRPr lang="vi-VN" altLang="en-US" sz="2200">
              <a:latin typeface="Arial" panose="020B060402020202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1F5079B-92FC-A241-9FB2-24E7BD265E3E}"/>
              </a:ext>
            </a:extLst>
          </p:cNvPr>
          <p:cNvSpPr/>
          <p:nvPr/>
        </p:nvSpPr>
        <p:spPr>
          <a:xfrm rot="16200000">
            <a:off x="-3177381" y="3169443"/>
            <a:ext cx="6858000"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indent="182880" algn="ctr" eaLnBrk="1" fontAlgn="auto" hangingPunct="1">
              <a:lnSpc>
                <a:spcPct val="120000"/>
              </a:lnSpc>
              <a:spcBef>
                <a:spcPts val="600"/>
              </a:spcBef>
              <a:spcAft>
                <a:spcPts val="600"/>
              </a:spcAft>
              <a:defRPr/>
            </a:pPr>
            <a:r>
              <a:rPr lang="en-US" sz="2400" dirty="0">
                <a:solidFill>
                  <a:srgbClr val="996600"/>
                </a:solidFill>
                <a:ea typeface="Calibri" panose="020F0502020204030204" pitchFamily="34" charset="0"/>
                <a:cs typeface="Times New Roman" panose="02020603050405020304" pitchFamily="18" charset="0"/>
              </a:rPr>
              <a:t>ĐÁNH GIÁ KHÁI QUÁT HÓA QUY NẠP (2)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p:bldP spid="1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2232F8EF-A689-E4B4-4477-0EA86D31EA24}"/>
              </a:ext>
            </a:extLst>
          </p:cNvPr>
          <p:cNvSpPr>
            <a:spLocks noChangeArrowheads="1"/>
          </p:cNvSpPr>
          <p:nvPr/>
        </p:nvSpPr>
        <p:spPr bwMode="auto">
          <a:xfrm>
            <a:off x="2657475" y="971550"/>
            <a:ext cx="776922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Bef>
                <a:spcPts val="600"/>
              </a:spcBef>
              <a:spcAft>
                <a:spcPts val="600"/>
              </a:spcAft>
              <a:buFontTx/>
              <a:buAutoNum type="arabicParenBoth"/>
            </a:pPr>
            <a:r>
              <a:rPr lang="en-US" altLang="en-US" sz="2400">
                <a:ea typeface="Calibri" panose="020F0502020204030204" pitchFamily="34" charset="0"/>
                <a:cs typeface="Arial" panose="020B0604020202020204" pitchFamily="34" charset="0"/>
              </a:rPr>
              <a:t>Trong số 36 chủ doanh nghiệp của các công ty bị phá sản, 20 người nói họ không có kết hoạch tăng cường lực lượng lao động, 10 người nói họ không chắc, và 6 có kế hoạch tuyển thêm người làm.</a:t>
            </a:r>
          </a:p>
          <a:p>
            <a:pPr algn="just" eaLnBrk="1" hangingPunct="1">
              <a:spcBef>
                <a:spcPts val="600"/>
              </a:spcBef>
              <a:spcAft>
                <a:spcPts val="600"/>
              </a:spcAft>
              <a:buFontTx/>
              <a:buAutoNum type="arabicParenBoth"/>
            </a:pPr>
            <a:r>
              <a:rPr lang="en-US" altLang="en-US" sz="2400">
                <a:ea typeface="Calibri" panose="020F0502020204030204" pitchFamily="34" charset="0"/>
                <a:cs typeface="Arial" panose="020B0604020202020204" pitchFamily="34" charset="0"/>
              </a:rPr>
              <a:t>Đa số các chủ doanh nghiệp địa phương có lẽ sẽ không thuê thêm nhân công trong năm tới.</a:t>
            </a:r>
            <a:endParaRPr lang="vi-VN" altLang="en-US" sz="2400">
              <a:latin typeface="Verdana" panose="020B0604030504040204" pitchFamily="34" charset="0"/>
              <a:ea typeface="Calibri" panose="020F0502020204030204" pitchFamily="34" charset="0"/>
              <a:cs typeface="Arial" panose="020B0604020202020204" pitchFamily="34" charset="0"/>
            </a:endParaRPr>
          </a:p>
        </p:txBody>
      </p:sp>
      <p:sp>
        <p:nvSpPr>
          <p:cNvPr id="28674" name="Rectangle 2">
            <a:extLst>
              <a:ext uri="{FF2B5EF4-FFF2-40B4-BE49-F238E27FC236}">
                <a16:creationId xmlns:a16="http://schemas.microsoft.com/office/drawing/2014/main" id="{9C1C61C9-6636-B986-348F-F9B37FCFA6E1}"/>
              </a:ext>
            </a:extLst>
          </p:cNvPr>
          <p:cNvSpPr>
            <a:spLocks noChangeArrowheads="1"/>
          </p:cNvSpPr>
          <p:nvPr/>
        </p:nvSpPr>
        <p:spPr bwMode="auto">
          <a:xfrm>
            <a:off x="1133475" y="944563"/>
            <a:ext cx="1531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400">
                <a:cs typeface="Arial" panose="020B0604020202020204" pitchFamily="34" charset="0"/>
              </a:rPr>
              <a:t>Luận cứ 2</a:t>
            </a:r>
          </a:p>
        </p:txBody>
      </p:sp>
      <p:cxnSp>
        <p:nvCxnSpPr>
          <p:cNvPr id="4" name="Straight Connector 3">
            <a:extLst>
              <a:ext uri="{FF2B5EF4-FFF2-40B4-BE49-F238E27FC236}">
                <a16:creationId xmlns:a16="http://schemas.microsoft.com/office/drawing/2014/main" id="{728DF24C-7F26-9248-96A9-E65FCAA0DECF}"/>
              </a:ext>
            </a:extLst>
          </p:cNvPr>
          <p:cNvCxnSpPr/>
          <p:nvPr/>
        </p:nvCxnSpPr>
        <p:spPr>
          <a:xfrm>
            <a:off x="3190875" y="2559050"/>
            <a:ext cx="5943600" cy="0"/>
          </a:xfrm>
          <a:prstGeom prst="line">
            <a:avLst/>
          </a:prstGeom>
        </p:spPr>
        <p:style>
          <a:lnRef idx="1">
            <a:schemeClr val="accent1"/>
          </a:lnRef>
          <a:fillRef idx="0">
            <a:schemeClr val="accent1"/>
          </a:fillRef>
          <a:effectRef idx="0">
            <a:schemeClr val="accent1"/>
          </a:effectRef>
          <a:fontRef idx="minor">
            <a:schemeClr val="tx1"/>
          </a:fontRef>
        </p:style>
      </p:cxnSp>
      <p:sp>
        <p:nvSpPr>
          <p:cNvPr id="28676" name="Rectangle 4">
            <a:extLst>
              <a:ext uri="{FF2B5EF4-FFF2-40B4-BE49-F238E27FC236}">
                <a16:creationId xmlns:a16="http://schemas.microsoft.com/office/drawing/2014/main" id="{18E641FB-A7E8-6D66-CD2C-44213E92AA50}"/>
              </a:ext>
            </a:extLst>
          </p:cNvPr>
          <p:cNvSpPr>
            <a:spLocks noChangeArrowheads="1"/>
          </p:cNvSpPr>
          <p:nvPr/>
        </p:nvSpPr>
        <p:spPr bwMode="auto">
          <a:xfrm>
            <a:off x="2386013" y="3792538"/>
            <a:ext cx="8231187"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spcBef>
                <a:spcPts val="600"/>
              </a:spcBef>
              <a:spcAft>
                <a:spcPts val="600"/>
              </a:spcAft>
            </a:pPr>
            <a:r>
              <a:rPr lang="en-US" altLang="en-US" sz="2400">
                <a:ea typeface="Calibri" panose="020F0502020204030204" pitchFamily="34" charset="0"/>
                <a:cs typeface="Arial" panose="020B0604020202020204" pitchFamily="34" charset="0"/>
              </a:rPr>
              <a:t>S = 36 chủ doanh nghiệp từ của </a:t>
            </a:r>
            <a:r>
              <a:rPr lang="en-US" altLang="en-US" sz="2400" b="1">
                <a:solidFill>
                  <a:srgbClr val="FF0000"/>
                </a:solidFill>
                <a:ea typeface="Calibri" panose="020F0502020204030204" pitchFamily="34" charset="0"/>
                <a:cs typeface="Arial" panose="020B0604020202020204" pitchFamily="34" charset="0"/>
              </a:rPr>
              <a:t>các công ty bị phá sản</a:t>
            </a:r>
          </a:p>
          <a:p>
            <a:pPr eaLnBrk="1" hangingPunct="1">
              <a:spcBef>
                <a:spcPts val="600"/>
              </a:spcBef>
              <a:spcAft>
                <a:spcPts val="600"/>
              </a:spcAft>
            </a:pPr>
            <a:r>
              <a:rPr lang="en-US" altLang="en-US" sz="2400">
                <a:ea typeface="Calibri" panose="020F0502020204030204" pitchFamily="34" charset="0"/>
                <a:cs typeface="Arial" panose="020B0604020202020204" pitchFamily="34" charset="0"/>
              </a:rPr>
              <a:t>T = tất cả các chủ doanh nghiệp địa phương</a:t>
            </a:r>
          </a:p>
          <a:p>
            <a:pPr eaLnBrk="1" hangingPunct="1">
              <a:spcBef>
                <a:spcPts val="600"/>
              </a:spcBef>
              <a:spcAft>
                <a:spcPts val="600"/>
              </a:spcAft>
            </a:pPr>
            <a:r>
              <a:rPr lang="en-US" altLang="en-US" sz="2400">
                <a:ea typeface="Calibri" panose="020F0502020204030204" pitchFamily="34" charset="0"/>
                <a:cs typeface="Arial" panose="020B0604020202020204" pitchFamily="34" charset="0"/>
              </a:rPr>
              <a:t>F = không có kế hoạch thuê thêm nhân công trong năm tới</a:t>
            </a:r>
            <a:endParaRPr lang="vi-VN" altLang="en-US" sz="2400">
              <a:latin typeface="Verdana" panose="020B0604030504040204" pitchFamily="34" charset="0"/>
              <a:ea typeface="Calibri" panose="020F0502020204030204" pitchFamily="34" charset="0"/>
              <a:cs typeface="Arial" panose="020B0604020202020204" pitchFamily="34" charset="0"/>
            </a:endParaRPr>
          </a:p>
          <a:p>
            <a:pPr eaLnBrk="1" hangingPunct="1">
              <a:spcBef>
                <a:spcPts val="600"/>
              </a:spcBef>
              <a:spcAft>
                <a:spcPts val="600"/>
              </a:spcAft>
            </a:pPr>
            <a:endParaRPr lang="vi-VN" altLang="en-US" sz="2400">
              <a:latin typeface="Verdana" panose="020B060403050404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36F11CB-1485-2DEE-D53F-79AEBEC6F780}"/>
              </a:ext>
            </a:extLst>
          </p:cNvPr>
          <p:cNvSpPr>
            <a:spLocks noChangeArrowheads="1"/>
          </p:cNvSpPr>
          <p:nvPr/>
        </p:nvSpPr>
        <p:spPr bwMode="auto">
          <a:xfrm>
            <a:off x="762000" y="3057525"/>
            <a:ext cx="1808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400" b="1">
                <a:ea typeface="Calibri" panose="020F0502020204030204" pitchFamily="34" charset="0"/>
                <a:cs typeface="Arial" panose="020B0604020202020204" pitchFamily="34" charset="0"/>
              </a:rPr>
              <a:t>mẫu không ngẫu nhiên</a:t>
            </a:r>
            <a:endParaRPr lang="vi-VN" altLang="en-US" sz="2400" b="1">
              <a:latin typeface="Verdana" panose="020B0604030504040204" pitchFamily="34" charset="0"/>
              <a:ea typeface="Calibri" panose="020F0502020204030204" pitchFamily="34" charset="0"/>
              <a:cs typeface="Arial" panose="020B0604020202020204" pitchFamily="34" charset="0"/>
            </a:endParaRPr>
          </a:p>
        </p:txBody>
      </p:sp>
      <p:sp>
        <p:nvSpPr>
          <p:cNvPr id="8" name="Down Arrow 7">
            <a:extLst>
              <a:ext uri="{FF2B5EF4-FFF2-40B4-BE49-F238E27FC236}">
                <a16:creationId xmlns:a16="http://schemas.microsoft.com/office/drawing/2014/main" id="{D2C114CA-4DD5-B24A-9CA8-3482D7EA5D7F}"/>
              </a:ext>
            </a:extLst>
          </p:cNvPr>
          <p:cNvSpPr/>
          <p:nvPr/>
        </p:nvSpPr>
        <p:spPr>
          <a:xfrm>
            <a:off x="1301750" y="4240213"/>
            <a:ext cx="441325" cy="847725"/>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vi-VN" sz="2400"/>
          </a:p>
        </p:txBody>
      </p:sp>
      <p:sp>
        <p:nvSpPr>
          <p:cNvPr id="9" name="Rectangle 8">
            <a:extLst>
              <a:ext uri="{FF2B5EF4-FFF2-40B4-BE49-F238E27FC236}">
                <a16:creationId xmlns:a16="http://schemas.microsoft.com/office/drawing/2014/main" id="{0A08BA2C-F96E-A9F3-FB60-9B3A4568C0F0}"/>
              </a:ext>
            </a:extLst>
          </p:cNvPr>
          <p:cNvSpPr>
            <a:spLocks noChangeArrowheads="1"/>
          </p:cNvSpPr>
          <p:nvPr/>
        </p:nvSpPr>
        <p:spPr bwMode="auto">
          <a:xfrm>
            <a:off x="727075" y="5610225"/>
            <a:ext cx="3582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400" b="1">
                <a:ea typeface="Calibri" panose="020F0502020204030204" pitchFamily="34" charset="0"/>
                <a:cs typeface="Arial" panose="020B0604020202020204" pitchFamily="34" charset="0"/>
              </a:rPr>
              <a:t>khái quát hoá thiên lệch</a:t>
            </a:r>
            <a:endParaRPr lang="vi-VN" altLang="en-US" sz="2400">
              <a:latin typeface="Verdana" panose="020B0604030504040204" pitchFamily="34" charset="0"/>
              <a:ea typeface="Calibri" panose="020F0502020204030204" pitchFamily="34" charset="0"/>
              <a:cs typeface="Arial" panose="020B0604020202020204" pitchFamily="34" charset="0"/>
            </a:endParaRPr>
          </a:p>
        </p:txBody>
      </p:sp>
      <p:sp>
        <p:nvSpPr>
          <p:cNvPr id="10" name="Right Arrow 9">
            <a:extLst>
              <a:ext uri="{FF2B5EF4-FFF2-40B4-BE49-F238E27FC236}">
                <a16:creationId xmlns:a16="http://schemas.microsoft.com/office/drawing/2014/main" id="{4958C1FD-FCDE-AD4A-8052-A5AF2AC94932}"/>
              </a:ext>
            </a:extLst>
          </p:cNvPr>
          <p:cNvSpPr/>
          <p:nvPr/>
        </p:nvSpPr>
        <p:spPr>
          <a:xfrm>
            <a:off x="4425950" y="5778500"/>
            <a:ext cx="685800" cy="215900"/>
          </a:xfrm>
          <a:prstGeom prst="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vi-VN" sz="2400"/>
          </a:p>
        </p:txBody>
      </p:sp>
      <p:sp>
        <p:nvSpPr>
          <p:cNvPr id="11" name="Rectangle 10">
            <a:extLst>
              <a:ext uri="{FF2B5EF4-FFF2-40B4-BE49-F238E27FC236}">
                <a16:creationId xmlns:a16="http://schemas.microsoft.com/office/drawing/2014/main" id="{E31C2CD6-7FB9-768E-8238-F8D31FF8A434}"/>
              </a:ext>
            </a:extLst>
          </p:cNvPr>
          <p:cNvSpPr>
            <a:spLocks noChangeArrowheads="1"/>
          </p:cNvSpPr>
          <p:nvPr/>
        </p:nvSpPr>
        <p:spPr bwMode="auto">
          <a:xfrm>
            <a:off x="5357813" y="5626100"/>
            <a:ext cx="2368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400" b="1">
                <a:cs typeface="Arial" panose="020B0604020202020204" pitchFamily="34" charset="0"/>
              </a:rPr>
              <a:t>LUẬN CỨ YẾU</a:t>
            </a:r>
          </a:p>
        </p:txBody>
      </p:sp>
      <p:sp>
        <p:nvSpPr>
          <p:cNvPr id="12" name="Rectangle 11">
            <a:extLst>
              <a:ext uri="{FF2B5EF4-FFF2-40B4-BE49-F238E27FC236}">
                <a16:creationId xmlns:a16="http://schemas.microsoft.com/office/drawing/2014/main" id="{7CE5307A-C2B5-F045-B3F8-F183BDF30557}"/>
              </a:ext>
            </a:extLst>
          </p:cNvPr>
          <p:cNvSpPr/>
          <p:nvPr/>
        </p:nvSpPr>
        <p:spPr>
          <a:xfrm rot="16200000">
            <a:off x="-3177381" y="3169443"/>
            <a:ext cx="6858000"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indent="182880" algn="ctr" eaLnBrk="1" fontAlgn="auto" hangingPunct="1">
              <a:lnSpc>
                <a:spcPct val="120000"/>
              </a:lnSpc>
              <a:spcBef>
                <a:spcPts val="600"/>
              </a:spcBef>
              <a:spcAft>
                <a:spcPts val="600"/>
              </a:spcAft>
              <a:defRPr/>
            </a:pPr>
            <a:r>
              <a:rPr lang="en-US" sz="2400" dirty="0">
                <a:solidFill>
                  <a:srgbClr val="996600"/>
                </a:solidFill>
                <a:ea typeface="Calibri" panose="020F0502020204030204" pitchFamily="34" charset="0"/>
                <a:cs typeface="Times New Roman" panose="02020603050405020304" pitchFamily="18" charset="0"/>
              </a:rPr>
              <a:t>ĐÁNH GIÁ KHÁI QUÁT HÓA QUY NẠP (2)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animBg="1"/>
      <p:bldP spid="1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4436C6-AEC7-464B-B493-C28B3AD4B5CF}"/>
              </a:ext>
            </a:extLst>
          </p:cNvPr>
          <p:cNvSpPr/>
          <p:nvPr/>
        </p:nvSpPr>
        <p:spPr>
          <a:xfrm rot="16200000">
            <a:off x="-2826544" y="3553619"/>
            <a:ext cx="6137275"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indent="182880" algn="ctr" eaLnBrk="1" fontAlgn="auto" hangingPunct="1">
              <a:lnSpc>
                <a:spcPct val="120000"/>
              </a:lnSpc>
              <a:spcBef>
                <a:spcPts val="600"/>
              </a:spcBef>
              <a:spcAft>
                <a:spcPts val="600"/>
              </a:spcAft>
              <a:defRPr/>
            </a:pPr>
            <a:r>
              <a:rPr lang="en-US" sz="2400" dirty="0">
                <a:solidFill>
                  <a:srgbClr val="996600"/>
                </a:solidFill>
                <a:ea typeface="Calibri" panose="020F0502020204030204" pitchFamily="34" charset="0"/>
                <a:cs typeface="Times New Roman" panose="02020603050405020304" pitchFamily="18" charset="0"/>
              </a:rPr>
              <a:t>BÀI TẬP THỰC HÀNH</a:t>
            </a:r>
          </a:p>
        </p:txBody>
      </p:sp>
      <p:sp>
        <p:nvSpPr>
          <p:cNvPr id="29698" name="Rectangle 5">
            <a:extLst>
              <a:ext uri="{FF2B5EF4-FFF2-40B4-BE49-F238E27FC236}">
                <a16:creationId xmlns:a16="http://schemas.microsoft.com/office/drawing/2014/main" id="{8B06C44C-066B-CE90-4543-F342C33170D3}"/>
              </a:ext>
            </a:extLst>
          </p:cNvPr>
          <p:cNvSpPr>
            <a:spLocks noChangeArrowheads="1"/>
          </p:cNvSpPr>
          <p:nvPr/>
        </p:nvSpPr>
        <p:spPr bwMode="auto">
          <a:xfrm>
            <a:off x="536575" y="1249363"/>
            <a:ext cx="54578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400" b="1"/>
              <a:t>1. A. </a:t>
            </a:r>
            <a:r>
              <a:rPr lang="en-US" altLang="en-US" sz="2400"/>
              <a:t>Phần lớn các sinh viên trong trường đều tập thể dục thường xuyên. Tôi đã làm cuộc khảo sát các sinh viên rời khỏi phòng tập tạ, và đại đa số họ đều trả lời rằng họ tập thể dục thường xuyên.</a:t>
            </a:r>
          </a:p>
        </p:txBody>
      </p:sp>
      <p:sp>
        <p:nvSpPr>
          <p:cNvPr id="29699" name="Rectangle 6">
            <a:extLst>
              <a:ext uri="{FF2B5EF4-FFF2-40B4-BE49-F238E27FC236}">
                <a16:creationId xmlns:a16="http://schemas.microsoft.com/office/drawing/2014/main" id="{BD2698C7-13D8-3F56-CD9B-27613CD00312}"/>
              </a:ext>
            </a:extLst>
          </p:cNvPr>
          <p:cNvSpPr>
            <a:spLocks noChangeArrowheads="1"/>
          </p:cNvSpPr>
          <p:nvPr/>
        </p:nvSpPr>
        <p:spPr bwMode="auto">
          <a:xfrm>
            <a:off x="6164263" y="1289050"/>
            <a:ext cx="56896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400" b="1"/>
              <a:t>1. B. </a:t>
            </a:r>
            <a:r>
              <a:rPr lang="en-US" altLang="en-US" sz="2400"/>
              <a:t>Phần lớn các sinh viên trong trường đều tập thể dục thường xuyên. Tôi đã làm cuộc khảo sát các sinh viên ở trong khu căn-tin, và đại đa số họ đều trả lời rằng họ tập thể dục thường xuyên.</a:t>
            </a:r>
          </a:p>
        </p:txBody>
      </p:sp>
      <p:sp>
        <p:nvSpPr>
          <p:cNvPr id="29700" name="Rectangle 7">
            <a:extLst>
              <a:ext uri="{FF2B5EF4-FFF2-40B4-BE49-F238E27FC236}">
                <a16:creationId xmlns:a16="http://schemas.microsoft.com/office/drawing/2014/main" id="{253338BB-7DF9-9020-E597-748D6DF53565}"/>
              </a:ext>
            </a:extLst>
          </p:cNvPr>
          <p:cNvSpPr>
            <a:spLocks noChangeArrowheads="1"/>
          </p:cNvSpPr>
          <p:nvPr/>
        </p:nvSpPr>
        <p:spPr bwMode="auto">
          <a:xfrm>
            <a:off x="862013" y="744538"/>
            <a:ext cx="107648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200" b="1">
                <a:latin typeface="Arial" panose="020B0604020202020204" pitchFamily="34" charset="0"/>
                <a:ea typeface="Calibri" panose="020F0502020204030204" pitchFamily="34" charset="0"/>
                <a:cs typeface="Arial" panose="020B0604020202020204" pitchFamily="34" charset="0"/>
              </a:rPr>
              <a:t>Với các cặp luận cứ sau đây, luận cứ nào trong mỗi cặp mạnh hơn, tại sao.</a:t>
            </a:r>
            <a:endParaRPr lang="en-US" altLang="en-US" sz="2200">
              <a:latin typeface="Arial" panose="020B0604020202020204" pitchFamily="34" charset="0"/>
              <a:ea typeface="Calibri" panose="020F0502020204030204" pitchFamily="34" charset="0"/>
              <a:cs typeface="Arial" panose="020B0604020202020204" pitchFamily="34" charset="0"/>
            </a:endParaRPr>
          </a:p>
        </p:txBody>
      </p:sp>
      <p:sp>
        <p:nvSpPr>
          <p:cNvPr id="29701" name="Rectangle 9">
            <a:extLst>
              <a:ext uri="{FF2B5EF4-FFF2-40B4-BE49-F238E27FC236}">
                <a16:creationId xmlns:a16="http://schemas.microsoft.com/office/drawing/2014/main" id="{D77387F0-9544-D476-2174-27FDD454C49D}"/>
              </a:ext>
            </a:extLst>
          </p:cNvPr>
          <p:cNvSpPr>
            <a:spLocks noChangeArrowheads="1"/>
          </p:cNvSpPr>
          <p:nvPr/>
        </p:nvSpPr>
        <p:spPr bwMode="auto">
          <a:xfrm>
            <a:off x="536575" y="3560763"/>
            <a:ext cx="545782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400" b="1"/>
              <a:t>2. A. </a:t>
            </a:r>
            <a:r>
              <a:rPr lang="en-US" altLang="en-US" sz="2400"/>
              <a:t>Một tờ báo địa phương tiến hành khảo sát độc giả của báo này để xác định xem những chuỗi truyện tranh nào của báo được yêu thích nhất. Phần lớn trong số 175 người trả lời nói rằng </a:t>
            </a:r>
            <a:r>
              <a:rPr lang="en-US" altLang="en-US" sz="2400" i="1"/>
              <a:t>Bizzaro</a:t>
            </a:r>
            <a:r>
              <a:rPr lang="en-US" altLang="en-US" sz="2400"/>
              <a:t> là truyện họ yêu thích. Vì thế </a:t>
            </a:r>
            <a:r>
              <a:rPr lang="en-US" altLang="en-US" sz="2400" i="1"/>
              <a:t>Bizzaro</a:t>
            </a:r>
            <a:r>
              <a:rPr lang="en-US" altLang="en-US" sz="2400"/>
              <a:t> tất phải là chuỗi truyện được độc giả yêu thích nhất.</a:t>
            </a:r>
          </a:p>
        </p:txBody>
      </p:sp>
      <p:sp>
        <p:nvSpPr>
          <p:cNvPr id="29702" name="Rectangle 10">
            <a:extLst>
              <a:ext uri="{FF2B5EF4-FFF2-40B4-BE49-F238E27FC236}">
                <a16:creationId xmlns:a16="http://schemas.microsoft.com/office/drawing/2014/main" id="{D0BFA888-B618-B7CB-B0B8-1F543EFF0E34}"/>
              </a:ext>
            </a:extLst>
          </p:cNvPr>
          <p:cNvSpPr>
            <a:spLocks noChangeArrowheads="1"/>
          </p:cNvSpPr>
          <p:nvPr/>
        </p:nvSpPr>
        <p:spPr bwMode="auto">
          <a:xfrm>
            <a:off x="6230938" y="3429000"/>
            <a:ext cx="56229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400" b="1"/>
              <a:t>2. A. </a:t>
            </a:r>
            <a:r>
              <a:rPr lang="en-US" altLang="en-US" sz="2400"/>
              <a:t>Một tờ báo địa phương tiến hành khảo sát độc giả của báo này để xác định xem những chuỗi truyện tranh nào của báo được yêu thích nhất. Phần lớn trong số 175 người trả lời dưới 21 tuổi nói rằng </a:t>
            </a:r>
            <a:r>
              <a:rPr lang="en-US" altLang="en-US" sz="2400" i="1"/>
              <a:t>Bizzaro</a:t>
            </a:r>
            <a:r>
              <a:rPr lang="en-US" altLang="en-US" sz="2400"/>
              <a:t> là truyện họ yêu thích. Vì thế </a:t>
            </a:r>
            <a:r>
              <a:rPr lang="en-US" altLang="en-US" sz="2400" i="1"/>
              <a:t>Bizzaro</a:t>
            </a:r>
            <a:r>
              <a:rPr lang="en-US" altLang="en-US" sz="2400"/>
              <a:t> tất phải là chuỗi truyện được độc giả yêu thích nhất.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0" b="-20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9754A2-CC40-8046-BC65-631D8966DB4D}"/>
              </a:ext>
            </a:extLst>
          </p:cNvPr>
          <p:cNvSpPr/>
          <p:nvPr/>
        </p:nvSpPr>
        <p:spPr>
          <a:xfrm>
            <a:off x="2132565" y="435819"/>
            <a:ext cx="3615092" cy="523220"/>
          </a:xfrm>
          <a:prstGeom prst="rect">
            <a:avLst/>
          </a:prstGeom>
        </p:spPr>
        <p:txBody>
          <a:bodyPr wrap="none">
            <a:spAutoFit/>
          </a:bodyPr>
          <a:lstStyle/>
          <a:p>
            <a:r>
              <a:rPr lang="en-US" sz="2800" b="1" dirty="0">
                <a:latin typeface="Arial" panose="020B0604020202020204" pitchFamily="34" charset="0"/>
                <a:ea typeface="Times New Roman" panose="02020603050405020304" pitchFamily="18" charset="0"/>
                <a:cs typeface="Arial" panose="020B0604020202020204" pitchFamily="34" charset="0"/>
              </a:rPr>
              <a:t>2</a:t>
            </a:r>
            <a:r>
              <a:rPr lang="vi-VN" sz="2800" b="1" dirty="0">
                <a:latin typeface="Arial" panose="020B0604020202020204" pitchFamily="34" charset="0"/>
                <a:ea typeface="Times New Roman" panose="02020603050405020304" pitchFamily="18" charset="0"/>
                <a:cs typeface="Arial" panose="020B0604020202020204" pitchFamily="34" charset="0"/>
              </a:rPr>
              <a:t>. LUẬN CỨ LÀ GÌ?</a:t>
            </a:r>
            <a:r>
              <a:rPr lang="en-VN" sz="2800" dirty="0">
                <a:latin typeface="Arial" panose="020B0604020202020204" pitchFamily="34" charset="0"/>
                <a:cs typeface="Arial" panose="020B0604020202020204" pitchFamily="34" charset="0"/>
              </a:rPr>
              <a:t> </a:t>
            </a:r>
            <a:endParaRPr sz="28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3393A73-4248-8840-8E77-7BC7079FF48B}"/>
              </a:ext>
            </a:extLst>
          </p:cNvPr>
          <p:cNvSpPr/>
          <p:nvPr/>
        </p:nvSpPr>
        <p:spPr>
          <a:xfrm>
            <a:off x="2699657" y="1124635"/>
            <a:ext cx="4702629" cy="1200329"/>
          </a:xfrm>
          <a:prstGeom prst="rect">
            <a:avLst/>
          </a:prstGeom>
        </p:spPr>
        <p:txBody>
          <a:bodyPr wrap="square">
            <a:spAutoFit/>
          </a:bodyPr>
          <a:lstStyle/>
          <a:p>
            <a:r>
              <a:rPr lang="en-US" sz="2400" b="1" dirty="0" err="1">
                <a:latin typeface="Arial" panose="020B0604020202020204" pitchFamily="34" charset="0"/>
                <a:ea typeface="Times New Roman" panose="02020603050405020304" pitchFamily="18" charset="0"/>
                <a:cs typeface="Arial" panose="020B0604020202020204" pitchFamily="34" charset="0"/>
              </a:rPr>
              <a:t>Luận</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ea typeface="Times New Roman" panose="02020603050405020304" pitchFamily="18" charset="0"/>
                <a:cs typeface="Arial" panose="020B0604020202020204" pitchFamily="34" charset="0"/>
              </a:rPr>
              <a:t>cứ</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là</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nỗ</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lực</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đưa</a:t>
            </a:r>
            <a:r>
              <a:rPr lang="en-US" sz="2400" dirty="0">
                <a:latin typeface="Arial" panose="020B0604020202020204" pitchFamily="34" charset="0"/>
                <a:ea typeface="Times New Roman" panose="02020603050405020304" pitchFamily="18" charset="0"/>
                <a:cs typeface="Arial" panose="020B0604020202020204" pitchFamily="34" charset="0"/>
              </a:rPr>
              <a:t> ra </a:t>
            </a:r>
            <a:r>
              <a:rPr lang="en-US" sz="2400" dirty="0" err="1">
                <a:latin typeface="Arial" panose="020B0604020202020204" pitchFamily="34" charset="0"/>
                <a:ea typeface="Times New Roman" panose="02020603050405020304" pitchFamily="18" charset="0"/>
                <a:cs typeface="Arial" panose="020B0604020202020204" pitchFamily="34" charset="0"/>
              </a:rPr>
              <a:t>những</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lý</a:t>
            </a:r>
            <a:r>
              <a:rPr lang="en-US" sz="2400" dirty="0">
                <a:latin typeface="Arial" panose="020B0604020202020204" pitchFamily="34" charset="0"/>
                <a:ea typeface="Times New Roman" panose="02020603050405020304" pitchFamily="18" charset="0"/>
                <a:cs typeface="Arial" panose="020B0604020202020204" pitchFamily="34" charset="0"/>
              </a:rPr>
              <a:t> do </a:t>
            </a:r>
            <a:r>
              <a:rPr lang="en-US" sz="2400" dirty="0" err="1">
                <a:latin typeface="Arial" panose="020B0604020202020204" pitchFamily="34" charset="0"/>
                <a:ea typeface="Times New Roman" panose="02020603050405020304" pitchFamily="18" charset="0"/>
                <a:cs typeface="Arial" panose="020B0604020202020204" pitchFamily="34" charset="0"/>
              </a:rPr>
              <a:t>ủng</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hộ</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cho</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việc</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nghĩ</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rằng</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một</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niềm</a:t>
            </a:r>
            <a:r>
              <a:rPr lang="en-US" sz="2400" dirty="0">
                <a:latin typeface="Arial" panose="020B0604020202020204" pitchFamily="34" charset="0"/>
                <a:ea typeface="Times New Roman" panose="02020603050405020304" pitchFamily="18" charset="0"/>
                <a:cs typeface="Arial" panose="020B0604020202020204" pitchFamily="34" charset="0"/>
              </a:rPr>
              <a:t> tin </a:t>
            </a:r>
            <a:r>
              <a:rPr lang="en-US" sz="2400" dirty="0" err="1">
                <a:latin typeface="Arial" panose="020B0604020202020204" pitchFamily="34" charset="0"/>
                <a:ea typeface="Times New Roman" panose="02020603050405020304" pitchFamily="18" charset="0"/>
                <a:cs typeface="Arial" panose="020B0604020202020204" pitchFamily="34" charset="0"/>
              </a:rPr>
              <a:t>nào</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đó</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là</a:t>
            </a:r>
            <a:r>
              <a:rPr lang="en-US" sz="2400" dirty="0">
                <a:latin typeface="Arial" panose="020B0604020202020204" pitchFamily="34" charset="0"/>
                <a:ea typeface="Times New Roman" panose="02020603050405020304" pitchFamily="18" charset="0"/>
                <a:cs typeface="Arial" panose="020B0604020202020204" pitchFamily="34" charset="0"/>
              </a:rPr>
              <a:t> </a:t>
            </a:r>
            <a:r>
              <a:rPr lang="en-US" sz="2400" dirty="0" err="1">
                <a:latin typeface="Arial" panose="020B0604020202020204" pitchFamily="34" charset="0"/>
                <a:ea typeface="Times New Roman" panose="02020603050405020304" pitchFamily="18" charset="0"/>
                <a:cs typeface="Arial" panose="020B0604020202020204" pitchFamily="34" charset="0"/>
              </a:rPr>
              <a:t>đúng</a:t>
            </a:r>
            <a:r>
              <a:rPr lang="en-US" sz="2400" dirty="0">
                <a:latin typeface="Arial" panose="020B0604020202020204" pitchFamily="34" charset="0"/>
                <a:ea typeface="Times New Roman" panose="02020603050405020304" pitchFamily="18" charset="0"/>
                <a:cs typeface="Arial" panose="020B0604020202020204" pitchFamily="34" charset="0"/>
              </a:rPr>
              <a:t>. </a:t>
            </a:r>
            <a:endParaRPr sz="2400" dirty="0">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ED1FE554-3047-6D4E-8DDE-CB7783B597C8}"/>
              </a:ext>
            </a:extLst>
          </p:cNvPr>
          <p:cNvGrpSpPr/>
          <p:nvPr/>
        </p:nvGrpSpPr>
        <p:grpSpPr>
          <a:xfrm>
            <a:off x="1421688" y="2617797"/>
            <a:ext cx="5336095" cy="1735920"/>
            <a:chOff x="1336161" y="2872516"/>
            <a:chExt cx="5336095" cy="1735920"/>
          </a:xfrm>
        </p:grpSpPr>
        <p:sp>
          <p:nvSpPr>
            <p:cNvPr id="6" name="Rectangle 5">
              <a:extLst>
                <a:ext uri="{FF2B5EF4-FFF2-40B4-BE49-F238E27FC236}">
                  <a16:creationId xmlns:a16="http://schemas.microsoft.com/office/drawing/2014/main" id="{8DEBB60F-5990-5247-8700-FF211606A1BE}"/>
                </a:ext>
              </a:extLst>
            </p:cNvPr>
            <p:cNvSpPr/>
            <p:nvPr/>
          </p:nvSpPr>
          <p:spPr>
            <a:xfrm>
              <a:off x="1336161" y="3346850"/>
              <a:ext cx="1592807" cy="830997"/>
            </a:xfrm>
            <a:prstGeom prst="rect">
              <a:avLst/>
            </a:prstGeom>
          </p:spPr>
          <p:txBody>
            <a:bodyPr wrap="square">
              <a:spAutoFit/>
            </a:bodyPr>
            <a:lstStyle/>
            <a:p>
              <a:r>
                <a:rPr lang="vi-VN" sz="2400" dirty="0">
                  <a:latin typeface="Arial" panose="020B0604020202020204" pitchFamily="34" charset="0"/>
                  <a:ea typeface="Times New Roman" panose="02020603050405020304" pitchFamily="18" charset="0"/>
                  <a:cs typeface="Arial" panose="020B0604020202020204" pitchFamily="34" charset="0"/>
                </a:rPr>
                <a:t>Cấu trúc luận cứ</a:t>
              </a:r>
              <a:endParaRPr sz="24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D84D675-B476-B540-983B-234DF5AAE484}"/>
                </a:ext>
              </a:extLst>
            </p:cNvPr>
            <p:cNvSpPr/>
            <p:nvPr/>
          </p:nvSpPr>
          <p:spPr>
            <a:xfrm>
              <a:off x="3160950" y="2872516"/>
              <a:ext cx="3511306" cy="800219"/>
            </a:xfrm>
            <a:prstGeom prst="rect">
              <a:avLst/>
            </a:prstGeom>
          </p:spPr>
          <p:txBody>
            <a:bodyPr wrap="square">
              <a:spAutoFit/>
            </a:bodyPr>
            <a:lstStyle/>
            <a:p>
              <a:r>
                <a:rPr lang="en-US" sz="2300" b="1" dirty="0" err="1">
                  <a:latin typeface="Arial" panose="020B0604020202020204" pitchFamily="34" charset="0"/>
                  <a:ea typeface="Times New Roman" panose="02020603050405020304" pitchFamily="18" charset="0"/>
                  <a:cs typeface="Arial" panose="020B0604020202020204" pitchFamily="34" charset="0"/>
                </a:rPr>
                <a:t>Tiền</a:t>
              </a:r>
              <a:r>
                <a:rPr lang="en-US" sz="2300" b="1" dirty="0">
                  <a:latin typeface="Arial" panose="020B0604020202020204" pitchFamily="34" charset="0"/>
                  <a:ea typeface="Times New Roman" panose="02020603050405020304" pitchFamily="18" charset="0"/>
                  <a:cs typeface="Arial" panose="020B0604020202020204" pitchFamily="34" charset="0"/>
                </a:rPr>
                <a:t> </a:t>
              </a:r>
              <a:r>
                <a:rPr lang="en-US" sz="2300" b="1" dirty="0" err="1">
                  <a:latin typeface="Arial" panose="020B0604020202020204" pitchFamily="34" charset="0"/>
                  <a:ea typeface="Times New Roman" panose="02020603050405020304" pitchFamily="18" charset="0"/>
                  <a:cs typeface="Arial" panose="020B0604020202020204" pitchFamily="34" charset="0"/>
                </a:rPr>
                <a:t>đề</a:t>
              </a:r>
              <a:r>
                <a:rPr lang="en-US" sz="2300" b="1"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những</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lý</a:t>
              </a:r>
              <a:r>
                <a:rPr lang="en-US" sz="2300" dirty="0">
                  <a:latin typeface="Arial" panose="020B0604020202020204" pitchFamily="34" charset="0"/>
                  <a:ea typeface="Times New Roman" panose="02020603050405020304" pitchFamily="18" charset="0"/>
                  <a:cs typeface="Arial" panose="020B0604020202020204" pitchFamily="34" charset="0"/>
                </a:rPr>
                <a:t> do ta </a:t>
              </a:r>
              <a:r>
                <a:rPr lang="en-US" sz="2300" dirty="0" err="1">
                  <a:latin typeface="Arial" panose="020B0604020202020204" pitchFamily="34" charset="0"/>
                  <a:ea typeface="Times New Roman" panose="02020603050405020304" pitchFamily="18" charset="0"/>
                  <a:cs typeface="Arial" panose="020B0604020202020204" pitchFamily="34" charset="0"/>
                </a:rPr>
                <a:t>dùng</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để</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nâng</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đỡ</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kết</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luận</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5C687C0-AB0B-5E40-92FD-B986451E084E}"/>
                </a:ext>
              </a:extLst>
            </p:cNvPr>
            <p:cNvSpPr/>
            <p:nvPr/>
          </p:nvSpPr>
          <p:spPr>
            <a:xfrm>
              <a:off x="3160949" y="3777439"/>
              <a:ext cx="3511307" cy="830997"/>
            </a:xfrm>
            <a:prstGeom prst="rect">
              <a:avLst/>
            </a:prstGeom>
          </p:spPr>
          <p:txBody>
            <a:bodyPr wrap="square">
              <a:spAutoFit/>
            </a:bodyPr>
            <a:lstStyle/>
            <a:p>
              <a:r>
                <a:rPr lang="en-US" sz="2300" b="1" dirty="0" err="1">
                  <a:latin typeface="Arial" panose="020B0604020202020204" pitchFamily="34" charset="0"/>
                  <a:ea typeface="Times New Roman" panose="02020603050405020304" pitchFamily="18" charset="0"/>
                  <a:cs typeface="Arial" panose="020B0604020202020204" pitchFamily="34" charset="0"/>
                </a:rPr>
                <a:t>Kết</a:t>
              </a:r>
              <a:r>
                <a:rPr lang="en-US" sz="2300" b="1" dirty="0">
                  <a:latin typeface="Arial" panose="020B0604020202020204" pitchFamily="34" charset="0"/>
                  <a:ea typeface="Times New Roman" panose="02020603050405020304" pitchFamily="18" charset="0"/>
                  <a:cs typeface="Arial" panose="020B0604020202020204" pitchFamily="34" charset="0"/>
                </a:rPr>
                <a:t> </a:t>
              </a:r>
              <a:r>
                <a:rPr lang="en-US" sz="2300" b="1" dirty="0" err="1">
                  <a:latin typeface="Arial" panose="020B0604020202020204" pitchFamily="34" charset="0"/>
                  <a:ea typeface="Times New Roman" panose="02020603050405020304" pitchFamily="18" charset="0"/>
                  <a:cs typeface="Arial" panose="020B0604020202020204" pitchFamily="34" charset="0"/>
                </a:rPr>
                <a:t>luận</a:t>
              </a:r>
              <a:r>
                <a:rPr lang="en-US" sz="2300" b="1"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niềm</a:t>
              </a:r>
              <a:r>
                <a:rPr lang="en-US" sz="2300" dirty="0">
                  <a:latin typeface="Arial" panose="020B0604020202020204" pitchFamily="34" charset="0"/>
                  <a:ea typeface="Times New Roman" panose="02020603050405020304" pitchFamily="18" charset="0"/>
                  <a:cs typeface="Arial" panose="020B0604020202020204" pitchFamily="34" charset="0"/>
                </a:rPr>
                <a:t> tin </a:t>
              </a:r>
              <a:r>
                <a:rPr lang="en-US" sz="2300" dirty="0" err="1">
                  <a:latin typeface="Arial" panose="020B0604020202020204" pitchFamily="34" charset="0"/>
                  <a:ea typeface="Times New Roman" panose="02020603050405020304" pitchFamily="18" charset="0"/>
                  <a:cs typeface="Arial" panose="020B0604020202020204" pitchFamily="34" charset="0"/>
                </a:rPr>
                <a:t>được</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các</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lý</a:t>
              </a:r>
              <a:r>
                <a:rPr lang="en-US" sz="2300" dirty="0">
                  <a:latin typeface="Arial" panose="020B0604020202020204" pitchFamily="34" charset="0"/>
                  <a:ea typeface="Times New Roman" panose="02020603050405020304" pitchFamily="18" charset="0"/>
                  <a:cs typeface="Arial" panose="020B0604020202020204" pitchFamily="34" charset="0"/>
                </a:rPr>
                <a:t> do </a:t>
              </a:r>
              <a:r>
                <a:rPr lang="en-US" sz="2300" dirty="0" err="1">
                  <a:latin typeface="Arial" panose="020B0604020202020204" pitchFamily="34" charset="0"/>
                  <a:ea typeface="Times New Roman" panose="02020603050405020304" pitchFamily="18" charset="0"/>
                  <a:cs typeface="Arial" panose="020B0604020202020204" pitchFamily="34" charset="0"/>
                </a:rPr>
                <a:t>nâng</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đỡ</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FDFDF79A-5F92-304E-AF88-2C4AA2E0444C}"/>
                </a:ext>
              </a:extLst>
            </p:cNvPr>
            <p:cNvCxnSpPr>
              <a:cxnSpLocks/>
            </p:cNvCxnSpPr>
            <p:nvPr/>
          </p:nvCxnSpPr>
          <p:spPr>
            <a:xfrm flipV="1">
              <a:off x="2667363" y="3346850"/>
              <a:ext cx="439515" cy="429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4862BC60-ADEF-1946-8743-24B97E45153D}"/>
                </a:ext>
              </a:extLst>
            </p:cNvPr>
            <p:cNvCxnSpPr>
              <a:cxnSpLocks/>
            </p:cNvCxnSpPr>
            <p:nvPr/>
          </p:nvCxnSpPr>
          <p:spPr>
            <a:xfrm>
              <a:off x="2667363" y="3776116"/>
              <a:ext cx="439515" cy="3608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3" name="Group 2">
            <a:extLst>
              <a:ext uri="{FF2B5EF4-FFF2-40B4-BE49-F238E27FC236}">
                <a16:creationId xmlns:a16="http://schemas.microsoft.com/office/drawing/2014/main" id="{F887E412-417C-1D4B-9A13-6AF343B707CD}"/>
              </a:ext>
            </a:extLst>
          </p:cNvPr>
          <p:cNvGrpSpPr/>
          <p:nvPr/>
        </p:nvGrpSpPr>
        <p:grpSpPr>
          <a:xfrm>
            <a:off x="2477928" y="4533037"/>
            <a:ext cx="3400290" cy="1508105"/>
            <a:chOff x="2477928" y="4533037"/>
            <a:chExt cx="3400290" cy="1508105"/>
          </a:xfrm>
        </p:grpSpPr>
        <p:sp>
          <p:nvSpPr>
            <p:cNvPr id="13" name="TextBox 12">
              <a:extLst>
                <a:ext uri="{FF2B5EF4-FFF2-40B4-BE49-F238E27FC236}">
                  <a16:creationId xmlns:a16="http://schemas.microsoft.com/office/drawing/2014/main" id="{80182A57-6A15-054E-9B71-AF21498487B8}"/>
                </a:ext>
              </a:extLst>
            </p:cNvPr>
            <p:cNvSpPr txBox="1"/>
            <p:nvPr/>
          </p:nvSpPr>
          <p:spPr>
            <a:xfrm>
              <a:off x="2477928" y="4533037"/>
              <a:ext cx="3400290" cy="1508105"/>
            </a:xfrm>
            <a:prstGeom prst="rect">
              <a:avLst/>
            </a:prstGeom>
            <a:noFill/>
          </p:spPr>
          <p:txBody>
            <a:bodyPr wrap="none" rtlCol="0">
              <a:spAutoFit/>
            </a:bodyPr>
            <a:lstStyle/>
            <a:p>
              <a:pPr marL="342900" indent="-342900" algn="just">
                <a:spcBef>
                  <a:spcPts val="600"/>
                </a:spcBef>
                <a:spcAft>
                  <a:spcPts val="600"/>
                </a:spcAft>
                <a:buAutoNum type="arabicParenBoth"/>
              </a:pPr>
              <a:r>
                <a:rPr lang="vi-VN" sz="2400" dirty="0">
                  <a:latin typeface="Arial" panose="020B0604020202020204" pitchFamily="34" charset="0"/>
                  <a:cs typeface="Arial" panose="020B0604020202020204" pitchFamily="34" charset="0"/>
                </a:rPr>
                <a:t> Mọi người đều chết.</a:t>
              </a:r>
            </a:p>
            <a:p>
              <a:pPr algn="just">
                <a:spcBef>
                  <a:spcPts val="600"/>
                </a:spcBef>
                <a:spcAft>
                  <a:spcPts val="600"/>
                </a:spcAft>
              </a:pPr>
              <a:r>
                <a:rPr lang="vi-VN" sz="2400" dirty="0">
                  <a:latin typeface="Arial" panose="020B0604020202020204" pitchFamily="34" charset="0"/>
                  <a:cs typeface="Arial" panose="020B0604020202020204" pitchFamily="34" charset="0"/>
                </a:rPr>
                <a:t>(2) Socrates là người.</a:t>
              </a:r>
            </a:p>
            <a:p>
              <a:pPr algn="just">
                <a:spcBef>
                  <a:spcPts val="600"/>
                </a:spcBef>
                <a:spcAft>
                  <a:spcPts val="600"/>
                </a:spcAft>
              </a:pPr>
              <a:r>
                <a:rPr lang="vi-VN" sz="2400" dirty="0">
                  <a:latin typeface="Arial" panose="020B0604020202020204" pitchFamily="34" charset="0"/>
                  <a:cs typeface="Arial" panose="020B0604020202020204" pitchFamily="34" charset="0"/>
                </a:rPr>
                <a:t>(3) Socrates phải chết.</a:t>
              </a:r>
            </a:p>
          </p:txBody>
        </p:sp>
        <p:cxnSp>
          <p:nvCxnSpPr>
            <p:cNvPr id="15" name="Straight Connector 14">
              <a:extLst>
                <a:ext uri="{FF2B5EF4-FFF2-40B4-BE49-F238E27FC236}">
                  <a16:creationId xmlns:a16="http://schemas.microsoft.com/office/drawing/2014/main" id="{7DE49E7D-1741-0E45-B97A-2EFD5743955D}"/>
                </a:ext>
              </a:extLst>
            </p:cNvPr>
            <p:cNvCxnSpPr/>
            <p:nvPr/>
          </p:nvCxnSpPr>
          <p:spPr>
            <a:xfrm>
              <a:off x="2817358" y="5572519"/>
              <a:ext cx="2721429" cy="0"/>
            </a:xfrm>
            <a:prstGeom prst="line">
              <a:avLst/>
            </a:prstGeom>
          </p:spPr>
          <p:style>
            <a:lnRef idx="2">
              <a:schemeClr val="dk1"/>
            </a:lnRef>
            <a:fillRef idx="0">
              <a:schemeClr val="dk1"/>
            </a:fillRef>
            <a:effectRef idx="1">
              <a:schemeClr val="dk1"/>
            </a:effectRef>
            <a:fontRef idx="minor">
              <a:schemeClr val="tx1"/>
            </a:fontRef>
          </p:style>
        </p:cxnSp>
      </p:grpSp>
      <p:grpSp>
        <p:nvGrpSpPr>
          <p:cNvPr id="9" name="Group 8">
            <a:extLst>
              <a:ext uri="{FF2B5EF4-FFF2-40B4-BE49-F238E27FC236}">
                <a16:creationId xmlns:a16="http://schemas.microsoft.com/office/drawing/2014/main" id="{42DEB8A8-9D43-8E42-9C9F-4B61997A7B01}"/>
              </a:ext>
            </a:extLst>
          </p:cNvPr>
          <p:cNvGrpSpPr/>
          <p:nvPr/>
        </p:nvGrpSpPr>
        <p:grpSpPr>
          <a:xfrm>
            <a:off x="5889376" y="4765349"/>
            <a:ext cx="1625979" cy="1268835"/>
            <a:chOff x="5889376" y="4765349"/>
            <a:chExt cx="1625979" cy="1268835"/>
          </a:xfrm>
        </p:grpSpPr>
        <p:sp>
          <p:nvSpPr>
            <p:cNvPr id="16" name="Right Brace 15">
              <a:extLst>
                <a:ext uri="{FF2B5EF4-FFF2-40B4-BE49-F238E27FC236}">
                  <a16:creationId xmlns:a16="http://schemas.microsoft.com/office/drawing/2014/main" id="{CABE8312-9004-354F-B37F-A049D5F3D470}"/>
                </a:ext>
              </a:extLst>
            </p:cNvPr>
            <p:cNvSpPr/>
            <p:nvPr/>
          </p:nvSpPr>
          <p:spPr>
            <a:xfrm>
              <a:off x="5889376" y="4765349"/>
              <a:ext cx="311195" cy="65722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a:p>
          </p:txBody>
        </p:sp>
        <p:sp>
          <p:nvSpPr>
            <p:cNvPr id="17" name="TextBox 16">
              <a:extLst>
                <a:ext uri="{FF2B5EF4-FFF2-40B4-BE49-F238E27FC236}">
                  <a16:creationId xmlns:a16="http://schemas.microsoft.com/office/drawing/2014/main" id="{19AB331D-C6BB-7247-B519-AF416098FE1E}"/>
                </a:ext>
              </a:extLst>
            </p:cNvPr>
            <p:cNvSpPr txBox="1"/>
            <p:nvPr/>
          </p:nvSpPr>
          <p:spPr>
            <a:xfrm>
              <a:off x="6211729" y="4825424"/>
              <a:ext cx="1200778" cy="461665"/>
            </a:xfrm>
            <a:prstGeom prst="rect">
              <a:avLst/>
            </a:prstGeom>
            <a:noFill/>
          </p:spPr>
          <p:txBody>
            <a:bodyPr wrap="none" rtlCol="0">
              <a:spAutoFit/>
            </a:bodyPr>
            <a:lstStyle/>
            <a:p>
              <a:r>
                <a:rPr lang="vi-VN" sz="2400" dirty="0">
                  <a:latin typeface="Arial" panose="020B0604020202020204" pitchFamily="34" charset="0"/>
                  <a:cs typeface="Arial" panose="020B0604020202020204" pitchFamily="34" charset="0"/>
                </a:rPr>
                <a:t>Tiền đề</a:t>
              </a:r>
              <a:endParaRPr sz="2400" dirty="0">
                <a:latin typeface="Arial" panose="020B0604020202020204" pitchFamily="34" charset="0"/>
                <a:cs typeface="Arial" panose="020B0604020202020204" pitchFamily="34" charset="0"/>
              </a:endParaRPr>
            </a:p>
          </p:txBody>
        </p:sp>
        <p:sp>
          <p:nvSpPr>
            <p:cNvPr id="18" name="Right Brace 17">
              <a:extLst>
                <a:ext uri="{FF2B5EF4-FFF2-40B4-BE49-F238E27FC236}">
                  <a16:creationId xmlns:a16="http://schemas.microsoft.com/office/drawing/2014/main" id="{B17892AC-240B-B94D-9255-AE2CDC6BC0BA}"/>
                </a:ext>
              </a:extLst>
            </p:cNvPr>
            <p:cNvSpPr/>
            <p:nvPr/>
          </p:nvSpPr>
          <p:spPr>
            <a:xfrm>
              <a:off x="5889376" y="5592879"/>
              <a:ext cx="311195" cy="328613"/>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a:p>
          </p:txBody>
        </p:sp>
        <p:sp>
          <p:nvSpPr>
            <p:cNvPr id="19" name="TextBox 18">
              <a:extLst>
                <a:ext uri="{FF2B5EF4-FFF2-40B4-BE49-F238E27FC236}">
                  <a16:creationId xmlns:a16="http://schemas.microsoft.com/office/drawing/2014/main" id="{8F6F2262-ADFD-854B-9C81-72DB68188650}"/>
                </a:ext>
              </a:extLst>
            </p:cNvPr>
            <p:cNvSpPr txBox="1"/>
            <p:nvPr/>
          </p:nvSpPr>
          <p:spPr>
            <a:xfrm>
              <a:off x="6200571" y="5572519"/>
              <a:ext cx="1314784" cy="461665"/>
            </a:xfrm>
            <a:prstGeom prst="rect">
              <a:avLst/>
            </a:prstGeom>
            <a:noFill/>
          </p:spPr>
          <p:txBody>
            <a:bodyPr wrap="none" rtlCol="0">
              <a:spAutoFit/>
            </a:bodyPr>
            <a:lstStyle/>
            <a:p>
              <a:r>
                <a:rPr lang="vi-VN" sz="2400" dirty="0">
                  <a:latin typeface="Arial" panose="020B0604020202020204" pitchFamily="34" charset="0"/>
                  <a:cs typeface="Arial" panose="020B0604020202020204" pitchFamily="34" charset="0"/>
                </a:rPr>
                <a:t>Kết luận</a:t>
              </a:r>
              <a:endParaRPr sz="2400" dirty="0">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E8FD95D4-CB53-D04D-AF37-1B0155DC20D1}"/>
              </a:ext>
            </a:extLst>
          </p:cNvPr>
          <p:cNvGrpSpPr/>
          <p:nvPr/>
        </p:nvGrpSpPr>
        <p:grpSpPr>
          <a:xfrm>
            <a:off x="7261171" y="697428"/>
            <a:ext cx="4879215" cy="5651115"/>
            <a:chOff x="7261171" y="697428"/>
            <a:chExt cx="4879215" cy="5651115"/>
          </a:xfrm>
        </p:grpSpPr>
        <p:grpSp>
          <p:nvGrpSpPr>
            <p:cNvPr id="62" name="Group 61">
              <a:extLst>
                <a:ext uri="{FF2B5EF4-FFF2-40B4-BE49-F238E27FC236}">
                  <a16:creationId xmlns:a16="http://schemas.microsoft.com/office/drawing/2014/main" id="{F2F516D8-2D2B-6B4F-86C4-B96B2367A522}"/>
                </a:ext>
              </a:extLst>
            </p:cNvPr>
            <p:cNvGrpSpPr/>
            <p:nvPr/>
          </p:nvGrpSpPr>
          <p:grpSpPr>
            <a:xfrm>
              <a:off x="7261171" y="697428"/>
              <a:ext cx="4879215" cy="5181061"/>
              <a:chOff x="7261171" y="697428"/>
              <a:chExt cx="4879215" cy="5181061"/>
            </a:xfrm>
          </p:grpSpPr>
          <p:pic>
            <p:nvPicPr>
              <p:cNvPr id="23" name="Picture 22">
                <a:extLst>
                  <a:ext uri="{FF2B5EF4-FFF2-40B4-BE49-F238E27FC236}">
                    <a16:creationId xmlns:a16="http://schemas.microsoft.com/office/drawing/2014/main" id="{321C4576-094B-8443-8BF9-7B3A01797BA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266" b="95242" l="743" r="96225">
                            <a14:foregroundMark x1="7302" y1="10725" x2="10087" y2="8686"/>
                            <a14:foregroundMark x1="30569" y1="7024" x2="37129" y2="4381"/>
                            <a14:foregroundMark x1="6374" y1="43505" x2="8230" y2="57855"/>
                            <a14:foregroundMark x1="804" y1="27115" x2="5941" y2="30816"/>
                            <a14:foregroundMark x1="95297" y1="27795" x2="91089" y2="30136"/>
                            <a14:foregroundMark x1="25000" y1="92976" x2="51547" y2="93353"/>
                            <a14:foregroundMark x1="51547" y1="95015" x2="69059" y2="95091"/>
                            <a14:foregroundMark x1="69059" y1="95091" x2="72525" y2="95015"/>
                            <a14:foregroundMark x1="77599" y1="94335" x2="84592" y2="94335"/>
                            <a14:foregroundMark x1="92512" y1="93353" x2="92512" y2="93353"/>
                            <a14:foregroundMark x1="84158" y1="94335" x2="95297" y2="93353"/>
                            <a14:foregroundMark x1="95297" y1="93656" x2="95297" y2="93656"/>
                            <a14:foregroundMark x1="95792" y1="93353" x2="95792" y2="93353"/>
                            <a14:foregroundMark x1="11510" y1="92976" x2="25000" y2="95317"/>
                            <a14:foregroundMark x1="3156" y1="93353" x2="9653" y2="94335"/>
                            <a14:foregroundMark x1="49691" y1="2341" x2="52475" y2="5363"/>
                            <a14:foregroundMark x1="96225" y1="27115" x2="93936" y2="28097"/>
                          </a14:backgroundRemoval>
                        </a14:imgEffect>
                      </a14:imgLayer>
                    </a14:imgProps>
                  </a:ext>
                </a:extLst>
              </a:blip>
              <a:stretch>
                <a:fillRect/>
              </a:stretch>
            </p:blipFill>
            <p:spPr>
              <a:xfrm>
                <a:off x="8525294" y="697428"/>
                <a:ext cx="3615092" cy="4724377"/>
              </a:xfrm>
              <a:prstGeom prst="rect">
                <a:avLst/>
              </a:prstGeom>
            </p:spPr>
          </p:pic>
          <p:sp>
            <p:nvSpPr>
              <p:cNvPr id="30" name="TextBox 29">
                <a:extLst>
                  <a:ext uri="{FF2B5EF4-FFF2-40B4-BE49-F238E27FC236}">
                    <a16:creationId xmlns:a16="http://schemas.microsoft.com/office/drawing/2014/main" id="{D8CD9B8F-2C80-5C4C-8FDC-52AF41C9077B}"/>
                  </a:ext>
                </a:extLst>
              </p:cNvPr>
              <p:cNvSpPr txBox="1"/>
              <p:nvPr/>
            </p:nvSpPr>
            <p:spPr>
              <a:xfrm>
                <a:off x="7729537" y="738357"/>
                <a:ext cx="1125629" cy="400110"/>
              </a:xfrm>
              <a:prstGeom prst="rect">
                <a:avLst/>
              </a:prstGeom>
              <a:noFill/>
            </p:spPr>
            <p:txBody>
              <a:bodyPr wrap="none" rtlCol="0">
                <a:spAutoFit/>
              </a:bodyPr>
              <a:lstStyle/>
              <a:p>
                <a:r>
                  <a:rPr lang="vi-VN" sz="2000" dirty="0">
                    <a:solidFill>
                      <a:srgbClr val="C00000"/>
                    </a:solidFill>
                  </a:rPr>
                  <a:t>Kết luận</a:t>
                </a:r>
                <a:endParaRPr sz="2000" dirty="0">
                  <a:solidFill>
                    <a:srgbClr val="C00000"/>
                  </a:solidFill>
                </a:endParaRPr>
              </a:p>
            </p:txBody>
          </p:sp>
          <p:cxnSp>
            <p:nvCxnSpPr>
              <p:cNvPr id="32" name="Straight Arrow Connector 31">
                <a:extLst>
                  <a:ext uri="{FF2B5EF4-FFF2-40B4-BE49-F238E27FC236}">
                    <a16:creationId xmlns:a16="http://schemas.microsoft.com/office/drawing/2014/main" id="{3A5883F8-42B0-764E-AB02-A90FE76AE812}"/>
                  </a:ext>
                </a:extLst>
              </p:cNvPr>
              <p:cNvCxnSpPr>
                <a:cxnSpLocks/>
              </p:cNvCxnSpPr>
              <p:nvPr/>
            </p:nvCxnSpPr>
            <p:spPr>
              <a:xfrm>
                <a:off x="8758238" y="1124635"/>
                <a:ext cx="1201275" cy="836257"/>
              </a:xfrm>
              <a:prstGeom prst="straightConnector1">
                <a:avLst/>
              </a:prstGeom>
              <a:ln cmpd="sng">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2551B73-7952-DA45-A7BE-73DC7D3CC515}"/>
                  </a:ext>
                </a:extLst>
              </p:cNvPr>
              <p:cNvSpPr txBox="1"/>
              <p:nvPr/>
            </p:nvSpPr>
            <p:spPr>
              <a:xfrm>
                <a:off x="7261171" y="2680977"/>
                <a:ext cx="1031180" cy="400110"/>
              </a:xfrm>
              <a:prstGeom prst="rect">
                <a:avLst/>
              </a:prstGeom>
              <a:noFill/>
              <a:ln>
                <a:noFill/>
              </a:ln>
            </p:spPr>
            <p:txBody>
              <a:bodyPr wrap="none" rtlCol="0">
                <a:spAutoFit/>
              </a:bodyPr>
              <a:lstStyle/>
              <a:p>
                <a:r>
                  <a:rPr lang="vi-VN" sz="2000" dirty="0">
                    <a:solidFill>
                      <a:srgbClr val="C00000"/>
                    </a:solidFill>
                  </a:rPr>
                  <a:t>Tiền đề</a:t>
                </a:r>
                <a:endParaRPr sz="2000" dirty="0">
                  <a:solidFill>
                    <a:srgbClr val="C00000"/>
                  </a:solidFill>
                </a:endParaRPr>
              </a:p>
            </p:txBody>
          </p:sp>
          <p:cxnSp>
            <p:nvCxnSpPr>
              <p:cNvPr id="35" name="Straight Arrow Connector 34">
                <a:extLst>
                  <a:ext uri="{FF2B5EF4-FFF2-40B4-BE49-F238E27FC236}">
                    <a16:creationId xmlns:a16="http://schemas.microsoft.com/office/drawing/2014/main" id="{438958F2-99CC-7A42-AE92-7353455218FB}"/>
                  </a:ext>
                </a:extLst>
              </p:cNvPr>
              <p:cNvCxnSpPr>
                <a:cxnSpLocks/>
              </p:cNvCxnSpPr>
              <p:nvPr/>
            </p:nvCxnSpPr>
            <p:spPr>
              <a:xfrm>
                <a:off x="8292351" y="2943172"/>
                <a:ext cx="465887" cy="747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8A12F49-3F97-5243-9CFD-1F3214769AA9}"/>
                  </a:ext>
                </a:extLst>
              </p:cNvPr>
              <p:cNvSpPr txBox="1"/>
              <p:nvPr/>
            </p:nvSpPr>
            <p:spPr>
              <a:xfrm>
                <a:off x="7261171" y="3121287"/>
                <a:ext cx="1031180" cy="400110"/>
              </a:xfrm>
              <a:prstGeom prst="rect">
                <a:avLst/>
              </a:prstGeom>
              <a:noFill/>
              <a:ln>
                <a:noFill/>
              </a:ln>
            </p:spPr>
            <p:txBody>
              <a:bodyPr wrap="square" rtlCol="0">
                <a:spAutoFit/>
              </a:bodyPr>
              <a:lstStyle/>
              <a:p>
                <a:r>
                  <a:rPr lang="vi-VN" sz="2000" dirty="0">
                    <a:solidFill>
                      <a:srgbClr val="C00000"/>
                    </a:solidFill>
                  </a:rPr>
                  <a:t>Tiền đề</a:t>
                </a:r>
                <a:endParaRPr sz="2000" dirty="0">
                  <a:solidFill>
                    <a:srgbClr val="C00000"/>
                  </a:solidFill>
                </a:endParaRPr>
              </a:p>
            </p:txBody>
          </p:sp>
          <p:cxnSp>
            <p:nvCxnSpPr>
              <p:cNvPr id="39" name="Straight Arrow Connector 38">
                <a:extLst>
                  <a:ext uri="{FF2B5EF4-FFF2-40B4-BE49-F238E27FC236}">
                    <a16:creationId xmlns:a16="http://schemas.microsoft.com/office/drawing/2014/main" id="{6AD39E14-3815-2A44-A7AD-4FD5F9695793}"/>
                  </a:ext>
                </a:extLst>
              </p:cNvPr>
              <p:cNvCxnSpPr>
                <a:cxnSpLocks/>
              </p:cNvCxnSpPr>
              <p:nvPr/>
            </p:nvCxnSpPr>
            <p:spPr>
              <a:xfrm>
                <a:off x="8292351" y="3383482"/>
                <a:ext cx="968332" cy="72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82744A-AA6A-0142-906D-6AE90B536781}"/>
                  </a:ext>
                </a:extLst>
              </p:cNvPr>
              <p:cNvSpPr txBox="1"/>
              <p:nvPr/>
            </p:nvSpPr>
            <p:spPr>
              <a:xfrm>
                <a:off x="7261171" y="3593538"/>
                <a:ext cx="1031180" cy="400110"/>
              </a:xfrm>
              <a:prstGeom prst="rect">
                <a:avLst/>
              </a:prstGeom>
              <a:noFill/>
              <a:ln>
                <a:noFill/>
              </a:ln>
            </p:spPr>
            <p:txBody>
              <a:bodyPr wrap="square" rtlCol="0">
                <a:spAutoFit/>
              </a:bodyPr>
              <a:lstStyle/>
              <a:p>
                <a:r>
                  <a:rPr lang="vi-VN" sz="2000" dirty="0">
                    <a:solidFill>
                      <a:srgbClr val="C00000"/>
                    </a:solidFill>
                  </a:rPr>
                  <a:t>Tiền đề</a:t>
                </a:r>
                <a:endParaRPr sz="2000" dirty="0">
                  <a:solidFill>
                    <a:srgbClr val="C00000"/>
                  </a:solidFill>
                </a:endParaRPr>
              </a:p>
            </p:txBody>
          </p:sp>
          <p:cxnSp>
            <p:nvCxnSpPr>
              <p:cNvPr id="42" name="Straight Arrow Connector 41">
                <a:extLst>
                  <a:ext uri="{FF2B5EF4-FFF2-40B4-BE49-F238E27FC236}">
                    <a16:creationId xmlns:a16="http://schemas.microsoft.com/office/drawing/2014/main" id="{ABF05949-C2F9-A849-B831-5E9F47E90FC2}"/>
                  </a:ext>
                </a:extLst>
              </p:cNvPr>
              <p:cNvCxnSpPr>
                <a:cxnSpLocks/>
              </p:cNvCxnSpPr>
              <p:nvPr/>
            </p:nvCxnSpPr>
            <p:spPr>
              <a:xfrm flipV="1">
                <a:off x="8292351" y="3783592"/>
                <a:ext cx="1434219" cy="721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2276659-3A90-9E47-855E-9056EA2F136C}"/>
                  </a:ext>
                </a:extLst>
              </p:cNvPr>
              <p:cNvSpPr txBox="1"/>
              <p:nvPr/>
            </p:nvSpPr>
            <p:spPr>
              <a:xfrm>
                <a:off x="7261171" y="4069301"/>
                <a:ext cx="1031180" cy="400110"/>
              </a:xfrm>
              <a:prstGeom prst="rect">
                <a:avLst/>
              </a:prstGeom>
              <a:noFill/>
              <a:ln>
                <a:noFill/>
              </a:ln>
            </p:spPr>
            <p:txBody>
              <a:bodyPr wrap="square" rtlCol="0">
                <a:spAutoFit/>
              </a:bodyPr>
              <a:lstStyle/>
              <a:p>
                <a:r>
                  <a:rPr lang="vi-VN" sz="2000" dirty="0">
                    <a:solidFill>
                      <a:srgbClr val="C00000"/>
                    </a:solidFill>
                  </a:rPr>
                  <a:t>Tiền đề</a:t>
                </a:r>
                <a:endParaRPr sz="2000" dirty="0">
                  <a:solidFill>
                    <a:srgbClr val="C00000"/>
                  </a:solidFill>
                </a:endParaRPr>
              </a:p>
            </p:txBody>
          </p:sp>
          <p:cxnSp>
            <p:nvCxnSpPr>
              <p:cNvPr id="45" name="Straight Arrow Connector 44">
                <a:extLst>
                  <a:ext uri="{FF2B5EF4-FFF2-40B4-BE49-F238E27FC236}">
                    <a16:creationId xmlns:a16="http://schemas.microsoft.com/office/drawing/2014/main" id="{DD607FEE-045A-774F-96A9-7C5911769C70}"/>
                  </a:ext>
                </a:extLst>
              </p:cNvPr>
              <p:cNvCxnSpPr>
                <a:cxnSpLocks/>
                <a:stCxn id="44" idx="3"/>
              </p:cNvCxnSpPr>
              <p:nvPr/>
            </p:nvCxnSpPr>
            <p:spPr>
              <a:xfrm flipV="1">
                <a:off x="8292351" y="3931388"/>
                <a:ext cx="1767511" cy="3379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C5E1D5-E720-E040-9682-3E0AE51BD49E}"/>
                  </a:ext>
                </a:extLst>
              </p:cNvPr>
              <p:cNvSpPr txBox="1"/>
              <p:nvPr/>
            </p:nvSpPr>
            <p:spPr>
              <a:xfrm>
                <a:off x="7624675" y="4539715"/>
                <a:ext cx="1031180" cy="400110"/>
              </a:xfrm>
              <a:prstGeom prst="rect">
                <a:avLst/>
              </a:prstGeom>
              <a:noFill/>
              <a:ln>
                <a:noFill/>
              </a:ln>
            </p:spPr>
            <p:txBody>
              <a:bodyPr wrap="square" rtlCol="0">
                <a:spAutoFit/>
              </a:bodyPr>
              <a:lstStyle/>
              <a:p>
                <a:r>
                  <a:rPr lang="vi-VN" sz="2000" dirty="0">
                    <a:solidFill>
                      <a:srgbClr val="C00000"/>
                    </a:solidFill>
                  </a:rPr>
                  <a:t>Tiền đề</a:t>
                </a:r>
                <a:endParaRPr sz="2000" dirty="0">
                  <a:solidFill>
                    <a:srgbClr val="C00000"/>
                  </a:solidFill>
                </a:endParaRPr>
              </a:p>
            </p:txBody>
          </p:sp>
          <p:cxnSp>
            <p:nvCxnSpPr>
              <p:cNvPr id="52" name="Straight Arrow Connector 51">
                <a:extLst>
                  <a:ext uri="{FF2B5EF4-FFF2-40B4-BE49-F238E27FC236}">
                    <a16:creationId xmlns:a16="http://schemas.microsoft.com/office/drawing/2014/main" id="{97755EBD-D2CD-3A46-9D48-50737A73D4BB}"/>
                  </a:ext>
                </a:extLst>
              </p:cNvPr>
              <p:cNvCxnSpPr>
                <a:cxnSpLocks/>
                <a:stCxn id="51" idx="3"/>
              </p:cNvCxnSpPr>
              <p:nvPr/>
            </p:nvCxnSpPr>
            <p:spPr>
              <a:xfrm flipV="1">
                <a:off x="8655855" y="3931388"/>
                <a:ext cx="1961219" cy="8083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5C0DDF3-6B29-4249-8511-4766818B3055}"/>
                  </a:ext>
                </a:extLst>
              </p:cNvPr>
              <p:cNvSpPr txBox="1"/>
              <p:nvPr/>
            </p:nvSpPr>
            <p:spPr>
              <a:xfrm>
                <a:off x="8696851" y="5478379"/>
                <a:ext cx="1031180" cy="400110"/>
              </a:xfrm>
              <a:prstGeom prst="rect">
                <a:avLst/>
              </a:prstGeom>
              <a:noFill/>
              <a:ln>
                <a:noFill/>
              </a:ln>
            </p:spPr>
            <p:txBody>
              <a:bodyPr wrap="square" rtlCol="0">
                <a:spAutoFit/>
              </a:bodyPr>
              <a:lstStyle/>
              <a:p>
                <a:r>
                  <a:rPr lang="vi-VN" sz="2000" dirty="0">
                    <a:solidFill>
                      <a:srgbClr val="C00000"/>
                    </a:solidFill>
                  </a:rPr>
                  <a:t>Tiền đề</a:t>
                </a:r>
                <a:endParaRPr sz="2000" dirty="0">
                  <a:solidFill>
                    <a:srgbClr val="C00000"/>
                  </a:solidFill>
                </a:endParaRPr>
              </a:p>
            </p:txBody>
          </p:sp>
          <p:cxnSp>
            <p:nvCxnSpPr>
              <p:cNvPr id="55" name="Straight Arrow Connector 54">
                <a:extLst>
                  <a:ext uri="{FF2B5EF4-FFF2-40B4-BE49-F238E27FC236}">
                    <a16:creationId xmlns:a16="http://schemas.microsoft.com/office/drawing/2014/main" id="{7A7FF08A-3572-8148-9B27-1532A257EBA3}"/>
                  </a:ext>
                </a:extLst>
              </p:cNvPr>
              <p:cNvCxnSpPr>
                <a:cxnSpLocks/>
              </p:cNvCxnSpPr>
              <p:nvPr/>
            </p:nvCxnSpPr>
            <p:spPr>
              <a:xfrm flipV="1">
                <a:off x="9728031" y="4203044"/>
                <a:ext cx="1212857" cy="13592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E1E974B-307A-5C49-8FB3-E4A8D5C3C83D}"/>
                  </a:ext>
                </a:extLst>
              </p:cNvPr>
              <p:cNvSpPr txBox="1"/>
              <p:nvPr/>
            </p:nvSpPr>
            <p:spPr>
              <a:xfrm>
                <a:off x="9960974" y="5478379"/>
                <a:ext cx="1031180" cy="400110"/>
              </a:xfrm>
              <a:prstGeom prst="rect">
                <a:avLst/>
              </a:prstGeom>
              <a:noFill/>
              <a:ln>
                <a:noFill/>
              </a:ln>
            </p:spPr>
            <p:txBody>
              <a:bodyPr wrap="square" rtlCol="0">
                <a:spAutoFit/>
              </a:bodyPr>
              <a:lstStyle/>
              <a:p>
                <a:r>
                  <a:rPr lang="vi-VN" sz="2000" dirty="0">
                    <a:solidFill>
                      <a:srgbClr val="C00000"/>
                    </a:solidFill>
                  </a:rPr>
                  <a:t>Tiền đề</a:t>
                </a:r>
                <a:endParaRPr sz="2000" dirty="0">
                  <a:solidFill>
                    <a:srgbClr val="C00000"/>
                  </a:solidFill>
                </a:endParaRPr>
              </a:p>
            </p:txBody>
          </p:sp>
          <p:cxnSp>
            <p:nvCxnSpPr>
              <p:cNvPr id="59" name="Straight Arrow Connector 58">
                <a:extLst>
                  <a:ext uri="{FF2B5EF4-FFF2-40B4-BE49-F238E27FC236}">
                    <a16:creationId xmlns:a16="http://schemas.microsoft.com/office/drawing/2014/main" id="{20D9664D-BFD3-AC47-B146-B5945A3BF9D4}"/>
                  </a:ext>
                </a:extLst>
              </p:cNvPr>
              <p:cNvCxnSpPr>
                <a:cxnSpLocks/>
                <a:stCxn id="58" idx="0"/>
              </p:cNvCxnSpPr>
              <p:nvPr/>
            </p:nvCxnSpPr>
            <p:spPr>
              <a:xfrm flipV="1">
                <a:off x="10476564" y="4094815"/>
                <a:ext cx="958389" cy="1383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0BD76053-0E56-0B46-A34B-1FAE7ED984C4}"/>
                </a:ext>
              </a:extLst>
            </p:cNvPr>
            <p:cNvSpPr txBox="1"/>
            <p:nvPr/>
          </p:nvSpPr>
          <p:spPr>
            <a:xfrm>
              <a:off x="8040205" y="5917656"/>
              <a:ext cx="3838615" cy="430887"/>
            </a:xfrm>
            <a:prstGeom prst="rect">
              <a:avLst/>
            </a:prstGeom>
            <a:noFill/>
          </p:spPr>
          <p:txBody>
            <a:bodyPr wrap="none" rtlCol="0">
              <a:spAutoFit/>
            </a:bodyPr>
            <a:lstStyle/>
            <a:p>
              <a:r>
                <a:rPr lang="vi-VN" sz="2200" i="1" dirty="0">
                  <a:solidFill>
                    <a:srgbClr val="0070C0"/>
                  </a:solidFill>
                  <a:latin typeface="Arial" panose="020B0604020202020204" pitchFamily="34" charset="0"/>
                  <a:cs typeface="Arial" panose="020B0604020202020204" pitchFamily="34" charset="0"/>
                </a:rPr>
                <a:t>Tiền đề nâng đỡ cho kết luận</a:t>
              </a:r>
              <a:endParaRPr sz="2200" i="1" dirty="0">
                <a:solidFill>
                  <a:srgbClr val="0070C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87325024"/>
      </p:ext>
    </p:extLst>
  </p:cSld>
  <p:clrMapOvr>
    <a:masterClrMapping/>
  </p:clrMapOvr>
  <mc:AlternateContent xmlns:mc="http://schemas.openxmlformats.org/markup-compatibility/2006" xmlns:p14="http://schemas.microsoft.com/office/powerpoint/2010/main">
    <mc:Choice Requires="p14">
      <p:transition spd="slow" p14:dur="5250" advClick="0">
        <p14:vortex dir="r"/>
        <p:sndAc>
          <p:stSnd>
            <p:snd r:embed="rId2" name="chimes.wav"/>
          </p:stSnd>
        </p:sndAc>
      </p:transition>
    </mc:Choice>
    <mc:Fallback xmlns="">
      <p:transition spd="slow" advClick="0">
        <p:fade/>
        <p:sndAc>
          <p:stSnd>
            <p:snd r:embed="rId6"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125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heckerboard(across)">
                                      <p:cBhvr>
                                        <p:cTn id="22"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7" name="Group 37">
            <a:extLst>
              <a:ext uri="{FF2B5EF4-FFF2-40B4-BE49-F238E27FC236}">
                <a16:creationId xmlns:a16="http://schemas.microsoft.com/office/drawing/2014/main" id="{7832BE91-17DA-718E-8180-575C3589EC24}"/>
              </a:ext>
            </a:extLst>
          </p:cNvPr>
          <p:cNvGrpSpPr>
            <a:grpSpLocks/>
          </p:cNvGrpSpPr>
          <p:nvPr/>
        </p:nvGrpSpPr>
        <p:grpSpPr bwMode="auto">
          <a:xfrm>
            <a:off x="650875" y="6042025"/>
            <a:ext cx="4719638" cy="815975"/>
            <a:chOff x="1033682" y="6079493"/>
            <a:chExt cx="3373220" cy="778445"/>
          </a:xfrm>
        </p:grpSpPr>
        <p:sp>
          <p:nvSpPr>
            <p:cNvPr id="36" name="Rectangle 35">
              <a:extLst>
                <a:ext uri="{FF2B5EF4-FFF2-40B4-BE49-F238E27FC236}">
                  <a16:creationId xmlns:a16="http://schemas.microsoft.com/office/drawing/2014/main" id="{F3337C32-2553-6C4C-8D19-7D700B842EED}"/>
                </a:ext>
              </a:extLst>
            </p:cNvPr>
            <p:cNvSpPr/>
            <p:nvPr/>
          </p:nvSpPr>
          <p:spPr>
            <a:xfrm>
              <a:off x="1033682" y="6079493"/>
              <a:ext cx="3373220" cy="77844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
          <p:nvSpPr>
            <p:cNvPr id="37" name="Rectangle 36">
              <a:extLst>
                <a:ext uri="{FF2B5EF4-FFF2-40B4-BE49-F238E27FC236}">
                  <a16:creationId xmlns:a16="http://schemas.microsoft.com/office/drawing/2014/main" id="{A482CDE6-9D5E-164A-A693-090D086E2AFD}"/>
                </a:ext>
              </a:extLst>
            </p:cNvPr>
            <p:cNvSpPr/>
            <p:nvPr/>
          </p:nvSpPr>
          <p:spPr>
            <a:xfrm>
              <a:off x="3823708" y="6079493"/>
              <a:ext cx="583194" cy="7784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31" name="Rectangle 30">
            <a:extLst>
              <a:ext uri="{FF2B5EF4-FFF2-40B4-BE49-F238E27FC236}">
                <a16:creationId xmlns:a16="http://schemas.microsoft.com/office/drawing/2014/main" id="{6F76B9A6-7A55-2E40-8A99-8EA23166B731}"/>
              </a:ext>
            </a:extLst>
          </p:cNvPr>
          <p:cNvSpPr/>
          <p:nvPr/>
        </p:nvSpPr>
        <p:spPr>
          <a:xfrm>
            <a:off x="6591300" y="0"/>
            <a:ext cx="5600700" cy="15113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Block Arc 5">
            <a:extLst>
              <a:ext uri="{FF2B5EF4-FFF2-40B4-BE49-F238E27FC236}">
                <a16:creationId xmlns:a16="http://schemas.microsoft.com/office/drawing/2014/main" id="{C3CF0546-FB8A-4F47-B8D2-03C228BCC80D}"/>
              </a:ext>
            </a:extLst>
          </p:cNvPr>
          <p:cNvSpPr/>
          <p:nvPr/>
        </p:nvSpPr>
        <p:spPr>
          <a:xfrm>
            <a:off x="26988" y="12700"/>
            <a:ext cx="3670300" cy="3670300"/>
          </a:xfrm>
          <a:prstGeom prst="blockArc">
            <a:avLst>
              <a:gd name="adj1" fmla="val 10800000"/>
              <a:gd name="adj2" fmla="val 8787350"/>
              <a:gd name="adj3" fmla="val 36821"/>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black"/>
              </a:solidFill>
            </a:endParaRPr>
          </a:p>
        </p:txBody>
      </p:sp>
      <p:grpSp>
        <p:nvGrpSpPr>
          <p:cNvPr id="14340" name="Group 10">
            <a:extLst>
              <a:ext uri="{FF2B5EF4-FFF2-40B4-BE49-F238E27FC236}">
                <a16:creationId xmlns:a16="http://schemas.microsoft.com/office/drawing/2014/main" id="{43B9F815-F053-3B42-60C3-04148EFB3227}"/>
              </a:ext>
            </a:extLst>
          </p:cNvPr>
          <p:cNvGrpSpPr>
            <a:grpSpLocks/>
          </p:cNvGrpSpPr>
          <p:nvPr/>
        </p:nvGrpSpPr>
        <p:grpSpPr bwMode="auto">
          <a:xfrm>
            <a:off x="0" y="-625475"/>
            <a:ext cx="4511675" cy="377825"/>
            <a:chOff x="0" y="-815522"/>
            <a:chExt cx="7157496" cy="599621"/>
          </a:xfrm>
        </p:grpSpPr>
        <p:sp>
          <p:nvSpPr>
            <p:cNvPr id="7" name="Oval 6">
              <a:extLst>
                <a:ext uri="{FF2B5EF4-FFF2-40B4-BE49-F238E27FC236}">
                  <a16:creationId xmlns:a16="http://schemas.microsoft.com/office/drawing/2014/main" id="{1160CC0E-9CA9-074C-8532-88CE7CD7E4E7}"/>
                </a:ext>
              </a:extLst>
            </p:cNvPr>
            <p:cNvSpPr/>
            <p:nvPr/>
          </p:nvSpPr>
          <p:spPr>
            <a:xfrm>
              <a:off x="0" y="-815522"/>
              <a:ext cx="599396" cy="599621"/>
            </a:xfrm>
            <a:prstGeom prst="ellipse">
              <a:avLst/>
            </a:prstGeom>
            <a:solidFill>
              <a:srgbClr val="FCFB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5" name="Oval 14">
              <a:extLst>
                <a:ext uri="{FF2B5EF4-FFF2-40B4-BE49-F238E27FC236}">
                  <a16:creationId xmlns:a16="http://schemas.microsoft.com/office/drawing/2014/main" id="{907A0182-557C-F44F-8349-A8F6E92AAD3A}"/>
                </a:ext>
              </a:extLst>
            </p:cNvPr>
            <p:cNvSpPr/>
            <p:nvPr/>
          </p:nvSpPr>
          <p:spPr>
            <a:xfrm>
              <a:off x="936871" y="-815522"/>
              <a:ext cx="599396" cy="599621"/>
            </a:xfrm>
            <a:prstGeom prst="ellipse">
              <a:avLst/>
            </a:prstGeom>
            <a:solidFill>
              <a:srgbClr val="D5B8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8" name="Oval 17">
              <a:extLst>
                <a:ext uri="{FF2B5EF4-FFF2-40B4-BE49-F238E27FC236}">
                  <a16:creationId xmlns:a16="http://schemas.microsoft.com/office/drawing/2014/main" id="{95BF0A45-5AE7-F644-A68A-EEF30A430939}"/>
                </a:ext>
              </a:extLst>
            </p:cNvPr>
            <p:cNvSpPr/>
            <p:nvPr/>
          </p:nvSpPr>
          <p:spPr>
            <a:xfrm>
              <a:off x="1873743" y="-815522"/>
              <a:ext cx="599396" cy="599621"/>
            </a:xfrm>
            <a:prstGeom prst="ellipse">
              <a:avLst/>
            </a:prstGeom>
            <a:solidFill>
              <a:srgbClr val="ADA9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9" name="Oval 18">
              <a:extLst>
                <a:ext uri="{FF2B5EF4-FFF2-40B4-BE49-F238E27FC236}">
                  <a16:creationId xmlns:a16="http://schemas.microsoft.com/office/drawing/2014/main" id="{FB063A61-91A4-2D4F-8044-A3DBA9174627}"/>
                </a:ext>
              </a:extLst>
            </p:cNvPr>
            <p:cNvSpPr/>
            <p:nvPr/>
          </p:nvSpPr>
          <p:spPr>
            <a:xfrm>
              <a:off x="2810614" y="-815522"/>
              <a:ext cx="599396" cy="599621"/>
            </a:xfrm>
            <a:prstGeom prst="ellipse">
              <a:avLst/>
            </a:prstGeom>
            <a:solidFill>
              <a:srgbClr val="583B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0" name="Oval 19">
              <a:extLst>
                <a:ext uri="{FF2B5EF4-FFF2-40B4-BE49-F238E27FC236}">
                  <a16:creationId xmlns:a16="http://schemas.microsoft.com/office/drawing/2014/main" id="{56DD7027-14F4-304D-830B-7268E35E73B5}"/>
                </a:ext>
              </a:extLst>
            </p:cNvPr>
            <p:cNvSpPr/>
            <p:nvPr/>
          </p:nvSpPr>
          <p:spPr>
            <a:xfrm>
              <a:off x="3747486" y="-815522"/>
              <a:ext cx="599396" cy="599621"/>
            </a:xfrm>
            <a:prstGeom prst="ellipse">
              <a:avLst/>
            </a:prstGeom>
            <a:solidFill>
              <a:srgbClr val="C464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1" name="Oval 20">
              <a:extLst>
                <a:ext uri="{FF2B5EF4-FFF2-40B4-BE49-F238E27FC236}">
                  <a16:creationId xmlns:a16="http://schemas.microsoft.com/office/drawing/2014/main" id="{E40B4308-5687-0A4B-857C-686D67BAE99C}"/>
                </a:ext>
              </a:extLst>
            </p:cNvPr>
            <p:cNvSpPr/>
            <p:nvPr/>
          </p:nvSpPr>
          <p:spPr>
            <a:xfrm>
              <a:off x="4684357" y="-815522"/>
              <a:ext cx="599396" cy="599621"/>
            </a:xfrm>
            <a:prstGeom prst="ellipse">
              <a:avLst/>
            </a:prstGeom>
            <a:solidFill>
              <a:srgbClr val="74966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2" name="Oval 21">
              <a:extLst>
                <a:ext uri="{FF2B5EF4-FFF2-40B4-BE49-F238E27FC236}">
                  <a16:creationId xmlns:a16="http://schemas.microsoft.com/office/drawing/2014/main" id="{511A0BA8-4EE6-2847-8B97-9470600A6C38}"/>
                </a:ext>
              </a:extLst>
            </p:cNvPr>
            <p:cNvSpPr/>
            <p:nvPr/>
          </p:nvSpPr>
          <p:spPr>
            <a:xfrm>
              <a:off x="5621228" y="-815522"/>
              <a:ext cx="599396" cy="599621"/>
            </a:xfrm>
            <a:prstGeom prst="ellipse">
              <a:avLst/>
            </a:prstGeom>
            <a:solidFill>
              <a:srgbClr val="9493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3" name="Oval 22">
              <a:extLst>
                <a:ext uri="{FF2B5EF4-FFF2-40B4-BE49-F238E27FC236}">
                  <a16:creationId xmlns:a16="http://schemas.microsoft.com/office/drawing/2014/main" id="{9A99BEB8-6856-7F42-8CA9-B5ECC40FA863}"/>
                </a:ext>
              </a:extLst>
            </p:cNvPr>
            <p:cNvSpPr/>
            <p:nvPr/>
          </p:nvSpPr>
          <p:spPr>
            <a:xfrm>
              <a:off x="6558100" y="-815522"/>
              <a:ext cx="599396" cy="599621"/>
            </a:xfrm>
            <a:prstGeom prst="ellipse">
              <a:avLst/>
            </a:prstGeom>
            <a:solidFill>
              <a:srgbClr val="D691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14341" name="TextBox 4">
            <a:extLst>
              <a:ext uri="{FF2B5EF4-FFF2-40B4-BE49-F238E27FC236}">
                <a16:creationId xmlns:a16="http://schemas.microsoft.com/office/drawing/2014/main" id="{2A784910-0796-EC4C-0C9D-59C041D6DDCB}"/>
              </a:ext>
            </a:extLst>
          </p:cNvPr>
          <p:cNvSpPr txBox="1">
            <a:spLocks noChangeArrowheads="1"/>
          </p:cNvSpPr>
          <p:nvPr/>
        </p:nvSpPr>
        <p:spPr bwMode="auto">
          <a:xfrm>
            <a:off x="571500" y="2268538"/>
            <a:ext cx="4508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500" i="1">
                <a:latin typeface="Times New Roman" panose="02020603050405020304" pitchFamily="18" charset="0"/>
                <a:cs typeface="Times New Roman" panose="02020603050405020304" pitchFamily="18" charset="0"/>
              </a:rPr>
              <a:t>TƯ DUY PHẢN BIỆN</a:t>
            </a:r>
          </a:p>
        </p:txBody>
      </p:sp>
      <p:sp>
        <p:nvSpPr>
          <p:cNvPr id="14342" name="TextBox 8">
            <a:extLst>
              <a:ext uri="{FF2B5EF4-FFF2-40B4-BE49-F238E27FC236}">
                <a16:creationId xmlns:a16="http://schemas.microsoft.com/office/drawing/2014/main" id="{20DE5689-6372-D4BC-A888-46640E63664D}"/>
              </a:ext>
            </a:extLst>
          </p:cNvPr>
          <p:cNvSpPr txBox="1">
            <a:spLocks noChangeArrowheads="1"/>
          </p:cNvSpPr>
          <p:nvPr/>
        </p:nvSpPr>
        <p:spPr bwMode="auto">
          <a:xfrm>
            <a:off x="569913" y="3316288"/>
            <a:ext cx="47196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ctr" eaLnBrk="1" hangingPunct="1"/>
            <a:r>
              <a:rPr lang="en-US" altLang="en-US" sz="3200" b="1">
                <a:latin typeface="Times New Roman" panose="02020603050405020304" pitchFamily="18" charset="0"/>
                <a:cs typeface="Times New Roman" panose="02020603050405020304" pitchFamily="18" charset="0"/>
              </a:rPr>
              <a:t>LUẬN CỨ LOẠI SUY</a:t>
            </a:r>
          </a:p>
        </p:txBody>
      </p:sp>
      <p:cxnSp>
        <p:nvCxnSpPr>
          <p:cNvPr id="12" name="Straight Connector 11">
            <a:extLst>
              <a:ext uri="{FF2B5EF4-FFF2-40B4-BE49-F238E27FC236}">
                <a16:creationId xmlns:a16="http://schemas.microsoft.com/office/drawing/2014/main" id="{B832CF24-E820-BC41-8D92-7504E1A0B961}"/>
              </a:ext>
            </a:extLst>
          </p:cNvPr>
          <p:cNvCxnSpPr/>
          <p:nvPr/>
        </p:nvCxnSpPr>
        <p:spPr>
          <a:xfrm>
            <a:off x="677863" y="3041650"/>
            <a:ext cx="4238625" cy="0"/>
          </a:xfrm>
          <a:prstGeom prst="line">
            <a:avLst/>
          </a:prstGeom>
        </p:spPr>
        <p:style>
          <a:lnRef idx="1">
            <a:schemeClr val="dk1"/>
          </a:lnRef>
          <a:fillRef idx="0">
            <a:schemeClr val="dk1"/>
          </a:fillRef>
          <a:effectRef idx="0">
            <a:schemeClr val="dk1"/>
          </a:effectRef>
          <a:fontRef idx="minor">
            <a:schemeClr val="tx1"/>
          </a:fontRef>
        </p:style>
      </p:cxnSp>
      <p:pic>
        <p:nvPicPr>
          <p:cNvPr id="14344" name="Picture 13">
            <a:extLst>
              <a:ext uri="{FF2B5EF4-FFF2-40B4-BE49-F238E27FC236}">
                <a16:creationId xmlns:a16="http://schemas.microsoft.com/office/drawing/2014/main" id="{A7AC7662-320B-0382-466B-B9769961B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25" y="1511300"/>
            <a:ext cx="6873875"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723DD60-CF37-A240-988E-72EF20BDA9BE}"/>
              </a:ext>
            </a:extLst>
          </p:cNvPr>
          <p:cNvGrpSpPr/>
          <p:nvPr/>
        </p:nvGrpSpPr>
        <p:grpSpPr>
          <a:xfrm>
            <a:off x="5900738" y="6048539"/>
            <a:ext cx="5867752" cy="815663"/>
            <a:chOff x="840320" y="6079493"/>
            <a:chExt cx="4150143" cy="778445"/>
          </a:xfrm>
          <a:effectLst>
            <a:outerShdw blurRad="50800" dist="38100" dir="2700000" algn="tl" rotWithShape="0">
              <a:prstClr val="black">
                <a:alpha val="40000"/>
              </a:prstClr>
            </a:outerShdw>
          </a:effectLst>
        </p:grpSpPr>
        <p:sp>
          <p:nvSpPr>
            <p:cNvPr id="36" name="Rectangle 35">
              <a:extLst>
                <a:ext uri="{FF2B5EF4-FFF2-40B4-BE49-F238E27FC236}">
                  <a16:creationId xmlns:a16="http://schemas.microsoft.com/office/drawing/2014/main" id="{740D8A86-D178-FF4C-AD6C-1FA8ECB57448}"/>
                </a:ext>
              </a:extLst>
            </p:cNvPr>
            <p:cNvSpPr/>
            <p:nvPr/>
          </p:nvSpPr>
          <p:spPr>
            <a:xfrm>
              <a:off x="1706372" y="6079493"/>
              <a:ext cx="3284091" cy="77844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
          <p:nvSpPr>
            <p:cNvPr id="37" name="Rectangle 36">
              <a:extLst>
                <a:ext uri="{FF2B5EF4-FFF2-40B4-BE49-F238E27FC236}">
                  <a16:creationId xmlns:a16="http://schemas.microsoft.com/office/drawing/2014/main" id="{A6A4D551-783E-6C41-99E3-C20CC282C050}"/>
                </a:ext>
              </a:extLst>
            </p:cNvPr>
            <p:cNvSpPr/>
            <p:nvPr/>
          </p:nvSpPr>
          <p:spPr>
            <a:xfrm>
              <a:off x="840320" y="6079493"/>
              <a:ext cx="857715" cy="7784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31" name="Rectangle 30">
            <a:extLst>
              <a:ext uri="{FF2B5EF4-FFF2-40B4-BE49-F238E27FC236}">
                <a16:creationId xmlns:a16="http://schemas.microsoft.com/office/drawing/2014/main" id="{741AB686-DB44-DA4B-A182-A15B43E82443}"/>
              </a:ext>
            </a:extLst>
          </p:cNvPr>
          <p:cNvSpPr/>
          <p:nvPr/>
        </p:nvSpPr>
        <p:spPr>
          <a:xfrm>
            <a:off x="0" y="15875"/>
            <a:ext cx="5600700" cy="181451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nvGrpSpPr>
          <p:cNvPr id="16387" name="Group 10">
            <a:extLst>
              <a:ext uri="{FF2B5EF4-FFF2-40B4-BE49-F238E27FC236}">
                <a16:creationId xmlns:a16="http://schemas.microsoft.com/office/drawing/2014/main" id="{5B5F9ED3-CAB3-6762-2E79-B4FDB4F9B21A}"/>
              </a:ext>
            </a:extLst>
          </p:cNvPr>
          <p:cNvGrpSpPr>
            <a:grpSpLocks/>
          </p:cNvGrpSpPr>
          <p:nvPr/>
        </p:nvGrpSpPr>
        <p:grpSpPr bwMode="auto">
          <a:xfrm>
            <a:off x="0" y="-625475"/>
            <a:ext cx="4511675" cy="377825"/>
            <a:chOff x="0" y="-815522"/>
            <a:chExt cx="7157496" cy="599621"/>
          </a:xfrm>
        </p:grpSpPr>
        <p:sp>
          <p:nvSpPr>
            <p:cNvPr id="7" name="Oval 6">
              <a:extLst>
                <a:ext uri="{FF2B5EF4-FFF2-40B4-BE49-F238E27FC236}">
                  <a16:creationId xmlns:a16="http://schemas.microsoft.com/office/drawing/2014/main" id="{DAB247A6-3F1E-434A-AB9E-B3417337E739}"/>
                </a:ext>
              </a:extLst>
            </p:cNvPr>
            <p:cNvSpPr/>
            <p:nvPr/>
          </p:nvSpPr>
          <p:spPr>
            <a:xfrm>
              <a:off x="0" y="-815522"/>
              <a:ext cx="599396" cy="599621"/>
            </a:xfrm>
            <a:prstGeom prst="ellipse">
              <a:avLst/>
            </a:prstGeom>
            <a:solidFill>
              <a:srgbClr val="FCFB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5" name="Oval 14">
              <a:extLst>
                <a:ext uri="{FF2B5EF4-FFF2-40B4-BE49-F238E27FC236}">
                  <a16:creationId xmlns:a16="http://schemas.microsoft.com/office/drawing/2014/main" id="{759C0D1A-5DAE-AD4B-B9CA-25BFC319FBF7}"/>
                </a:ext>
              </a:extLst>
            </p:cNvPr>
            <p:cNvSpPr/>
            <p:nvPr/>
          </p:nvSpPr>
          <p:spPr>
            <a:xfrm>
              <a:off x="936871" y="-815522"/>
              <a:ext cx="599396" cy="599621"/>
            </a:xfrm>
            <a:prstGeom prst="ellipse">
              <a:avLst/>
            </a:prstGeom>
            <a:solidFill>
              <a:srgbClr val="D5B8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8" name="Oval 17">
              <a:extLst>
                <a:ext uri="{FF2B5EF4-FFF2-40B4-BE49-F238E27FC236}">
                  <a16:creationId xmlns:a16="http://schemas.microsoft.com/office/drawing/2014/main" id="{C4004CF4-F9E4-CD4A-82C5-C5F855B3E92B}"/>
                </a:ext>
              </a:extLst>
            </p:cNvPr>
            <p:cNvSpPr/>
            <p:nvPr/>
          </p:nvSpPr>
          <p:spPr>
            <a:xfrm>
              <a:off x="1873743" y="-815522"/>
              <a:ext cx="599396" cy="599621"/>
            </a:xfrm>
            <a:prstGeom prst="ellipse">
              <a:avLst/>
            </a:prstGeom>
            <a:solidFill>
              <a:srgbClr val="ADA9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9" name="Oval 18">
              <a:extLst>
                <a:ext uri="{FF2B5EF4-FFF2-40B4-BE49-F238E27FC236}">
                  <a16:creationId xmlns:a16="http://schemas.microsoft.com/office/drawing/2014/main" id="{76837471-D8AE-7948-855D-897553E1C153}"/>
                </a:ext>
              </a:extLst>
            </p:cNvPr>
            <p:cNvSpPr/>
            <p:nvPr/>
          </p:nvSpPr>
          <p:spPr>
            <a:xfrm>
              <a:off x="2810614" y="-815522"/>
              <a:ext cx="599396" cy="599621"/>
            </a:xfrm>
            <a:prstGeom prst="ellipse">
              <a:avLst/>
            </a:prstGeom>
            <a:solidFill>
              <a:srgbClr val="583B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0" name="Oval 19">
              <a:extLst>
                <a:ext uri="{FF2B5EF4-FFF2-40B4-BE49-F238E27FC236}">
                  <a16:creationId xmlns:a16="http://schemas.microsoft.com/office/drawing/2014/main" id="{259A814E-A6A5-1B4A-ADB1-999E848011E4}"/>
                </a:ext>
              </a:extLst>
            </p:cNvPr>
            <p:cNvSpPr/>
            <p:nvPr/>
          </p:nvSpPr>
          <p:spPr>
            <a:xfrm>
              <a:off x="3747486" y="-815522"/>
              <a:ext cx="599396" cy="599621"/>
            </a:xfrm>
            <a:prstGeom prst="ellipse">
              <a:avLst/>
            </a:prstGeom>
            <a:solidFill>
              <a:srgbClr val="C464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1" name="Oval 20">
              <a:extLst>
                <a:ext uri="{FF2B5EF4-FFF2-40B4-BE49-F238E27FC236}">
                  <a16:creationId xmlns:a16="http://schemas.microsoft.com/office/drawing/2014/main" id="{8C569101-3D12-DD49-9370-1F3D147436F7}"/>
                </a:ext>
              </a:extLst>
            </p:cNvPr>
            <p:cNvSpPr/>
            <p:nvPr/>
          </p:nvSpPr>
          <p:spPr>
            <a:xfrm>
              <a:off x="4684357" y="-815522"/>
              <a:ext cx="599396" cy="599621"/>
            </a:xfrm>
            <a:prstGeom prst="ellipse">
              <a:avLst/>
            </a:prstGeom>
            <a:solidFill>
              <a:srgbClr val="74966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2" name="Oval 21">
              <a:extLst>
                <a:ext uri="{FF2B5EF4-FFF2-40B4-BE49-F238E27FC236}">
                  <a16:creationId xmlns:a16="http://schemas.microsoft.com/office/drawing/2014/main" id="{772AFEA3-4446-3743-9302-7041441CF3DB}"/>
                </a:ext>
              </a:extLst>
            </p:cNvPr>
            <p:cNvSpPr/>
            <p:nvPr/>
          </p:nvSpPr>
          <p:spPr>
            <a:xfrm>
              <a:off x="5621228" y="-815522"/>
              <a:ext cx="599396" cy="599621"/>
            </a:xfrm>
            <a:prstGeom prst="ellipse">
              <a:avLst/>
            </a:prstGeom>
            <a:solidFill>
              <a:srgbClr val="9493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3" name="Oval 22">
              <a:extLst>
                <a:ext uri="{FF2B5EF4-FFF2-40B4-BE49-F238E27FC236}">
                  <a16:creationId xmlns:a16="http://schemas.microsoft.com/office/drawing/2014/main" id="{4C364709-63AA-1048-9F03-FBDAB61E2F0E}"/>
                </a:ext>
              </a:extLst>
            </p:cNvPr>
            <p:cNvSpPr/>
            <p:nvPr/>
          </p:nvSpPr>
          <p:spPr>
            <a:xfrm>
              <a:off x="6558100" y="-815522"/>
              <a:ext cx="599396" cy="599621"/>
            </a:xfrm>
            <a:prstGeom prst="ellipse">
              <a:avLst/>
            </a:prstGeom>
            <a:solidFill>
              <a:srgbClr val="D691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16388" name="Rectangle 23">
            <a:extLst>
              <a:ext uri="{FF2B5EF4-FFF2-40B4-BE49-F238E27FC236}">
                <a16:creationId xmlns:a16="http://schemas.microsoft.com/office/drawing/2014/main" id="{AE47FDC7-0653-31C8-704D-2052BF6A1ACF}"/>
              </a:ext>
            </a:extLst>
          </p:cNvPr>
          <p:cNvSpPr>
            <a:spLocks noChangeArrowheads="1"/>
          </p:cNvSpPr>
          <p:nvPr/>
        </p:nvSpPr>
        <p:spPr bwMode="auto">
          <a:xfrm>
            <a:off x="6081713" y="1049338"/>
            <a:ext cx="35321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800" b="1">
                <a:solidFill>
                  <a:srgbClr val="996600"/>
                </a:solidFill>
              </a:rPr>
              <a:t>Bạn sẽ học cách …</a:t>
            </a:r>
          </a:p>
        </p:txBody>
      </p:sp>
      <p:sp>
        <p:nvSpPr>
          <p:cNvPr id="16389" name="Rectangle 24">
            <a:extLst>
              <a:ext uri="{FF2B5EF4-FFF2-40B4-BE49-F238E27FC236}">
                <a16:creationId xmlns:a16="http://schemas.microsoft.com/office/drawing/2014/main" id="{E2E7F5AE-891F-B1E4-61BA-8C7D39BD3D2B}"/>
              </a:ext>
            </a:extLst>
          </p:cNvPr>
          <p:cNvSpPr>
            <a:spLocks noChangeArrowheads="1"/>
          </p:cNvSpPr>
          <p:nvPr/>
        </p:nvSpPr>
        <p:spPr bwMode="auto">
          <a:xfrm>
            <a:off x="6518275" y="1917700"/>
            <a:ext cx="52451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400"/>
              <a:t>1. Nhận biết rõ cấu trúc luận cứ loại suy</a:t>
            </a:r>
          </a:p>
        </p:txBody>
      </p:sp>
      <p:sp>
        <p:nvSpPr>
          <p:cNvPr id="16390" name="Rectangle 25">
            <a:extLst>
              <a:ext uri="{FF2B5EF4-FFF2-40B4-BE49-F238E27FC236}">
                <a16:creationId xmlns:a16="http://schemas.microsoft.com/office/drawing/2014/main" id="{57235978-056E-F989-0ECC-E14DB9E81AB1}"/>
              </a:ext>
            </a:extLst>
          </p:cNvPr>
          <p:cNvSpPr>
            <a:spLocks noChangeArrowheads="1"/>
          </p:cNvSpPr>
          <p:nvPr/>
        </p:nvSpPr>
        <p:spPr bwMode="auto">
          <a:xfrm>
            <a:off x="6532563" y="3738563"/>
            <a:ext cx="52355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400"/>
              <a:t>3. </a:t>
            </a:r>
            <a:r>
              <a:rPr lang="vi-VN" altLang="en-US" sz="2400">
                <a:latin typeface="Palatino" pitchFamily="2" charset="0"/>
                <a:cs typeface="Palatino" pitchFamily="2" charset="0"/>
              </a:rPr>
              <a:t>Đánh giá luận cứ loại suy qua kích cỡ mẫu</a:t>
            </a:r>
            <a:r>
              <a:rPr lang="en-US" altLang="en-US" sz="2400">
                <a:latin typeface="Palatino" pitchFamily="2" charset="0"/>
                <a:cs typeface="Palatino" pitchFamily="2" charset="0"/>
              </a:rPr>
              <a:t> </a:t>
            </a:r>
          </a:p>
        </p:txBody>
      </p:sp>
      <p:sp>
        <p:nvSpPr>
          <p:cNvPr id="16391" name="Rectangle 28">
            <a:extLst>
              <a:ext uri="{FF2B5EF4-FFF2-40B4-BE49-F238E27FC236}">
                <a16:creationId xmlns:a16="http://schemas.microsoft.com/office/drawing/2014/main" id="{7BEE99BB-1340-80DD-FE73-618545F9673D}"/>
              </a:ext>
            </a:extLst>
          </p:cNvPr>
          <p:cNvSpPr>
            <a:spLocks noChangeArrowheads="1"/>
          </p:cNvSpPr>
          <p:nvPr/>
        </p:nvSpPr>
        <p:spPr bwMode="auto">
          <a:xfrm>
            <a:off x="6532563" y="4664075"/>
            <a:ext cx="5235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400"/>
              <a:t>4. </a:t>
            </a:r>
            <a:r>
              <a:rPr lang="vi-VN" altLang="en-US" sz="2400">
                <a:latin typeface="Palatino" pitchFamily="2" charset="0"/>
                <a:cs typeface="Palatino" pitchFamily="2" charset="0"/>
              </a:rPr>
              <a:t>Đánh giá luận cứ loại suy qua tính xác đáng của đặc điểm tương tự</a:t>
            </a:r>
            <a:endParaRPr lang="en-US" altLang="en-US" sz="2400"/>
          </a:p>
        </p:txBody>
      </p:sp>
      <p:pic>
        <p:nvPicPr>
          <p:cNvPr id="16392" name="Picture 7">
            <a:extLst>
              <a:ext uri="{FF2B5EF4-FFF2-40B4-BE49-F238E27FC236}">
                <a16:creationId xmlns:a16="http://schemas.microsoft.com/office/drawing/2014/main" id="{DD4AD8D6-A499-CE4D-CF1A-3E5A77829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1714500"/>
            <a:ext cx="6110288"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Rectangle 29">
            <a:extLst>
              <a:ext uri="{FF2B5EF4-FFF2-40B4-BE49-F238E27FC236}">
                <a16:creationId xmlns:a16="http://schemas.microsoft.com/office/drawing/2014/main" id="{A1A7D3AB-C92B-9E63-CA36-EBDC612CF817}"/>
              </a:ext>
            </a:extLst>
          </p:cNvPr>
          <p:cNvSpPr>
            <a:spLocks noChangeArrowheads="1"/>
          </p:cNvSpPr>
          <p:nvPr/>
        </p:nvSpPr>
        <p:spPr bwMode="auto">
          <a:xfrm>
            <a:off x="6527800" y="2828925"/>
            <a:ext cx="5235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400"/>
              <a:t>2. </a:t>
            </a:r>
            <a:r>
              <a:rPr lang="en-US" altLang="en-US" sz="2400">
                <a:latin typeface="Palatino" pitchFamily="2" charset="0"/>
                <a:cs typeface="Palatino" pitchFamily="2" charset="0"/>
              </a:rPr>
              <a:t>Xác định đối tượng nguồn (S), đối tượng đích (T) và đặc điểm (F)</a:t>
            </a:r>
          </a:p>
        </p:txBody>
      </p:sp>
    </p:spTree>
  </p:cSld>
  <p:clrMapOvr>
    <a:masterClrMapping/>
  </p:clrMapOvr>
  <p:transition spd="slow">
    <p:split orient="ver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16E852CD-53FD-808A-A129-449B1DC55C9B}"/>
              </a:ext>
            </a:extLst>
          </p:cNvPr>
          <p:cNvSpPr>
            <a:spLocks noChangeArrowheads="1"/>
          </p:cNvSpPr>
          <p:nvPr/>
        </p:nvSpPr>
        <p:spPr bwMode="auto">
          <a:xfrm>
            <a:off x="574675" y="1125538"/>
            <a:ext cx="5526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182563">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lnSpc>
                <a:spcPct val="120000"/>
              </a:lnSpc>
              <a:spcBef>
                <a:spcPts val="600"/>
              </a:spcBef>
              <a:spcAft>
                <a:spcPts val="600"/>
              </a:spcAft>
            </a:pPr>
            <a:r>
              <a:rPr lang="en-US" altLang="en-US" sz="2500">
                <a:ea typeface="Calibri" panose="020F0502020204030204" pitchFamily="34" charset="0"/>
                <a:cs typeface="Times New Roman" panose="02020603050405020304" pitchFamily="18" charset="0"/>
              </a:rPr>
              <a:t>NHẬN DIỆN LUẬN CỨ LOẠI SUY</a:t>
            </a:r>
          </a:p>
        </p:txBody>
      </p:sp>
      <p:sp>
        <p:nvSpPr>
          <p:cNvPr id="3" name="Rectangle 2">
            <a:extLst>
              <a:ext uri="{FF2B5EF4-FFF2-40B4-BE49-F238E27FC236}">
                <a16:creationId xmlns:a16="http://schemas.microsoft.com/office/drawing/2014/main" id="{BCE3AC25-8B40-AD4B-B841-07AA88EFFE01}"/>
              </a:ext>
            </a:extLst>
          </p:cNvPr>
          <p:cNvSpPr/>
          <p:nvPr/>
        </p:nvSpPr>
        <p:spPr>
          <a:xfrm>
            <a:off x="828675" y="1968500"/>
            <a:ext cx="4100513" cy="2220913"/>
          </a:xfrm>
          <a:prstGeom prst="rect">
            <a:avLst/>
          </a:prstGeom>
        </p:spPr>
        <p:txBody>
          <a:bodyPr>
            <a:spAutoFit/>
          </a:bodyPr>
          <a:lstStyle/>
          <a:p>
            <a:pPr eaLnBrk="1" fontAlgn="auto" hangingPunct="1">
              <a:spcBef>
                <a:spcPts val="400"/>
              </a:spcBef>
              <a:spcAft>
                <a:spcPts val="400"/>
              </a:spcAft>
              <a:defRPr/>
            </a:pPr>
            <a:r>
              <a:rPr lang="en-US" sz="2500" b="1" dirty="0" err="1">
                <a:latin typeface="+mn-lt"/>
                <a:ea typeface="Calibri" panose="020F0502020204030204" pitchFamily="34" charset="0"/>
                <a:cs typeface="Arial" panose="020B0604020202020204" pitchFamily="34" charset="0"/>
              </a:rPr>
              <a:t>Loại</a:t>
            </a:r>
            <a:r>
              <a:rPr lang="en-US" sz="2500" b="1" dirty="0">
                <a:latin typeface="+mn-lt"/>
                <a:ea typeface="Calibri" panose="020F0502020204030204" pitchFamily="34" charset="0"/>
                <a:cs typeface="Arial" panose="020B0604020202020204" pitchFamily="34" charset="0"/>
              </a:rPr>
              <a:t> </a:t>
            </a:r>
            <a:r>
              <a:rPr lang="en-US" sz="2500" b="1" dirty="0" err="1">
                <a:latin typeface="+mn-lt"/>
                <a:ea typeface="Calibri" panose="020F0502020204030204" pitchFamily="34" charset="0"/>
                <a:cs typeface="Arial" panose="020B0604020202020204" pitchFamily="34" charset="0"/>
              </a:rPr>
              <a:t>suy</a:t>
            </a:r>
            <a:r>
              <a:rPr lang="en-US" sz="2500" b="1" dirty="0">
                <a:latin typeface="+mn-lt"/>
                <a:ea typeface="Calibri" panose="020F0502020204030204" pitchFamily="34" charset="0"/>
                <a:cs typeface="Arial" panose="020B0604020202020204" pitchFamily="34" charset="0"/>
              </a:rPr>
              <a:t> </a:t>
            </a:r>
            <a:r>
              <a:rPr lang="en-US" sz="2500" dirty="0" err="1">
                <a:latin typeface="+mn-lt"/>
                <a:ea typeface="Calibri" panose="020F0502020204030204" pitchFamily="34" charset="0"/>
                <a:cs typeface="Arial" panose="020B0604020202020204" pitchFamily="34" charset="0"/>
              </a:rPr>
              <a:t>là</a:t>
            </a:r>
            <a:r>
              <a:rPr lang="en-US" sz="2500" dirty="0">
                <a:latin typeface="+mn-lt"/>
                <a:ea typeface="Calibri" panose="020F0502020204030204" pitchFamily="34" charset="0"/>
                <a:cs typeface="Arial" panose="020B0604020202020204" pitchFamily="34" charset="0"/>
              </a:rPr>
              <a:t> </a:t>
            </a:r>
            <a:r>
              <a:rPr lang="en-US" sz="2500" dirty="0" err="1">
                <a:latin typeface="+mn-lt"/>
                <a:ea typeface="Calibri" panose="020F0502020204030204" pitchFamily="34" charset="0"/>
                <a:cs typeface="Arial" panose="020B0604020202020204" pitchFamily="34" charset="0"/>
              </a:rPr>
              <a:t>sự</a:t>
            </a:r>
            <a:r>
              <a:rPr lang="en-US" sz="2500" dirty="0">
                <a:latin typeface="+mn-lt"/>
                <a:ea typeface="Calibri" panose="020F0502020204030204" pitchFamily="34" charset="0"/>
                <a:cs typeface="Arial" panose="020B0604020202020204" pitchFamily="34" charset="0"/>
              </a:rPr>
              <a:t> so </a:t>
            </a:r>
            <a:r>
              <a:rPr lang="en-US" sz="2500" dirty="0" err="1">
                <a:latin typeface="+mn-lt"/>
                <a:ea typeface="Calibri" panose="020F0502020204030204" pitchFamily="34" charset="0"/>
                <a:cs typeface="Arial" panose="020B0604020202020204" pitchFamily="34" charset="0"/>
              </a:rPr>
              <a:t>sánh</a:t>
            </a:r>
            <a:r>
              <a:rPr lang="en-US" sz="2500" dirty="0">
                <a:latin typeface="+mn-lt"/>
                <a:ea typeface="Calibri" panose="020F0502020204030204" pitchFamily="34" charset="0"/>
                <a:cs typeface="Arial" panose="020B0604020202020204" pitchFamily="34" charset="0"/>
              </a:rPr>
              <a:t> </a:t>
            </a:r>
            <a:r>
              <a:rPr lang="en-US" sz="2500" dirty="0" err="1">
                <a:latin typeface="+mn-lt"/>
                <a:ea typeface="Calibri" panose="020F0502020204030204" pitchFamily="34" charset="0"/>
                <a:cs typeface="Arial" panose="020B0604020202020204" pitchFamily="34" charset="0"/>
              </a:rPr>
              <a:t>hai</a:t>
            </a:r>
            <a:r>
              <a:rPr lang="en-US" sz="2500" dirty="0">
                <a:latin typeface="+mn-lt"/>
                <a:ea typeface="Calibri" panose="020F0502020204030204" pitchFamily="34" charset="0"/>
                <a:cs typeface="Arial" panose="020B0604020202020204" pitchFamily="34" charset="0"/>
              </a:rPr>
              <a:t> (hay </a:t>
            </a:r>
            <a:r>
              <a:rPr lang="en-US" sz="2500" dirty="0" err="1">
                <a:latin typeface="+mn-lt"/>
                <a:ea typeface="Calibri" panose="020F0502020204030204" pitchFamily="34" charset="0"/>
                <a:cs typeface="Arial" panose="020B0604020202020204" pitchFamily="34" charset="0"/>
              </a:rPr>
              <a:t>nhiều</a:t>
            </a:r>
            <a:r>
              <a:rPr lang="en-US" sz="2500" dirty="0">
                <a:latin typeface="+mn-lt"/>
                <a:ea typeface="Calibri" panose="020F0502020204030204" pitchFamily="34" charset="0"/>
                <a:cs typeface="Arial" panose="020B0604020202020204" pitchFamily="34" charset="0"/>
              </a:rPr>
              <a:t>) </a:t>
            </a:r>
            <a:r>
              <a:rPr lang="en-US" sz="2500" dirty="0" err="1">
                <a:latin typeface="+mn-lt"/>
                <a:ea typeface="Calibri" panose="020F0502020204030204" pitchFamily="34" charset="0"/>
                <a:cs typeface="Arial" panose="020B0604020202020204" pitchFamily="34" charset="0"/>
              </a:rPr>
              <a:t>vật</a:t>
            </a:r>
            <a:r>
              <a:rPr lang="en-US" sz="2500" dirty="0">
                <a:latin typeface="+mn-lt"/>
                <a:ea typeface="Calibri" panose="020F0502020204030204" pitchFamily="34" charset="0"/>
                <a:cs typeface="Arial" panose="020B0604020202020204" pitchFamily="34" charset="0"/>
              </a:rPr>
              <a:t>.</a:t>
            </a:r>
          </a:p>
          <a:p>
            <a:pPr marL="457200" indent="-457200" algn="just" eaLnBrk="1" fontAlgn="auto" hangingPunct="1">
              <a:spcBef>
                <a:spcPts val="400"/>
              </a:spcBef>
              <a:spcAft>
                <a:spcPts val="400"/>
              </a:spcAft>
              <a:buFont typeface="Courier New" panose="02070309020205020404" pitchFamily="49" charset="0"/>
              <a:buChar char="o"/>
              <a:defRPr/>
            </a:pPr>
            <a:r>
              <a:rPr lang="en-US" sz="2500" i="1" dirty="0" err="1">
                <a:latin typeface="+mn-lt"/>
                <a:ea typeface="Calibri" panose="020F0502020204030204" pitchFamily="34" charset="0"/>
                <a:cs typeface="Arial" panose="020B0604020202020204" pitchFamily="34" charset="0"/>
              </a:rPr>
              <a:t>Giáo</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dục</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tốt</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giống</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như</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chăm</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sóc</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sức</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khỏe</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tốt</a:t>
            </a:r>
            <a:r>
              <a:rPr lang="en-US" sz="2500" i="1" dirty="0">
                <a:latin typeface="+mn-lt"/>
                <a:ea typeface="Calibri" panose="020F0502020204030204" pitchFamily="34" charset="0"/>
                <a:cs typeface="Arial" panose="020B0604020202020204" pitchFamily="34" charset="0"/>
              </a:rPr>
              <a:t>.</a:t>
            </a:r>
          </a:p>
          <a:p>
            <a:pPr marL="457200" indent="-457200" algn="just" eaLnBrk="1" fontAlgn="auto" hangingPunct="1">
              <a:spcBef>
                <a:spcPts val="400"/>
              </a:spcBef>
              <a:spcAft>
                <a:spcPts val="400"/>
              </a:spcAft>
              <a:buFont typeface="Courier New" panose="02070309020205020404" pitchFamily="49" charset="0"/>
              <a:buChar char="o"/>
              <a:defRPr/>
            </a:pPr>
            <a:r>
              <a:rPr lang="en-US" sz="2500" i="1" dirty="0" err="1">
                <a:latin typeface="+mn-lt"/>
                <a:ea typeface="Calibri" panose="020F0502020204030204" pitchFamily="34" charset="0"/>
                <a:cs typeface="Arial" panose="020B0604020202020204" pitchFamily="34" charset="0"/>
              </a:rPr>
              <a:t>Đời</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như</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giấc</a:t>
            </a:r>
            <a:r>
              <a:rPr lang="en-US" sz="2500" i="1" dirty="0">
                <a:latin typeface="+mn-lt"/>
                <a:ea typeface="Calibri" panose="020F0502020204030204" pitchFamily="34" charset="0"/>
                <a:cs typeface="Arial" panose="020B0604020202020204" pitchFamily="34" charset="0"/>
              </a:rPr>
              <a:t> </a:t>
            </a:r>
            <a:r>
              <a:rPr lang="en-US" sz="2500" i="1" dirty="0" err="1">
                <a:latin typeface="+mn-lt"/>
                <a:ea typeface="Calibri" panose="020F0502020204030204" pitchFamily="34" charset="0"/>
                <a:cs typeface="Arial" panose="020B0604020202020204" pitchFamily="34" charset="0"/>
              </a:rPr>
              <a:t>mộng</a:t>
            </a:r>
            <a:r>
              <a:rPr lang="en-US" sz="2500" i="1" dirty="0">
                <a:latin typeface="+mn-lt"/>
                <a:ea typeface="Calibri" panose="020F0502020204030204" pitchFamily="34" charset="0"/>
                <a:cs typeface="Arial" panose="020B0604020202020204" pitchFamily="34" charset="0"/>
              </a:rPr>
              <a:t>.</a:t>
            </a:r>
            <a:endParaRPr lang="en-US" sz="2500" dirty="0">
              <a:latin typeface="+mn-lt"/>
              <a:cs typeface="Arial" panose="020B0604020202020204" pitchFamily="34" charset="0"/>
            </a:endParaRPr>
          </a:p>
        </p:txBody>
      </p:sp>
      <p:grpSp>
        <p:nvGrpSpPr>
          <p:cNvPr id="8" name="Group 7">
            <a:extLst>
              <a:ext uri="{FF2B5EF4-FFF2-40B4-BE49-F238E27FC236}">
                <a16:creationId xmlns:a16="http://schemas.microsoft.com/office/drawing/2014/main" id="{E4882197-17EE-889B-7847-0FFD0F826771}"/>
              </a:ext>
            </a:extLst>
          </p:cNvPr>
          <p:cNvGrpSpPr>
            <a:grpSpLocks/>
          </p:cNvGrpSpPr>
          <p:nvPr/>
        </p:nvGrpSpPr>
        <p:grpSpPr bwMode="auto">
          <a:xfrm>
            <a:off x="5526088" y="1955800"/>
            <a:ext cx="5837237" cy="3659188"/>
            <a:chOff x="5326039" y="1955974"/>
            <a:chExt cx="5837830" cy="3658578"/>
          </a:xfrm>
        </p:grpSpPr>
        <p:sp>
          <p:nvSpPr>
            <p:cNvPr id="18437" name="Rectangle 3">
              <a:extLst>
                <a:ext uri="{FF2B5EF4-FFF2-40B4-BE49-F238E27FC236}">
                  <a16:creationId xmlns:a16="http://schemas.microsoft.com/office/drawing/2014/main" id="{056F16F2-0EE5-4FA8-5B96-77091A48031E}"/>
                </a:ext>
              </a:extLst>
            </p:cNvPr>
            <p:cNvSpPr>
              <a:spLocks noChangeArrowheads="1"/>
            </p:cNvSpPr>
            <p:nvPr/>
          </p:nvSpPr>
          <p:spPr bwMode="auto">
            <a:xfrm>
              <a:off x="5326039" y="1955974"/>
              <a:ext cx="556487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solidFill>
                    <a:srgbClr val="0000CC"/>
                  </a:solidFill>
                  <a:cs typeface="Arial" panose="020B0604020202020204" pitchFamily="34" charset="0"/>
                </a:rPr>
                <a:t>Luận cứ loại suy chứa </a:t>
              </a:r>
              <a:r>
                <a:rPr lang="en-US" altLang="en-US" sz="2500" b="1">
                  <a:solidFill>
                    <a:srgbClr val="0000CC"/>
                  </a:solidFill>
                  <a:cs typeface="Arial" panose="020B0604020202020204" pitchFamily="34" charset="0"/>
                </a:rPr>
                <a:t>sự loại suy giữa các tiền đề.</a:t>
              </a:r>
              <a:endParaRPr lang="vi-VN" altLang="en-US" sz="2500">
                <a:solidFill>
                  <a:srgbClr val="0000CC"/>
                </a:solidFill>
                <a:latin typeface="Verdana" panose="020B0604030504040204" pitchFamily="34" charset="0"/>
                <a:cs typeface="Arial" panose="020B0604020202020204" pitchFamily="34" charset="0"/>
              </a:endParaRPr>
            </a:p>
          </p:txBody>
        </p:sp>
        <p:sp>
          <p:nvSpPr>
            <p:cNvPr id="18438" name="Rectangle 4">
              <a:extLst>
                <a:ext uri="{FF2B5EF4-FFF2-40B4-BE49-F238E27FC236}">
                  <a16:creationId xmlns:a16="http://schemas.microsoft.com/office/drawing/2014/main" id="{4ADC5E04-5776-F382-2EC0-98E091B83888}"/>
                </a:ext>
              </a:extLst>
            </p:cNvPr>
            <p:cNvSpPr>
              <a:spLocks noChangeArrowheads="1"/>
            </p:cNvSpPr>
            <p:nvPr/>
          </p:nvSpPr>
          <p:spPr bwMode="auto">
            <a:xfrm>
              <a:off x="5326039" y="2906118"/>
              <a:ext cx="5837830"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Bef>
                  <a:spcPts val="600"/>
                </a:spcBef>
                <a:spcAft>
                  <a:spcPts val="600"/>
                </a:spcAft>
              </a:pPr>
              <a:r>
                <a:rPr lang="en-US" altLang="en-US" sz="2500">
                  <a:ea typeface="Calibri" panose="020F0502020204030204" pitchFamily="34" charset="0"/>
                  <a:cs typeface="Arial" panose="020B0604020202020204" pitchFamily="34" charset="0"/>
                </a:rPr>
                <a:t>(1) Chiếc laptop tôi mới mua giống như chiếc laptop cũ của tôi.</a:t>
              </a:r>
            </a:p>
            <a:p>
              <a:pPr algn="just" eaLnBrk="1" hangingPunct="1">
                <a:spcBef>
                  <a:spcPts val="600"/>
                </a:spcBef>
                <a:spcAft>
                  <a:spcPts val="600"/>
                </a:spcAft>
              </a:pPr>
              <a:r>
                <a:rPr lang="en-US" altLang="en-US" sz="2500">
                  <a:ea typeface="Calibri" panose="020F0502020204030204" pitchFamily="34" charset="0"/>
                  <a:cs typeface="Arial" panose="020B0604020202020204" pitchFamily="34" charset="0"/>
                </a:rPr>
                <a:t>(2) Chiếc laptop cũ của tôi có tuổi thọ hơn ba năm.</a:t>
              </a:r>
            </a:p>
            <a:p>
              <a:pPr algn="just" eaLnBrk="1" hangingPunct="1">
                <a:spcBef>
                  <a:spcPts val="600"/>
                </a:spcBef>
                <a:spcAft>
                  <a:spcPts val="600"/>
                </a:spcAft>
              </a:pPr>
              <a:r>
                <a:rPr lang="en-US" altLang="en-US" sz="2500">
                  <a:ea typeface="Calibri" panose="020F0502020204030204" pitchFamily="34" charset="0"/>
                  <a:cs typeface="Arial" panose="020B0604020202020204" pitchFamily="34" charset="0"/>
                </a:rPr>
                <a:t>(3) Chiếc laptop mới này cũng sẽ có tuổi thọ hơn ba năm.</a:t>
              </a:r>
            </a:p>
          </p:txBody>
        </p:sp>
        <p:cxnSp>
          <p:nvCxnSpPr>
            <p:cNvPr id="6" name="Straight Connector 5">
              <a:extLst>
                <a:ext uri="{FF2B5EF4-FFF2-40B4-BE49-F238E27FC236}">
                  <a16:creationId xmlns:a16="http://schemas.microsoft.com/office/drawing/2014/main" id="{DB68F502-0956-C14B-A8EF-59C83B7B2C59}"/>
                </a:ext>
              </a:extLst>
            </p:cNvPr>
            <p:cNvCxnSpPr/>
            <p:nvPr/>
          </p:nvCxnSpPr>
          <p:spPr>
            <a:xfrm flipV="1">
              <a:off x="5530847" y="4639989"/>
              <a:ext cx="5359944" cy="7936"/>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7203C94D-0B9D-AA4F-AE6D-C4844C40231B}"/>
              </a:ext>
            </a:extLst>
          </p:cNvPr>
          <p:cNvSpPr/>
          <p:nvPr/>
        </p:nvSpPr>
        <p:spPr>
          <a:xfrm rot="16200000">
            <a:off x="-2809081" y="3583781"/>
            <a:ext cx="6137275"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indent="182563" algn="ctr" eaLnBrk="1" hangingPunct="1">
              <a:lnSpc>
                <a:spcPct val="120000"/>
              </a:lnSpc>
              <a:spcBef>
                <a:spcPts val="600"/>
              </a:spcBef>
              <a:spcAft>
                <a:spcPts val="600"/>
              </a:spcAft>
              <a:defRPr/>
            </a:pPr>
            <a:r>
              <a:rPr lang="en-US" sz="2400">
                <a:solidFill>
                  <a:srgbClr val="996600"/>
                </a:solidFill>
                <a:ea typeface="Calibri" pitchFamily="34" charset="0"/>
                <a:cs typeface="Times New Roman" pitchFamily="18" charset="0"/>
              </a:rPr>
              <a:t>NHẬN DIỆN LUẬN CỨ LOẠI SUY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88977E5-F55E-CB7A-D134-9F92588FE2C6}"/>
              </a:ext>
            </a:extLst>
          </p:cNvPr>
          <p:cNvGrpSpPr>
            <a:grpSpLocks/>
          </p:cNvGrpSpPr>
          <p:nvPr/>
        </p:nvGrpSpPr>
        <p:grpSpPr bwMode="auto">
          <a:xfrm>
            <a:off x="7445375" y="1554163"/>
            <a:ext cx="4313238" cy="1692275"/>
            <a:chOff x="790429" y="1627444"/>
            <a:chExt cx="3810000" cy="1692771"/>
          </a:xfrm>
        </p:grpSpPr>
        <p:sp>
          <p:nvSpPr>
            <p:cNvPr id="19466" name="Rectangle 3">
              <a:extLst>
                <a:ext uri="{FF2B5EF4-FFF2-40B4-BE49-F238E27FC236}">
                  <a16:creationId xmlns:a16="http://schemas.microsoft.com/office/drawing/2014/main" id="{21546A70-82A4-43A3-B2E5-B43A08E667FE}"/>
                </a:ext>
              </a:extLst>
            </p:cNvPr>
            <p:cNvSpPr>
              <a:spLocks noChangeArrowheads="1"/>
            </p:cNvSpPr>
            <p:nvPr/>
          </p:nvSpPr>
          <p:spPr bwMode="auto">
            <a:xfrm>
              <a:off x="790429" y="1627444"/>
              <a:ext cx="3810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spcBef>
                  <a:spcPts val="600"/>
                </a:spcBef>
                <a:spcAft>
                  <a:spcPts val="600"/>
                </a:spcAft>
              </a:pPr>
              <a:r>
                <a:rPr lang="en-US" altLang="en-US" sz="2800">
                  <a:cs typeface="Arial" panose="020B0604020202020204" pitchFamily="34" charset="0"/>
                </a:rPr>
                <a:t>(1) </a:t>
              </a:r>
              <a:r>
                <a:rPr lang="en-US" altLang="en-US" sz="2800" b="1">
                  <a:solidFill>
                    <a:srgbClr val="C00000"/>
                  </a:solidFill>
                  <a:cs typeface="Arial" panose="020B0604020202020204" pitchFamily="34" charset="0"/>
                </a:rPr>
                <a:t>T</a:t>
              </a:r>
              <a:r>
                <a:rPr lang="en-US" altLang="en-US" sz="2800" b="1">
                  <a:cs typeface="Arial" panose="020B0604020202020204" pitchFamily="34" charset="0"/>
                </a:rPr>
                <a:t> giống </a:t>
              </a:r>
              <a:r>
                <a:rPr lang="en-US" altLang="en-US" sz="2800" b="1">
                  <a:solidFill>
                    <a:srgbClr val="0000FF"/>
                  </a:solidFill>
                  <a:cs typeface="Arial" panose="020B0604020202020204" pitchFamily="34" charset="0"/>
                </a:rPr>
                <a:t>S</a:t>
              </a:r>
              <a:r>
                <a:rPr lang="en-US" altLang="en-US" sz="2800" b="1">
                  <a:cs typeface="Arial" panose="020B0604020202020204" pitchFamily="34" charset="0"/>
                </a:rPr>
                <a:t>. </a:t>
              </a:r>
              <a:r>
                <a:rPr lang="en-US" altLang="en-US" sz="2800">
                  <a:solidFill>
                    <a:srgbClr val="006600"/>
                  </a:solidFill>
                  <a:cs typeface="Arial" panose="020B0604020202020204" pitchFamily="34" charset="0"/>
                </a:rPr>
                <a:t>[tương tự]</a:t>
              </a:r>
            </a:p>
            <a:p>
              <a:pPr eaLnBrk="1" hangingPunct="1">
                <a:spcBef>
                  <a:spcPts val="600"/>
                </a:spcBef>
                <a:spcAft>
                  <a:spcPts val="600"/>
                </a:spcAft>
              </a:pPr>
              <a:r>
                <a:rPr lang="en-US" altLang="en-US" sz="2800">
                  <a:cs typeface="Arial" panose="020B0604020202020204" pitchFamily="34" charset="0"/>
                </a:rPr>
                <a:t>(2)</a:t>
              </a:r>
              <a:r>
                <a:rPr lang="en-US" altLang="en-US" sz="2800" i="1">
                  <a:cs typeface="Arial" panose="020B0604020202020204" pitchFamily="34" charset="0"/>
                </a:rPr>
                <a:t> </a:t>
              </a:r>
              <a:r>
                <a:rPr lang="en-US" altLang="en-US" sz="2800" b="1">
                  <a:solidFill>
                    <a:srgbClr val="0000FF"/>
                  </a:solidFill>
                  <a:cs typeface="Arial" panose="020B0604020202020204" pitchFamily="34" charset="0"/>
                </a:rPr>
                <a:t>S</a:t>
              </a:r>
              <a:r>
                <a:rPr lang="en-US" altLang="en-US" sz="2800" b="1">
                  <a:cs typeface="Arial" panose="020B0604020202020204" pitchFamily="34" charset="0"/>
                </a:rPr>
                <a:t> có F</a:t>
              </a:r>
              <a:r>
                <a:rPr lang="en-US" altLang="en-US" sz="2800">
                  <a:cs typeface="Arial" panose="020B0604020202020204" pitchFamily="34" charset="0"/>
                </a:rPr>
                <a:t>. </a:t>
              </a:r>
              <a:r>
                <a:rPr lang="en-US" altLang="en-US" sz="2800">
                  <a:solidFill>
                    <a:srgbClr val="006600"/>
                  </a:solidFill>
                  <a:cs typeface="Arial" panose="020B0604020202020204" pitchFamily="34" charset="0"/>
                </a:rPr>
                <a:t>[đặc điểm]</a:t>
              </a:r>
            </a:p>
            <a:p>
              <a:pPr eaLnBrk="1" hangingPunct="1">
                <a:spcBef>
                  <a:spcPts val="600"/>
                </a:spcBef>
                <a:spcAft>
                  <a:spcPts val="600"/>
                </a:spcAft>
              </a:pPr>
              <a:r>
                <a:rPr lang="en-US" altLang="en-US" sz="2800">
                  <a:cs typeface="Arial" panose="020B0604020202020204" pitchFamily="34" charset="0"/>
                </a:rPr>
                <a:t>(3)  </a:t>
              </a:r>
              <a:r>
                <a:rPr lang="en-US" altLang="en-US" sz="2800" b="1">
                  <a:solidFill>
                    <a:srgbClr val="C00000"/>
                  </a:solidFill>
                  <a:cs typeface="Arial" panose="020B0604020202020204" pitchFamily="34" charset="0"/>
                </a:rPr>
                <a:t>T</a:t>
              </a:r>
              <a:r>
                <a:rPr lang="en-US" altLang="en-US" sz="2800" b="1">
                  <a:cs typeface="Arial" panose="020B0604020202020204" pitchFamily="34" charset="0"/>
                </a:rPr>
                <a:t> có F</a:t>
              </a:r>
              <a:r>
                <a:rPr lang="en-US" altLang="en-US" sz="2800">
                  <a:cs typeface="Arial" panose="020B0604020202020204" pitchFamily="34" charset="0"/>
                </a:rPr>
                <a:t>.</a:t>
              </a:r>
            </a:p>
          </p:txBody>
        </p:sp>
        <p:cxnSp>
          <p:nvCxnSpPr>
            <p:cNvPr id="5" name="Straight Connector 4">
              <a:extLst>
                <a:ext uri="{FF2B5EF4-FFF2-40B4-BE49-F238E27FC236}">
                  <a16:creationId xmlns:a16="http://schemas.microsoft.com/office/drawing/2014/main" id="{390F2600-1B2C-3C4C-9E92-4CAD8EB1FE6B}"/>
                </a:ext>
              </a:extLst>
            </p:cNvPr>
            <p:cNvCxnSpPr/>
            <p:nvPr/>
          </p:nvCxnSpPr>
          <p:spPr>
            <a:xfrm>
              <a:off x="1107345" y="2683440"/>
              <a:ext cx="2462407" cy="0"/>
            </a:xfrm>
            <a:prstGeom prst="line">
              <a:avLst/>
            </a:prstGeom>
          </p:spPr>
          <p:style>
            <a:lnRef idx="1">
              <a:schemeClr val="dk1"/>
            </a:lnRef>
            <a:fillRef idx="0">
              <a:schemeClr val="dk1"/>
            </a:fillRef>
            <a:effectRef idx="0">
              <a:schemeClr val="dk1"/>
            </a:effectRef>
            <a:fontRef idx="minor">
              <a:schemeClr val="tx1"/>
            </a:fontRef>
          </p:style>
        </p:cxnSp>
      </p:grpSp>
      <p:sp>
        <p:nvSpPr>
          <p:cNvPr id="6" name="Rectangle 5">
            <a:extLst>
              <a:ext uri="{FF2B5EF4-FFF2-40B4-BE49-F238E27FC236}">
                <a16:creationId xmlns:a16="http://schemas.microsoft.com/office/drawing/2014/main" id="{5B24AFB0-3645-BA9D-AE97-A7345F182FA8}"/>
              </a:ext>
            </a:extLst>
          </p:cNvPr>
          <p:cNvSpPr>
            <a:spLocks noChangeArrowheads="1"/>
          </p:cNvSpPr>
          <p:nvPr/>
        </p:nvSpPr>
        <p:spPr bwMode="auto">
          <a:xfrm>
            <a:off x="7445375" y="3667125"/>
            <a:ext cx="4413250"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spcAft>
                <a:spcPts val="600"/>
              </a:spcAft>
            </a:pPr>
            <a:r>
              <a:rPr lang="en-US" altLang="en-US" sz="2500">
                <a:cs typeface="Arial" panose="020B0604020202020204" pitchFamily="34" charset="0"/>
              </a:rPr>
              <a:t>trong đó: </a:t>
            </a:r>
          </a:p>
          <a:p>
            <a:pPr eaLnBrk="1" hangingPunct="1">
              <a:spcAft>
                <a:spcPts val="600"/>
              </a:spcAft>
            </a:pPr>
            <a:r>
              <a:rPr lang="en-US" altLang="en-US" sz="2500" b="1">
                <a:solidFill>
                  <a:srgbClr val="0000CC"/>
                </a:solidFill>
                <a:cs typeface="Arial" panose="020B0604020202020204" pitchFamily="34" charset="0"/>
              </a:rPr>
              <a:t>S </a:t>
            </a:r>
            <a:r>
              <a:rPr lang="en-US" altLang="en-US" sz="2500">
                <a:solidFill>
                  <a:srgbClr val="0000CC"/>
                </a:solidFill>
                <a:cs typeface="Arial" panose="020B0604020202020204" pitchFamily="34" charset="0"/>
              </a:rPr>
              <a:t>= đối tượng nguồn [source]</a:t>
            </a:r>
          </a:p>
          <a:p>
            <a:pPr eaLnBrk="1" hangingPunct="1">
              <a:spcAft>
                <a:spcPts val="600"/>
              </a:spcAft>
            </a:pPr>
            <a:r>
              <a:rPr lang="en-US" altLang="en-US" sz="2500" b="1">
                <a:solidFill>
                  <a:srgbClr val="C00000"/>
                </a:solidFill>
                <a:cs typeface="Arial" panose="020B0604020202020204" pitchFamily="34" charset="0"/>
              </a:rPr>
              <a:t>T </a:t>
            </a:r>
            <a:r>
              <a:rPr lang="en-US" altLang="en-US" sz="2500">
                <a:solidFill>
                  <a:srgbClr val="C00000"/>
                </a:solidFill>
                <a:cs typeface="Arial" panose="020B0604020202020204" pitchFamily="34" charset="0"/>
              </a:rPr>
              <a:t>= đối tượng đích [target]</a:t>
            </a:r>
          </a:p>
          <a:p>
            <a:pPr eaLnBrk="1" hangingPunct="1">
              <a:spcAft>
                <a:spcPts val="600"/>
              </a:spcAft>
            </a:pPr>
            <a:r>
              <a:rPr lang="en-US" altLang="en-US" sz="2500" b="1">
                <a:cs typeface="Arial" panose="020B0604020202020204" pitchFamily="34" charset="0"/>
              </a:rPr>
              <a:t>F </a:t>
            </a:r>
            <a:r>
              <a:rPr lang="en-US" altLang="en-US" sz="2500">
                <a:cs typeface="Arial" panose="020B0604020202020204" pitchFamily="34" charset="0"/>
              </a:rPr>
              <a:t>= đặc điểm [feature]</a:t>
            </a:r>
          </a:p>
        </p:txBody>
      </p:sp>
      <p:grpSp>
        <p:nvGrpSpPr>
          <p:cNvPr id="12" name="Group 11">
            <a:extLst>
              <a:ext uri="{FF2B5EF4-FFF2-40B4-BE49-F238E27FC236}">
                <a16:creationId xmlns:a16="http://schemas.microsoft.com/office/drawing/2014/main" id="{1EF31241-0B01-283B-89F5-433145F31A40}"/>
              </a:ext>
            </a:extLst>
          </p:cNvPr>
          <p:cNvGrpSpPr>
            <a:grpSpLocks/>
          </p:cNvGrpSpPr>
          <p:nvPr/>
        </p:nvGrpSpPr>
        <p:grpSpPr bwMode="auto">
          <a:xfrm>
            <a:off x="936625" y="827088"/>
            <a:ext cx="5922963" cy="2708275"/>
            <a:chOff x="5238466" y="1301645"/>
            <a:chExt cx="5486400" cy="2708434"/>
          </a:xfrm>
        </p:grpSpPr>
        <p:sp>
          <p:nvSpPr>
            <p:cNvPr id="19464" name="Rectangle 6">
              <a:extLst>
                <a:ext uri="{FF2B5EF4-FFF2-40B4-BE49-F238E27FC236}">
                  <a16:creationId xmlns:a16="http://schemas.microsoft.com/office/drawing/2014/main" id="{575D9824-62EB-CDD5-9398-B3CFD470FBB9}"/>
                </a:ext>
              </a:extLst>
            </p:cNvPr>
            <p:cNvSpPr>
              <a:spLocks noChangeArrowheads="1"/>
            </p:cNvSpPr>
            <p:nvPr/>
          </p:nvSpPr>
          <p:spPr bwMode="auto">
            <a:xfrm>
              <a:off x="5238466" y="1301645"/>
              <a:ext cx="5486400"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spcAft>
                  <a:spcPts val="600"/>
                </a:spcAft>
              </a:pPr>
              <a:r>
                <a:rPr lang="en-US" altLang="en-US" sz="2500">
                  <a:ea typeface="Calibri" panose="020F0502020204030204" pitchFamily="34" charset="0"/>
                  <a:cs typeface="Arial" panose="020B0604020202020204" pitchFamily="34" charset="0"/>
                </a:rPr>
                <a:t>(1)  </a:t>
              </a:r>
              <a:r>
                <a:rPr lang="en-US" altLang="en-US" sz="2500">
                  <a:solidFill>
                    <a:srgbClr val="C00000"/>
                  </a:solidFill>
                  <a:ea typeface="Calibri" panose="020F0502020204030204" pitchFamily="34" charset="0"/>
                  <a:cs typeface="Arial" panose="020B0604020202020204" pitchFamily="34" charset="0"/>
                </a:rPr>
                <a:t>Chiếc laptop tôi mới mua (</a:t>
              </a:r>
              <a:r>
                <a:rPr lang="en-US" altLang="en-US" sz="2500" b="1">
                  <a:solidFill>
                    <a:srgbClr val="C00000"/>
                  </a:solidFill>
                  <a:ea typeface="Calibri" panose="020F0502020204030204" pitchFamily="34" charset="0"/>
                  <a:cs typeface="Arial" panose="020B0604020202020204" pitchFamily="34" charset="0"/>
                </a:rPr>
                <a:t>T</a:t>
              </a:r>
              <a:r>
                <a:rPr lang="en-US" altLang="en-US" sz="2500">
                  <a:solidFill>
                    <a:srgbClr val="C00000"/>
                  </a:solidFill>
                  <a:ea typeface="Calibri" panose="020F0502020204030204" pitchFamily="34" charset="0"/>
                  <a:cs typeface="Arial" panose="020B0604020202020204" pitchFamily="34" charset="0"/>
                </a:rPr>
                <a:t>) </a:t>
              </a:r>
              <a:r>
                <a:rPr lang="en-US" altLang="en-US" sz="2500">
                  <a:ea typeface="Calibri" panose="020F0502020204030204" pitchFamily="34" charset="0"/>
                  <a:cs typeface="Arial" panose="020B0604020202020204" pitchFamily="34" charset="0"/>
                </a:rPr>
                <a:t>giống </a:t>
              </a:r>
              <a:r>
                <a:rPr lang="en-US" altLang="en-US" sz="2500">
                  <a:solidFill>
                    <a:srgbClr val="0000FF"/>
                  </a:solidFill>
                  <a:ea typeface="Calibri" panose="020F0502020204030204" pitchFamily="34" charset="0"/>
                  <a:cs typeface="Arial" panose="020B0604020202020204" pitchFamily="34" charset="0"/>
                </a:rPr>
                <a:t>chiếc laptop cũ của tôi (</a:t>
              </a:r>
              <a:r>
                <a:rPr lang="en-US" altLang="en-US" sz="2500" b="1">
                  <a:solidFill>
                    <a:srgbClr val="0000FF"/>
                  </a:solidFill>
                  <a:ea typeface="Calibri" panose="020F0502020204030204" pitchFamily="34" charset="0"/>
                  <a:cs typeface="Arial" panose="020B0604020202020204" pitchFamily="34" charset="0"/>
                </a:rPr>
                <a:t>S</a:t>
              </a:r>
              <a:r>
                <a:rPr lang="en-US" altLang="en-US" sz="2500">
                  <a:solidFill>
                    <a:srgbClr val="0000FF"/>
                  </a:solidFill>
                  <a:ea typeface="Calibri" panose="020F0502020204030204" pitchFamily="34" charset="0"/>
                  <a:cs typeface="Arial" panose="020B0604020202020204" pitchFamily="34" charset="0"/>
                </a:rPr>
                <a:t>)</a:t>
              </a:r>
              <a:r>
                <a:rPr lang="en-US" altLang="en-US" sz="2500">
                  <a:ea typeface="Calibri" panose="020F0502020204030204" pitchFamily="34" charset="0"/>
                  <a:cs typeface="Arial" panose="020B0604020202020204" pitchFamily="34" charset="0"/>
                </a:rPr>
                <a:t>.</a:t>
              </a:r>
            </a:p>
            <a:p>
              <a:pPr eaLnBrk="1" hangingPunct="1">
                <a:spcAft>
                  <a:spcPts val="600"/>
                </a:spcAft>
              </a:pPr>
              <a:r>
                <a:rPr lang="en-US" altLang="en-US" sz="2500">
                  <a:ea typeface="Calibri" panose="020F0502020204030204" pitchFamily="34" charset="0"/>
                  <a:cs typeface="Arial" panose="020B0604020202020204" pitchFamily="34" charset="0"/>
                </a:rPr>
                <a:t>(2) </a:t>
              </a:r>
              <a:r>
                <a:rPr lang="en-US" altLang="en-US" sz="2500">
                  <a:solidFill>
                    <a:srgbClr val="0000FF"/>
                  </a:solidFill>
                  <a:ea typeface="Calibri" panose="020F0502020204030204" pitchFamily="34" charset="0"/>
                  <a:cs typeface="Arial" panose="020B0604020202020204" pitchFamily="34" charset="0"/>
                </a:rPr>
                <a:t>Chiếc laptop cũ của tôi (</a:t>
              </a:r>
              <a:r>
                <a:rPr lang="en-US" altLang="en-US" sz="2500" b="1">
                  <a:solidFill>
                    <a:srgbClr val="0000FF"/>
                  </a:solidFill>
                  <a:ea typeface="Calibri" panose="020F0502020204030204" pitchFamily="34" charset="0"/>
                  <a:cs typeface="Arial" panose="020B0604020202020204" pitchFamily="34" charset="0"/>
                </a:rPr>
                <a:t>S</a:t>
              </a:r>
              <a:r>
                <a:rPr lang="en-US" altLang="en-US" sz="2500">
                  <a:solidFill>
                    <a:srgbClr val="0000FF"/>
                  </a:solidFill>
                  <a:ea typeface="Calibri" panose="020F0502020204030204" pitchFamily="34" charset="0"/>
                  <a:cs typeface="Arial" panose="020B0604020202020204" pitchFamily="34" charset="0"/>
                </a:rPr>
                <a:t>) </a:t>
              </a:r>
              <a:r>
                <a:rPr lang="en-US" altLang="en-US" sz="2500">
                  <a:ea typeface="Calibri" panose="020F0502020204030204" pitchFamily="34" charset="0"/>
                  <a:cs typeface="Arial" panose="020B0604020202020204" pitchFamily="34" charset="0"/>
                </a:rPr>
                <a:t>có tuổi thọ hơn ba năm (</a:t>
              </a:r>
              <a:r>
                <a:rPr lang="en-US" altLang="en-US" sz="2500" b="1">
                  <a:ea typeface="Calibri" panose="020F0502020204030204" pitchFamily="34" charset="0"/>
                  <a:cs typeface="Arial" panose="020B0604020202020204" pitchFamily="34" charset="0"/>
                </a:rPr>
                <a:t>F</a:t>
              </a:r>
              <a:r>
                <a:rPr lang="en-US" altLang="en-US" sz="2500">
                  <a:ea typeface="Calibri" panose="020F0502020204030204" pitchFamily="34" charset="0"/>
                  <a:cs typeface="Arial" panose="020B0604020202020204" pitchFamily="34" charset="0"/>
                </a:rPr>
                <a:t>).</a:t>
              </a:r>
            </a:p>
            <a:p>
              <a:pPr eaLnBrk="1" hangingPunct="1">
                <a:spcBef>
                  <a:spcPts val="600"/>
                </a:spcBef>
                <a:spcAft>
                  <a:spcPts val="600"/>
                </a:spcAft>
              </a:pPr>
              <a:r>
                <a:rPr lang="en-US" altLang="en-US" sz="2500">
                  <a:ea typeface="Calibri" panose="020F0502020204030204" pitchFamily="34" charset="0"/>
                  <a:cs typeface="Arial" panose="020B0604020202020204" pitchFamily="34" charset="0"/>
                </a:rPr>
                <a:t>(3) </a:t>
              </a:r>
              <a:r>
                <a:rPr lang="en-US" altLang="en-US" sz="2500">
                  <a:solidFill>
                    <a:srgbClr val="C00000"/>
                  </a:solidFill>
                  <a:ea typeface="Calibri" panose="020F0502020204030204" pitchFamily="34" charset="0"/>
                  <a:cs typeface="Arial" panose="020B0604020202020204" pitchFamily="34" charset="0"/>
                </a:rPr>
                <a:t>Chiếc laptop mới này (</a:t>
              </a:r>
              <a:r>
                <a:rPr lang="en-US" altLang="en-US" sz="2500" b="1">
                  <a:solidFill>
                    <a:srgbClr val="C00000"/>
                  </a:solidFill>
                  <a:ea typeface="Calibri" panose="020F0502020204030204" pitchFamily="34" charset="0"/>
                  <a:cs typeface="Arial" panose="020B0604020202020204" pitchFamily="34" charset="0"/>
                </a:rPr>
                <a:t>T</a:t>
              </a:r>
              <a:r>
                <a:rPr lang="en-US" altLang="en-US" sz="2500">
                  <a:solidFill>
                    <a:srgbClr val="C00000"/>
                  </a:solidFill>
                  <a:ea typeface="Calibri" panose="020F0502020204030204" pitchFamily="34" charset="0"/>
                  <a:cs typeface="Arial" panose="020B0604020202020204" pitchFamily="34" charset="0"/>
                </a:rPr>
                <a:t>) </a:t>
              </a:r>
              <a:r>
                <a:rPr lang="en-US" altLang="en-US" sz="2500">
                  <a:ea typeface="Calibri" panose="020F0502020204030204" pitchFamily="34" charset="0"/>
                  <a:cs typeface="Arial" panose="020B0604020202020204" pitchFamily="34" charset="0"/>
                </a:rPr>
                <a:t>cũng sẽ có tuổi thọ hơn ba năm (</a:t>
              </a:r>
              <a:r>
                <a:rPr lang="en-US" altLang="en-US" sz="2500" b="1">
                  <a:ea typeface="Calibri" panose="020F0502020204030204" pitchFamily="34" charset="0"/>
                  <a:cs typeface="Arial" panose="020B0604020202020204" pitchFamily="34" charset="0"/>
                </a:rPr>
                <a:t>F</a:t>
              </a:r>
              <a:r>
                <a:rPr lang="en-US" altLang="en-US" sz="2500">
                  <a:ea typeface="Calibri" panose="020F0502020204030204" pitchFamily="34" charset="0"/>
                  <a:cs typeface="Arial" panose="020B0604020202020204" pitchFamily="34" charset="0"/>
                </a:rPr>
                <a:t>).</a:t>
              </a:r>
            </a:p>
          </p:txBody>
        </p:sp>
        <p:cxnSp>
          <p:nvCxnSpPr>
            <p:cNvPr id="8" name="Straight Connector 7">
              <a:extLst>
                <a:ext uri="{FF2B5EF4-FFF2-40B4-BE49-F238E27FC236}">
                  <a16:creationId xmlns:a16="http://schemas.microsoft.com/office/drawing/2014/main" id="{616A12C2-590C-0443-9FE1-5BCEE4ED7739}"/>
                </a:ext>
              </a:extLst>
            </p:cNvPr>
            <p:cNvCxnSpPr/>
            <p:nvPr/>
          </p:nvCxnSpPr>
          <p:spPr>
            <a:xfrm flipV="1">
              <a:off x="5391397" y="2955917"/>
              <a:ext cx="4695276" cy="17463"/>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4170E87E-B163-8A12-AFC7-ACB9825F5F9D}"/>
              </a:ext>
            </a:extLst>
          </p:cNvPr>
          <p:cNvSpPr>
            <a:spLocks noChangeArrowheads="1"/>
          </p:cNvSpPr>
          <p:nvPr/>
        </p:nvSpPr>
        <p:spPr bwMode="auto">
          <a:xfrm>
            <a:off x="638175" y="3756025"/>
            <a:ext cx="28035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solidFill>
                  <a:srgbClr val="996633"/>
                </a:solidFill>
                <a:cs typeface="Arial" panose="020B0604020202020204" pitchFamily="34" charset="0"/>
              </a:rPr>
              <a:t>Đến lượt bạn:</a:t>
            </a:r>
          </a:p>
        </p:txBody>
      </p:sp>
      <p:sp>
        <p:nvSpPr>
          <p:cNvPr id="10" name="Rectangle 9">
            <a:extLst>
              <a:ext uri="{FF2B5EF4-FFF2-40B4-BE49-F238E27FC236}">
                <a16:creationId xmlns:a16="http://schemas.microsoft.com/office/drawing/2014/main" id="{BDCCBA0F-74C2-7929-3C0B-88D151459F90}"/>
              </a:ext>
            </a:extLst>
          </p:cNvPr>
          <p:cNvSpPr>
            <a:spLocks noChangeArrowheads="1"/>
          </p:cNvSpPr>
          <p:nvPr/>
        </p:nvSpPr>
        <p:spPr bwMode="auto">
          <a:xfrm>
            <a:off x="798513" y="4198938"/>
            <a:ext cx="5924550"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ea typeface="Calibri" panose="020F0502020204030204" pitchFamily="34" charset="0"/>
                <a:cs typeface="Arial" panose="020B0604020202020204" pitchFamily="34" charset="0"/>
              </a:rPr>
              <a:t>Mua chiếc máy giặt ít tốn năng lượng sẽ tiết kiệm tiền cho bạn trong dài hạn, vì máy giặt ít tốn năng lượng giống với máy rửa chén ít tốn năng lượng, và máy rửa chén ít tốn năng lượng tiết kiệm tiền cho người mua trong dài hạn.</a:t>
            </a:r>
          </a:p>
        </p:txBody>
      </p:sp>
      <p:sp>
        <p:nvSpPr>
          <p:cNvPr id="13" name="Rectangle 12">
            <a:extLst>
              <a:ext uri="{FF2B5EF4-FFF2-40B4-BE49-F238E27FC236}">
                <a16:creationId xmlns:a16="http://schemas.microsoft.com/office/drawing/2014/main" id="{AE9FD499-FCCF-0D47-BE38-17F66A470E7D}"/>
              </a:ext>
            </a:extLst>
          </p:cNvPr>
          <p:cNvSpPr/>
          <p:nvPr/>
        </p:nvSpPr>
        <p:spPr>
          <a:xfrm rot="16200000">
            <a:off x="-2808287" y="3635375"/>
            <a:ext cx="6135687"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x-none" sz="2400" dirty="0">
                <a:solidFill>
                  <a:srgbClr val="996600"/>
                </a:solidFill>
                <a:latin typeface="American Typewriter" panose="02090604020004020304" pitchFamily="18" charset="77"/>
              </a:rPr>
              <a:t>CẤU TRÚC LUẬN CỨ LOẠI SUY</a:t>
            </a:r>
          </a:p>
        </p:txBody>
      </p:sp>
      <p:sp>
        <p:nvSpPr>
          <p:cNvPr id="3" name="Rectangle 2">
            <a:extLst>
              <a:ext uri="{FF2B5EF4-FFF2-40B4-BE49-F238E27FC236}">
                <a16:creationId xmlns:a16="http://schemas.microsoft.com/office/drawing/2014/main" id="{A1A97C04-387D-9DE0-8729-A16B5A21568B}"/>
              </a:ext>
            </a:extLst>
          </p:cNvPr>
          <p:cNvSpPr>
            <a:spLocks noChangeArrowheads="1"/>
          </p:cNvSpPr>
          <p:nvPr/>
        </p:nvSpPr>
        <p:spPr bwMode="auto">
          <a:xfrm>
            <a:off x="7546975" y="868363"/>
            <a:ext cx="1941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400" b="1">
                <a:solidFill>
                  <a:srgbClr val="996600"/>
                </a:solidFill>
                <a:latin typeface="Palatino" pitchFamily="2" charset="0"/>
                <a:cs typeface="Palatino" pitchFamily="2" charset="0"/>
              </a:rPr>
              <a:t>CẤU TRÚC </a:t>
            </a:r>
            <a:endParaRPr lang="en-US" altLang="en-US" sz="2400" b="1">
              <a:latin typeface="Palatino" pitchFamily="2" charset="0"/>
              <a:cs typeface="Palatin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5">
            <a:extLst>
              <a:ext uri="{FF2B5EF4-FFF2-40B4-BE49-F238E27FC236}">
                <a16:creationId xmlns:a16="http://schemas.microsoft.com/office/drawing/2014/main" id="{BBA01A9B-AC9F-F04A-06BF-77734398CA23}"/>
              </a:ext>
            </a:extLst>
          </p:cNvPr>
          <p:cNvSpPr>
            <a:spLocks noChangeArrowheads="1"/>
          </p:cNvSpPr>
          <p:nvPr/>
        </p:nvSpPr>
        <p:spPr bwMode="auto">
          <a:xfrm>
            <a:off x="731838" y="822325"/>
            <a:ext cx="48260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600">
                <a:latin typeface="Bookman Old Style" panose="02050604050505020204" pitchFamily="18" charset="0"/>
                <a:cs typeface="Palatino" pitchFamily="2" charset="0"/>
              </a:rPr>
              <a:t>Cả Nissan Leaf lẫn Chevy Volt đều là những chiếc xe điện mới. Vì Chevy Volt có thể chạy khoảng 40 dặm cho mỗi lần sạc điện. Nissan Leaf cũng có thể chạy 40 dặm cho mỗi lần sạc điện.</a:t>
            </a:r>
          </a:p>
        </p:txBody>
      </p:sp>
      <p:sp>
        <p:nvSpPr>
          <p:cNvPr id="20482" name="Rectangle 6">
            <a:extLst>
              <a:ext uri="{FF2B5EF4-FFF2-40B4-BE49-F238E27FC236}">
                <a16:creationId xmlns:a16="http://schemas.microsoft.com/office/drawing/2014/main" id="{BC562DAD-6E70-E034-D306-197030C7AE9E}"/>
              </a:ext>
            </a:extLst>
          </p:cNvPr>
          <p:cNvSpPr>
            <a:spLocks noChangeArrowheads="1"/>
          </p:cNvSpPr>
          <p:nvPr/>
        </p:nvSpPr>
        <p:spPr bwMode="auto">
          <a:xfrm>
            <a:off x="6818313" y="2787650"/>
            <a:ext cx="49831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latin typeface="Bookman Old Style" panose="02050604050505020204" pitchFamily="18" charset="0"/>
                <a:cs typeface="Palatino" pitchFamily="2" charset="0"/>
              </a:rPr>
              <a:t>Nissan Leaf sẽ chạy 40 dặm chỉ một lần sạc.</a:t>
            </a:r>
          </a:p>
        </p:txBody>
      </p:sp>
      <p:sp>
        <p:nvSpPr>
          <p:cNvPr id="20483" name="Rectangle 7">
            <a:extLst>
              <a:ext uri="{FF2B5EF4-FFF2-40B4-BE49-F238E27FC236}">
                <a16:creationId xmlns:a16="http://schemas.microsoft.com/office/drawing/2014/main" id="{B3A71FD6-33F3-E3D4-A6E3-55603099FAA8}"/>
              </a:ext>
            </a:extLst>
          </p:cNvPr>
          <p:cNvSpPr>
            <a:spLocks noChangeArrowheads="1"/>
          </p:cNvSpPr>
          <p:nvPr/>
        </p:nvSpPr>
        <p:spPr bwMode="auto">
          <a:xfrm>
            <a:off x="5929313" y="863600"/>
            <a:ext cx="889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i="1">
                <a:solidFill>
                  <a:srgbClr val="0000CC"/>
                </a:solidFill>
                <a:latin typeface="Times New Roman" panose="02020603050405020304" pitchFamily="18" charset="0"/>
                <a:cs typeface="Times New Roman" panose="02020603050405020304" pitchFamily="18" charset="0"/>
              </a:rPr>
              <a:t>TĐ1:</a:t>
            </a:r>
          </a:p>
        </p:txBody>
      </p:sp>
      <p:sp>
        <p:nvSpPr>
          <p:cNvPr id="20484" name="Rectangle 8">
            <a:extLst>
              <a:ext uri="{FF2B5EF4-FFF2-40B4-BE49-F238E27FC236}">
                <a16:creationId xmlns:a16="http://schemas.microsoft.com/office/drawing/2014/main" id="{79986611-F8A5-127A-CACA-602B0F0E4B45}"/>
              </a:ext>
            </a:extLst>
          </p:cNvPr>
          <p:cNvSpPr>
            <a:spLocks noChangeArrowheads="1"/>
          </p:cNvSpPr>
          <p:nvPr/>
        </p:nvSpPr>
        <p:spPr bwMode="auto">
          <a:xfrm>
            <a:off x="6818313" y="839788"/>
            <a:ext cx="4983162"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i="1">
                <a:solidFill>
                  <a:srgbClr val="0000CC"/>
                </a:solidFill>
                <a:latin typeface="Bookman Old Style" panose="02050604050505020204" pitchFamily="18" charset="0"/>
                <a:ea typeface="Palatino" pitchFamily="2" charset="0"/>
                <a:cs typeface="Times New Roman" panose="02020603050405020304" pitchFamily="18" charset="0"/>
              </a:rPr>
              <a:t>Chiếc Nissan Leaf giống chiếc Chevy Volt. </a:t>
            </a:r>
          </a:p>
        </p:txBody>
      </p:sp>
      <p:sp>
        <p:nvSpPr>
          <p:cNvPr id="10" name="Rectangle 9">
            <a:extLst>
              <a:ext uri="{FF2B5EF4-FFF2-40B4-BE49-F238E27FC236}">
                <a16:creationId xmlns:a16="http://schemas.microsoft.com/office/drawing/2014/main" id="{EA337AB6-160D-3449-AC78-B50C95767B5D}"/>
              </a:ext>
            </a:extLst>
          </p:cNvPr>
          <p:cNvSpPr/>
          <p:nvPr/>
        </p:nvSpPr>
        <p:spPr>
          <a:xfrm rot="16200000">
            <a:off x="-2808287" y="3635375"/>
            <a:ext cx="6135687"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x-none" sz="2400" dirty="0">
                <a:solidFill>
                  <a:srgbClr val="996600"/>
                </a:solidFill>
                <a:latin typeface="American Typewriter" panose="02090604020004020304" pitchFamily="18" charset="77"/>
              </a:rPr>
              <a:t>CẤU TRÚC LUẬN CỨ LOẠI SUY</a:t>
            </a:r>
          </a:p>
        </p:txBody>
      </p:sp>
      <p:sp>
        <p:nvSpPr>
          <p:cNvPr id="20486" name="Rectangle 10">
            <a:extLst>
              <a:ext uri="{FF2B5EF4-FFF2-40B4-BE49-F238E27FC236}">
                <a16:creationId xmlns:a16="http://schemas.microsoft.com/office/drawing/2014/main" id="{A5D9C319-AD95-D943-632E-9DEE61246EF2}"/>
              </a:ext>
            </a:extLst>
          </p:cNvPr>
          <p:cNvSpPr>
            <a:spLocks noChangeArrowheads="1"/>
          </p:cNvSpPr>
          <p:nvPr/>
        </p:nvSpPr>
        <p:spPr bwMode="auto">
          <a:xfrm>
            <a:off x="6818313" y="1733550"/>
            <a:ext cx="4983162"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latin typeface="Bookman Old Style" panose="02050604050505020204" pitchFamily="18" charset="0"/>
                <a:cs typeface="Palatino" pitchFamily="2" charset="0"/>
              </a:rPr>
              <a:t>Chevy Volt có thể chạy khoảng 40 dặm chỉ một lần sạc.</a:t>
            </a:r>
            <a:endParaRPr lang="en-US" altLang="en-US" sz="2500"/>
          </a:p>
        </p:txBody>
      </p:sp>
      <p:sp>
        <p:nvSpPr>
          <p:cNvPr id="20487" name="Rectangle 11">
            <a:extLst>
              <a:ext uri="{FF2B5EF4-FFF2-40B4-BE49-F238E27FC236}">
                <a16:creationId xmlns:a16="http://schemas.microsoft.com/office/drawing/2014/main" id="{B2AF7362-AEDF-BF0F-4B31-AACCB85A90E8}"/>
              </a:ext>
            </a:extLst>
          </p:cNvPr>
          <p:cNvSpPr>
            <a:spLocks noChangeArrowheads="1"/>
          </p:cNvSpPr>
          <p:nvPr/>
        </p:nvSpPr>
        <p:spPr bwMode="auto">
          <a:xfrm>
            <a:off x="5929313" y="1733550"/>
            <a:ext cx="889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a:latin typeface="Times New Roman" panose="02020603050405020304" pitchFamily="18" charset="0"/>
                <a:cs typeface="Times New Roman" panose="02020603050405020304" pitchFamily="18" charset="0"/>
              </a:rPr>
              <a:t>TĐ2:</a:t>
            </a:r>
          </a:p>
        </p:txBody>
      </p:sp>
      <p:sp>
        <p:nvSpPr>
          <p:cNvPr id="20488" name="Rectangle 12">
            <a:extLst>
              <a:ext uri="{FF2B5EF4-FFF2-40B4-BE49-F238E27FC236}">
                <a16:creationId xmlns:a16="http://schemas.microsoft.com/office/drawing/2014/main" id="{D17847F7-FD90-3C71-73DF-6A1A289BA719}"/>
              </a:ext>
            </a:extLst>
          </p:cNvPr>
          <p:cNvSpPr>
            <a:spLocks noChangeArrowheads="1"/>
          </p:cNvSpPr>
          <p:nvPr/>
        </p:nvSpPr>
        <p:spPr bwMode="auto">
          <a:xfrm>
            <a:off x="5929313" y="2787650"/>
            <a:ext cx="7016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a:latin typeface="Times New Roman" panose="02020603050405020304" pitchFamily="18" charset="0"/>
                <a:cs typeface="Times New Roman" panose="02020603050405020304" pitchFamily="18" charset="0"/>
              </a:rPr>
              <a:t>KL:</a:t>
            </a:r>
          </a:p>
        </p:txBody>
      </p:sp>
      <p:cxnSp>
        <p:nvCxnSpPr>
          <p:cNvPr id="15" name="Straight Connector 14">
            <a:extLst>
              <a:ext uri="{FF2B5EF4-FFF2-40B4-BE49-F238E27FC236}">
                <a16:creationId xmlns:a16="http://schemas.microsoft.com/office/drawing/2014/main" id="{5CB98B17-503A-E544-9EA7-F11308CD080D}"/>
              </a:ext>
            </a:extLst>
          </p:cNvPr>
          <p:cNvCxnSpPr>
            <a:cxnSpLocks/>
          </p:cNvCxnSpPr>
          <p:nvPr/>
        </p:nvCxnSpPr>
        <p:spPr>
          <a:xfrm>
            <a:off x="6818313" y="2667000"/>
            <a:ext cx="4768850" cy="0"/>
          </a:xfrm>
          <a:prstGeom prst="line">
            <a:avLst/>
          </a:prstGeom>
        </p:spPr>
        <p:style>
          <a:lnRef idx="3">
            <a:schemeClr val="dk1"/>
          </a:lnRef>
          <a:fillRef idx="0">
            <a:schemeClr val="dk1"/>
          </a:fillRef>
          <a:effectRef idx="2">
            <a:schemeClr val="dk1"/>
          </a:effectRef>
          <a:fontRef idx="minor">
            <a:schemeClr val="tx1"/>
          </a:fontRef>
        </p:style>
      </p:cxnSp>
      <p:sp>
        <p:nvSpPr>
          <p:cNvPr id="20490" name="Rectangle 16">
            <a:extLst>
              <a:ext uri="{FF2B5EF4-FFF2-40B4-BE49-F238E27FC236}">
                <a16:creationId xmlns:a16="http://schemas.microsoft.com/office/drawing/2014/main" id="{7F46A0D4-C77C-0534-981F-F460B5BCC208}"/>
              </a:ext>
            </a:extLst>
          </p:cNvPr>
          <p:cNvSpPr>
            <a:spLocks noChangeArrowheads="1"/>
          </p:cNvSpPr>
          <p:nvPr/>
        </p:nvSpPr>
        <p:spPr bwMode="auto">
          <a:xfrm>
            <a:off x="6794500" y="5029200"/>
            <a:ext cx="45624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latin typeface="Bookman Old Style" panose="02050604050505020204" pitchFamily="18" charset="0"/>
                <a:cs typeface="Palatino" pitchFamily="2" charset="0"/>
              </a:rPr>
              <a:t>có thể chạy 40 dặm chỉ một lần sạc</a:t>
            </a:r>
          </a:p>
        </p:txBody>
      </p:sp>
      <p:sp>
        <p:nvSpPr>
          <p:cNvPr id="20491" name="Rectangle 17">
            <a:extLst>
              <a:ext uri="{FF2B5EF4-FFF2-40B4-BE49-F238E27FC236}">
                <a16:creationId xmlns:a16="http://schemas.microsoft.com/office/drawing/2014/main" id="{0B981D80-1FE7-A138-B26A-8CD3B1C6F3CC}"/>
              </a:ext>
            </a:extLst>
          </p:cNvPr>
          <p:cNvSpPr>
            <a:spLocks noChangeArrowheads="1"/>
          </p:cNvSpPr>
          <p:nvPr/>
        </p:nvSpPr>
        <p:spPr bwMode="auto">
          <a:xfrm>
            <a:off x="6297613" y="5027613"/>
            <a:ext cx="4921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latin typeface="Bookman Old Style" panose="02050604050505020204" pitchFamily="18" charset="0"/>
                <a:cs typeface="Palatino" pitchFamily="2" charset="0"/>
              </a:rPr>
              <a:t>F:</a:t>
            </a:r>
            <a:endParaRPr lang="en-US" altLang="en-US" sz="2500"/>
          </a:p>
        </p:txBody>
      </p:sp>
      <p:sp>
        <p:nvSpPr>
          <p:cNvPr id="20492" name="Rectangle 19">
            <a:extLst>
              <a:ext uri="{FF2B5EF4-FFF2-40B4-BE49-F238E27FC236}">
                <a16:creationId xmlns:a16="http://schemas.microsoft.com/office/drawing/2014/main" id="{E3410EDF-8A32-3D00-CE1F-50F7DD8C2799}"/>
              </a:ext>
            </a:extLst>
          </p:cNvPr>
          <p:cNvSpPr>
            <a:spLocks noChangeArrowheads="1"/>
          </p:cNvSpPr>
          <p:nvPr/>
        </p:nvSpPr>
        <p:spPr bwMode="auto">
          <a:xfrm>
            <a:off x="6296025" y="4043363"/>
            <a:ext cx="4984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latin typeface="Bookman Old Style" panose="02050604050505020204" pitchFamily="18" charset="0"/>
                <a:cs typeface="Palatino" pitchFamily="2" charset="0"/>
              </a:rPr>
              <a:t>S:</a:t>
            </a:r>
            <a:endParaRPr lang="en-US" altLang="en-US" sz="2500"/>
          </a:p>
        </p:txBody>
      </p:sp>
      <p:sp>
        <p:nvSpPr>
          <p:cNvPr id="20493" name="Rectangle 20">
            <a:extLst>
              <a:ext uri="{FF2B5EF4-FFF2-40B4-BE49-F238E27FC236}">
                <a16:creationId xmlns:a16="http://schemas.microsoft.com/office/drawing/2014/main" id="{FDA099C2-30EF-BE9D-36A8-98539238A369}"/>
              </a:ext>
            </a:extLst>
          </p:cNvPr>
          <p:cNvSpPr>
            <a:spLocks noChangeArrowheads="1"/>
          </p:cNvSpPr>
          <p:nvPr/>
        </p:nvSpPr>
        <p:spPr bwMode="auto">
          <a:xfrm>
            <a:off x="6818313" y="4043363"/>
            <a:ext cx="27654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latin typeface="Bookman Old Style" panose="02050604050505020204" pitchFamily="18" charset="0"/>
                <a:cs typeface="Palatino" pitchFamily="2" charset="0"/>
              </a:rPr>
              <a:t>chiếc Chevy Volt</a:t>
            </a:r>
          </a:p>
        </p:txBody>
      </p:sp>
      <p:sp>
        <p:nvSpPr>
          <p:cNvPr id="20494" name="Rectangle 21">
            <a:extLst>
              <a:ext uri="{FF2B5EF4-FFF2-40B4-BE49-F238E27FC236}">
                <a16:creationId xmlns:a16="http://schemas.microsoft.com/office/drawing/2014/main" id="{AEE3D9CD-8299-2A51-4B9C-F8388E09BFEE}"/>
              </a:ext>
            </a:extLst>
          </p:cNvPr>
          <p:cNvSpPr>
            <a:spLocks noChangeArrowheads="1"/>
          </p:cNvSpPr>
          <p:nvPr/>
        </p:nvSpPr>
        <p:spPr bwMode="auto">
          <a:xfrm>
            <a:off x="6296025" y="4535488"/>
            <a:ext cx="4984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latin typeface="Bookman Old Style" panose="02050604050505020204" pitchFamily="18" charset="0"/>
                <a:cs typeface="Palatino" pitchFamily="2" charset="0"/>
              </a:rPr>
              <a:t>T:</a:t>
            </a:r>
            <a:endParaRPr lang="en-US" altLang="en-US" sz="2500"/>
          </a:p>
        </p:txBody>
      </p:sp>
      <p:sp>
        <p:nvSpPr>
          <p:cNvPr id="20495" name="Rectangle 22">
            <a:extLst>
              <a:ext uri="{FF2B5EF4-FFF2-40B4-BE49-F238E27FC236}">
                <a16:creationId xmlns:a16="http://schemas.microsoft.com/office/drawing/2014/main" id="{C4776E33-683D-1991-0521-A94D4248C231}"/>
              </a:ext>
            </a:extLst>
          </p:cNvPr>
          <p:cNvSpPr>
            <a:spLocks noChangeArrowheads="1"/>
          </p:cNvSpPr>
          <p:nvPr/>
        </p:nvSpPr>
        <p:spPr bwMode="auto">
          <a:xfrm>
            <a:off x="6750050" y="4537075"/>
            <a:ext cx="29003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latin typeface="Bookman Old Style" panose="02050604050505020204" pitchFamily="18" charset="0"/>
                <a:cs typeface="Palatino" pitchFamily="2" charset="0"/>
              </a:rPr>
              <a:t>chiếc Nissan Leaf</a:t>
            </a:r>
          </a:p>
        </p:txBody>
      </p:sp>
      <p:sp>
        <p:nvSpPr>
          <p:cNvPr id="20496" name="Rectangle 23">
            <a:extLst>
              <a:ext uri="{FF2B5EF4-FFF2-40B4-BE49-F238E27FC236}">
                <a16:creationId xmlns:a16="http://schemas.microsoft.com/office/drawing/2014/main" id="{B4E027EA-F14A-7425-E189-81853ED99227}"/>
              </a:ext>
            </a:extLst>
          </p:cNvPr>
          <p:cNvSpPr>
            <a:spLocks noChangeArrowheads="1"/>
          </p:cNvSpPr>
          <p:nvPr/>
        </p:nvSpPr>
        <p:spPr bwMode="auto">
          <a:xfrm>
            <a:off x="1254125" y="4029075"/>
            <a:ext cx="46878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i="1">
                <a:latin typeface="Bookman Old Style" panose="02050604050505020204" pitchFamily="18" charset="0"/>
                <a:cs typeface="Palatino" pitchFamily="2" charset="0"/>
              </a:rPr>
              <a:t>Nissan Leaf và Chevy Volt là những chiếc xe điện mới.</a:t>
            </a:r>
            <a:endParaRPr lang="en-US" altLang="en-US" sz="2600" i="1"/>
          </a:p>
        </p:txBody>
      </p:sp>
      <p:sp>
        <p:nvSpPr>
          <p:cNvPr id="20497" name="Rectangle 24">
            <a:extLst>
              <a:ext uri="{FF2B5EF4-FFF2-40B4-BE49-F238E27FC236}">
                <a16:creationId xmlns:a16="http://schemas.microsoft.com/office/drawing/2014/main" id="{E1DF7EEE-5461-5DA2-2FB2-2F51C8487565}"/>
              </a:ext>
            </a:extLst>
          </p:cNvPr>
          <p:cNvSpPr>
            <a:spLocks noChangeArrowheads="1"/>
          </p:cNvSpPr>
          <p:nvPr/>
        </p:nvSpPr>
        <p:spPr bwMode="auto">
          <a:xfrm>
            <a:off x="554038" y="4021138"/>
            <a:ext cx="7000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i="1">
                <a:latin typeface="Times New Roman" panose="02020603050405020304" pitchFamily="18" charset="0"/>
                <a:cs typeface="Times New Roman" panose="02020603050405020304" pitchFamily="18" charset="0"/>
              </a:rPr>
              <a:t>TĐ:</a:t>
            </a:r>
          </a:p>
        </p:txBody>
      </p:sp>
      <p:sp>
        <p:nvSpPr>
          <p:cNvPr id="20498" name="Rectangle 25">
            <a:extLst>
              <a:ext uri="{FF2B5EF4-FFF2-40B4-BE49-F238E27FC236}">
                <a16:creationId xmlns:a16="http://schemas.microsoft.com/office/drawing/2014/main" id="{F3436B54-C6C7-60D0-2BE0-A5E06BF08BC7}"/>
              </a:ext>
            </a:extLst>
          </p:cNvPr>
          <p:cNvSpPr>
            <a:spLocks noChangeArrowheads="1"/>
          </p:cNvSpPr>
          <p:nvPr/>
        </p:nvSpPr>
        <p:spPr bwMode="auto">
          <a:xfrm>
            <a:off x="1243013" y="4991100"/>
            <a:ext cx="46863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i="1">
                <a:solidFill>
                  <a:srgbClr val="0000CC"/>
                </a:solidFill>
                <a:latin typeface="Bookman Old Style" panose="02050604050505020204" pitchFamily="18" charset="0"/>
                <a:cs typeface="Palatino" pitchFamily="2" charset="0"/>
              </a:rPr>
              <a:t>Chiếc Nissan Leaf going chiếc Chevy Volt.</a:t>
            </a:r>
            <a:endParaRPr lang="en-US" altLang="en-US" sz="2600" i="1">
              <a:solidFill>
                <a:srgbClr val="0000CC"/>
              </a:solidFill>
            </a:endParaRPr>
          </a:p>
        </p:txBody>
      </p:sp>
      <p:sp>
        <p:nvSpPr>
          <p:cNvPr id="20499" name="Rectangle 26">
            <a:extLst>
              <a:ext uri="{FF2B5EF4-FFF2-40B4-BE49-F238E27FC236}">
                <a16:creationId xmlns:a16="http://schemas.microsoft.com/office/drawing/2014/main" id="{C7387EA5-E4DF-85A1-43C9-CA1A067FC168}"/>
              </a:ext>
            </a:extLst>
          </p:cNvPr>
          <p:cNvSpPr>
            <a:spLocks noChangeArrowheads="1"/>
          </p:cNvSpPr>
          <p:nvPr/>
        </p:nvSpPr>
        <p:spPr bwMode="auto">
          <a:xfrm>
            <a:off x="541338" y="4983163"/>
            <a:ext cx="7016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i="1">
                <a:latin typeface="Times New Roman" panose="02020603050405020304" pitchFamily="18" charset="0"/>
                <a:cs typeface="Times New Roman" panose="02020603050405020304" pitchFamily="18" charset="0"/>
              </a:rPr>
              <a:t>KL:</a:t>
            </a:r>
          </a:p>
        </p:txBody>
      </p:sp>
      <p:cxnSp>
        <p:nvCxnSpPr>
          <p:cNvPr id="29" name="Straight Connector 28">
            <a:extLst>
              <a:ext uri="{FF2B5EF4-FFF2-40B4-BE49-F238E27FC236}">
                <a16:creationId xmlns:a16="http://schemas.microsoft.com/office/drawing/2014/main" id="{701319C2-A3BE-F145-AD9E-ED808B73AB75}"/>
              </a:ext>
            </a:extLst>
          </p:cNvPr>
          <p:cNvCxnSpPr/>
          <p:nvPr/>
        </p:nvCxnSpPr>
        <p:spPr>
          <a:xfrm>
            <a:off x="1254125" y="4983163"/>
            <a:ext cx="4189413" cy="7937"/>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36066C-583F-F446-BFCF-9DE9EA1638A9}"/>
              </a:ext>
            </a:extLst>
          </p:cNvPr>
          <p:cNvSpPr/>
          <p:nvPr/>
        </p:nvSpPr>
        <p:spPr>
          <a:xfrm rot="16200000">
            <a:off x="-2808287" y="3635375"/>
            <a:ext cx="6135687"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x-none" sz="2400" dirty="0">
                <a:solidFill>
                  <a:srgbClr val="996600"/>
                </a:solidFill>
                <a:latin typeface="Bookman Old Style" panose="02050604050505020204" pitchFamily="18" charset="0"/>
              </a:rPr>
              <a:t>BÀI TẬP THỰC HÀNH</a:t>
            </a:r>
          </a:p>
        </p:txBody>
      </p:sp>
      <p:sp>
        <p:nvSpPr>
          <p:cNvPr id="22530" name="Rectangle 4">
            <a:extLst>
              <a:ext uri="{FF2B5EF4-FFF2-40B4-BE49-F238E27FC236}">
                <a16:creationId xmlns:a16="http://schemas.microsoft.com/office/drawing/2014/main" id="{33F32A86-6C7D-5052-B06E-3B9D65AB9333}"/>
              </a:ext>
            </a:extLst>
          </p:cNvPr>
          <p:cNvSpPr>
            <a:spLocks noChangeArrowheads="1"/>
          </p:cNvSpPr>
          <p:nvPr/>
        </p:nvSpPr>
        <p:spPr bwMode="auto">
          <a:xfrm>
            <a:off x="1033463" y="827088"/>
            <a:ext cx="109251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400">
                <a:solidFill>
                  <a:srgbClr val="0000CC"/>
                </a:solidFill>
                <a:latin typeface="Verdana" panose="020B0604030504040204" pitchFamily="34" charset="0"/>
              </a:rPr>
              <a:t>Chuẩn hóa cấu trúc các luận cứ sau và xác định S (đối tượng nguồn), T (đối tượng đích) và F (đặc điểm)</a:t>
            </a:r>
          </a:p>
        </p:txBody>
      </p:sp>
      <p:sp>
        <p:nvSpPr>
          <p:cNvPr id="22531" name="Rectangle 5">
            <a:extLst>
              <a:ext uri="{FF2B5EF4-FFF2-40B4-BE49-F238E27FC236}">
                <a16:creationId xmlns:a16="http://schemas.microsoft.com/office/drawing/2014/main" id="{553E060C-EEEC-9396-B981-974EC974FE7D}"/>
              </a:ext>
            </a:extLst>
          </p:cNvPr>
          <p:cNvSpPr>
            <a:spLocks noChangeArrowheads="1"/>
          </p:cNvSpPr>
          <p:nvPr/>
        </p:nvSpPr>
        <p:spPr bwMode="auto">
          <a:xfrm>
            <a:off x="619125" y="1852613"/>
            <a:ext cx="4852988"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latin typeface="Book Antiqua" panose="02040602050305030304" pitchFamily="18" charset="0"/>
              </a:rPr>
              <a:t>1</a:t>
            </a:r>
            <a:r>
              <a:rPr lang="en-US" altLang="en-US" sz="2300">
                <a:latin typeface="Book Antiqua" panose="02040602050305030304" pitchFamily="18" charset="0"/>
              </a:rPr>
              <a:t>. Lasagna và spaghetti đều có mỳ sợi và sốt cà chua, cho nên lasagna giống với spaghetti. Vì spaghetti ngon, có lẽ lasagna cũng ngon.</a:t>
            </a:r>
          </a:p>
        </p:txBody>
      </p:sp>
      <p:sp>
        <p:nvSpPr>
          <p:cNvPr id="22532" name="Rectangle 7">
            <a:extLst>
              <a:ext uri="{FF2B5EF4-FFF2-40B4-BE49-F238E27FC236}">
                <a16:creationId xmlns:a16="http://schemas.microsoft.com/office/drawing/2014/main" id="{0CA7CA5D-4DDA-AB7B-F06E-1B9862DF7427}"/>
              </a:ext>
            </a:extLst>
          </p:cNvPr>
          <p:cNvSpPr>
            <a:spLocks noChangeArrowheads="1"/>
          </p:cNvSpPr>
          <p:nvPr/>
        </p:nvSpPr>
        <p:spPr bwMode="auto">
          <a:xfrm>
            <a:off x="619125" y="3565525"/>
            <a:ext cx="4852988"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latin typeface="Book Antiqua" panose="02040602050305030304" pitchFamily="18" charset="0"/>
              </a:rPr>
              <a:t>2</a:t>
            </a:r>
            <a:r>
              <a:rPr lang="en-US" altLang="en-US" sz="2300">
                <a:latin typeface="Book Antiqua" panose="02040602050305030304" pitchFamily="18" charset="0"/>
              </a:rPr>
              <a:t>. Chiêm tinh học nghiên cứu các vì sao và đã tồn tại hàng trăm năm rồi. Thiên văn học cũng nghiên cứu các vì sao và đã tồn tại hàng trăm năm. Chúng ta biết rằng thiên văn học xứng đáng được gọi là khoa học. Do đó, chiêm tinh học cũng có thể xứng đáng được gọi là khoa học.</a:t>
            </a:r>
          </a:p>
        </p:txBody>
      </p:sp>
      <p:sp>
        <p:nvSpPr>
          <p:cNvPr id="22533" name="Rectangle 8">
            <a:extLst>
              <a:ext uri="{FF2B5EF4-FFF2-40B4-BE49-F238E27FC236}">
                <a16:creationId xmlns:a16="http://schemas.microsoft.com/office/drawing/2014/main" id="{C8E7D22B-12AA-0F0F-34AB-7A0EEEE97259}"/>
              </a:ext>
            </a:extLst>
          </p:cNvPr>
          <p:cNvSpPr>
            <a:spLocks noChangeArrowheads="1"/>
          </p:cNvSpPr>
          <p:nvPr/>
        </p:nvSpPr>
        <p:spPr bwMode="auto">
          <a:xfrm>
            <a:off x="5715000" y="1852613"/>
            <a:ext cx="6072188"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latin typeface="Book Antiqua" panose="02040602050305030304" pitchFamily="18" charset="0"/>
              </a:rPr>
              <a:t>3</a:t>
            </a:r>
            <a:r>
              <a:rPr lang="en-US" altLang="en-US" sz="2300">
                <a:latin typeface="Book Antiqua" panose="02040602050305030304" pitchFamily="18" charset="0"/>
              </a:rPr>
              <a:t>. Cả hiệu trưởng lẫn cố vấn trường trung học đều có bằng cấp cao trong ngành giáo dục. Các hiệu trưởng trường trung học được trả lương cao hơn giáo viên, vì các cố vấn có mức lương cao hơn giáo viên.</a:t>
            </a:r>
          </a:p>
        </p:txBody>
      </p:sp>
      <p:sp>
        <p:nvSpPr>
          <p:cNvPr id="22534" name="Rectangle 11">
            <a:extLst>
              <a:ext uri="{FF2B5EF4-FFF2-40B4-BE49-F238E27FC236}">
                <a16:creationId xmlns:a16="http://schemas.microsoft.com/office/drawing/2014/main" id="{CDB33E60-5455-B3B8-9FA5-2637F7F4D73D}"/>
              </a:ext>
            </a:extLst>
          </p:cNvPr>
          <p:cNvSpPr>
            <a:spLocks noChangeArrowheads="1"/>
          </p:cNvSpPr>
          <p:nvPr/>
        </p:nvSpPr>
        <p:spPr bwMode="auto">
          <a:xfrm>
            <a:off x="5715000" y="3760788"/>
            <a:ext cx="6072188"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latin typeface="Book Antiqua" panose="02040602050305030304" pitchFamily="18" charset="0"/>
              </a:rPr>
              <a:t>4</a:t>
            </a:r>
            <a:r>
              <a:rPr lang="en-US" altLang="en-US" sz="2300">
                <a:latin typeface="Book Antiqua" panose="02040602050305030304" pitchFamily="18" charset="0"/>
              </a:rPr>
              <a:t>. Hắc tinh tinh rất thông minh, sống hợp quần và có thể sử dụng các công cụ thô sơ. Vì thế, hắc tinh tinh giống khỉ mõm chó vì đây là loài vật cũng rất thông minh, sống hợp quần và biết sử dụng công cụ. Vì khỉ mõm chó có thể học ngôn ngữ ký hiệu ở hình thức đơn giản, hắc tinh tinh cũng có thể học ngôn ngữ ở hình thức đơn giản.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95F421-82A2-F8CC-C6E9-8FB50D68BD05}"/>
              </a:ext>
            </a:extLst>
          </p:cNvPr>
          <p:cNvGrpSpPr>
            <a:grpSpLocks/>
          </p:cNvGrpSpPr>
          <p:nvPr/>
        </p:nvGrpSpPr>
        <p:grpSpPr bwMode="auto">
          <a:xfrm>
            <a:off x="647700" y="1365250"/>
            <a:ext cx="4679950" cy="2446338"/>
            <a:chOff x="355978" y="1496366"/>
            <a:chExt cx="4680045" cy="2446824"/>
          </a:xfrm>
        </p:grpSpPr>
        <p:sp>
          <p:nvSpPr>
            <p:cNvPr id="24586" name="Rectangle 1">
              <a:extLst>
                <a:ext uri="{FF2B5EF4-FFF2-40B4-BE49-F238E27FC236}">
                  <a16:creationId xmlns:a16="http://schemas.microsoft.com/office/drawing/2014/main" id="{CC048E14-B2E8-A546-3EFA-13A204392732}"/>
                </a:ext>
              </a:extLst>
            </p:cNvPr>
            <p:cNvSpPr>
              <a:spLocks noChangeArrowheads="1"/>
            </p:cNvSpPr>
            <p:nvPr/>
          </p:nvSpPr>
          <p:spPr bwMode="auto">
            <a:xfrm>
              <a:off x="355978" y="1496366"/>
              <a:ext cx="4680045"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a:ea typeface="Calibri" panose="020F0502020204030204" pitchFamily="34" charset="0"/>
                  <a:cs typeface="Arial" panose="020B0604020202020204" pitchFamily="34" charset="0"/>
                </a:rPr>
                <a:t>(1) Lớp học chụp ảnh thời trang giống lớp học chụp </a:t>
              </a:r>
              <a:r>
                <a:rPr lang="en-US" altLang="en-US" sz="2300">
                  <a:solidFill>
                    <a:srgbClr val="0000CC"/>
                  </a:solidFill>
                  <a:ea typeface="Calibri" panose="020F0502020204030204" pitchFamily="34" charset="0"/>
                  <a:cs typeface="Arial" panose="020B0604020202020204" pitchFamily="34" charset="0"/>
                </a:rPr>
                <a:t>ảnh đen trắng</a:t>
              </a:r>
              <a:r>
                <a:rPr lang="en-US" altLang="en-US" sz="2300">
                  <a:ea typeface="Calibri" panose="020F0502020204030204" pitchFamily="34" charset="0"/>
                  <a:cs typeface="Arial" panose="020B0604020202020204" pitchFamily="34" charset="0"/>
                </a:rPr>
                <a:t>.</a:t>
              </a:r>
            </a:p>
            <a:p>
              <a:pPr algn="just" eaLnBrk="1" hangingPunct="1">
                <a:spcBef>
                  <a:spcPts val="600"/>
                </a:spcBef>
                <a:spcAft>
                  <a:spcPts val="600"/>
                </a:spcAft>
              </a:pPr>
              <a:r>
                <a:rPr lang="en-US" altLang="en-US" sz="2300">
                  <a:ea typeface="Calibri" panose="020F0502020204030204" pitchFamily="34" charset="0"/>
                  <a:cs typeface="Arial" panose="020B0604020202020204" pitchFamily="34" charset="0"/>
                </a:rPr>
                <a:t>(2) Lớp học chụp ảnh đen trắng lý thú và vui.</a:t>
              </a:r>
            </a:p>
            <a:p>
              <a:pPr algn="just" eaLnBrk="1" hangingPunct="1">
                <a:spcBef>
                  <a:spcPts val="600"/>
                </a:spcBef>
                <a:spcAft>
                  <a:spcPts val="600"/>
                </a:spcAft>
              </a:pPr>
              <a:r>
                <a:rPr lang="en-US" altLang="en-US" sz="2300">
                  <a:ea typeface="Calibri" panose="020F0502020204030204" pitchFamily="34" charset="0"/>
                  <a:cs typeface="Arial" panose="020B0604020202020204" pitchFamily="34" charset="0"/>
                </a:rPr>
                <a:t>(3) Lớp học chụp ảnh thời trang sẽ lý thú và vui.</a:t>
              </a:r>
            </a:p>
          </p:txBody>
        </p:sp>
        <p:cxnSp>
          <p:nvCxnSpPr>
            <p:cNvPr id="4" name="Straight Connector 3">
              <a:extLst>
                <a:ext uri="{FF2B5EF4-FFF2-40B4-BE49-F238E27FC236}">
                  <a16:creationId xmlns:a16="http://schemas.microsoft.com/office/drawing/2014/main" id="{F2CCA438-7A61-5044-BE22-FDC3E8A3EB51}"/>
                </a:ext>
              </a:extLst>
            </p:cNvPr>
            <p:cNvCxnSpPr/>
            <p:nvPr/>
          </p:nvCxnSpPr>
          <p:spPr>
            <a:xfrm>
              <a:off x="508381" y="3076243"/>
              <a:ext cx="4267287" cy="0"/>
            </a:xfrm>
            <a:prstGeom prst="line">
              <a:avLst/>
            </a:prstGeom>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443F20A-821C-5E64-9DC2-3EE4795113F2}"/>
              </a:ext>
            </a:extLst>
          </p:cNvPr>
          <p:cNvGrpSpPr>
            <a:grpSpLocks/>
          </p:cNvGrpSpPr>
          <p:nvPr/>
        </p:nvGrpSpPr>
        <p:grpSpPr bwMode="auto">
          <a:xfrm>
            <a:off x="5854700" y="1346200"/>
            <a:ext cx="5551488" cy="2878138"/>
            <a:chOff x="5349922" y="1509572"/>
            <a:chExt cx="6537278" cy="2877711"/>
          </a:xfrm>
        </p:grpSpPr>
        <p:sp>
          <p:nvSpPr>
            <p:cNvPr id="24584" name="Rectangle 2">
              <a:extLst>
                <a:ext uri="{FF2B5EF4-FFF2-40B4-BE49-F238E27FC236}">
                  <a16:creationId xmlns:a16="http://schemas.microsoft.com/office/drawing/2014/main" id="{ABACD762-B8C8-D456-C20D-104BE37E5654}"/>
                </a:ext>
              </a:extLst>
            </p:cNvPr>
            <p:cNvSpPr>
              <a:spLocks noChangeArrowheads="1"/>
            </p:cNvSpPr>
            <p:nvPr/>
          </p:nvSpPr>
          <p:spPr bwMode="auto">
            <a:xfrm>
              <a:off x="5349922" y="1509572"/>
              <a:ext cx="6537278" cy="287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Bef>
                  <a:spcPts val="600"/>
                </a:spcBef>
                <a:spcAft>
                  <a:spcPts val="600"/>
                </a:spcAft>
              </a:pPr>
              <a:r>
                <a:rPr lang="en-US" altLang="en-US" sz="2300">
                  <a:ea typeface="Calibri" panose="020F0502020204030204" pitchFamily="34" charset="0"/>
                  <a:cs typeface="Arial" panose="020B0604020202020204" pitchFamily="34" charset="0"/>
                </a:rPr>
                <a:t>(1) Lớp học chụp ảnh thời trang giống các lớp học chụp </a:t>
              </a:r>
              <a:r>
                <a:rPr lang="en-US" altLang="en-US" sz="2300">
                  <a:solidFill>
                    <a:srgbClr val="0000CC"/>
                  </a:solidFill>
                  <a:ea typeface="Calibri" panose="020F0502020204030204" pitchFamily="34" charset="0"/>
                  <a:cs typeface="Arial" panose="020B0604020202020204" pitchFamily="34" charset="0"/>
                </a:rPr>
                <a:t>ảnh đen trắng</a:t>
              </a:r>
              <a:r>
                <a:rPr lang="en-US" altLang="en-US" sz="2300">
                  <a:ea typeface="Calibri" panose="020F0502020204030204" pitchFamily="34" charset="0"/>
                  <a:cs typeface="Arial" panose="020B0604020202020204" pitchFamily="34" charset="0"/>
                </a:rPr>
                <a:t>, </a:t>
              </a:r>
              <a:r>
                <a:rPr lang="en-US" altLang="en-US" sz="2300">
                  <a:solidFill>
                    <a:srgbClr val="FF0000"/>
                  </a:solidFill>
                  <a:ea typeface="Calibri" panose="020F0502020204030204" pitchFamily="34" charset="0"/>
                  <a:cs typeface="Arial" panose="020B0604020202020204" pitchFamily="34" charset="0"/>
                </a:rPr>
                <a:t>ảnh màu </a:t>
              </a:r>
              <a:r>
                <a:rPr lang="en-US" altLang="en-US" sz="2300">
                  <a:ea typeface="Calibri" panose="020F0502020204030204" pitchFamily="34" charset="0"/>
                  <a:cs typeface="Arial" panose="020B0604020202020204" pitchFamily="34" charset="0"/>
                </a:rPr>
                <a:t>và </a:t>
              </a:r>
              <a:r>
                <a:rPr lang="en-US" altLang="en-US" sz="2300">
                  <a:solidFill>
                    <a:srgbClr val="006600"/>
                  </a:solidFill>
                  <a:ea typeface="Calibri" panose="020F0502020204030204" pitchFamily="34" charset="0"/>
                  <a:cs typeface="Arial" panose="020B0604020202020204" pitchFamily="34" charset="0"/>
                </a:rPr>
                <a:t>ảnh tư liệu</a:t>
              </a:r>
              <a:r>
                <a:rPr lang="en-US" altLang="en-US" sz="2300">
                  <a:ea typeface="Calibri" panose="020F0502020204030204" pitchFamily="34" charset="0"/>
                  <a:cs typeface="Arial" panose="020B0604020202020204" pitchFamily="34" charset="0"/>
                </a:rPr>
                <a:t>.</a:t>
              </a:r>
            </a:p>
            <a:p>
              <a:pPr algn="just" eaLnBrk="1" hangingPunct="1">
                <a:spcBef>
                  <a:spcPts val="600"/>
                </a:spcBef>
                <a:spcAft>
                  <a:spcPts val="600"/>
                </a:spcAft>
              </a:pPr>
              <a:r>
                <a:rPr lang="en-US" altLang="en-US" sz="2300">
                  <a:ea typeface="Calibri" panose="020F0502020204030204" pitchFamily="34" charset="0"/>
                  <a:cs typeface="Arial" panose="020B0604020202020204" pitchFamily="34" charset="0"/>
                </a:rPr>
                <a:t>(2) Các lớp học chụp ảnh đen trắng, ảnh màu và ảnh tư liệu lý thú và vui.</a:t>
              </a:r>
            </a:p>
            <a:p>
              <a:pPr algn="just" eaLnBrk="1" hangingPunct="1">
                <a:spcBef>
                  <a:spcPts val="600"/>
                </a:spcBef>
                <a:spcAft>
                  <a:spcPts val="600"/>
                </a:spcAft>
              </a:pPr>
              <a:r>
                <a:rPr lang="en-US" altLang="en-US" sz="2300">
                  <a:ea typeface="Calibri" panose="020F0502020204030204" pitchFamily="34" charset="0"/>
                  <a:cs typeface="Arial" panose="020B0604020202020204" pitchFamily="34" charset="0"/>
                </a:rPr>
                <a:t>(3) Lớp học chụp ảnh thời trang sẽ lý thú và vui.</a:t>
              </a:r>
            </a:p>
          </p:txBody>
        </p:sp>
        <p:cxnSp>
          <p:nvCxnSpPr>
            <p:cNvPr id="5" name="Straight Connector 4">
              <a:extLst>
                <a:ext uri="{FF2B5EF4-FFF2-40B4-BE49-F238E27FC236}">
                  <a16:creationId xmlns:a16="http://schemas.microsoft.com/office/drawing/2014/main" id="{6332A684-9541-E34E-AA97-66E50185F15D}"/>
                </a:ext>
              </a:extLst>
            </p:cNvPr>
            <p:cNvCxnSpPr/>
            <p:nvPr/>
          </p:nvCxnSpPr>
          <p:spPr>
            <a:xfrm>
              <a:off x="5634070" y="3549207"/>
              <a:ext cx="4114541" cy="0"/>
            </a:xfrm>
            <a:prstGeom prst="line">
              <a:avLst/>
            </a:prstGeom>
          </p:spPr>
          <p:style>
            <a:lnRef idx="1">
              <a:schemeClr val="dk1"/>
            </a:lnRef>
            <a:fillRef idx="0">
              <a:schemeClr val="dk1"/>
            </a:fillRef>
            <a:effectRef idx="0">
              <a:schemeClr val="dk1"/>
            </a:effectRef>
            <a:fontRef idx="minor">
              <a:schemeClr val="tx1"/>
            </a:fontRef>
          </p:style>
        </p:cxnSp>
      </p:grpSp>
      <p:sp>
        <p:nvSpPr>
          <p:cNvPr id="6" name="Rectangle 5">
            <a:extLst>
              <a:ext uri="{FF2B5EF4-FFF2-40B4-BE49-F238E27FC236}">
                <a16:creationId xmlns:a16="http://schemas.microsoft.com/office/drawing/2014/main" id="{993E1B5C-D128-A303-45C1-BF0DAC0636DF}"/>
              </a:ext>
            </a:extLst>
          </p:cNvPr>
          <p:cNvSpPr>
            <a:spLocks noChangeArrowheads="1"/>
          </p:cNvSpPr>
          <p:nvPr/>
        </p:nvSpPr>
        <p:spPr bwMode="auto">
          <a:xfrm>
            <a:off x="976313" y="4321175"/>
            <a:ext cx="4652962"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Bef>
                <a:spcPts val="400"/>
              </a:spcBef>
              <a:spcAft>
                <a:spcPts val="400"/>
              </a:spcAft>
            </a:pPr>
            <a:r>
              <a:rPr lang="en-US" altLang="en-US" sz="2300" b="1">
                <a:ea typeface="Calibri" panose="020F0502020204030204" pitchFamily="34" charset="0"/>
                <a:cs typeface="Arial" panose="020B0604020202020204" pitchFamily="34" charset="0"/>
              </a:rPr>
              <a:t>S</a:t>
            </a:r>
            <a:r>
              <a:rPr lang="en-US" altLang="en-US" sz="2300">
                <a:ea typeface="Calibri" panose="020F0502020204030204" pitchFamily="34" charset="0"/>
                <a:cs typeface="Arial" panose="020B0604020202020204" pitchFamily="34" charset="0"/>
              </a:rPr>
              <a:t>: lớp học chụp </a:t>
            </a:r>
            <a:r>
              <a:rPr lang="en-US" altLang="en-US" sz="2300">
                <a:solidFill>
                  <a:srgbClr val="0000CC"/>
                </a:solidFill>
                <a:ea typeface="Calibri" panose="020F0502020204030204" pitchFamily="34" charset="0"/>
                <a:cs typeface="Arial" panose="020B0604020202020204" pitchFamily="34" charset="0"/>
              </a:rPr>
              <a:t>ảnh đen trắng</a:t>
            </a:r>
          </a:p>
          <a:p>
            <a:pPr algn="just" eaLnBrk="1" hangingPunct="1">
              <a:spcBef>
                <a:spcPts val="400"/>
              </a:spcBef>
              <a:spcAft>
                <a:spcPts val="400"/>
              </a:spcAft>
            </a:pPr>
            <a:r>
              <a:rPr lang="en-US" altLang="en-US" sz="2300" b="1">
                <a:ea typeface="Calibri" panose="020F0502020204030204" pitchFamily="34" charset="0"/>
                <a:cs typeface="Arial" panose="020B0604020202020204" pitchFamily="34" charset="0"/>
              </a:rPr>
              <a:t>T</a:t>
            </a:r>
            <a:r>
              <a:rPr lang="en-US" altLang="en-US" sz="2300">
                <a:ea typeface="Calibri" panose="020F0502020204030204" pitchFamily="34" charset="0"/>
                <a:cs typeface="Arial" panose="020B0604020202020204" pitchFamily="34" charset="0"/>
              </a:rPr>
              <a:t>: lớp học chụp ảnh thời trang </a:t>
            </a:r>
          </a:p>
          <a:p>
            <a:pPr algn="just" eaLnBrk="1" hangingPunct="1">
              <a:spcBef>
                <a:spcPts val="400"/>
              </a:spcBef>
              <a:spcAft>
                <a:spcPts val="400"/>
              </a:spcAft>
            </a:pPr>
            <a:r>
              <a:rPr lang="en-US" altLang="en-US" sz="2300" b="1">
                <a:ea typeface="Calibri" panose="020F0502020204030204" pitchFamily="34" charset="0"/>
                <a:cs typeface="Arial" panose="020B0604020202020204" pitchFamily="34" charset="0"/>
              </a:rPr>
              <a:t>F</a:t>
            </a:r>
            <a:r>
              <a:rPr lang="en-US" altLang="en-US" sz="2300">
                <a:ea typeface="Calibri" panose="020F0502020204030204" pitchFamily="34" charset="0"/>
                <a:cs typeface="Arial" panose="020B0604020202020204" pitchFamily="34" charset="0"/>
              </a:rPr>
              <a:t>: lý thú và vui</a:t>
            </a:r>
          </a:p>
        </p:txBody>
      </p:sp>
      <p:sp>
        <p:nvSpPr>
          <p:cNvPr id="7" name="Rectangle 6">
            <a:extLst>
              <a:ext uri="{FF2B5EF4-FFF2-40B4-BE49-F238E27FC236}">
                <a16:creationId xmlns:a16="http://schemas.microsoft.com/office/drawing/2014/main" id="{4A997BE5-E61A-7673-BCA9-AC63E4F72595}"/>
              </a:ext>
            </a:extLst>
          </p:cNvPr>
          <p:cNvSpPr>
            <a:spLocks noChangeArrowheads="1"/>
          </p:cNvSpPr>
          <p:nvPr/>
        </p:nvSpPr>
        <p:spPr bwMode="auto">
          <a:xfrm>
            <a:off x="6303963" y="4321175"/>
            <a:ext cx="5240337"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Bef>
                <a:spcPts val="400"/>
              </a:spcBef>
              <a:spcAft>
                <a:spcPts val="400"/>
              </a:spcAft>
            </a:pPr>
            <a:r>
              <a:rPr lang="en-US" altLang="en-US" sz="2300" b="1">
                <a:ea typeface="Calibri" panose="020F0502020204030204" pitchFamily="34" charset="0"/>
                <a:cs typeface="Arial" panose="020B0604020202020204" pitchFamily="34" charset="0"/>
              </a:rPr>
              <a:t>S</a:t>
            </a:r>
            <a:r>
              <a:rPr lang="en-US" altLang="en-US" sz="2300">
                <a:ea typeface="Calibri" panose="020F0502020204030204" pitchFamily="34" charset="0"/>
                <a:cs typeface="Arial" panose="020B0604020202020204" pitchFamily="34" charset="0"/>
              </a:rPr>
              <a:t>: Các lớp học chụp </a:t>
            </a:r>
            <a:r>
              <a:rPr lang="en-US" altLang="en-US" sz="2300">
                <a:solidFill>
                  <a:srgbClr val="0000CC"/>
                </a:solidFill>
                <a:ea typeface="Calibri" panose="020F0502020204030204" pitchFamily="34" charset="0"/>
                <a:cs typeface="Arial" panose="020B0604020202020204" pitchFamily="34" charset="0"/>
              </a:rPr>
              <a:t>ảnh đen trắng</a:t>
            </a:r>
            <a:r>
              <a:rPr lang="en-US" altLang="en-US" sz="2300">
                <a:ea typeface="Calibri" panose="020F0502020204030204" pitchFamily="34" charset="0"/>
                <a:cs typeface="Arial" panose="020B0604020202020204" pitchFamily="34" charset="0"/>
              </a:rPr>
              <a:t>, </a:t>
            </a:r>
            <a:r>
              <a:rPr lang="en-US" altLang="en-US" sz="2300">
                <a:solidFill>
                  <a:srgbClr val="FF0000"/>
                </a:solidFill>
                <a:ea typeface="Calibri" panose="020F0502020204030204" pitchFamily="34" charset="0"/>
                <a:cs typeface="Arial" panose="020B0604020202020204" pitchFamily="34" charset="0"/>
              </a:rPr>
              <a:t>ảnh màu </a:t>
            </a:r>
            <a:r>
              <a:rPr lang="en-US" altLang="en-US" sz="2300">
                <a:ea typeface="Calibri" panose="020F0502020204030204" pitchFamily="34" charset="0"/>
                <a:cs typeface="Arial" panose="020B0604020202020204" pitchFamily="34" charset="0"/>
              </a:rPr>
              <a:t>và </a:t>
            </a:r>
            <a:r>
              <a:rPr lang="en-US" altLang="en-US" sz="2300">
                <a:solidFill>
                  <a:srgbClr val="006600"/>
                </a:solidFill>
                <a:ea typeface="Calibri" panose="020F0502020204030204" pitchFamily="34" charset="0"/>
                <a:cs typeface="Arial" panose="020B0604020202020204" pitchFamily="34" charset="0"/>
              </a:rPr>
              <a:t>ảnh tư liệu </a:t>
            </a:r>
          </a:p>
          <a:p>
            <a:pPr algn="just" eaLnBrk="1" hangingPunct="1">
              <a:spcBef>
                <a:spcPts val="400"/>
              </a:spcBef>
              <a:spcAft>
                <a:spcPts val="400"/>
              </a:spcAft>
            </a:pPr>
            <a:r>
              <a:rPr lang="en-US" altLang="en-US" sz="2300" b="1">
                <a:ea typeface="Calibri" panose="020F0502020204030204" pitchFamily="34" charset="0"/>
                <a:cs typeface="Arial" panose="020B0604020202020204" pitchFamily="34" charset="0"/>
              </a:rPr>
              <a:t>T</a:t>
            </a:r>
            <a:r>
              <a:rPr lang="en-US" altLang="en-US" sz="2300">
                <a:ea typeface="Calibri" panose="020F0502020204030204" pitchFamily="34" charset="0"/>
                <a:cs typeface="Arial" panose="020B0604020202020204" pitchFamily="34" charset="0"/>
              </a:rPr>
              <a:t>: lớp học chụp ảnh thời trang </a:t>
            </a:r>
          </a:p>
          <a:p>
            <a:pPr algn="just" eaLnBrk="1" hangingPunct="1">
              <a:spcBef>
                <a:spcPts val="400"/>
              </a:spcBef>
              <a:spcAft>
                <a:spcPts val="400"/>
              </a:spcAft>
            </a:pPr>
            <a:r>
              <a:rPr lang="en-US" altLang="en-US" sz="2300" b="1">
                <a:ea typeface="Calibri" panose="020F0502020204030204" pitchFamily="34" charset="0"/>
                <a:cs typeface="Arial" panose="020B0604020202020204" pitchFamily="34" charset="0"/>
              </a:rPr>
              <a:t>F</a:t>
            </a:r>
            <a:r>
              <a:rPr lang="en-US" altLang="en-US" sz="2300">
                <a:ea typeface="Calibri" panose="020F0502020204030204" pitchFamily="34" charset="0"/>
                <a:cs typeface="Arial" panose="020B0604020202020204" pitchFamily="34" charset="0"/>
              </a:rPr>
              <a:t>: lý thú và vui</a:t>
            </a:r>
          </a:p>
        </p:txBody>
      </p:sp>
      <p:sp>
        <p:nvSpPr>
          <p:cNvPr id="8" name="Rectangle 7">
            <a:extLst>
              <a:ext uri="{FF2B5EF4-FFF2-40B4-BE49-F238E27FC236}">
                <a16:creationId xmlns:a16="http://schemas.microsoft.com/office/drawing/2014/main" id="{A554BC33-328F-3598-1743-D95EDB1E5E3E}"/>
              </a:ext>
            </a:extLst>
          </p:cNvPr>
          <p:cNvSpPr>
            <a:spLocks noChangeArrowheads="1"/>
          </p:cNvSpPr>
          <p:nvPr/>
        </p:nvSpPr>
        <p:spPr bwMode="auto">
          <a:xfrm>
            <a:off x="800100" y="6157913"/>
            <a:ext cx="906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ea typeface="Calibri" panose="020F0502020204030204" pitchFamily="34" charset="0"/>
                <a:cs typeface="Arial" panose="020B0604020202020204" pitchFamily="34" charset="0"/>
              </a:rPr>
              <a:t>Kích cỡ mẫu</a:t>
            </a:r>
            <a:r>
              <a:rPr lang="en-US" altLang="en-US" sz="2300">
                <a:ea typeface="Calibri" panose="020F0502020204030204" pitchFamily="34" charset="0"/>
                <a:cs typeface="Arial" panose="020B0604020202020204" pitchFamily="34" charset="0"/>
              </a:rPr>
              <a:t>. </a:t>
            </a:r>
            <a:r>
              <a:rPr lang="en-US" altLang="en-US" sz="2300" b="1">
                <a:solidFill>
                  <a:srgbClr val="C00000"/>
                </a:solidFill>
                <a:ea typeface="Calibri" panose="020F0502020204030204" pitchFamily="34" charset="0"/>
                <a:cs typeface="Arial" panose="020B0604020202020204" pitchFamily="34" charset="0"/>
              </a:rPr>
              <a:t>Đối tượng mẫu càng nhiều thì luận cứ càng mạnh</a:t>
            </a:r>
            <a:r>
              <a:rPr lang="en-US" altLang="en-US" sz="2300">
                <a:ea typeface="Calibri" panose="020F0502020204030204" pitchFamily="34" charset="0"/>
                <a:cs typeface="Arial" panose="020B0604020202020204" pitchFamily="34" charset="0"/>
              </a:rPr>
              <a:t>. </a:t>
            </a:r>
            <a:endParaRPr lang="vi-VN" altLang="en-US" sz="2300">
              <a:latin typeface="Verdana" panose="020B0604030504040204" pitchFamily="34" charset="0"/>
              <a:ea typeface="Calibri" panose="020F0502020204030204" pitchFamily="34" charset="0"/>
              <a:cs typeface="Arial" panose="020B0604020202020204" pitchFamily="34" charset="0"/>
            </a:endParaRPr>
          </a:p>
        </p:txBody>
      </p:sp>
      <p:sp>
        <p:nvSpPr>
          <p:cNvPr id="24582" name="Rectangle 8">
            <a:extLst>
              <a:ext uri="{FF2B5EF4-FFF2-40B4-BE49-F238E27FC236}">
                <a16:creationId xmlns:a16="http://schemas.microsoft.com/office/drawing/2014/main" id="{3C2FAEDC-1F13-B909-B5A3-1147EF8BDD93}"/>
              </a:ext>
            </a:extLst>
          </p:cNvPr>
          <p:cNvSpPr>
            <a:spLocks noChangeArrowheads="1"/>
          </p:cNvSpPr>
          <p:nvPr/>
        </p:nvSpPr>
        <p:spPr bwMode="auto">
          <a:xfrm>
            <a:off x="1346200" y="708025"/>
            <a:ext cx="7024688"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ea typeface="Calibri" panose="020F0502020204030204" pitchFamily="34" charset="0"/>
                <a:cs typeface="Arial" panose="020B0604020202020204" pitchFamily="34" charset="0"/>
              </a:rPr>
              <a:t>ĐÁNH GIÁ LUẬN CỨ LOẠI SUY: </a:t>
            </a:r>
            <a:r>
              <a:rPr lang="en-US" altLang="en-US" sz="2500" b="1">
                <a:ea typeface="Calibri" panose="020F0502020204030204" pitchFamily="34" charset="0"/>
                <a:cs typeface="Arial" panose="020B0604020202020204" pitchFamily="34" charset="0"/>
              </a:rPr>
              <a:t>kích cỡ mẫu</a:t>
            </a:r>
          </a:p>
        </p:txBody>
      </p:sp>
      <p:sp>
        <p:nvSpPr>
          <p:cNvPr id="12" name="Rectangle 11">
            <a:extLst>
              <a:ext uri="{FF2B5EF4-FFF2-40B4-BE49-F238E27FC236}">
                <a16:creationId xmlns:a16="http://schemas.microsoft.com/office/drawing/2014/main" id="{A426AA96-B37F-3145-A8CB-5F8419DD3A5B}"/>
              </a:ext>
            </a:extLst>
          </p:cNvPr>
          <p:cNvSpPr/>
          <p:nvPr/>
        </p:nvSpPr>
        <p:spPr>
          <a:xfrm rot="16200000">
            <a:off x="-2808287" y="3608387"/>
            <a:ext cx="6135688"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x-none" sz="2400" dirty="0">
                <a:solidFill>
                  <a:srgbClr val="996600"/>
                </a:solidFill>
                <a:latin typeface="American Typewriter" panose="02090604020004020304" pitchFamily="18" charset="77"/>
              </a:rPr>
              <a:t>ĐÁNH GIÁ LUẬN CỨ LOẠI SUY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08A86C-A67C-854B-9C52-DC094B202D57}"/>
              </a:ext>
            </a:extLst>
          </p:cNvPr>
          <p:cNvSpPr/>
          <p:nvPr/>
        </p:nvSpPr>
        <p:spPr>
          <a:xfrm rot="16200000">
            <a:off x="-2808287" y="3635375"/>
            <a:ext cx="6135687"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x-none" sz="2400" dirty="0">
                <a:solidFill>
                  <a:srgbClr val="996600"/>
                </a:solidFill>
                <a:latin typeface="Bookman Old Style" panose="02050604050505020204" pitchFamily="18" charset="0"/>
              </a:rPr>
              <a:t>BÀI TẬP THỰC HÀNH</a:t>
            </a:r>
          </a:p>
        </p:txBody>
      </p:sp>
      <p:sp>
        <p:nvSpPr>
          <p:cNvPr id="25602" name="Rectangle 7">
            <a:extLst>
              <a:ext uri="{FF2B5EF4-FFF2-40B4-BE49-F238E27FC236}">
                <a16:creationId xmlns:a16="http://schemas.microsoft.com/office/drawing/2014/main" id="{FAD8A07C-6B0B-B727-D864-6739F39EA620}"/>
              </a:ext>
            </a:extLst>
          </p:cNvPr>
          <p:cNvSpPr>
            <a:spLocks noChangeArrowheads="1"/>
          </p:cNvSpPr>
          <p:nvPr/>
        </p:nvSpPr>
        <p:spPr bwMode="auto">
          <a:xfrm>
            <a:off x="800100" y="2092325"/>
            <a:ext cx="4852988"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latin typeface="Book Antiqua" panose="02040602050305030304" pitchFamily="18" charset="0"/>
              </a:rPr>
              <a:t>1. A. </a:t>
            </a:r>
            <a:r>
              <a:rPr lang="en-US" altLang="en-US" sz="2300">
                <a:latin typeface="Book Antiqua" panose="02040602050305030304" pitchFamily="18" charset="0"/>
              </a:rPr>
              <a:t>Chuẩn bị cho đợt thi cuối kỳ cần phải học nghiêm chỉnh và có kĩ năng. Chuẩn bị cho cuộc thi đấu vật cũng cần phải học nghiêm chỉnh và có kĩ năng. Vì các đô vật đạt kết quả tốt hơn nếu họ có được giấc ngủ ngon trước trận đấu, sinh viên thi cuối kỳ cũng có thể đạt kết quả tốt hơn nếu có được giấc ngủ ngon trước đó.</a:t>
            </a:r>
          </a:p>
        </p:txBody>
      </p:sp>
      <p:sp>
        <p:nvSpPr>
          <p:cNvPr id="25603" name="Rectangle 8">
            <a:extLst>
              <a:ext uri="{FF2B5EF4-FFF2-40B4-BE49-F238E27FC236}">
                <a16:creationId xmlns:a16="http://schemas.microsoft.com/office/drawing/2014/main" id="{3ED1E0E1-17E9-44BF-9D42-759624754886}"/>
              </a:ext>
            </a:extLst>
          </p:cNvPr>
          <p:cNvSpPr>
            <a:spLocks noChangeArrowheads="1"/>
          </p:cNvSpPr>
          <p:nvPr/>
        </p:nvSpPr>
        <p:spPr bwMode="auto">
          <a:xfrm>
            <a:off x="6424613" y="2092325"/>
            <a:ext cx="4852987"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latin typeface="Book Antiqua" panose="02040602050305030304" pitchFamily="18" charset="0"/>
              </a:rPr>
              <a:t>1. B. </a:t>
            </a:r>
            <a:r>
              <a:rPr lang="en-US" altLang="en-US" sz="2300">
                <a:latin typeface="Book Antiqua" panose="02040602050305030304" pitchFamily="18" charset="0"/>
              </a:rPr>
              <a:t>Chuẩn bị cho đợt thi cuối kỳ cần phải học nghiêm chỉnh, có kĩ năng và có kỷ luật. Chuẩn bị cho cuộc thi đấu vật cũng cần phải học nghiêm chỉnh, có kĩ năng và có kỷ luật. Vì các đô vật đạt kết quả tốt hơn nếu họ có được giấc ngủ ngon trước trận đấu, sinh viên thi cuối kỳ cũng có thể đạt kết quả tốt hơn nếu có được giấc ngủ ngon trước đó.</a:t>
            </a:r>
          </a:p>
        </p:txBody>
      </p:sp>
      <p:sp>
        <p:nvSpPr>
          <p:cNvPr id="25604" name="Rectangle 9">
            <a:extLst>
              <a:ext uri="{FF2B5EF4-FFF2-40B4-BE49-F238E27FC236}">
                <a16:creationId xmlns:a16="http://schemas.microsoft.com/office/drawing/2014/main" id="{7FCBF26E-2A7E-3EFE-F0AD-889584046F55}"/>
              </a:ext>
            </a:extLst>
          </p:cNvPr>
          <p:cNvSpPr>
            <a:spLocks noChangeArrowheads="1"/>
          </p:cNvSpPr>
          <p:nvPr/>
        </p:nvSpPr>
        <p:spPr bwMode="auto">
          <a:xfrm>
            <a:off x="800100" y="838200"/>
            <a:ext cx="10972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600">
                <a:solidFill>
                  <a:srgbClr val="0000CC"/>
                </a:solidFill>
                <a:latin typeface="Book Antiqua" panose="02040602050305030304" pitchFamily="18" charset="0"/>
              </a:rPr>
              <a:t>Với cặp luận cứ loại suy sau đây, nhận biết S (nguồn), T (đích) và F (đặc điểm), rồi xác định xem luận cứ nào mạnh hơn và giải thích tại sao.</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7A1C51-738A-3842-BD7F-E6E337D19F9E}"/>
              </a:ext>
            </a:extLst>
          </p:cNvPr>
          <p:cNvSpPr/>
          <p:nvPr/>
        </p:nvSpPr>
        <p:spPr>
          <a:xfrm rot="16200000">
            <a:off x="-2808287" y="3635375"/>
            <a:ext cx="6135687"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x-none" sz="2400" dirty="0">
                <a:solidFill>
                  <a:srgbClr val="996600"/>
                </a:solidFill>
                <a:latin typeface="Bookman Old Style" panose="02050604050505020204" pitchFamily="18" charset="0"/>
              </a:rPr>
              <a:t>BÀI TẬP THỰC HÀNH</a:t>
            </a:r>
          </a:p>
        </p:txBody>
      </p:sp>
      <p:sp>
        <p:nvSpPr>
          <p:cNvPr id="26626" name="Rectangle 5">
            <a:extLst>
              <a:ext uri="{FF2B5EF4-FFF2-40B4-BE49-F238E27FC236}">
                <a16:creationId xmlns:a16="http://schemas.microsoft.com/office/drawing/2014/main" id="{2A65041F-B3E0-DE24-AB86-042666D6C6C0}"/>
              </a:ext>
            </a:extLst>
          </p:cNvPr>
          <p:cNvSpPr>
            <a:spLocks noChangeArrowheads="1"/>
          </p:cNvSpPr>
          <p:nvPr/>
        </p:nvSpPr>
        <p:spPr bwMode="auto">
          <a:xfrm>
            <a:off x="800100" y="838200"/>
            <a:ext cx="10972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600">
                <a:solidFill>
                  <a:srgbClr val="0000CC"/>
                </a:solidFill>
                <a:latin typeface="Book Antiqua" panose="02040602050305030304" pitchFamily="18" charset="0"/>
              </a:rPr>
              <a:t>Với cặp luận cứ loại suy sau đây, nhận biết S (nguồn), T (đích) và F (đặc điểm), rồi xác định xem luận cứ nào mạnh hơn và giải thích tại sao.</a:t>
            </a:r>
          </a:p>
        </p:txBody>
      </p:sp>
      <p:sp>
        <p:nvSpPr>
          <p:cNvPr id="26627" name="Rectangle 7">
            <a:extLst>
              <a:ext uri="{FF2B5EF4-FFF2-40B4-BE49-F238E27FC236}">
                <a16:creationId xmlns:a16="http://schemas.microsoft.com/office/drawing/2014/main" id="{40E13CF6-2C32-4148-BFB3-7D80B5C49C73}"/>
              </a:ext>
            </a:extLst>
          </p:cNvPr>
          <p:cNvSpPr>
            <a:spLocks noChangeArrowheads="1"/>
          </p:cNvSpPr>
          <p:nvPr/>
        </p:nvSpPr>
        <p:spPr bwMode="auto">
          <a:xfrm>
            <a:off x="800100" y="2435225"/>
            <a:ext cx="4852988"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latin typeface="Book Antiqua" panose="02040602050305030304" pitchFamily="18" charset="0"/>
              </a:rPr>
              <a:t>2. A. </a:t>
            </a:r>
            <a:r>
              <a:rPr lang="en-US" altLang="en-US" sz="2300">
                <a:latin typeface="Book Antiqua" panose="02040602050305030304" pitchFamily="18" charset="0"/>
              </a:rPr>
              <a:t>MySpace và Facebook đều là các trang mạng xã hội cho phép người dùng gửi tin nhắn cho nhau. Vì Facebook miễn phí cho tất cả những người dùng, MySpace có lẽ cũng miễn phí cho tất cả những người dùng.</a:t>
            </a:r>
          </a:p>
        </p:txBody>
      </p:sp>
      <p:sp>
        <p:nvSpPr>
          <p:cNvPr id="26628" name="Rectangle 9">
            <a:extLst>
              <a:ext uri="{FF2B5EF4-FFF2-40B4-BE49-F238E27FC236}">
                <a16:creationId xmlns:a16="http://schemas.microsoft.com/office/drawing/2014/main" id="{831FC6C1-B310-972B-2297-F0BA92F82566}"/>
              </a:ext>
            </a:extLst>
          </p:cNvPr>
          <p:cNvSpPr>
            <a:spLocks noChangeArrowheads="1"/>
          </p:cNvSpPr>
          <p:nvPr/>
        </p:nvSpPr>
        <p:spPr bwMode="auto">
          <a:xfrm>
            <a:off x="6286500" y="2435225"/>
            <a:ext cx="5357813"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latin typeface="Book Antiqua" panose="02040602050305030304" pitchFamily="18" charset="0"/>
              </a:rPr>
              <a:t>2. B. </a:t>
            </a:r>
            <a:r>
              <a:rPr lang="en-US" altLang="en-US" sz="2300">
                <a:latin typeface="Book Antiqua" panose="02040602050305030304" pitchFamily="18" charset="0"/>
              </a:rPr>
              <a:t>MySpace và Facebook đều là các trang mạng xã hội cho phép người dùng chia sẻ thông tin và hình ảnh cũng như gửi tin nhắn cho nhau. Vì Facebook miễn phí cho tất cả những người dùng, MySpace có lẽ cũng miễn phí cho tất cả những người dùng.</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3656A2C8-545C-AE1A-B88F-F27FA5CBF78C}"/>
              </a:ext>
            </a:extLst>
          </p:cNvPr>
          <p:cNvSpPr>
            <a:spLocks noChangeArrowheads="1"/>
          </p:cNvSpPr>
          <p:nvPr/>
        </p:nvSpPr>
        <p:spPr bwMode="auto">
          <a:xfrm>
            <a:off x="1446213" y="742950"/>
            <a:ext cx="639286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171450">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ea typeface="Calibri" panose="020F0502020204030204" pitchFamily="34" charset="0"/>
                <a:cs typeface="Arial" panose="020B0604020202020204" pitchFamily="34" charset="0"/>
              </a:rPr>
              <a:t>ĐÁNH GIÁ LUẬN CỨ LOẠI SUY</a:t>
            </a:r>
          </a:p>
          <a:p>
            <a:pPr algn="just" eaLnBrk="1" hangingPunct="1"/>
            <a:r>
              <a:rPr lang="en-US" altLang="en-US" sz="2500">
                <a:ea typeface="Calibri" panose="020F0502020204030204" pitchFamily="34" charset="0"/>
                <a:cs typeface="Arial" panose="020B0604020202020204" pitchFamily="34" charset="0"/>
              </a:rPr>
              <a:t>(tính xác đáng của các đặc điểm tương tự)</a:t>
            </a:r>
          </a:p>
        </p:txBody>
      </p:sp>
      <p:sp>
        <p:nvSpPr>
          <p:cNvPr id="3" name="Rectangle 2">
            <a:extLst>
              <a:ext uri="{FF2B5EF4-FFF2-40B4-BE49-F238E27FC236}">
                <a16:creationId xmlns:a16="http://schemas.microsoft.com/office/drawing/2014/main" id="{0E6FCE81-DFCE-4910-7D90-6FFBC1C8E09B}"/>
              </a:ext>
            </a:extLst>
          </p:cNvPr>
          <p:cNvSpPr>
            <a:spLocks noChangeArrowheads="1"/>
          </p:cNvSpPr>
          <p:nvPr/>
        </p:nvSpPr>
        <p:spPr bwMode="auto">
          <a:xfrm>
            <a:off x="519113" y="1673225"/>
            <a:ext cx="4886325"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i="1">
                <a:ea typeface="Calibri" panose="020F0502020204030204" pitchFamily="34" charset="0"/>
                <a:cs typeface="Arial" panose="020B0604020202020204" pitchFamily="34" charset="0"/>
              </a:rPr>
              <a:t>Luận cứ 1: </a:t>
            </a:r>
            <a:r>
              <a:rPr lang="en-US" altLang="en-US" sz="2300">
                <a:ea typeface="Calibri" panose="020F0502020204030204" pitchFamily="34" charset="0"/>
                <a:cs typeface="Arial" panose="020B0604020202020204" pitchFamily="34" charset="0"/>
              </a:rPr>
              <a:t>“Người rất giống chuột. Cả hai đều là động vật có vú, và cả hai có chức năng sinh lý cơ bản giống nhau. Vì những con chuột nào dễ bị hút thuốc lá thụ động đều có nguy cơ bị ung thư cao, những con người nào dễ bị hút thuốc lá thụ động có nguy cơ bị ung thư cao.”</a:t>
            </a:r>
          </a:p>
        </p:txBody>
      </p:sp>
      <p:sp>
        <p:nvSpPr>
          <p:cNvPr id="4" name="Rectangle 3">
            <a:extLst>
              <a:ext uri="{FF2B5EF4-FFF2-40B4-BE49-F238E27FC236}">
                <a16:creationId xmlns:a16="http://schemas.microsoft.com/office/drawing/2014/main" id="{7F1C4041-9CE8-F6FF-A453-5BFB7DF31D9A}"/>
              </a:ext>
            </a:extLst>
          </p:cNvPr>
          <p:cNvSpPr>
            <a:spLocks noChangeArrowheads="1"/>
          </p:cNvSpPr>
          <p:nvPr/>
        </p:nvSpPr>
        <p:spPr bwMode="auto">
          <a:xfrm>
            <a:off x="5691188" y="1727200"/>
            <a:ext cx="5976937"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i="1">
                <a:ea typeface="Calibri" panose="020F0502020204030204" pitchFamily="34" charset="0"/>
                <a:cs typeface="Arial" panose="020B0604020202020204" pitchFamily="34" charset="0"/>
              </a:rPr>
              <a:t>Luận cứ 2: </a:t>
            </a:r>
            <a:r>
              <a:rPr lang="en-US" altLang="en-US" sz="2300">
                <a:ea typeface="Calibri" panose="020F0502020204030204" pitchFamily="34" charset="0"/>
                <a:cs typeface="Arial" panose="020B0604020202020204" pitchFamily="34" charset="0"/>
              </a:rPr>
              <a:t>“Chơi bóng đá rất giống với chơi khúc côn cầu trên băng. Cả hai đều có một đội cố gắng ghi điểm nhiều hơn đội còn lại; các đội đều có một cầu thủ giữ gôn; và các cầu thủ đều bị phạt nếu phạm việt vị. Xét thấy rằng chơi khúc côn cầu trên băng thì phải mang giày trượt băng, chơi bóng đá cũng phải mang giày trượt băng.”</a:t>
            </a:r>
          </a:p>
        </p:txBody>
      </p:sp>
      <p:pic>
        <p:nvPicPr>
          <p:cNvPr id="5122" name="Picture 2" descr="Image result for sartre CARTOON">
            <a:extLst>
              <a:ext uri="{FF2B5EF4-FFF2-40B4-BE49-F238E27FC236}">
                <a16:creationId xmlns:a16="http://schemas.microsoft.com/office/drawing/2014/main" id="{6E1F6668-A9DF-40A1-1412-A4435FE70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4924425"/>
            <a:ext cx="19700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Callout 6">
            <a:extLst>
              <a:ext uri="{FF2B5EF4-FFF2-40B4-BE49-F238E27FC236}">
                <a16:creationId xmlns:a16="http://schemas.microsoft.com/office/drawing/2014/main" id="{87AFA6D2-EB67-CC4D-8FE0-9637CF65CD1E}"/>
              </a:ext>
            </a:extLst>
          </p:cNvPr>
          <p:cNvSpPr/>
          <p:nvPr/>
        </p:nvSpPr>
        <p:spPr>
          <a:xfrm>
            <a:off x="3192463" y="4972050"/>
            <a:ext cx="1604962" cy="863600"/>
          </a:xfrm>
          <a:prstGeom prst="wedgeEllipseCallout">
            <a:avLst>
              <a:gd name="adj1" fmla="val -58685"/>
              <a:gd name="adj2" fmla="val 63636"/>
            </a:avLst>
          </a:prstGeom>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sz="2200" dirty="0">
                <a:latin typeface="Arial" panose="020B0604020202020204" pitchFamily="34" charset="0"/>
                <a:cs typeface="Arial" panose="020B0604020202020204" pitchFamily="34" charset="0"/>
              </a:rPr>
              <a:t>OK</a:t>
            </a:r>
          </a:p>
        </p:txBody>
      </p:sp>
      <p:pic>
        <p:nvPicPr>
          <p:cNvPr id="8" name="Picture 4" descr="Image result for socrates cartoon">
            <a:extLst>
              <a:ext uri="{FF2B5EF4-FFF2-40B4-BE49-F238E27FC236}">
                <a16:creationId xmlns:a16="http://schemas.microsoft.com/office/drawing/2014/main" id="{8C32D9DD-6E23-833D-6F58-0C81FD6A8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013" y="4660900"/>
            <a:ext cx="2074862"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Callout 8">
            <a:extLst>
              <a:ext uri="{FF2B5EF4-FFF2-40B4-BE49-F238E27FC236}">
                <a16:creationId xmlns:a16="http://schemas.microsoft.com/office/drawing/2014/main" id="{9EE76854-E3DE-A94B-BC5C-CF407459E500}"/>
              </a:ext>
            </a:extLst>
          </p:cNvPr>
          <p:cNvSpPr/>
          <p:nvPr/>
        </p:nvSpPr>
        <p:spPr>
          <a:xfrm>
            <a:off x="6223000" y="4775200"/>
            <a:ext cx="2963863" cy="1258888"/>
          </a:xfrm>
          <a:prstGeom prst="wedgeEllipseCallout">
            <a:avLst>
              <a:gd name="adj1" fmla="val 62664"/>
              <a:gd name="adj2" fmla="val 22932"/>
            </a:avLst>
          </a:prstGeom>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sz="2400" i="1" dirty="0" err="1">
                <a:cs typeface="Arial" panose="020B0604020202020204" pitchFamily="34" charset="0"/>
              </a:rPr>
              <a:t>Mang</a:t>
            </a:r>
            <a:r>
              <a:rPr lang="en-US" sz="2400" i="1" dirty="0">
                <a:cs typeface="Arial" panose="020B0604020202020204" pitchFamily="34" charset="0"/>
              </a:rPr>
              <a:t> </a:t>
            </a:r>
            <a:r>
              <a:rPr lang="en-US" sz="2400" i="1" dirty="0" err="1">
                <a:cs typeface="Arial" panose="020B0604020202020204" pitchFamily="34" charset="0"/>
              </a:rPr>
              <a:t>giày</a:t>
            </a:r>
            <a:r>
              <a:rPr lang="en-US" sz="2400" i="1" dirty="0">
                <a:cs typeface="Arial" panose="020B0604020202020204" pitchFamily="34" charset="0"/>
              </a:rPr>
              <a:t> </a:t>
            </a:r>
            <a:r>
              <a:rPr lang="en-US" sz="2400" i="1" dirty="0" err="1">
                <a:cs typeface="Arial" panose="020B0604020202020204" pitchFamily="34" charset="0"/>
              </a:rPr>
              <a:t>trượt</a:t>
            </a:r>
            <a:r>
              <a:rPr lang="en-US" sz="2400" i="1" dirty="0">
                <a:cs typeface="Arial" panose="020B0604020202020204" pitchFamily="34" charset="0"/>
              </a:rPr>
              <a:t> </a:t>
            </a:r>
            <a:r>
              <a:rPr lang="en-US" sz="2400" i="1" dirty="0" err="1">
                <a:cs typeface="Arial" panose="020B0604020202020204" pitchFamily="34" charset="0"/>
              </a:rPr>
              <a:t>thì</a:t>
            </a:r>
            <a:r>
              <a:rPr lang="en-US" sz="2400" i="1" dirty="0">
                <a:cs typeface="Arial" panose="020B0604020202020204" pitchFamily="34" charset="0"/>
              </a:rPr>
              <a:t> </a:t>
            </a:r>
            <a:r>
              <a:rPr lang="en-US" sz="2400" i="1" dirty="0" err="1">
                <a:cs typeface="Arial" panose="020B0604020202020204" pitchFamily="34" charset="0"/>
              </a:rPr>
              <a:t>đá</a:t>
            </a:r>
            <a:r>
              <a:rPr lang="en-US" sz="2400" i="1" dirty="0">
                <a:cs typeface="Arial" panose="020B0604020202020204" pitchFamily="34" charset="0"/>
              </a:rPr>
              <a:t> </a:t>
            </a:r>
            <a:r>
              <a:rPr lang="en-US" sz="2400" i="1" dirty="0" err="1">
                <a:cs typeface="Arial" panose="020B0604020202020204" pitchFamily="34" charset="0"/>
              </a:rPr>
              <a:t>cái</a:t>
            </a:r>
            <a:r>
              <a:rPr lang="en-US" sz="2400" i="1" dirty="0">
                <a:cs typeface="Arial" panose="020B0604020202020204" pitchFamily="34" charset="0"/>
              </a:rPr>
              <a:t> </a:t>
            </a:r>
            <a:r>
              <a:rPr lang="en-US" sz="2400" i="1" dirty="0" err="1">
                <a:cs typeface="Arial" panose="020B0604020202020204" pitchFamily="34" charset="0"/>
              </a:rPr>
              <a:t>nỗi</a:t>
            </a:r>
            <a:r>
              <a:rPr lang="en-US" sz="2400" i="1" dirty="0">
                <a:cs typeface="Arial" panose="020B0604020202020204" pitchFamily="34" charset="0"/>
              </a:rPr>
              <a:t> </a:t>
            </a:r>
            <a:r>
              <a:rPr lang="en-US" sz="2400" i="1" dirty="0" err="1">
                <a:cs typeface="Arial" panose="020B0604020202020204" pitchFamily="34" charset="0"/>
              </a:rPr>
              <a:t>gì</a:t>
            </a:r>
            <a:r>
              <a:rPr lang="en-US" sz="2400" i="1" dirty="0">
                <a:cs typeface="Arial" panose="020B0604020202020204" pitchFamily="34" charset="0"/>
              </a:rPr>
              <a:t>!</a:t>
            </a:r>
          </a:p>
        </p:txBody>
      </p:sp>
      <p:sp>
        <p:nvSpPr>
          <p:cNvPr id="10" name="Rectangle 9">
            <a:extLst>
              <a:ext uri="{FF2B5EF4-FFF2-40B4-BE49-F238E27FC236}">
                <a16:creationId xmlns:a16="http://schemas.microsoft.com/office/drawing/2014/main" id="{A70F60B2-6CB1-724A-BDD2-0EF0341B9267}"/>
              </a:ext>
            </a:extLst>
          </p:cNvPr>
          <p:cNvSpPr/>
          <p:nvPr/>
        </p:nvSpPr>
        <p:spPr>
          <a:xfrm rot="16200000">
            <a:off x="-2809081" y="3583781"/>
            <a:ext cx="6137275"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x-none" sz="2400" dirty="0">
                <a:solidFill>
                  <a:srgbClr val="996600"/>
                </a:solidFill>
                <a:latin typeface="American Typewriter" panose="02090604020004020304" pitchFamily="18" charset="77"/>
              </a:rPr>
              <a:t>ĐÁNH GIÁ LUẬN CỨ LOẠI SUY (2)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wipe(down)">
                                      <p:cBhvr>
                                        <p:cTn id="12" dur="500"/>
                                        <p:tgtEl>
                                          <p:spTgt spid="512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63896A9-5BA8-6745-9291-059C2715235C}"/>
              </a:ext>
            </a:extLst>
          </p:cNvPr>
          <p:cNvGrpSpPr/>
          <p:nvPr/>
        </p:nvGrpSpPr>
        <p:grpSpPr>
          <a:xfrm>
            <a:off x="599911" y="886226"/>
            <a:ext cx="4327647" cy="1461939"/>
            <a:chOff x="580529" y="886226"/>
            <a:chExt cx="4327647" cy="1461939"/>
          </a:xfrm>
        </p:grpSpPr>
        <p:sp>
          <p:nvSpPr>
            <p:cNvPr id="3" name="TextBox 2">
              <a:extLst>
                <a:ext uri="{FF2B5EF4-FFF2-40B4-BE49-F238E27FC236}">
                  <a16:creationId xmlns:a16="http://schemas.microsoft.com/office/drawing/2014/main" id="{B7AEE06F-B3BF-5943-B46F-5D2CC35C35E2}"/>
                </a:ext>
              </a:extLst>
            </p:cNvPr>
            <p:cNvSpPr txBox="1"/>
            <p:nvPr/>
          </p:nvSpPr>
          <p:spPr>
            <a:xfrm>
              <a:off x="580529" y="886226"/>
              <a:ext cx="4327647" cy="1461939"/>
            </a:xfrm>
            <a:prstGeom prst="rect">
              <a:avLst/>
            </a:prstGeom>
            <a:noFill/>
          </p:spPr>
          <p:txBody>
            <a:bodyPr wrap="square" rtlCol="0">
              <a:spAutoFit/>
            </a:bodyPr>
            <a:lstStyle/>
            <a:p>
              <a:pPr marL="342900" indent="-342900">
                <a:spcBef>
                  <a:spcPts val="600"/>
                </a:spcBef>
                <a:spcAft>
                  <a:spcPts val="600"/>
                </a:spcAft>
                <a:buAutoNum type="arabicParenBoth"/>
              </a:pPr>
              <a:r>
                <a:rPr lang="vi-VN" sz="2300" dirty="0">
                  <a:latin typeface="Arial" panose="020B0604020202020204" pitchFamily="34" charset="0"/>
                  <a:cs typeface="Arial" panose="020B0604020202020204" pitchFamily="34" charset="0"/>
                </a:rPr>
                <a:t> Mọi người đều có linh hồn.</a:t>
              </a:r>
            </a:p>
            <a:p>
              <a:pPr>
                <a:spcBef>
                  <a:spcPts val="600"/>
                </a:spcBef>
                <a:spcAft>
                  <a:spcPts val="600"/>
                </a:spcAft>
              </a:pPr>
              <a:r>
                <a:rPr lang="vi-VN" sz="2300" dirty="0">
                  <a:latin typeface="Arial" panose="020B0604020202020204" pitchFamily="34" charset="0"/>
                  <a:cs typeface="Arial" panose="020B0604020202020204" pitchFamily="34" charset="0"/>
                </a:rPr>
                <a:t>(2) Socrates là một con người.</a:t>
              </a:r>
            </a:p>
            <a:p>
              <a:pPr>
                <a:spcBef>
                  <a:spcPts val="600"/>
                </a:spcBef>
                <a:spcAft>
                  <a:spcPts val="600"/>
                </a:spcAft>
              </a:pPr>
              <a:r>
                <a:rPr lang="vi-VN" sz="2300" dirty="0">
                  <a:latin typeface="Arial" panose="020B0604020202020204" pitchFamily="34" charset="0"/>
                  <a:cs typeface="Arial" panose="020B0604020202020204" pitchFamily="34" charset="0"/>
                </a:rPr>
                <a:t>(3) Socrates cũng có linh hồn.</a:t>
              </a:r>
              <a:endParaRPr sz="2300"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987DBFB6-3F2B-0642-9376-6A2B09EEBB57}"/>
                </a:ext>
              </a:extLst>
            </p:cNvPr>
            <p:cNvCxnSpPr/>
            <p:nvPr/>
          </p:nvCxnSpPr>
          <p:spPr>
            <a:xfrm>
              <a:off x="941282" y="1869141"/>
              <a:ext cx="3576665" cy="0"/>
            </a:xfrm>
            <a:prstGeom prst="line">
              <a:avLst/>
            </a:prstGeom>
          </p:spPr>
          <p:style>
            <a:lnRef idx="3">
              <a:schemeClr val="dk1"/>
            </a:lnRef>
            <a:fillRef idx="0">
              <a:schemeClr val="dk1"/>
            </a:fillRef>
            <a:effectRef idx="2">
              <a:schemeClr val="dk1"/>
            </a:effectRef>
            <a:fontRef idx="minor">
              <a:schemeClr val="tx1"/>
            </a:fontRef>
          </p:style>
        </p:cxnSp>
      </p:grpSp>
      <p:grpSp>
        <p:nvGrpSpPr>
          <p:cNvPr id="25" name="Group 24">
            <a:extLst>
              <a:ext uri="{FF2B5EF4-FFF2-40B4-BE49-F238E27FC236}">
                <a16:creationId xmlns:a16="http://schemas.microsoft.com/office/drawing/2014/main" id="{FE55D9AD-3145-0C45-A6F1-7D49AF07F960}"/>
              </a:ext>
            </a:extLst>
          </p:cNvPr>
          <p:cNvGrpSpPr/>
          <p:nvPr/>
        </p:nvGrpSpPr>
        <p:grpSpPr>
          <a:xfrm>
            <a:off x="4777274" y="903180"/>
            <a:ext cx="2064701" cy="1444985"/>
            <a:chOff x="4777274" y="903180"/>
            <a:chExt cx="2064701" cy="1444985"/>
          </a:xfrm>
        </p:grpSpPr>
        <p:sp>
          <p:nvSpPr>
            <p:cNvPr id="6" name="TextBox 5">
              <a:extLst>
                <a:ext uri="{FF2B5EF4-FFF2-40B4-BE49-F238E27FC236}">
                  <a16:creationId xmlns:a16="http://schemas.microsoft.com/office/drawing/2014/main" id="{A57B4CA3-E233-3F4F-A019-9F2CE9595330}"/>
                </a:ext>
              </a:extLst>
            </p:cNvPr>
            <p:cNvSpPr txBox="1"/>
            <p:nvPr/>
          </p:nvSpPr>
          <p:spPr>
            <a:xfrm>
              <a:off x="5267505" y="903180"/>
              <a:ext cx="1574470" cy="446276"/>
            </a:xfrm>
            <a:prstGeom prst="rect">
              <a:avLst/>
            </a:prstGeom>
            <a:noFill/>
          </p:spPr>
          <p:txBody>
            <a:bodyPr wrap="none" rtlCol="0">
              <a:spAutoFit/>
            </a:bodyPr>
            <a:lstStyle/>
            <a:p>
              <a:r>
                <a:rPr lang="vi-VN" sz="2300" i="1" dirty="0">
                  <a:solidFill>
                    <a:srgbClr val="C00000"/>
                  </a:solidFill>
                  <a:latin typeface="Arial" panose="020B0604020202020204" pitchFamily="34" charset="0"/>
                  <a:cs typeface="Arial" panose="020B0604020202020204" pitchFamily="34" charset="0"/>
                </a:rPr>
                <a:t>phán đoán</a:t>
              </a:r>
              <a:endParaRPr sz="2300" i="1"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DDDAE2E-4373-8F4D-919E-5A163A0DA5B8}"/>
                </a:ext>
              </a:extLst>
            </p:cNvPr>
            <p:cNvSpPr txBox="1"/>
            <p:nvPr/>
          </p:nvSpPr>
          <p:spPr>
            <a:xfrm>
              <a:off x="5233305" y="1472567"/>
              <a:ext cx="1574470" cy="446276"/>
            </a:xfrm>
            <a:prstGeom prst="rect">
              <a:avLst/>
            </a:prstGeom>
            <a:noFill/>
          </p:spPr>
          <p:txBody>
            <a:bodyPr wrap="none" rtlCol="0">
              <a:spAutoFit/>
            </a:bodyPr>
            <a:lstStyle/>
            <a:p>
              <a:r>
                <a:rPr lang="vi-VN" sz="2300" i="1" dirty="0">
                  <a:solidFill>
                    <a:srgbClr val="C00000"/>
                  </a:solidFill>
                  <a:latin typeface="Arial" panose="020B0604020202020204" pitchFamily="34" charset="0"/>
                  <a:cs typeface="Arial" panose="020B0604020202020204" pitchFamily="34" charset="0"/>
                </a:rPr>
                <a:t>phán đoán</a:t>
              </a:r>
              <a:endParaRPr sz="2300" i="1"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61E6838-AC45-AB4C-943E-477B2F0C3F93}"/>
                </a:ext>
              </a:extLst>
            </p:cNvPr>
            <p:cNvSpPr txBox="1"/>
            <p:nvPr/>
          </p:nvSpPr>
          <p:spPr>
            <a:xfrm>
              <a:off x="5163566" y="1901889"/>
              <a:ext cx="1574470" cy="446276"/>
            </a:xfrm>
            <a:prstGeom prst="rect">
              <a:avLst/>
            </a:prstGeom>
            <a:noFill/>
          </p:spPr>
          <p:txBody>
            <a:bodyPr wrap="none" rtlCol="0">
              <a:spAutoFit/>
            </a:bodyPr>
            <a:lstStyle/>
            <a:p>
              <a:r>
                <a:rPr lang="vi-VN" sz="2300" i="1" dirty="0">
                  <a:solidFill>
                    <a:srgbClr val="C00000"/>
                  </a:solidFill>
                  <a:latin typeface="Arial" panose="020B0604020202020204" pitchFamily="34" charset="0"/>
                  <a:cs typeface="Arial" panose="020B0604020202020204" pitchFamily="34" charset="0"/>
                </a:rPr>
                <a:t>phán đoán</a:t>
              </a:r>
              <a:endParaRPr sz="2300" i="1" dirty="0">
                <a:solidFill>
                  <a:srgbClr val="C00000"/>
                </a:solidFill>
                <a:latin typeface="Arial" panose="020B0604020202020204" pitchFamily="34" charset="0"/>
                <a:cs typeface="Arial" panose="020B0604020202020204" pitchFamily="34" charset="0"/>
              </a:endParaRPr>
            </a:p>
          </p:txBody>
        </p:sp>
        <p:sp>
          <p:nvSpPr>
            <p:cNvPr id="9" name="Right Arrow 8">
              <a:extLst>
                <a:ext uri="{FF2B5EF4-FFF2-40B4-BE49-F238E27FC236}">
                  <a16:creationId xmlns:a16="http://schemas.microsoft.com/office/drawing/2014/main" id="{CB469C9B-9E20-674F-B9D8-8062DA6C80DF}"/>
                </a:ext>
              </a:extLst>
            </p:cNvPr>
            <p:cNvSpPr/>
            <p:nvPr/>
          </p:nvSpPr>
          <p:spPr>
            <a:xfrm>
              <a:off x="4847013" y="1079272"/>
              <a:ext cx="349586" cy="270183"/>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ight Arrow 9">
              <a:extLst>
                <a:ext uri="{FF2B5EF4-FFF2-40B4-BE49-F238E27FC236}">
                  <a16:creationId xmlns:a16="http://schemas.microsoft.com/office/drawing/2014/main" id="{1C21D50E-9A4F-A845-BAD6-7C29B4742D30}"/>
                </a:ext>
              </a:extLst>
            </p:cNvPr>
            <p:cNvSpPr/>
            <p:nvPr/>
          </p:nvSpPr>
          <p:spPr>
            <a:xfrm>
              <a:off x="4847013" y="1587575"/>
              <a:ext cx="349586" cy="270183"/>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ight Arrow 10">
              <a:extLst>
                <a:ext uri="{FF2B5EF4-FFF2-40B4-BE49-F238E27FC236}">
                  <a16:creationId xmlns:a16="http://schemas.microsoft.com/office/drawing/2014/main" id="{6381EF79-D91F-DE40-AFE2-F65CBD895123}"/>
                </a:ext>
              </a:extLst>
            </p:cNvPr>
            <p:cNvSpPr/>
            <p:nvPr/>
          </p:nvSpPr>
          <p:spPr>
            <a:xfrm>
              <a:off x="4777274" y="1989935"/>
              <a:ext cx="349586" cy="270183"/>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26" name="Group 25">
            <a:extLst>
              <a:ext uri="{FF2B5EF4-FFF2-40B4-BE49-F238E27FC236}">
                <a16:creationId xmlns:a16="http://schemas.microsoft.com/office/drawing/2014/main" id="{96768429-8B95-9045-8057-2C93D7DCFE6B}"/>
              </a:ext>
            </a:extLst>
          </p:cNvPr>
          <p:cNvGrpSpPr/>
          <p:nvPr/>
        </p:nvGrpSpPr>
        <p:grpSpPr>
          <a:xfrm>
            <a:off x="7019365" y="753035"/>
            <a:ext cx="750940" cy="1595130"/>
            <a:chOff x="7019365" y="753035"/>
            <a:chExt cx="750940" cy="1595130"/>
          </a:xfrm>
        </p:grpSpPr>
        <p:cxnSp>
          <p:nvCxnSpPr>
            <p:cNvPr id="13" name="Straight Connector 12">
              <a:extLst>
                <a:ext uri="{FF2B5EF4-FFF2-40B4-BE49-F238E27FC236}">
                  <a16:creationId xmlns:a16="http://schemas.microsoft.com/office/drawing/2014/main" id="{526B1466-AE61-284C-835D-485ABE825A1E}"/>
                </a:ext>
              </a:extLst>
            </p:cNvPr>
            <p:cNvCxnSpPr/>
            <p:nvPr/>
          </p:nvCxnSpPr>
          <p:spPr>
            <a:xfrm>
              <a:off x="7019365" y="753035"/>
              <a:ext cx="0" cy="1595130"/>
            </a:xfrm>
            <a:prstGeom prst="line">
              <a:avLst/>
            </a:prstGeom>
            <a:ln w="127000" cmpd="tri">
              <a:solidFill>
                <a:schemeClr val="accent4">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Right Arrow 13">
              <a:extLst>
                <a:ext uri="{FF2B5EF4-FFF2-40B4-BE49-F238E27FC236}">
                  <a16:creationId xmlns:a16="http://schemas.microsoft.com/office/drawing/2014/main" id="{23A41467-E2B1-9140-A947-32286C0D721C}"/>
                </a:ext>
              </a:extLst>
            </p:cNvPr>
            <p:cNvSpPr/>
            <p:nvPr/>
          </p:nvSpPr>
          <p:spPr>
            <a:xfrm>
              <a:off x="7278515" y="1373141"/>
              <a:ext cx="491790" cy="508303"/>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5" name="Rectangle 14">
            <a:extLst>
              <a:ext uri="{FF2B5EF4-FFF2-40B4-BE49-F238E27FC236}">
                <a16:creationId xmlns:a16="http://schemas.microsoft.com/office/drawing/2014/main" id="{CA141298-F05A-7443-BC8C-CA9A2FAC3082}"/>
              </a:ext>
            </a:extLst>
          </p:cNvPr>
          <p:cNvSpPr/>
          <p:nvPr/>
        </p:nvSpPr>
        <p:spPr>
          <a:xfrm>
            <a:off x="7933771" y="804119"/>
            <a:ext cx="3316948" cy="1569660"/>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Phán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đoán</a:t>
            </a:r>
            <a:r>
              <a:rPr lang="en-US" sz="2400" b="1"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đưa</a:t>
            </a:r>
            <a:r>
              <a:rPr lang="en-US" sz="2400" dirty="0">
                <a:latin typeface="Arial" panose="020B0604020202020204" pitchFamily="34" charset="0"/>
                <a:cs typeface="Arial" panose="020B0604020202020204" pitchFamily="34" charset="0"/>
              </a:rPr>
              <a:t> ra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b="1" dirty="0" err="1">
                <a:solidFill>
                  <a:srgbClr val="0000CC"/>
                </a:solidFill>
                <a:latin typeface="Arial" panose="020B0604020202020204" pitchFamily="34" charset="0"/>
                <a:cs typeface="Arial" panose="020B0604020202020204" pitchFamily="34" charset="0"/>
              </a:rPr>
              <a:t>tuyên</a:t>
            </a:r>
            <a:r>
              <a:rPr lang="en-US" sz="2400" b="1" dirty="0">
                <a:solidFill>
                  <a:srgbClr val="0000CC"/>
                </a:solidFill>
                <a:latin typeface="Arial" panose="020B0604020202020204" pitchFamily="34" charset="0"/>
                <a:cs typeface="Arial" panose="020B0604020202020204" pitchFamily="34" charset="0"/>
              </a:rPr>
              <a:t> </a:t>
            </a:r>
            <a:r>
              <a:rPr lang="en-US" sz="2400" b="1" dirty="0" err="1">
                <a:solidFill>
                  <a:srgbClr val="0000CC"/>
                </a:solidFill>
                <a:latin typeface="Arial" panose="020B0604020202020204" pitchFamily="34" charset="0"/>
                <a:cs typeface="Arial" panose="020B0604020202020204" pitchFamily="34" charset="0"/>
              </a:rPr>
              <a:t>bố</a:t>
            </a:r>
            <a:r>
              <a:rPr lang="en-US" sz="2400" b="1" dirty="0">
                <a:solidFill>
                  <a:srgbClr val="0000CC"/>
                </a:solidFill>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tuyên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b="1" dirty="0" err="1">
                <a:solidFill>
                  <a:srgbClr val="0000CC"/>
                </a:solidFill>
                <a:latin typeface="Arial" panose="020B0604020202020204" pitchFamily="34" charset="0"/>
                <a:cs typeface="Arial" panose="020B0604020202020204" pitchFamily="34" charset="0"/>
              </a:rPr>
              <a:t>đúng</a:t>
            </a:r>
            <a:r>
              <a:rPr lang="en-US" sz="2400" b="1" dirty="0">
                <a:solidFill>
                  <a:srgbClr val="0000CC"/>
                </a:solidFill>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b="1" dirty="0">
                <a:solidFill>
                  <a:srgbClr val="0000CC"/>
                </a:solidFill>
                <a:latin typeface="Arial" panose="020B0604020202020204" pitchFamily="34" charset="0"/>
                <a:cs typeface="Arial" panose="020B0604020202020204" pitchFamily="34" charset="0"/>
              </a:rPr>
              <a:t> </a:t>
            </a:r>
            <a:r>
              <a:rPr lang="en-US" sz="2400" b="1" dirty="0" err="1">
                <a:solidFill>
                  <a:srgbClr val="0000CC"/>
                </a:solidFill>
                <a:latin typeface="Arial" panose="020B0604020202020204" pitchFamily="34" charset="0"/>
                <a:cs typeface="Arial" panose="020B0604020202020204" pitchFamily="34" charset="0"/>
              </a:rPr>
              <a:t>sai</a:t>
            </a:r>
            <a:r>
              <a:rPr lang="en-US" sz="2400"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99A659D3-BD2E-1C4E-B45A-A70CBE3DCC91}"/>
              </a:ext>
            </a:extLst>
          </p:cNvPr>
          <p:cNvGrpSpPr/>
          <p:nvPr/>
        </p:nvGrpSpPr>
        <p:grpSpPr>
          <a:xfrm>
            <a:off x="1585902" y="2824977"/>
            <a:ext cx="8428050" cy="3499278"/>
            <a:chOff x="832866" y="2814239"/>
            <a:chExt cx="8428050" cy="3499278"/>
          </a:xfrm>
        </p:grpSpPr>
        <p:pic>
          <p:nvPicPr>
            <p:cNvPr id="17" name="Picture 16">
              <a:extLst>
                <a:ext uri="{FF2B5EF4-FFF2-40B4-BE49-F238E27FC236}">
                  <a16:creationId xmlns:a16="http://schemas.microsoft.com/office/drawing/2014/main" id="{0AA61ED7-1039-5C4A-84C7-5F44A520B9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690" b="97414" l="1906" r="93109">
                          <a14:foregroundMark x1="4399" y1="26724" x2="18915" y2="10517"/>
                          <a14:foregroundMark x1="17742" y1="8621" x2="25220" y2="8621"/>
                          <a14:foregroundMark x1="25806" y1="5862" x2="37243" y2="6379"/>
                          <a14:foregroundMark x1="72727" y1="8966" x2="84018" y2="16552"/>
                          <a14:foregroundMark x1="84018" y1="16552" x2="84164" y2="16724"/>
                          <a14:foregroundMark x1="89736" y1="21724" x2="93109" y2="30172"/>
                          <a14:foregroundMark x1="61437" y1="96207" x2="73900" y2="90862"/>
                          <a14:foregroundMark x1="76686" y1="88621" x2="82551" y2="84655"/>
                          <a14:foregroundMark x1="43109" y1="97069" x2="51906" y2="97414"/>
                          <a14:foregroundMark x1="43842" y1="54310" x2="47507" y2="52414"/>
                          <a14:foregroundMark x1="49413" y1="42414" x2="52493" y2="49310"/>
                          <a14:foregroundMark x1="45308" y1="46379" x2="43842" y2="51724"/>
                          <a14:foregroundMark x1="24194" y1="60172" x2="24194" y2="60172"/>
                          <a14:foregroundMark x1="25220" y1="59828" x2="25220" y2="59828"/>
                          <a14:foregroundMark x1="1906" y1="45862" x2="4106" y2="57414"/>
                          <a14:foregroundMark x1="4106" y1="62414" x2="6891" y2="69310"/>
                          <a14:foregroundMark x1="5279" y1="61724" x2="7771" y2="73276"/>
                          <a14:foregroundMark x1="11144" y1="78621" x2="14956" y2="83966"/>
                          <a14:foregroundMark x1="17449" y1="83621" x2="20235" y2="88621"/>
                          <a14:foregroundMark x1="12463" y1="76724" x2="16422" y2="84310"/>
                          <a14:foregroundMark x1="21994" y1="87414" x2="24194" y2="90172"/>
                        </a14:backgroundRemoval>
                      </a14:imgEffect>
                    </a14:imgLayer>
                  </a14:imgProps>
                </a:ext>
              </a:extLst>
            </a:blip>
            <a:stretch>
              <a:fillRect/>
            </a:stretch>
          </p:blipFill>
          <p:spPr>
            <a:xfrm>
              <a:off x="832866" y="2814239"/>
              <a:ext cx="4330700" cy="3499278"/>
            </a:xfrm>
            <a:prstGeom prst="rect">
              <a:avLst/>
            </a:prstGeom>
          </p:spPr>
        </p:pic>
        <p:sp>
          <p:nvSpPr>
            <p:cNvPr id="18" name="TextBox 17">
              <a:extLst>
                <a:ext uri="{FF2B5EF4-FFF2-40B4-BE49-F238E27FC236}">
                  <a16:creationId xmlns:a16="http://schemas.microsoft.com/office/drawing/2014/main" id="{F515D4B8-BF25-A74E-BBF4-358B408D2EC7}"/>
                </a:ext>
              </a:extLst>
            </p:cNvPr>
            <p:cNvSpPr txBox="1"/>
            <p:nvPr/>
          </p:nvSpPr>
          <p:spPr>
            <a:xfrm>
              <a:off x="5296113" y="4059124"/>
              <a:ext cx="3959482" cy="446276"/>
            </a:xfrm>
            <a:prstGeom prst="rect">
              <a:avLst/>
            </a:prstGeom>
            <a:noFill/>
          </p:spPr>
          <p:txBody>
            <a:bodyPr wrap="none" rtlCol="0">
              <a:spAutoFit/>
            </a:bodyPr>
            <a:lstStyle/>
            <a:p>
              <a:r>
                <a:rPr lang="vi-VN" sz="2300" dirty="0">
                  <a:latin typeface="Arial" panose="020B0604020202020204" pitchFamily="34" charset="0"/>
                  <a:cs typeface="Arial" panose="020B0604020202020204" pitchFamily="34" charset="0"/>
                </a:rPr>
                <a:t>Mặt trời quay quanh Trái đất.</a:t>
              </a:r>
              <a:endParaRPr sz="23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F0BB736-4D37-904D-BE9D-1F4733CAC552}"/>
                </a:ext>
              </a:extLst>
            </p:cNvPr>
            <p:cNvSpPr txBox="1"/>
            <p:nvPr/>
          </p:nvSpPr>
          <p:spPr>
            <a:xfrm>
              <a:off x="5296113" y="4732974"/>
              <a:ext cx="3964803" cy="446276"/>
            </a:xfrm>
            <a:prstGeom prst="rect">
              <a:avLst/>
            </a:prstGeom>
            <a:noFill/>
          </p:spPr>
          <p:txBody>
            <a:bodyPr wrap="none" rtlCol="0">
              <a:spAutoFit/>
            </a:bodyPr>
            <a:lstStyle/>
            <a:p>
              <a:r>
                <a:rPr lang="vi-VN" sz="2300" dirty="0">
                  <a:latin typeface="Arial" panose="020B0604020202020204" pitchFamily="34" charset="0"/>
                  <a:cs typeface="Arial" panose="020B0604020202020204" pitchFamily="34" charset="0"/>
                </a:rPr>
                <a:t>Trái đất quay quanh Mặt trời.</a:t>
              </a:r>
              <a:endParaRPr sz="2300" dirty="0">
                <a:latin typeface="Arial" panose="020B0604020202020204" pitchFamily="34" charset="0"/>
                <a:cs typeface="Arial" panose="020B0604020202020204" pitchFamily="34" charset="0"/>
              </a:endParaRPr>
            </a:p>
          </p:txBody>
        </p:sp>
      </p:grpSp>
      <p:pic>
        <p:nvPicPr>
          <p:cNvPr id="28" name="Picture 27">
            <a:extLst>
              <a:ext uri="{FF2B5EF4-FFF2-40B4-BE49-F238E27FC236}">
                <a16:creationId xmlns:a16="http://schemas.microsoft.com/office/drawing/2014/main" id="{8B1508C3-E382-9149-9810-E45629096F25}"/>
              </a:ext>
            </a:extLst>
          </p:cNvPr>
          <p:cNvPicPr>
            <a:picLocks noChangeAspect="1"/>
          </p:cNvPicPr>
          <p:nvPr/>
        </p:nvPicPr>
        <p:blipFill>
          <a:blip r:embed="rId6"/>
          <a:stretch>
            <a:fillRect/>
          </a:stretch>
        </p:blipFill>
        <p:spPr>
          <a:xfrm>
            <a:off x="1487306" y="2824977"/>
            <a:ext cx="8541973" cy="3647558"/>
          </a:xfrm>
          <a:prstGeom prst="rect">
            <a:avLst/>
          </a:prstGeom>
        </p:spPr>
      </p:pic>
      <p:grpSp>
        <p:nvGrpSpPr>
          <p:cNvPr id="29" name="Group 28">
            <a:extLst>
              <a:ext uri="{FF2B5EF4-FFF2-40B4-BE49-F238E27FC236}">
                <a16:creationId xmlns:a16="http://schemas.microsoft.com/office/drawing/2014/main" id="{17DBBB36-D7C7-D94B-BF20-83A38FE1E833}"/>
              </a:ext>
            </a:extLst>
          </p:cNvPr>
          <p:cNvGrpSpPr/>
          <p:nvPr/>
        </p:nvGrpSpPr>
        <p:grpSpPr>
          <a:xfrm>
            <a:off x="1236476" y="2843817"/>
            <a:ext cx="10090300" cy="3466185"/>
            <a:chOff x="1215828" y="2867503"/>
            <a:chExt cx="10090300" cy="3466185"/>
          </a:xfrm>
        </p:grpSpPr>
        <p:pic>
          <p:nvPicPr>
            <p:cNvPr id="31" name="Picture 2" descr="Leonardo Da Vinci&amp;#39;s Scientific Studies, 500 Years Later">
              <a:extLst>
                <a:ext uri="{FF2B5EF4-FFF2-40B4-BE49-F238E27FC236}">
                  <a16:creationId xmlns:a16="http://schemas.microsoft.com/office/drawing/2014/main" id="{0075A18D-FB1C-8E47-9F89-938A582470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5828" y="2867503"/>
              <a:ext cx="4767047" cy="346618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36D5215-6157-264B-884D-9FFC0CD00333}"/>
                </a:ext>
              </a:extLst>
            </p:cNvPr>
            <p:cNvSpPr txBox="1"/>
            <p:nvPr/>
          </p:nvSpPr>
          <p:spPr>
            <a:xfrm>
              <a:off x="6209127" y="3701721"/>
              <a:ext cx="5097001" cy="800219"/>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Bản phác thảo giải phẫu cơ thể người này là do Leonardo Da Vinci vẽ.</a:t>
              </a:r>
              <a:endParaRPr sz="23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D1A6312B-94AA-CE4D-A85C-BB20BB39883D}"/>
                </a:ext>
              </a:extLst>
            </p:cNvPr>
            <p:cNvSpPr txBox="1"/>
            <p:nvPr/>
          </p:nvSpPr>
          <p:spPr>
            <a:xfrm>
              <a:off x="6209126" y="4834782"/>
              <a:ext cx="5097001" cy="800219"/>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Bản phác thảo giải phẫu cơ thể người này là do Elon Musk vẽ.</a:t>
              </a:r>
              <a:endParaRPr sz="2300" dirty="0">
                <a:latin typeface="Arial" panose="020B0604020202020204" pitchFamily="34" charset="0"/>
                <a:cs typeface="Arial" panose="020B0604020202020204" pitchFamily="34" charset="0"/>
              </a:endParaRPr>
            </a:p>
          </p:txBody>
        </p:sp>
      </p:grpSp>
      <p:pic>
        <p:nvPicPr>
          <p:cNvPr id="35" name="Picture 34">
            <a:extLst>
              <a:ext uri="{FF2B5EF4-FFF2-40B4-BE49-F238E27FC236}">
                <a16:creationId xmlns:a16="http://schemas.microsoft.com/office/drawing/2014/main" id="{77D355D5-5B55-7C4F-B48F-01F62BD87B3A}"/>
              </a:ext>
            </a:extLst>
          </p:cNvPr>
          <p:cNvPicPr>
            <a:picLocks noChangeAspect="1"/>
          </p:cNvPicPr>
          <p:nvPr/>
        </p:nvPicPr>
        <p:blipFill>
          <a:blip r:embed="rId8"/>
          <a:stretch>
            <a:fillRect/>
          </a:stretch>
        </p:blipFill>
        <p:spPr>
          <a:xfrm>
            <a:off x="960664" y="2724543"/>
            <a:ext cx="11231335" cy="3952405"/>
          </a:xfrm>
          <a:prstGeom prst="rect">
            <a:avLst/>
          </a:prstGeom>
        </p:spPr>
      </p:pic>
      <p:sp>
        <p:nvSpPr>
          <p:cNvPr id="36" name="Rectangle 35">
            <a:extLst>
              <a:ext uri="{FF2B5EF4-FFF2-40B4-BE49-F238E27FC236}">
                <a16:creationId xmlns:a16="http://schemas.microsoft.com/office/drawing/2014/main" id="{DC0C7679-B5AD-4241-B878-8A26F72C9005}"/>
              </a:ext>
            </a:extLst>
          </p:cNvPr>
          <p:cNvSpPr/>
          <p:nvPr/>
        </p:nvSpPr>
        <p:spPr>
          <a:xfrm>
            <a:off x="1717504" y="3870478"/>
            <a:ext cx="4330700" cy="1938992"/>
          </a:xfrm>
          <a:prstGeom prst="rect">
            <a:avLst/>
          </a:prstGeom>
        </p:spPr>
        <p:txBody>
          <a:bodyPr wrap="square">
            <a:spAutoFit/>
          </a:bodyPr>
          <a:lstStyle/>
          <a:p>
            <a:r>
              <a:rPr lang="en-US" sz="2400" dirty="0" err="1">
                <a:latin typeface="Arial" panose="020B0604020202020204" pitchFamily="34" charset="0"/>
                <a:cs typeface="Arial" panose="020B0604020202020204" pitchFamily="34" charset="0"/>
              </a:rPr>
              <a:t>Câu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đúng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thì</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cứ</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vững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chắc</a:t>
            </a:r>
            <a:r>
              <a:rPr lang="en-US" sz="2400" dirty="0">
                <a:latin typeface="Arial" panose="020B0604020202020204" pitchFamily="34" charset="0"/>
                <a:cs typeface="Arial" panose="020B0604020202020204" pitchFamily="34" charset="0"/>
              </a:rPr>
              <a:t>.</a:t>
            </a:r>
          </a:p>
        </p:txBody>
      </p:sp>
      <p:grpSp>
        <p:nvGrpSpPr>
          <p:cNvPr id="4" name="Group 3">
            <a:extLst>
              <a:ext uri="{FF2B5EF4-FFF2-40B4-BE49-F238E27FC236}">
                <a16:creationId xmlns:a16="http://schemas.microsoft.com/office/drawing/2014/main" id="{D52BAFCE-314E-F148-B4EE-025D99EEAF46}"/>
              </a:ext>
            </a:extLst>
          </p:cNvPr>
          <p:cNvGrpSpPr/>
          <p:nvPr/>
        </p:nvGrpSpPr>
        <p:grpSpPr>
          <a:xfrm>
            <a:off x="6279278" y="3672182"/>
            <a:ext cx="3762610" cy="1967651"/>
            <a:chOff x="5932720" y="8325853"/>
            <a:chExt cx="3762610" cy="1967651"/>
          </a:xfrm>
        </p:grpSpPr>
        <p:sp>
          <p:nvSpPr>
            <p:cNvPr id="37" name="TextBox 36">
              <a:extLst>
                <a:ext uri="{FF2B5EF4-FFF2-40B4-BE49-F238E27FC236}">
                  <a16:creationId xmlns:a16="http://schemas.microsoft.com/office/drawing/2014/main" id="{C4B1EC0E-5DB8-E642-944E-0DAB536C6914}"/>
                </a:ext>
              </a:extLst>
            </p:cNvPr>
            <p:cNvSpPr txBox="1"/>
            <p:nvPr/>
          </p:nvSpPr>
          <p:spPr>
            <a:xfrm>
              <a:off x="5932720" y="8325853"/>
              <a:ext cx="1345796" cy="396592"/>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Câu hỏi</a:t>
              </a:r>
              <a:endParaRPr sz="23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91F10AD-5331-FF4D-A99A-8D1A8716B089}"/>
                </a:ext>
              </a:extLst>
            </p:cNvPr>
            <p:cNvSpPr txBox="1"/>
            <p:nvPr/>
          </p:nvSpPr>
          <p:spPr>
            <a:xfrm>
              <a:off x="5932720" y="8839077"/>
              <a:ext cx="3762610" cy="396592"/>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Câu cầu khiến / đề nghị</a:t>
              </a:r>
              <a:endParaRPr sz="23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0DD9075-4508-084D-84EF-FD5D74466887}"/>
                </a:ext>
              </a:extLst>
            </p:cNvPr>
            <p:cNvSpPr txBox="1"/>
            <p:nvPr/>
          </p:nvSpPr>
          <p:spPr>
            <a:xfrm>
              <a:off x="5932720" y="9354417"/>
              <a:ext cx="3628140" cy="396592"/>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Câu mệnh lệnh / chỉ thị </a:t>
              </a:r>
              <a:endParaRPr sz="23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068EB1D4-DDFB-0443-95A3-0BC63BE8AD2B}"/>
                </a:ext>
              </a:extLst>
            </p:cNvPr>
            <p:cNvSpPr txBox="1"/>
            <p:nvPr/>
          </p:nvSpPr>
          <p:spPr>
            <a:xfrm>
              <a:off x="5932720" y="9896912"/>
              <a:ext cx="2337222" cy="396592"/>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Câu cảm thán</a:t>
              </a:r>
              <a:endParaRPr sz="23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52959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sndAc>
          <p:stSnd>
            <p:snd r:embed="rId2" name="suction.wav"/>
          </p:stSnd>
        </p:sndAc>
      </p:transition>
    </mc:Choice>
    <mc:Fallback xmlns="">
      <p:transition spd="slow">
        <p:fade/>
        <p:sndAc>
          <p:stSnd>
            <p:snd r:embed="rId9"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1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strips(downLeft)">
                                      <p:cBhvr>
                                        <p:cTn id="16" dur="10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circle(in)">
                                      <p:cBhvr>
                                        <p:cTn id="21" dur="20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circle(in)">
                                      <p:cBhvr>
                                        <p:cTn id="26" dur="2000"/>
                                        <p:tgtEl>
                                          <p:spTgt spid="29"/>
                                        </p:tgtEl>
                                      </p:cBhvr>
                                    </p:animEffect>
                                  </p:childTnLst>
                                </p:cTn>
                              </p:par>
                              <p:par>
                                <p:cTn id="27" presetID="6" presetClass="entr" presetSubtype="16"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circle(in)">
                                      <p:cBhvr>
                                        <p:cTn id="29" dur="20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arn(inVertical)">
                                      <p:cBhvr>
                                        <p:cTn id="34" dur="500"/>
                                        <p:tgtEl>
                                          <p:spTgt spid="3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barn(inVertical)">
                                      <p:cBhvr>
                                        <p:cTn id="37" dur="500"/>
                                        <p:tgtEl>
                                          <p:spTgt spid="36"/>
                                        </p:tgtEl>
                                      </p:cBhvr>
                                    </p:animEffect>
                                  </p:childTnLst>
                                </p:cTn>
                              </p:par>
                              <p:par>
                                <p:cTn id="38" presetID="16" presetClass="entr" presetSubtype="21"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inVertic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EE43F3-45CB-544C-91F5-AAD9D4D50707}"/>
              </a:ext>
            </a:extLst>
          </p:cNvPr>
          <p:cNvSpPr/>
          <p:nvPr/>
        </p:nvSpPr>
        <p:spPr>
          <a:xfrm rot="16200000">
            <a:off x="-2808287" y="3635375"/>
            <a:ext cx="6135687" cy="519113"/>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x-none" sz="2400" dirty="0">
                <a:solidFill>
                  <a:srgbClr val="996600"/>
                </a:solidFill>
                <a:latin typeface="Bookman Old Style" panose="02050604050505020204" pitchFamily="18" charset="0"/>
              </a:rPr>
              <a:t>BÀI TẬP THỰC HÀNH</a:t>
            </a:r>
          </a:p>
        </p:txBody>
      </p:sp>
      <p:sp>
        <p:nvSpPr>
          <p:cNvPr id="28674" name="Rectangle 5">
            <a:extLst>
              <a:ext uri="{FF2B5EF4-FFF2-40B4-BE49-F238E27FC236}">
                <a16:creationId xmlns:a16="http://schemas.microsoft.com/office/drawing/2014/main" id="{A43912B9-1A52-65B5-358B-534A4F62AC4F}"/>
              </a:ext>
            </a:extLst>
          </p:cNvPr>
          <p:cNvSpPr>
            <a:spLocks noChangeArrowheads="1"/>
          </p:cNvSpPr>
          <p:nvPr/>
        </p:nvSpPr>
        <p:spPr bwMode="auto">
          <a:xfrm>
            <a:off x="800100" y="838200"/>
            <a:ext cx="109728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600">
                <a:solidFill>
                  <a:srgbClr val="0000CC"/>
                </a:solidFill>
                <a:latin typeface="Times New Roman" panose="02020603050405020304" pitchFamily="18" charset="0"/>
                <a:cs typeface="Times New Roman" panose="02020603050405020304" pitchFamily="18" charset="0"/>
              </a:rPr>
              <a:t>Với các luận cứ loại suy sau đây, nhận biết S, T và F, rồi đánh giá sự loại suy bằng cách nhận diện những điểm tương tự giữa S và T và xác định xem những điểm tương tự này có quan hệ xác đáng với F hay không.</a:t>
            </a:r>
          </a:p>
        </p:txBody>
      </p:sp>
      <p:sp>
        <p:nvSpPr>
          <p:cNvPr id="28675" name="Rectangle 7">
            <a:extLst>
              <a:ext uri="{FF2B5EF4-FFF2-40B4-BE49-F238E27FC236}">
                <a16:creationId xmlns:a16="http://schemas.microsoft.com/office/drawing/2014/main" id="{D7A9EFEC-4680-390A-F5E4-9B7D7C15471D}"/>
              </a:ext>
            </a:extLst>
          </p:cNvPr>
          <p:cNvSpPr>
            <a:spLocks noChangeArrowheads="1"/>
          </p:cNvSpPr>
          <p:nvPr/>
        </p:nvSpPr>
        <p:spPr bwMode="auto">
          <a:xfrm>
            <a:off x="800100" y="2435225"/>
            <a:ext cx="4852988"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latin typeface="Book Antiqua" panose="02040602050305030304" pitchFamily="18" charset="0"/>
                <a:cs typeface="Times New Roman" panose="02020603050405020304" pitchFamily="18" charset="0"/>
              </a:rPr>
              <a:t>1. </a:t>
            </a:r>
            <a:r>
              <a:rPr lang="en-US" altLang="en-US" sz="2300">
                <a:latin typeface="Book Antiqua" panose="02040602050305030304" pitchFamily="18" charset="0"/>
                <a:cs typeface="Times New Roman" panose="02020603050405020304" pitchFamily="18" charset="0"/>
              </a:rPr>
              <a:t>Cách đây hai năm, dì tôi có các triệu chứng giống bạn. Bà lúc nào cũng mệt, bị cứng khớp và cơ, sưng hạch bạch huyết, bị tê chân tay, y chang như tình trạng của bạn vậy. Té ra bà bị nhiễm khuẩn do ve gây ra, và tôi chắc bạn cũng đang bị như thế.</a:t>
            </a:r>
          </a:p>
        </p:txBody>
      </p:sp>
      <p:sp>
        <p:nvSpPr>
          <p:cNvPr id="28676" name="Rectangle 8">
            <a:extLst>
              <a:ext uri="{FF2B5EF4-FFF2-40B4-BE49-F238E27FC236}">
                <a16:creationId xmlns:a16="http://schemas.microsoft.com/office/drawing/2014/main" id="{5EEB53E6-455D-DE15-2EE5-55EA8B07E1B0}"/>
              </a:ext>
            </a:extLst>
          </p:cNvPr>
          <p:cNvSpPr>
            <a:spLocks noChangeArrowheads="1"/>
          </p:cNvSpPr>
          <p:nvPr/>
        </p:nvSpPr>
        <p:spPr bwMode="auto">
          <a:xfrm>
            <a:off x="6096000" y="2435225"/>
            <a:ext cx="5486400"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latin typeface="Book Antiqua" panose="02040602050305030304" pitchFamily="18" charset="0"/>
                <a:cs typeface="Times New Roman" panose="02020603050405020304" pitchFamily="18" charset="0"/>
              </a:rPr>
              <a:t>2. </a:t>
            </a:r>
            <a:r>
              <a:rPr lang="en-US" altLang="en-US" sz="2300">
                <a:latin typeface="Book Antiqua" panose="02040602050305030304" pitchFamily="18" charset="0"/>
                <a:cs typeface="Times New Roman" panose="02020603050405020304" pitchFamily="18" charset="0"/>
              </a:rPr>
              <a:t>Ô tô là phương tiện giao thông bốn bánh dùng để chở người và hàng hóa từ nơi này sang nơi khác. Các cỗ xe ngựa cũng là phương tiện giao thông bốn bánh dùng để chở người và hàng hóa từ nơi này sang nơi khác. Vì ô tô có thể chạy an toàn trên đường cao tốc, các cỗ xe ngựa cũng có thể chạy an toàn trên đường cao tốc.</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9E92C495-62D2-4755-8B0C-C614ABDF812C}"/>
              </a:ext>
            </a:extLst>
          </p:cNvPr>
          <p:cNvGrpSpPr/>
          <p:nvPr/>
        </p:nvGrpSpPr>
        <p:grpSpPr>
          <a:xfrm>
            <a:off x="651183" y="6042275"/>
            <a:ext cx="4719855" cy="815663"/>
            <a:chOff x="1033682" y="6079493"/>
            <a:chExt cx="3373220" cy="778445"/>
          </a:xfrm>
        </p:grpSpPr>
        <p:sp>
          <p:nvSpPr>
            <p:cNvPr id="36" name="Rectangle 35">
              <a:extLst>
                <a:ext uri="{FF2B5EF4-FFF2-40B4-BE49-F238E27FC236}">
                  <a16:creationId xmlns:a16="http://schemas.microsoft.com/office/drawing/2014/main" id="{B9FE625A-AB73-47E1-8F24-42A346CF6191}"/>
                </a:ext>
              </a:extLst>
            </p:cNvPr>
            <p:cNvSpPr/>
            <p:nvPr/>
          </p:nvSpPr>
          <p:spPr>
            <a:xfrm>
              <a:off x="1033682" y="6079493"/>
              <a:ext cx="3373219" cy="77844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ectangle 36">
              <a:extLst>
                <a:ext uri="{FF2B5EF4-FFF2-40B4-BE49-F238E27FC236}">
                  <a16:creationId xmlns:a16="http://schemas.microsoft.com/office/drawing/2014/main" id="{E2D67BC9-3B1B-4741-A210-826507BCA48B}"/>
                </a:ext>
              </a:extLst>
            </p:cNvPr>
            <p:cNvSpPr/>
            <p:nvPr/>
          </p:nvSpPr>
          <p:spPr>
            <a:xfrm>
              <a:off x="3823340" y="6079493"/>
              <a:ext cx="583562" cy="7784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31" name="Rectangle 30">
            <a:extLst>
              <a:ext uri="{FF2B5EF4-FFF2-40B4-BE49-F238E27FC236}">
                <a16:creationId xmlns:a16="http://schemas.microsoft.com/office/drawing/2014/main" id="{BE10BD73-F519-4492-AAAF-060737299A8F}"/>
              </a:ext>
            </a:extLst>
          </p:cNvPr>
          <p:cNvSpPr/>
          <p:nvPr/>
        </p:nvSpPr>
        <p:spPr>
          <a:xfrm>
            <a:off x="6591300" y="-1"/>
            <a:ext cx="5600700" cy="15118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Block Arc 5">
            <a:extLst>
              <a:ext uri="{FF2B5EF4-FFF2-40B4-BE49-F238E27FC236}">
                <a16:creationId xmlns:a16="http://schemas.microsoft.com/office/drawing/2014/main" id="{0575BE5A-7DAD-415B-BCC4-23A0E67C5A87}"/>
              </a:ext>
            </a:extLst>
          </p:cNvPr>
          <p:cNvSpPr/>
          <p:nvPr/>
        </p:nvSpPr>
        <p:spPr>
          <a:xfrm>
            <a:off x="27752" y="12250"/>
            <a:ext cx="3670300" cy="3670300"/>
          </a:xfrm>
          <a:prstGeom prst="blockArc">
            <a:avLst>
              <a:gd name="adj1" fmla="val 10800000"/>
              <a:gd name="adj2" fmla="val 8787350"/>
              <a:gd name="adj3" fmla="val 36821"/>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grpSp>
        <p:nvGrpSpPr>
          <p:cNvPr id="11" name="Group 10">
            <a:extLst>
              <a:ext uri="{FF2B5EF4-FFF2-40B4-BE49-F238E27FC236}">
                <a16:creationId xmlns:a16="http://schemas.microsoft.com/office/drawing/2014/main" id="{E226F410-51BA-4CF5-B2F8-3264E05C1B10}"/>
              </a:ext>
            </a:extLst>
          </p:cNvPr>
          <p:cNvGrpSpPr/>
          <p:nvPr/>
        </p:nvGrpSpPr>
        <p:grpSpPr>
          <a:xfrm>
            <a:off x="0" y="-625404"/>
            <a:ext cx="4511136" cy="377922"/>
            <a:chOff x="0" y="-815522"/>
            <a:chExt cx="7157496" cy="599621"/>
          </a:xfrm>
        </p:grpSpPr>
        <p:sp>
          <p:nvSpPr>
            <p:cNvPr id="7" name="Oval 6">
              <a:extLst>
                <a:ext uri="{FF2B5EF4-FFF2-40B4-BE49-F238E27FC236}">
                  <a16:creationId xmlns:a16="http://schemas.microsoft.com/office/drawing/2014/main" id="{6D05B86E-1A43-478B-B09C-307002E530B3}"/>
                </a:ext>
              </a:extLst>
            </p:cNvPr>
            <p:cNvSpPr/>
            <p:nvPr/>
          </p:nvSpPr>
          <p:spPr>
            <a:xfrm>
              <a:off x="0" y="-815522"/>
              <a:ext cx="599621" cy="599621"/>
            </a:xfrm>
            <a:prstGeom prst="ellipse">
              <a:avLst/>
            </a:prstGeom>
            <a:solidFill>
              <a:srgbClr val="FCF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a:extLst>
                <a:ext uri="{FF2B5EF4-FFF2-40B4-BE49-F238E27FC236}">
                  <a16:creationId xmlns:a16="http://schemas.microsoft.com/office/drawing/2014/main" id="{6A568D01-2AB5-46FF-88A9-D7BF26B90D07}"/>
                </a:ext>
              </a:extLst>
            </p:cNvPr>
            <p:cNvSpPr/>
            <p:nvPr/>
          </p:nvSpPr>
          <p:spPr>
            <a:xfrm>
              <a:off x="936839" y="-815522"/>
              <a:ext cx="599621" cy="599621"/>
            </a:xfrm>
            <a:prstGeom prst="ellipse">
              <a:avLst/>
            </a:prstGeom>
            <a:solidFill>
              <a:srgbClr val="D5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a:extLst>
                <a:ext uri="{FF2B5EF4-FFF2-40B4-BE49-F238E27FC236}">
                  <a16:creationId xmlns:a16="http://schemas.microsoft.com/office/drawing/2014/main" id="{D79817CC-8659-4DB4-873C-1F97F7F75C29}"/>
                </a:ext>
              </a:extLst>
            </p:cNvPr>
            <p:cNvSpPr/>
            <p:nvPr/>
          </p:nvSpPr>
          <p:spPr>
            <a:xfrm>
              <a:off x="1873678" y="-815522"/>
              <a:ext cx="599621" cy="599621"/>
            </a:xfrm>
            <a:prstGeom prst="ellipse">
              <a:avLst/>
            </a:prstGeom>
            <a:solidFill>
              <a:srgbClr val="ADA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a:extLst>
                <a:ext uri="{FF2B5EF4-FFF2-40B4-BE49-F238E27FC236}">
                  <a16:creationId xmlns:a16="http://schemas.microsoft.com/office/drawing/2014/main" id="{3A137DEC-D33F-44F8-A1A3-CAD0A26771C3}"/>
                </a:ext>
              </a:extLst>
            </p:cNvPr>
            <p:cNvSpPr/>
            <p:nvPr/>
          </p:nvSpPr>
          <p:spPr>
            <a:xfrm>
              <a:off x="2810517" y="-815522"/>
              <a:ext cx="599621" cy="599621"/>
            </a:xfrm>
            <a:prstGeom prst="ellipse">
              <a:avLst/>
            </a:prstGeom>
            <a:solidFill>
              <a:srgbClr val="583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Oval 19">
              <a:extLst>
                <a:ext uri="{FF2B5EF4-FFF2-40B4-BE49-F238E27FC236}">
                  <a16:creationId xmlns:a16="http://schemas.microsoft.com/office/drawing/2014/main" id="{5BA9353F-99E6-45DF-86B9-664FBEC43349}"/>
                </a:ext>
              </a:extLst>
            </p:cNvPr>
            <p:cNvSpPr/>
            <p:nvPr/>
          </p:nvSpPr>
          <p:spPr>
            <a:xfrm>
              <a:off x="3747356" y="-815522"/>
              <a:ext cx="599621" cy="599621"/>
            </a:xfrm>
            <a:prstGeom prst="ellipse">
              <a:avLst/>
            </a:prstGeom>
            <a:solidFill>
              <a:srgbClr val="C4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a:extLst>
                <a:ext uri="{FF2B5EF4-FFF2-40B4-BE49-F238E27FC236}">
                  <a16:creationId xmlns:a16="http://schemas.microsoft.com/office/drawing/2014/main" id="{88E07B54-F972-497D-8025-859AC00249A5}"/>
                </a:ext>
              </a:extLst>
            </p:cNvPr>
            <p:cNvSpPr/>
            <p:nvPr/>
          </p:nvSpPr>
          <p:spPr>
            <a:xfrm>
              <a:off x="4684195" y="-815522"/>
              <a:ext cx="599621" cy="599621"/>
            </a:xfrm>
            <a:prstGeom prst="ellipse">
              <a:avLst/>
            </a:prstGeom>
            <a:solidFill>
              <a:srgbClr val="749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a:extLst>
                <a:ext uri="{FF2B5EF4-FFF2-40B4-BE49-F238E27FC236}">
                  <a16:creationId xmlns:a16="http://schemas.microsoft.com/office/drawing/2014/main" id="{6AFB37E9-278E-434D-9EAA-EB688163991F}"/>
                </a:ext>
              </a:extLst>
            </p:cNvPr>
            <p:cNvSpPr/>
            <p:nvPr/>
          </p:nvSpPr>
          <p:spPr>
            <a:xfrm>
              <a:off x="5621034" y="-815522"/>
              <a:ext cx="599621" cy="599621"/>
            </a:xfrm>
            <a:prstGeom prst="ellipse">
              <a:avLst/>
            </a:prstGeom>
            <a:solidFill>
              <a:srgbClr val="94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a:extLst>
                <a:ext uri="{FF2B5EF4-FFF2-40B4-BE49-F238E27FC236}">
                  <a16:creationId xmlns:a16="http://schemas.microsoft.com/office/drawing/2014/main" id="{67D0671B-89EF-4E0F-A69F-698D2DD4141E}"/>
                </a:ext>
              </a:extLst>
            </p:cNvPr>
            <p:cNvSpPr/>
            <p:nvPr/>
          </p:nvSpPr>
          <p:spPr>
            <a:xfrm>
              <a:off x="6557875" y="-815522"/>
              <a:ext cx="599621" cy="599621"/>
            </a:xfrm>
            <a:prstGeom prst="ellipse">
              <a:avLst/>
            </a:prstGeom>
            <a:solidFill>
              <a:srgbClr val="D69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 name="TextBox 4"/>
          <p:cNvSpPr txBox="1"/>
          <p:nvPr/>
        </p:nvSpPr>
        <p:spPr>
          <a:xfrm>
            <a:off x="571842" y="2268912"/>
            <a:ext cx="4507965" cy="630942"/>
          </a:xfrm>
          <a:prstGeom prst="rect">
            <a:avLst/>
          </a:prstGeom>
          <a:noFill/>
        </p:spPr>
        <p:txBody>
          <a:bodyPr wrap="square" rtlCol="0">
            <a:spAutoFit/>
          </a:bodyPr>
          <a:lstStyle/>
          <a:p>
            <a:r>
              <a:rPr lang="en-US" sz="3500" i="1" dirty="0">
                <a:latin typeface="Times New Roman" panose="02020603050405020304" pitchFamily="18" charset="0"/>
                <a:cs typeface="Times New Roman" panose="02020603050405020304" pitchFamily="18" charset="0"/>
              </a:rPr>
              <a:t>TƯ DUY BIỆN LUẬN</a:t>
            </a:r>
          </a:p>
        </p:txBody>
      </p:sp>
      <p:sp>
        <p:nvSpPr>
          <p:cNvPr id="9" name="TextBox 8"/>
          <p:cNvSpPr txBox="1"/>
          <p:nvPr/>
        </p:nvSpPr>
        <p:spPr>
          <a:xfrm>
            <a:off x="569820" y="3316873"/>
            <a:ext cx="4719854"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LUẬN CỨ NHÂN QUẢ</a:t>
            </a:r>
          </a:p>
        </p:txBody>
      </p:sp>
      <p:cxnSp>
        <p:nvCxnSpPr>
          <p:cNvPr id="12" name="Straight Connector 11"/>
          <p:cNvCxnSpPr/>
          <p:nvPr/>
        </p:nvCxnSpPr>
        <p:spPr>
          <a:xfrm>
            <a:off x="678027" y="3041734"/>
            <a:ext cx="4238916"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13"/>
          <p:cNvPicPr>
            <a:picLocks noChangeAspect="1"/>
          </p:cNvPicPr>
          <p:nvPr/>
        </p:nvPicPr>
        <p:blipFill>
          <a:blip r:embed="rId3"/>
          <a:stretch>
            <a:fillRect/>
          </a:stretch>
        </p:blipFill>
        <p:spPr>
          <a:xfrm>
            <a:off x="5318110" y="1511808"/>
            <a:ext cx="6873890" cy="5346129"/>
          </a:xfrm>
          <a:prstGeom prst="rect">
            <a:avLst/>
          </a:prstGeom>
        </p:spPr>
      </p:pic>
    </p:spTree>
    <p:extLst>
      <p:ext uri="{BB962C8B-B14F-4D97-AF65-F5344CB8AC3E}">
        <p14:creationId xmlns:p14="http://schemas.microsoft.com/office/powerpoint/2010/main" val="41523316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9E92C495-62D2-4755-8B0C-C614ABDF812C}"/>
              </a:ext>
            </a:extLst>
          </p:cNvPr>
          <p:cNvGrpSpPr/>
          <p:nvPr/>
        </p:nvGrpSpPr>
        <p:grpSpPr>
          <a:xfrm>
            <a:off x="0" y="6042337"/>
            <a:ext cx="6096000" cy="815663"/>
            <a:chOff x="840320" y="6079493"/>
            <a:chExt cx="4150143" cy="778445"/>
          </a:xfrm>
          <a:effectLst>
            <a:outerShdw blurRad="50800" dist="38100" dir="2700000" algn="tl" rotWithShape="0">
              <a:prstClr val="black">
                <a:alpha val="40000"/>
              </a:prstClr>
            </a:outerShdw>
          </a:effectLst>
        </p:grpSpPr>
        <p:sp>
          <p:nvSpPr>
            <p:cNvPr id="36" name="Rectangle 35">
              <a:extLst>
                <a:ext uri="{FF2B5EF4-FFF2-40B4-BE49-F238E27FC236}">
                  <a16:creationId xmlns:a16="http://schemas.microsoft.com/office/drawing/2014/main" id="{B9FE625A-AB73-47E1-8F24-42A346CF6191}"/>
                </a:ext>
              </a:extLst>
            </p:cNvPr>
            <p:cNvSpPr/>
            <p:nvPr/>
          </p:nvSpPr>
          <p:spPr>
            <a:xfrm>
              <a:off x="1644286" y="6079493"/>
              <a:ext cx="3346177" cy="77844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ectangle 36">
              <a:extLst>
                <a:ext uri="{FF2B5EF4-FFF2-40B4-BE49-F238E27FC236}">
                  <a16:creationId xmlns:a16="http://schemas.microsoft.com/office/drawing/2014/main" id="{E2D67BC9-3B1B-4741-A210-826507BCA48B}"/>
                </a:ext>
              </a:extLst>
            </p:cNvPr>
            <p:cNvSpPr/>
            <p:nvPr/>
          </p:nvSpPr>
          <p:spPr>
            <a:xfrm>
              <a:off x="840320" y="6079493"/>
              <a:ext cx="803966" cy="7784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31" name="Rectangle 30">
            <a:extLst>
              <a:ext uri="{FF2B5EF4-FFF2-40B4-BE49-F238E27FC236}">
                <a16:creationId xmlns:a16="http://schemas.microsoft.com/office/drawing/2014/main" id="{BE10BD73-F519-4492-AAAF-060737299A8F}"/>
              </a:ext>
            </a:extLst>
          </p:cNvPr>
          <p:cNvSpPr/>
          <p:nvPr/>
        </p:nvSpPr>
        <p:spPr>
          <a:xfrm>
            <a:off x="6591300" y="14300"/>
            <a:ext cx="5600700" cy="18148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 name="Group 10">
            <a:extLst>
              <a:ext uri="{FF2B5EF4-FFF2-40B4-BE49-F238E27FC236}">
                <a16:creationId xmlns:a16="http://schemas.microsoft.com/office/drawing/2014/main" id="{E226F410-51BA-4CF5-B2F8-3264E05C1B10}"/>
              </a:ext>
            </a:extLst>
          </p:cNvPr>
          <p:cNvGrpSpPr/>
          <p:nvPr/>
        </p:nvGrpSpPr>
        <p:grpSpPr>
          <a:xfrm>
            <a:off x="0" y="-625404"/>
            <a:ext cx="4511136" cy="377922"/>
            <a:chOff x="0" y="-815522"/>
            <a:chExt cx="7157496" cy="599621"/>
          </a:xfrm>
        </p:grpSpPr>
        <p:sp>
          <p:nvSpPr>
            <p:cNvPr id="7" name="Oval 6">
              <a:extLst>
                <a:ext uri="{FF2B5EF4-FFF2-40B4-BE49-F238E27FC236}">
                  <a16:creationId xmlns:a16="http://schemas.microsoft.com/office/drawing/2014/main" id="{6D05B86E-1A43-478B-B09C-307002E530B3}"/>
                </a:ext>
              </a:extLst>
            </p:cNvPr>
            <p:cNvSpPr/>
            <p:nvPr/>
          </p:nvSpPr>
          <p:spPr>
            <a:xfrm>
              <a:off x="0" y="-815522"/>
              <a:ext cx="599621" cy="599621"/>
            </a:xfrm>
            <a:prstGeom prst="ellipse">
              <a:avLst/>
            </a:prstGeom>
            <a:solidFill>
              <a:srgbClr val="FCF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a:extLst>
                <a:ext uri="{FF2B5EF4-FFF2-40B4-BE49-F238E27FC236}">
                  <a16:creationId xmlns:a16="http://schemas.microsoft.com/office/drawing/2014/main" id="{6A568D01-2AB5-46FF-88A9-D7BF26B90D07}"/>
                </a:ext>
              </a:extLst>
            </p:cNvPr>
            <p:cNvSpPr/>
            <p:nvPr/>
          </p:nvSpPr>
          <p:spPr>
            <a:xfrm>
              <a:off x="936839" y="-815522"/>
              <a:ext cx="599621" cy="599621"/>
            </a:xfrm>
            <a:prstGeom prst="ellipse">
              <a:avLst/>
            </a:prstGeom>
            <a:solidFill>
              <a:srgbClr val="D5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a:extLst>
                <a:ext uri="{FF2B5EF4-FFF2-40B4-BE49-F238E27FC236}">
                  <a16:creationId xmlns:a16="http://schemas.microsoft.com/office/drawing/2014/main" id="{D79817CC-8659-4DB4-873C-1F97F7F75C29}"/>
                </a:ext>
              </a:extLst>
            </p:cNvPr>
            <p:cNvSpPr/>
            <p:nvPr/>
          </p:nvSpPr>
          <p:spPr>
            <a:xfrm>
              <a:off x="1873678" y="-815522"/>
              <a:ext cx="599621" cy="599621"/>
            </a:xfrm>
            <a:prstGeom prst="ellipse">
              <a:avLst/>
            </a:prstGeom>
            <a:solidFill>
              <a:srgbClr val="ADA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a:extLst>
                <a:ext uri="{FF2B5EF4-FFF2-40B4-BE49-F238E27FC236}">
                  <a16:creationId xmlns:a16="http://schemas.microsoft.com/office/drawing/2014/main" id="{3A137DEC-D33F-44F8-A1A3-CAD0A26771C3}"/>
                </a:ext>
              </a:extLst>
            </p:cNvPr>
            <p:cNvSpPr/>
            <p:nvPr/>
          </p:nvSpPr>
          <p:spPr>
            <a:xfrm>
              <a:off x="2810517" y="-815522"/>
              <a:ext cx="599621" cy="599621"/>
            </a:xfrm>
            <a:prstGeom prst="ellipse">
              <a:avLst/>
            </a:prstGeom>
            <a:solidFill>
              <a:srgbClr val="583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Oval 19">
              <a:extLst>
                <a:ext uri="{FF2B5EF4-FFF2-40B4-BE49-F238E27FC236}">
                  <a16:creationId xmlns:a16="http://schemas.microsoft.com/office/drawing/2014/main" id="{5BA9353F-99E6-45DF-86B9-664FBEC43349}"/>
                </a:ext>
              </a:extLst>
            </p:cNvPr>
            <p:cNvSpPr/>
            <p:nvPr/>
          </p:nvSpPr>
          <p:spPr>
            <a:xfrm>
              <a:off x="3747356" y="-815522"/>
              <a:ext cx="599621" cy="599621"/>
            </a:xfrm>
            <a:prstGeom prst="ellipse">
              <a:avLst/>
            </a:prstGeom>
            <a:solidFill>
              <a:srgbClr val="C4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a:extLst>
                <a:ext uri="{FF2B5EF4-FFF2-40B4-BE49-F238E27FC236}">
                  <a16:creationId xmlns:a16="http://schemas.microsoft.com/office/drawing/2014/main" id="{88E07B54-F972-497D-8025-859AC00249A5}"/>
                </a:ext>
              </a:extLst>
            </p:cNvPr>
            <p:cNvSpPr/>
            <p:nvPr/>
          </p:nvSpPr>
          <p:spPr>
            <a:xfrm>
              <a:off x="4684195" y="-815522"/>
              <a:ext cx="599621" cy="599621"/>
            </a:xfrm>
            <a:prstGeom prst="ellipse">
              <a:avLst/>
            </a:prstGeom>
            <a:solidFill>
              <a:srgbClr val="749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a:extLst>
                <a:ext uri="{FF2B5EF4-FFF2-40B4-BE49-F238E27FC236}">
                  <a16:creationId xmlns:a16="http://schemas.microsoft.com/office/drawing/2014/main" id="{6AFB37E9-278E-434D-9EAA-EB688163991F}"/>
                </a:ext>
              </a:extLst>
            </p:cNvPr>
            <p:cNvSpPr/>
            <p:nvPr/>
          </p:nvSpPr>
          <p:spPr>
            <a:xfrm>
              <a:off x="5621034" y="-815522"/>
              <a:ext cx="599621" cy="599621"/>
            </a:xfrm>
            <a:prstGeom prst="ellipse">
              <a:avLst/>
            </a:prstGeom>
            <a:solidFill>
              <a:srgbClr val="94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a:extLst>
                <a:ext uri="{FF2B5EF4-FFF2-40B4-BE49-F238E27FC236}">
                  <a16:creationId xmlns:a16="http://schemas.microsoft.com/office/drawing/2014/main" id="{67D0671B-89EF-4E0F-A69F-698D2DD4141E}"/>
                </a:ext>
              </a:extLst>
            </p:cNvPr>
            <p:cNvSpPr/>
            <p:nvPr/>
          </p:nvSpPr>
          <p:spPr>
            <a:xfrm>
              <a:off x="6557875" y="-815522"/>
              <a:ext cx="599621" cy="599621"/>
            </a:xfrm>
            <a:prstGeom prst="ellipse">
              <a:avLst/>
            </a:prstGeom>
            <a:solidFill>
              <a:srgbClr val="D69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4" name="Rectangle 23">
            <a:extLst>
              <a:ext uri="{FF2B5EF4-FFF2-40B4-BE49-F238E27FC236}">
                <a16:creationId xmlns:a16="http://schemas.microsoft.com/office/drawing/2014/main" id="{8B95CFFF-0381-8E49-9B29-384B68D3E184}"/>
              </a:ext>
            </a:extLst>
          </p:cNvPr>
          <p:cNvSpPr/>
          <p:nvPr/>
        </p:nvSpPr>
        <p:spPr>
          <a:xfrm>
            <a:off x="427174" y="1204474"/>
            <a:ext cx="3531603" cy="523220"/>
          </a:xfrm>
          <a:prstGeom prst="rect">
            <a:avLst/>
          </a:prstGeom>
        </p:spPr>
        <p:txBody>
          <a:bodyPr wrap="square">
            <a:spAutoFit/>
          </a:bodyPr>
          <a:lstStyle/>
          <a:p>
            <a:r>
              <a:rPr lang="x-none" sz="2800" b="1" dirty="0">
                <a:solidFill>
                  <a:srgbClr val="996600"/>
                </a:solidFill>
              </a:rPr>
              <a:t>Bạn sẽ học cách …</a:t>
            </a:r>
          </a:p>
        </p:txBody>
      </p:sp>
      <p:sp>
        <p:nvSpPr>
          <p:cNvPr id="25" name="Rectangle 24">
            <a:extLst>
              <a:ext uri="{FF2B5EF4-FFF2-40B4-BE49-F238E27FC236}">
                <a16:creationId xmlns:a16="http://schemas.microsoft.com/office/drawing/2014/main" id="{B746C64F-6F2D-F545-88B7-687EB5426201}"/>
              </a:ext>
            </a:extLst>
          </p:cNvPr>
          <p:cNvSpPr/>
          <p:nvPr/>
        </p:nvSpPr>
        <p:spPr>
          <a:xfrm>
            <a:off x="535701" y="2048761"/>
            <a:ext cx="5299386" cy="830997"/>
          </a:xfrm>
          <a:prstGeom prst="rect">
            <a:avLst/>
          </a:prstGeom>
        </p:spPr>
        <p:txBody>
          <a:bodyPr wrap="square">
            <a:spAutoFit/>
          </a:bodyPr>
          <a:lstStyle/>
          <a:p>
            <a:pPr algn="just"/>
            <a:r>
              <a:rPr lang="x-none" sz="2400" dirty="0"/>
              <a:t>1. Nhận biết rõ sự kiện kết quả và sự kiện tác động trong luận cứ nhân quả</a:t>
            </a:r>
          </a:p>
        </p:txBody>
      </p:sp>
      <p:sp>
        <p:nvSpPr>
          <p:cNvPr id="26" name="Rectangle 25">
            <a:extLst>
              <a:ext uri="{FF2B5EF4-FFF2-40B4-BE49-F238E27FC236}">
                <a16:creationId xmlns:a16="http://schemas.microsoft.com/office/drawing/2014/main" id="{AF4CA529-683B-7140-AE62-B377CFA71260}"/>
              </a:ext>
            </a:extLst>
          </p:cNvPr>
          <p:cNvSpPr/>
          <p:nvPr/>
        </p:nvSpPr>
        <p:spPr>
          <a:xfrm>
            <a:off x="535703" y="3159964"/>
            <a:ext cx="5299384" cy="830997"/>
          </a:xfrm>
          <a:prstGeom prst="rect">
            <a:avLst/>
          </a:prstGeom>
        </p:spPr>
        <p:txBody>
          <a:bodyPr wrap="square">
            <a:spAutoFit/>
          </a:bodyPr>
          <a:lstStyle/>
          <a:p>
            <a:pPr algn="just"/>
            <a:r>
              <a:rPr lang="x-none" sz="2400" dirty="0"/>
              <a:t>2. Biết rõ phương pháp lập luận nào được dùng trong luận cứ</a:t>
            </a:r>
            <a:endParaRPr lang="x-none" sz="2400" dirty="0">
              <a:latin typeface="Palatino" pitchFamily="2" charset="77"/>
              <a:ea typeface="Palatino" pitchFamily="2" charset="77"/>
            </a:endParaRPr>
          </a:p>
        </p:txBody>
      </p:sp>
      <p:sp>
        <p:nvSpPr>
          <p:cNvPr id="29" name="Rectangle 28">
            <a:extLst>
              <a:ext uri="{FF2B5EF4-FFF2-40B4-BE49-F238E27FC236}">
                <a16:creationId xmlns:a16="http://schemas.microsoft.com/office/drawing/2014/main" id="{D35EC5B3-57C0-B54A-98E8-540FB782F2CE}"/>
              </a:ext>
            </a:extLst>
          </p:cNvPr>
          <p:cNvSpPr/>
          <p:nvPr/>
        </p:nvSpPr>
        <p:spPr>
          <a:xfrm>
            <a:off x="535702" y="4271167"/>
            <a:ext cx="5299385" cy="1200329"/>
          </a:xfrm>
          <a:prstGeom prst="rect">
            <a:avLst/>
          </a:prstGeom>
        </p:spPr>
        <p:txBody>
          <a:bodyPr wrap="square">
            <a:spAutoFit/>
          </a:bodyPr>
          <a:lstStyle/>
          <a:p>
            <a:pPr algn="just"/>
            <a:r>
              <a:rPr lang="x-none" sz="2400" dirty="0"/>
              <a:t>3. </a:t>
            </a:r>
            <a:r>
              <a:rPr lang="vi-VN" sz="2400" dirty="0">
                <a:latin typeface="Palatino" pitchFamily="2" charset="77"/>
                <a:ea typeface="Palatino" pitchFamily="2" charset="77"/>
              </a:rPr>
              <a:t>Xác định xem sự kiện tác động có phải là nguyên nhân khả hữu duy nhất của sự kiện kết quả hay không</a:t>
            </a:r>
            <a:endParaRPr lang="x-none" sz="2400" dirty="0"/>
          </a:p>
        </p:txBody>
      </p:sp>
    </p:spTree>
    <p:extLst>
      <p:ext uri="{BB962C8B-B14F-4D97-AF65-F5344CB8AC3E}">
        <p14:creationId xmlns:p14="http://schemas.microsoft.com/office/powerpoint/2010/main" val="1594359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5834" y="736775"/>
            <a:ext cx="1925848" cy="489429"/>
          </a:xfrm>
          <a:prstGeom prst="rect">
            <a:avLst/>
          </a:prstGeom>
        </p:spPr>
        <p:txBody>
          <a:bodyPr wrap="none">
            <a:spAutoFit/>
          </a:bodyPr>
          <a:lstStyle/>
          <a:p>
            <a:pPr indent="182880" algn="just">
              <a:lnSpc>
                <a:spcPct val="120000"/>
              </a:lnSpc>
              <a:spcBef>
                <a:spcPts val="600"/>
              </a:spcBef>
              <a:spcAft>
                <a:spcPts val="600"/>
              </a:spcAft>
            </a:pPr>
            <a:r>
              <a:rPr lang="en-US" sz="2300" dirty="0">
                <a:effectLst/>
                <a:ea typeface="Calibri" panose="020F0502020204030204" pitchFamily="34" charset="0"/>
              </a:rPr>
              <a:t>CẤU TRÚC</a:t>
            </a:r>
          </a:p>
        </p:txBody>
      </p:sp>
      <p:pic>
        <p:nvPicPr>
          <p:cNvPr id="9" name="Picture 2" descr="Image result for Stuart Mill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7941" y="2145181"/>
            <a:ext cx="2441889" cy="350717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ular Callout 11"/>
          <p:cNvSpPr/>
          <p:nvPr/>
        </p:nvSpPr>
        <p:spPr>
          <a:xfrm>
            <a:off x="7094491" y="1717815"/>
            <a:ext cx="2837444" cy="1634289"/>
          </a:xfrm>
          <a:prstGeom prst="wedgeRoundRectCallout">
            <a:avLst>
              <a:gd name="adj1" fmla="val 58292"/>
              <a:gd name="adj2" fmla="val 665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500" b="1" i="1" dirty="0" err="1">
                <a:ea typeface="Calibri" panose="020F0502020204030204" pitchFamily="34" charset="0"/>
              </a:rPr>
              <a:t>Sự</a:t>
            </a:r>
            <a:r>
              <a:rPr lang="en-US" sz="2500" b="1" i="1" dirty="0">
                <a:ea typeface="Calibri" panose="020F0502020204030204" pitchFamily="34" charset="0"/>
              </a:rPr>
              <a:t> </a:t>
            </a:r>
            <a:r>
              <a:rPr lang="en-US" sz="2500" b="1" i="1" dirty="0" err="1">
                <a:ea typeface="Calibri" panose="020F0502020204030204" pitchFamily="34" charset="0"/>
              </a:rPr>
              <a:t>kiện</a:t>
            </a:r>
            <a:r>
              <a:rPr lang="en-US" sz="2500" b="1" i="1" dirty="0">
                <a:ea typeface="Calibri" panose="020F0502020204030204" pitchFamily="34" charset="0"/>
              </a:rPr>
              <a:t> </a:t>
            </a:r>
            <a:r>
              <a:rPr lang="en-US" sz="2500" b="1" i="1" dirty="0" err="1">
                <a:ea typeface="Calibri" panose="020F0502020204030204" pitchFamily="34" charset="0"/>
              </a:rPr>
              <a:t>kết</a:t>
            </a:r>
            <a:r>
              <a:rPr lang="en-US" sz="2500" b="1" i="1" dirty="0">
                <a:ea typeface="Calibri" panose="020F0502020204030204" pitchFamily="34" charset="0"/>
              </a:rPr>
              <a:t> </a:t>
            </a:r>
            <a:r>
              <a:rPr lang="en-US" sz="2500" b="1" i="1" dirty="0" err="1">
                <a:ea typeface="Calibri" panose="020F0502020204030204" pitchFamily="34" charset="0"/>
              </a:rPr>
              <a:t>quả</a:t>
            </a:r>
            <a:r>
              <a:rPr lang="en-US" sz="2500" b="1" i="1" dirty="0">
                <a:ea typeface="Calibri" panose="020F0502020204030204" pitchFamily="34" charset="0"/>
              </a:rPr>
              <a:t> </a:t>
            </a:r>
            <a:r>
              <a:rPr lang="en-US" sz="2500" i="1" dirty="0" err="1">
                <a:ea typeface="Calibri" panose="020F0502020204030204" pitchFamily="34" charset="0"/>
              </a:rPr>
              <a:t>là</a:t>
            </a:r>
            <a:r>
              <a:rPr lang="en-US" sz="2500" i="1" dirty="0">
                <a:ea typeface="Calibri" panose="020F0502020204030204" pitchFamily="34" charset="0"/>
              </a:rPr>
              <a:t> </a:t>
            </a:r>
            <a:r>
              <a:rPr lang="en-US" sz="2500" i="1" dirty="0" err="1">
                <a:ea typeface="Calibri" panose="020F0502020204030204" pitchFamily="34" charset="0"/>
              </a:rPr>
              <a:t>sự</a:t>
            </a:r>
            <a:r>
              <a:rPr lang="en-US" sz="2500" i="1" dirty="0">
                <a:ea typeface="Calibri" panose="020F0502020204030204" pitchFamily="34" charset="0"/>
              </a:rPr>
              <a:t> </a:t>
            </a:r>
            <a:r>
              <a:rPr lang="en-US" sz="2500" i="1" dirty="0" err="1">
                <a:ea typeface="Calibri" panose="020F0502020204030204" pitchFamily="34" charset="0"/>
              </a:rPr>
              <a:t>kiện</a:t>
            </a:r>
            <a:r>
              <a:rPr lang="en-US" sz="2500" i="1" dirty="0">
                <a:ea typeface="Calibri" panose="020F0502020204030204" pitchFamily="34" charset="0"/>
              </a:rPr>
              <a:t> ta </a:t>
            </a:r>
            <a:r>
              <a:rPr lang="en-US" sz="2500" i="1" dirty="0" err="1">
                <a:ea typeface="Calibri" panose="020F0502020204030204" pitchFamily="34" charset="0"/>
              </a:rPr>
              <a:t>biết</a:t>
            </a:r>
            <a:r>
              <a:rPr lang="en-US" sz="2500" i="1" dirty="0">
                <a:ea typeface="Calibri" panose="020F0502020204030204" pitchFamily="34" charset="0"/>
              </a:rPr>
              <a:t> </a:t>
            </a:r>
            <a:r>
              <a:rPr lang="en-US" sz="2500" i="1" dirty="0" err="1">
                <a:ea typeface="Calibri" panose="020F0502020204030204" pitchFamily="34" charset="0"/>
              </a:rPr>
              <a:t>là</a:t>
            </a:r>
            <a:r>
              <a:rPr lang="en-US" sz="2500" i="1" dirty="0">
                <a:ea typeface="Calibri" panose="020F0502020204030204" pitchFamily="34" charset="0"/>
              </a:rPr>
              <a:t> </a:t>
            </a:r>
            <a:r>
              <a:rPr lang="en-US" sz="2500" i="1" dirty="0" err="1">
                <a:ea typeface="Calibri" panose="020F0502020204030204" pitchFamily="34" charset="0"/>
              </a:rPr>
              <a:t>đã</a:t>
            </a:r>
            <a:r>
              <a:rPr lang="en-US" sz="2500" i="1" dirty="0">
                <a:ea typeface="Calibri" panose="020F0502020204030204" pitchFamily="34" charset="0"/>
              </a:rPr>
              <a:t> </a:t>
            </a:r>
            <a:r>
              <a:rPr lang="en-US" sz="2500" i="1" dirty="0" err="1">
                <a:ea typeface="Calibri" panose="020F0502020204030204" pitchFamily="34" charset="0"/>
              </a:rPr>
              <a:t>xảy</a:t>
            </a:r>
            <a:r>
              <a:rPr lang="en-US" sz="2500" i="1" dirty="0">
                <a:ea typeface="Calibri" panose="020F0502020204030204" pitchFamily="34" charset="0"/>
              </a:rPr>
              <a:t> ra </a:t>
            </a:r>
            <a:r>
              <a:rPr lang="en-US" sz="2500" i="1" dirty="0" err="1">
                <a:ea typeface="Calibri" panose="020F0502020204030204" pitchFamily="34" charset="0"/>
              </a:rPr>
              <a:t>và</a:t>
            </a:r>
            <a:r>
              <a:rPr lang="en-US" sz="2500" i="1" dirty="0">
                <a:ea typeface="Calibri" panose="020F0502020204030204" pitchFamily="34" charset="0"/>
              </a:rPr>
              <a:t> ta </a:t>
            </a:r>
            <a:r>
              <a:rPr lang="en-US" sz="2500" i="1" dirty="0" err="1">
                <a:ea typeface="Calibri" panose="020F0502020204030204" pitchFamily="34" charset="0"/>
              </a:rPr>
              <a:t>suy</a:t>
            </a:r>
            <a:r>
              <a:rPr lang="en-US" sz="2500" i="1" dirty="0">
                <a:ea typeface="Calibri" panose="020F0502020204030204" pitchFamily="34" charset="0"/>
              </a:rPr>
              <a:t> ra </a:t>
            </a:r>
            <a:r>
              <a:rPr lang="en-US" sz="2500" i="1" dirty="0" err="1">
                <a:ea typeface="Calibri" panose="020F0502020204030204" pitchFamily="34" charset="0"/>
              </a:rPr>
              <a:t>nguyên</a:t>
            </a:r>
            <a:r>
              <a:rPr lang="en-US" sz="2500" i="1" dirty="0">
                <a:ea typeface="Calibri" panose="020F0502020204030204" pitchFamily="34" charset="0"/>
              </a:rPr>
              <a:t> </a:t>
            </a:r>
            <a:r>
              <a:rPr lang="en-US" sz="2500" i="1" dirty="0" err="1">
                <a:ea typeface="Calibri" panose="020F0502020204030204" pitchFamily="34" charset="0"/>
              </a:rPr>
              <a:t>nhân</a:t>
            </a:r>
            <a:r>
              <a:rPr lang="en-US" sz="2500" i="1" dirty="0">
                <a:ea typeface="Calibri" panose="020F0502020204030204" pitchFamily="34" charset="0"/>
              </a:rPr>
              <a:t>.</a:t>
            </a:r>
            <a:endParaRPr lang="en-US" sz="2500" i="1" dirty="0"/>
          </a:p>
        </p:txBody>
      </p:sp>
      <p:sp>
        <p:nvSpPr>
          <p:cNvPr id="13" name="Rounded Rectangular Callout 12"/>
          <p:cNvSpPr/>
          <p:nvPr/>
        </p:nvSpPr>
        <p:spPr>
          <a:xfrm>
            <a:off x="7148844" y="3747392"/>
            <a:ext cx="3040014" cy="2429765"/>
          </a:xfrm>
          <a:prstGeom prst="wedgeRoundRectCallout">
            <a:avLst>
              <a:gd name="adj1" fmla="val 62089"/>
              <a:gd name="adj2" fmla="val -4676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500" b="1" i="1" dirty="0" err="1">
                <a:ea typeface="Calibri" panose="020F0502020204030204" pitchFamily="34" charset="0"/>
              </a:rPr>
              <a:t>Sự</a:t>
            </a:r>
            <a:r>
              <a:rPr lang="en-US" sz="2500" b="1" i="1" dirty="0">
                <a:ea typeface="Calibri" panose="020F0502020204030204" pitchFamily="34" charset="0"/>
              </a:rPr>
              <a:t> </a:t>
            </a:r>
            <a:r>
              <a:rPr lang="en-US" sz="2500" b="1" i="1" dirty="0" err="1">
                <a:ea typeface="Calibri" panose="020F0502020204030204" pitchFamily="34" charset="0"/>
              </a:rPr>
              <a:t>kiện</a:t>
            </a:r>
            <a:r>
              <a:rPr lang="en-US" sz="2500" b="1" i="1" dirty="0">
                <a:ea typeface="Calibri" panose="020F0502020204030204" pitchFamily="34" charset="0"/>
              </a:rPr>
              <a:t> </a:t>
            </a:r>
            <a:r>
              <a:rPr lang="en-US" sz="2500" b="1" i="1" dirty="0" err="1">
                <a:ea typeface="Calibri" panose="020F0502020204030204" pitchFamily="34" charset="0"/>
              </a:rPr>
              <a:t>tác</a:t>
            </a:r>
            <a:r>
              <a:rPr lang="en-US" sz="2500" b="1" i="1" dirty="0">
                <a:ea typeface="Calibri" panose="020F0502020204030204" pitchFamily="34" charset="0"/>
              </a:rPr>
              <a:t> </a:t>
            </a:r>
            <a:r>
              <a:rPr lang="en-US" sz="2500" b="1" i="1" dirty="0" err="1">
                <a:ea typeface="Calibri" panose="020F0502020204030204" pitchFamily="34" charset="0"/>
              </a:rPr>
              <a:t>động</a:t>
            </a:r>
            <a:r>
              <a:rPr lang="en-US" sz="2500" b="1" i="1" dirty="0">
                <a:ea typeface="Calibri" panose="020F0502020204030204" pitchFamily="34" charset="0"/>
              </a:rPr>
              <a:t> </a:t>
            </a:r>
            <a:r>
              <a:rPr lang="en-US" sz="2500" i="1" dirty="0" err="1">
                <a:ea typeface="Calibri" panose="020F0502020204030204" pitchFamily="34" charset="0"/>
              </a:rPr>
              <a:t>là</a:t>
            </a:r>
            <a:r>
              <a:rPr lang="en-US" sz="2500" i="1" dirty="0">
                <a:ea typeface="Calibri" panose="020F0502020204030204" pitchFamily="34" charset="0"/>
              </a:rPr>
              <a:t> </a:t>
            </a:r>
            <a:r>
              <a:rPr lang="en-US" sz="2500" i="1" dirty="0" err="1">
                <a:ea typeface="Calibri" panose="020F0502020204030204" pitchFamily="34" charset="0"/>
              </a:rPr>
              <a:t>sự</a:t>
            </a:r>
            <a:r>
              <a:rPr lang="en-US" sz="2500" i="1" dirty="0">
                <a:ea typeface="Calibri" panose="020F0502020204030204" pitchFamily="34" charset="0"/>
              </a:rPr>
              <a:t> </a:t>
            </a:r>
            <a:r>
              <a:rPr lang="en-US" sz="2500" i="1" dirty="0" err="1">
                <a:ea typeface="Calibri" panose="020F0502020204030204" pitchFamily="34" charset="0"/>
              </a:rPr>
              <a:t>kiện</a:t>
            </a:r>
            <a:r>
              <a:rPr lang="en-US" sz="2500" i="1" dirty="0">
                <a:ea typeface="Calibri" panose="020F0502020204030204" pitchFamily="34" charset="0"/>
              </a:rPr>
              <a:t> ta </a:t>
            </a:r>
            <a:r>
              <a:rPr lang="en-US" sz="2500" i="1" dirty="0" err="1">
                <a:ea typeface="Calibri" panose="020F0502020204030204" pitchFamily="34" charset="0"/>
              </a:rPr>
              <a:t>biết</a:t>
            </a:r>
            <a:r>
              <a:rPr lang="en-US" sz="2500" i="1" dirty="0">
                <a:ea typeface="Calibri" panose="020F0502020204030204" pitchFamily="34" charset="0"/>
              </a:rPr>
              <a:t> </a:t>
            </a:r>
            <a:r>
              <a:rPr lang="en-US" sz="2500" i="1" dirty="0" err="1">
                <a:ea typeface="Calibri" panose="020F0502020204030204" pitchFamily="34" charset="0"/>
              </a:rPr>
              <a:t>đã</a:t>
            </a:r>
            <a:r>
              <a:rPr lang="en-US" sz="2500" i="1" dirty="0">
                <a:ea typeface="Calibri" panose="020F0502020204030204" pitchFamily="34" charset="0"/>
              </a:rPr>
              <a:t> </a:t>
            </a:r>
            <a:r>
              <a:rPr lang="en-US" sz="2500" i="1" dirty="0" err="1">
                <a:ea typeface="Calibri" panose="020F0502020204030204" pitchFamily="34" charset="0"/>
              </a:rPr>
              <a:t>xảy</a:t>
            </a:r>
            <a:r>
              <a:rPr lang="en-US" sz="2500" i="1" dirty="0">
                <a:ea typeface="Calibri" panose="020F0502020204030204" pitchFamily="34" charset="0"/>
              </a:rPr>
              <a:t> ra </a:t>
            </a:r>
            <a:r>
              <a:rPr lang="en-US" sz="2500" i="1" dirty="0" err="1">
                <a:ea typeface="Calibri" panose="020F0502020204030204" pitchFamily="34" charset="0"/>
              </a:rPr>
              <a:t>trước</a:t>
            </a:r>
            <a:r>
              <a:rPr lang="en-US" sz="2500" i="1" dirty="0">
                <a:ea typeface="Calibri" panose="020F0502020204030204" pitchFamily="34" charset="0"/>
              </a:rPr>
              <a:t> </a:t>
            </a:r>
            <a:r>
              <a:rPr lang="en-US" sz="2500" i="1" dirty="0" err="1">
                <a:ea typeface="Calibri" panose="020F0502020204030204" pitchFamily="34" charset="0"/>
              </a:rPr>
              <a:t>sự</a:t>
            </a:r>
            <a:r>
              <a:rPr lang="en-US" sz="2500" i="1" dirty="0">
                <a:ea typeface="Calibri" panose="020F0502020204030204" pitchFamily="34" charset="0"/>
              </a:rPr>
              <a:t> </a:t>
            </a:r>
            <a:r>
              <a:rPr lang="en-US" sz="2500" i="1" dirty="0" err="1">
                <a:ea typeface="Calibri" panose="020F0502020204030204" pitchFamily="34" charset="0"/>
              </a:rPr>
              <a:t>kiện</a:t>
            </a:r>
            <a:r>
              <a:rPr lang="en-US" sz="2500" i="1" dirty="0">
                <a:ea typeface="Calibri" panose="020F0502020204030204" pitchFamily="34" charset="0"/>
              </a:rPr>
              <a:t> </a:t>
            </a:r>
            <a:r>
              <a:rPr lang="en-US" sz="2500" i="1" dirty="0" err="1">
                <a:ea typeface="Calibri" panose="020F0502020204030204" pitchFamily="34" charset="0"/>
              </a:rPr>
              <a:t>kết</a:t>
            </a:r>
            <a:r>
              <a:rPr lang="en-US" sz="2500" i="1" dirty="0">
                <a:ea typeface="Calibri" panose="020F0502020204030204" pitchFamily="34" charset="0"/>
              </a:rPr>
              <a:t> </a:t>
            </a:r>
            <a:r>
              <a:rPr lang="en-US" sz="2500" i="1" dirty="0" err="1">
                <a:ea typeface="Calibri" panose="020F0502020204030204" pitchFamily="34" charset="0"/>
              </a:rPr>
              <a:t>quả</a:t>
            </a:r>
            <a:r>
              <a:rPr lang="en-US" sz="2500" i="1" dirty="0">
                <a:ea typeface="Calibri" panose="020F0502020204030204" pitchFamily="34" charset="0"/>
              </a:rPr>
              <a:t>, </a:t>
            </a:r>
            <a:r>
              <a:rPr lang="en-US" sz="2500" i="1" dirty="0" err="1">
                <a:ea typeface="Calibri" panose="020F0502020204030204" pitchFamily="34" charset="0"/>
              </a:rPr>
              <a:t>và</a:t>
            </a:r>
            <a:r>
              <a:rPr lang="en-US" sz="2500" i="1" dirty="0">
                <a:ea typeface="Calibri" panose="020F0502020204030204" pitchFamily="34" charset="0"/>
              </a:rPr>
              <a:t> ta </a:t>
            </a:r>
            <a:r>
              <a:rPr lang="en-US" sz="2500" i="1" dirty="0" err="1">
                <a:ea typeface="Calibri" panose="020F0502020204030204" pitchFamily="34" charset="0"/>
              </a:rPr>
              <a:t>nghĩ</a:t>
            </a:r>
            <a:r>
              <a:rPr lang="en-US" sz="2500" i="1" dirty="0">
                <a:ea typeface="Calibri" panose="020F0502020204030204" pitchFamily="34" charset="0"/>
              </a:rPr>
              <a:t> </a:t>
            </a:r>
            <a:r>
              <a:rPr lang="en-US" sz="2500" i="1" dirty="0" err="1">
                <a:ea typeface="Calibri" panose="020F0502020204030204" pitchFamily="34" charset="0"/>
              </a:rPr>
              <a:t>là</a:t>
            </a:r>
            <a:r>
              <a:rPr lang="en-US" sz="2500" i="1" dirty="0">
                <a:ea typeface="Calibri" panose="020F0502020204030204" pitchFamily="34" charset="0"/>
              </a:rPr>
              <a:t> </a:t>
            </a:r>
            <a:r>
              <a:rPr lang="en-US" sz="2500" i="1" dirty="0" err="1">
                <a:ea typeface="Calibri" panose="020F0502020204030204" pitchFamily="34" charset="0"/>
              </a:rPr>
              <a:t>nguyên</a:t>
            </a:r>
            <a:r>
              <a:rPr lang="en-US" sz="2500" i="1" dirty="0">
                <a:ea typeface="Calibri" panose="020F0502020204030204" pitchFamily="34" charset="0"/>
              </a:rPr>
              <a:t> </a:t>
            </a:r>
            <a:r>
              <a:rPr lang="en-US" sz="2500" i="1" dirty="0" err="1">
                <a:ea typeface="Calibri" panose="020F0502020204030204" pitchFamily="34" charset="0"/>
              </a:rPr>
              <a:t>nhân</a:t>
            </a:r>
            <a:r>
              <a:rPr lang="en-US" sz="2500" i="1" dirty="0">
                <a:ea typeface="Calibri" panose="020F0502020204030204" pitchFamily="34" charset="0"/>
              </a:rPr>
              <a:t> </a:t>
            </a:r>
            <a:r>
              <a:rPr lang="en-US" sz="2500" i="1" dirty="0" err="1">
                <a:ea typeface="Calibri" panose="020F0502020204030204" pitchFamily="34" charset="0"/>
              </a:rPr>
              <a:t>của</a:t>
            </a:r>
            <a:r>
              <a:rPr lang="en-US" sz="2500" i="1" dirty="0">
                <a:ea typeface="Calibri" panose="020F0502020204030204" pitchFamily="34" charset="0"/>
              </a:rPr>
              <a:t> </a:t>
            </a:r>
            <a:r>
              <a:rPr lang="en-US" sz="2500" i="1" dirty="0" err="1">
                <a:ea typeface="Calibri" panose="020F0502020204030204" pitchFamily="34" charset="0"/>
              </a:rPr>
              <a:t>sự</a:t>
            </a:r>
            <a:r>
              <a:rPr lang="en-US" sz="2500" i="1" dirty="0">
                <a:ea typeface="Calibri" panose="020F0502020204030204" pitchFamily="34" charset="0"/>
              </a:rPr>
              <a:t> </a:t>
            </a:r>
            <a:r>
              <a:rPr lang="en-US" sz="2500" i="1" dirty="0" err="1">
                <a:ea typeface="Calibri" panose="020F0502020204030204" pitchFamily="34" charset="0"/>
              </a:rPr>
              <a:t>kiện</a:t>
            </a:r>
            <a:r>
              <a:rPr lang="en-US" sz="2500" i="1" dirty="0">
                <a:ea typeface="Calibri" panose="020F0502020204030204" pitchFamily="34" charset="0"/>
              </a:rPr>
              <a:t> </a:t>
            </a:r>
            <a:r>
              <a:rPr lang="en-US" sz="2500" i="1" dirty="0" err="1">
                <a:ea typeface="Calibri" panose="020F0502020204030204" pitchFamily="34" charset="0"/>
              </a:rPr>
              <a:t>kết</a:t>
            </a:r>
            <a:r>
              <a:rPr lang="en-US" sz="2500" i="1" dirty="0">
                <a:ea typeface="Calibri" panose="020F0502020204030204" pitchFamily="34" charset="0"/>
              </a:rPr>
              <a:t> </a:t>
            </a:r>
            <a:r>
              <a:rPr lang="en-US" sz="2500" i="1" dirty="0" err="1">
                <a:ea typeface="Calibri" panose="020F0502020204030204" pitchFamily="34" charset="0"/>
              </a:rPr>
              <a:t>quả</a:t>
            </a:r>
            <a:r>
              <a:rPr lang="en-US" sz="2500" i="1" dirty="0">
                <a:ea typeface="Calibri" panose="020F0502020204030204" pitchFamily="34" charset="0"/>
              </a:rPr>
              <a:t> </a:t>
            </a:r>
            <a:r>
              <a:rPr lang="en-US" sz="2500" i="1" dirty="0" err="1">
                <a:ea typeface="Calibri" panose="020F0502020204030204" pitchFamily="34" charset="0"/>
              </a:rPr>
              <a:t>ấy</a:t>
            </a:r>
            <a:endParaRPr lang="en-US" sz="2500" i="1" dirty="0"/>
          </a:p>
        </p:txBody>
      </p:sp>
      <p:grpSp>
        <p:nvGrpSpPr>
          <p:cNvPr id="17" name="Group 16"/>
          <p:cNvGrpSpPr/>
          <p:nvPr/>
        </p:nvGrpSpPr>
        <p:grpSpPr>
          <a:xfrm>
            <a:off x="905154" y="1356481"/>
            <a:ext cx="5913089" cy="2429767"/>
            <a:chOff x="674254" y="1323367"/>
            <a:chExt cx="5913089" cy="2429767"/>
          </a:xfrm>
        </p:grpSpPr>
        <p:sp>
          <p:nvSpPr>
            <p:cNvPr id="14" name="Rectangle 13"/>
            <p:cNvSpPr/>
            <p:nvPr/>
          </p:nvSpPr>
          <p:spPr>
            <a:xfrm>
              <a:off x="674254" y="1323367"/>
              <a:ext cx="5913089" cy="2429767"/>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vi-VN"/>
            </a:p>
          </p:txBody>
        </p:sp>
        <p:sp>
          <p:nvSpPr>
            <p:cNvPr id="3" name="Rectangle 2"/>
            <p:cNvSpPr/>
            <p:nvPr/>
          </p:nvSpPr>
          <p:spPr>
            <a:xfrm>
              <a:off x="681738" y="1508564"/>
              <a:ext cx="5766322" cy="477054"/>
            </a:xfrm>
            <a:prstGeom prst="rect">
              <a:avLst/>
            </a:prstGeom>
          </p:spPr>
          <p:txBody>
            <a:bodyPr wrap="none">
              <a:spAutoFit/>
            </a:bodyPr>
            <a:lstStyle/>
            <a:p>
              <a:pPr algn="just"/>
              <a:r>
                <a:rPr lang="en-US" sz="2500" dirty="0">
                  <a:effectLst/>
                  <a:ea typeface="Calibri" panose="020F0502020204030204" pitchFamily="34" charset="0"/>
                  <a:cs typeface="Times New Roman" panose="02020603050405020304" pitchFamily="18" charset="0"/>
                </a:rPr>
                <a:t>(1) </a:t>
              </a:r>
              <a:r>
                <a:rPr lang="en-US" sz="2500" dirty="0" err="1">
                  <a:effectLst/>
                  <a:ea typeface="Calibri" panose="020F0502020204030204" pitchFamily="34" charset="0"/>
                  <a:cs typeface="Times New Roman" panose="02020603050405020304" pitchFamily="18" charset="0"/>
                </a:rPr>
                <a:t>Một</a:t>
              </a:r>
              <a:r>
                <a:rPr lang="en-US" sz="2500" dirty="0">
                  <a:effectLst/>
                  <a:ea typeface="Calibri" panose="020F0502020204030204" pitchFamily="34" charset="0"/>
                  <a:cs typeface="Times New Roman" panose="02020603050405020304" pitchFamily="18" charset="0"/>
                </a:rPr>
                <a:t> </a:t>
              </a:r>
              <a:r>
                <a:rPr lang="en-US" sz="2500" dirty="0" err="1">
                  <a:effectLst/>
                  <a:ea typeface="Calibri" panose="020F0502020204030204" pitchFamily="34" charset="0"/>
                  <a:cs typeface="Times New Roman" panose="02020603050405020304" pitchFamily="18" charset="0"/>
                </a:rPr>
                <a:t>số</a:t>
              </a:r>
              <a:r>
                <a:rPr lang="en-US" sz="2500" dirty="0">
                  <a:effectLst/>
                  <a:ea typeface="Calibri" panose="020F0502020204030204" pitchFamily="34" charset="0"/>
                  <a:cs typeface="Times New Roman" panose="02020603050405020304" pitchFamily="18" charset="0"/>
                </a:rPr>
                <a:t> </a:t>
              </a:r>
              <a:r>
                <a:rPr lang="en-US" sz="2500" b="1" dirty="0" err="1">
                  <a:solidFill>
                    <a:srgbClr val="FF0000"/>
                  </a:solidFill>
                  <a:effectLst/>
                  <a:ea typeface="Calibri" panose="020F0502020204030204" pitchFamily="34" charset="0"/>
                  <a:cs typeface="Times New Roman" panose="02020603050405020304" pitchFamily="18" charset="0"/>
                </a:rPr>
                <a:t>sự</a:t>
              </a:r>
              <a:r>
                <a:rPr lang="en-US" sz="2500" b="1" dirty="0">
                  <a:solidFill>
                    <a:srgbClr val="FF0000"/>
                  </a:solidFill>
                  <a:effectLst/>
                  <a:ea typeface="Calibri" panose="020F0502020204030204" pitchFamily="34" charset="0"/>
                  <a:cs typeface="Times New Roman" panose="02020603050405020304" pitchFamily="18" charset="0"/>
                </a:rPr>
                <a:t> </a:t>
              </a:r>
              <a:r>
                <a:rPr lang="en-US" sz="2500" b="1" dirty="0" err="1">
                  <a:solidFill>
                    <a:srgbClr val="FF0000"/>
                  </a:solidFill>
                  <a:effectLst/>
                  <a:ea typeface="Calibri" panose="020F0502020204030204" pitchFamily="34" charset="0"/>
                  <a:cs typeface="Times New Roman" panose="02020603050405020304" pitchFamily="18" charset="0"/>
                </a:rPr>
                <a:t>kiện</a:t>
              </a:r>
              <a:r>
                <a:rPr lang="en-US" sz="2500" b="1" dirty="0">
                  <a:solidFill>
                    <a:srgbClr val="FF0000"/>
                  </a:solidFill>
                  <a:effectLst/>
                  <a:ea typeface="Calibri" panose="020F0502020204030204" pitchFamily="34" charset="0"/>
                  <a:cs typeface="Times New Roman" panose="02020603050405020304" pitchFamily="18" charset="0"/>
                </a:rPr>
                <a:t> (</a:t>
              </a:r>
              <a:r>
                <a:rPr lang="en-US" sz="2500" b="1" dirty="0" err="1">
                  <a:solidFill>
                    <a:srgbClr val="FF0000"/>
                  </a:solidFill>
                  <a:effectLst/>
                  <a:ea typeface="Calibri" panose="020F0502020204030204" pitchFamily="34" charset="0"/>
                  <a:cs typeface="Times New Roman" panose="02020603050405020304" pitchFamily="18" charset="0"/>
                </a:rPr>
                <a:t>kết</a:t>
              </a:r>
              <a:r>
                <a:rPr lang="en-US" sz="2500" b="1" dirty="0">
                  <a:solidFill>
                    <a:srgbClr val="FF0000"/>
                  </a:solidFill>
                  <a:effectLst/>
                  <a:ea typeface="Calibri" panose="020F0502020204030204" pitchFamily="34" charset="0"/>
                  <a:cs typeface="Times New Roman" panose="02020603050405020304" pitchFamily="18" charset="0"/>
                </a:rPr>
                <a:t> </a:t>
              </a:r>
              <a:r>
                <a:rPr lang="en-US" sz="2500" b="1" dirty="0" err="1">
                  <a:solidFill>
                    <a:srgbClr val="FF0000"/>
                  </a:solidFill>
                  <a:effectLst/>
                  <a:ea typeface="Calibri" panose="020F0502020204030204" pitchFamily="34" charset="0"/>
                  <a:cs typeface="Times New Roman" panose="02020603050405020304" pitchFamily="18" charset="0"/>
                </a:rPr>
                <a:t>quả</a:t>
              </a:r>
              <a:r>
                <a:rPr lang="en-US" sz="2500" b="1" dirty="0">
                  <a:solidFill>
                    <a:srgbClr val="FF0000"/>
                  </a:solidFill>
                  <a:effectLst/>
                  <a:ea typeface="Calibri" panose="020F0502020204030204" pitchFamily="34" charset="0"/>
                  <a:cs typeface="Times New Roman" panose="02020603050405020304" pitchFamily="18" charset="0"/>
                </a:rPr>
                <a:t>)</a:t>
              </a:r>
              <a:r>
                <a:rPr lang="en-US" sz="2500" dirty="0">
                  <a:solidFill>
                    <a:srgbClr val="FF0000"/>
                  </a:solidFill>
                  <a:effectLst/>
                  <a:ea typeface="Calibri" panose="020F0502020204030204" pitchFamily="34" charset="0"/>
                  <a:cs typeface="Times New Roman" panose="02020603050405020304" pitchFamily="18" charset="0"/>
                </a:rPr>
                <a:t> </a:t>
              </a:r>
              <a:r>
                <a:rPr lang="en-US" sz="2500" dirty="0" err="1">
                  <a:effectLst/>
                  <a:ea typeface="Calibri" panose="020F0502020204030204" pitchFamily="34" charset="0"/>
                  <a:cs typeface="Times New Roman" panose="02020603050405020304" pitchFamily="18" charset="0"/>
                </a:rPr>
                <a:t>xảy</a:t>
              </a:r>
              <a:r>
                <a:rPr lang="en-US" sz="2500" dirty="0">
                  <a:effectLst/>
                  <a:ea typeface="Calibri" panose="020F0502020204030204" pitchFamily="34" charset="0"/>
                  <a:cs typeface="Times New Roman" panose="02020603050405020304" pitchFamily="18" charset="0"/>
                </a:rPr>
                <a:t> ra. [</a:t>
              </a:r>
              <a:r>
                <a:rPr lang="en-US" sz="2500" b="1" dirty="0">
                  <a:solidFill>
                    <a:srgbClr val="FF0000"/>
                  </a:solidFill>
                  <a:effectLst/>
                  <a:ea typeface="Calibri" panose="020F0502020204030204" pitchFamily="34" charset="0"/>
                  <a:cs typeface="Times New Roman" panose="02020603050405020304" pitchFamily="18" charset="0"/>
                </a:rPr>
                <a:t>Q</a:t>
              </a:r>
              <a:r>
                <a:rPr lang="en-US" sz="2500" dirty="0">
                  <a:effectLst/>
                  <a:ea typeface="Calibri" panose="020F0502020204030204" pitchFamily="34" charset="0"/>
                  <a:cs typeface="Times New Roman" panose="02020603050405020304" pitchFamily="18" charset="0"/>
                </a:rPr>
                <a:t>]</a:t>
              </a:r>
            </a:p>
          </p:txBody>
        </p:sp>
        <p:sp>
          <p:nvSpPr>
            <p:cNvPr id="4" name="Rectangle 3"/>
            <p:cNvSpPr/>
            <p:nvPr/>
          </p:nvSpPr>
          <p:spPr>
            <a:xfrm>
              <a:off x="733034" y="1997673"/>
              <a:ext cx="5663729" cy="800219"/>
            </a:xfrm>
            <a:prstGeom prst="rect">
              <a:avLst/>
            </a:prstGeom>
          </p:spPr>
          <p:txBody>
            <a:bodyPr wrap="square">
              <a:spAutoFit/>
            </a:bodyPr>
            <a:lstStyle/>
            <a:p>
              <a:r>
                <a:rPr lang="en-US" sz="2300" dirty="0">
                  <a:cs typeface="Times New Roman" panose="02020603050405020304" pitchFamily="18" charset="0"/>
                </a:rPr>
                <a:t>(2) </a:t>
              </a:r>
              <a:r>
                <a:rPr lang="en-US" sz="2300" dirty="0" err="1">
                  <a:cs typeface="Times New Roman" panose="02020603050405020304" pitchFamily="18" charset="0"/>
                </a:rPr>
                <a:t>Một</a:t>
              </a:r>
              <a:r>
                <a:rPr lang="en-US" sz="2300" dirty="0">
                  <a:cs typeface="Times New Roman" panose="02020603050405020304" pitchFamily="18" charset="0"/>
                </a:rPr>
                <a:t> </a:t>
              </a:r>
              <a:r>
                <a:rPr lang="en-US" sz="2300" dirty="0" err="1">
                  <a:cs typeface="Times New Roman" panose="02020603050405020304" pitchFamily="18" charset="0"/>
                </a:rPr>
                <a:t>số</a:t>
              </a:r>
              <a:r>
                <a:rPr lang="en-US" sz="2300" dirty="0">
                  <a:cs typeface="Times New Roman" panose="02020603050405020304" pitchFamily="18" charset="0"/>
                </a:rPr>
                <a:t> </a:t>
              </a:r>
              <a:r>
                <a:rPr lang="en-US" sz="2300" b="1" dirty="0" err="1">
                  <a:solidFill>
                    <a:srgbClr val="0096FF"/>
                  </a:solidFill>
                  <a:cs typeface="Times New Roman" panose="02020603050405020304" pitchFamily="18" charset="0"/>
                </a:rPr>
                <a:t>sự</a:t>
              </a:r>
              <a:r>
                <a:rPr lang="en-US" sz="2300" b="1" dirty="0">
                  <a:solidFill>
                    <a:srgbClr val="0096FF"/>
                  </a:solidFill>
                  <a:cs typeface="Times New Roman" panose="02020603050405020304" pitchFamily="18" charset="0"/>
                </a:rPr>
                <a:t> </a:t>
              </a:r>
              <a:r>
                <a:rPr lang="en-US" sz="2300" b="1" dirty="0" err="1">
                  <a:solidFill>
                    <a:srgbClr val="0096FF"/>
                  </a:solidFill>
                  <a:cs typeface="Times New Roman" panose="02020603050405020304" pitchFamily="18" charset="0"/>
                </a:rPr>
                <a:t>kiện</a:t>
              </a:r>
              <a:r>
                <a:rPr lang="en-US" sz="2300" b="1" dirty="0">
                  <a:solidFill>
                    <a:srgbClr val="0096FF"/>
                  </a:solidFill>
                  <a:cs typeface="Times New Roman" panose="02020603050405020304" pitchFamily="18" charset="0"/>
                </a:rPr>
                <a:t> (</a:t>
              </a:r>
              <a:r>
                <a:rPr lang="en-US" sz="2300" b="1" dirty="0" err="1">
                  <a:solidFill>
                    <a:srgbClr val="0096FF"/>
                  </a:solidFill>
                  <a:cs typeface="Times New Roman" panose="02020603050405020304" pitchFamily="18" charset="0"/>
                </a:rPr>
                <a:t>gây</a:t>
              </a:r>
              <a:r>
                <a:rPr lang="en-US" sz="2300" b="1" dirty="0">
                  <a:solidFill>
                    <a:srgbClr val="0096FF"/>
                  </a:solidFill>
                  <a:cs typeface="Times New Roman" panose="02020603050405020304" pitchFamily="18" charset="0"/>
                </a:rPr>
                <a:t> </a:t>
              </a:r>
              <a:r>
                <a:rPr lang="en-US" sz="2300" b="1" dirty="0" err="1">
                  <a:solidFill>
                    <a:srgbClr val="0096FF"/>
                  </a:solidFill>
                  <a:cs typeface="Times New Roman" panose="02020603050405020304" pitchFamily="18" charset="0"/>
                </a:rPr>
                <a:t>tác</a:t>
              </a:r>
              <a:r>
                <a:rPr lang="en-US" sz="2300" b="1" dirty="0">
                  <a:solidFill>
                    <a:srgbClr val="0096FF"/>
                  </a:solidFill>
                  <a:cs typeface="Times New Roman" panose="02020603050405020304" pitchFamily="18" charset="0"/>
                </a:rPr>
                <a:t> </a:t>
              </a:r>
              <a:r>
                <a:rPr lang="en-US" sz="2300" b="1" dirty="0" err="1">
                  <a:solidFill>
                    <a:srgbClr val="0096FF"/>
                  </a:solidFill>
                  <a:cs typeface="Times New Roman" panose="02020603050405020304" pitchFamily="18" charset="0"/>
                </a:rPr>
                <a:t>động</a:t>
              </a:r>
              <a:r>
                <a:rPr lang="en-US" sz="2300" b="1" dirty="0">
                  <a:solidFill>
                    <a:srgbClr val="0096FF"/>
                  </a:solidFill>
                  <a:cs typeface="Times New Roman" panose="02020603050405020304" pitchFamily="18" charset="0"/>
                </a:rPr>
                <a:t>) </a:t>
              </a:r>
              <a:r>
                <a:rPr lang="en-US" sz="2300" dirty="0" err="1">
                  <a:cs typeface="Times New Roman" panose="02020603050405020304" pitchFamily="18" charset="0"/>
                </a:rPr>
                <a:t>đã</a:t>
              </a:r>
              <a:r>
                <a:rPr lang="en-US" sz="2300" dirty="0">
                  <a:cs typeface="Times New Roman" panose="02020603050405020304" pitchFamily="18" charset="0"/>
                </a:rPr>
                <a:t> </a:t>
              </a:r>
              <a:r>
                <a:rPr lang="en-US" sz="2300" dirty="0" err="1">
                  <a:cs typeface="Times New Roman" panose="02020603050405020304" pitchFamily="18" charset="0"/>
                </a:rPr>
                <a:t>xảy</a:t>
              </a:r>
              <a:r>
                <a:rPr lang="en-US" sz="2300" dirty="0">
                  <a:cs typeface="Times New Roman" panose="02020603050405020304" pitchFamily="18" charset="0"/>
                </a:rPr>
                <a:t> ra </a:t>
              </a:r>
              <a:r>
                <a:rPr lang="en-US" sz="2300" dirty="0" err="1">
                  <a:cs typeface="Times New Roman" panose="02020603050405020304" pitchFamily="18" charset="0"/>
                </a:rPr>
                <a:t>trước</a:t>
              </a:r>
              <a:r>
                <a:rPr lang="en-US" sz="2300" dirty="0">
                  <a:cs typeface="Times New Roman" panose="02020603050405020304" pitchFamily="18" charset="0"/>
                </a:rPr>
                <a:t> </a:t>
              </a:r>
              <a:r>
                <a:rPr lang="en-US" sz="2300" dirty="0" err="1">
                  <a:cs typeface="Times New Roman" panose="02020603050405020304" pitchFamily="18" charset="0"/>
                </a:rPr>
                <a:t>đó</a:t>
              </a:r>
              <a:r>
                <a:rPr lang="en-US" sz="2300" dirty="0">
                  <a:cs typeface="Times New Roman" panose="02020603050405020304" pitchFamily="18" charset="0"/>
                </a:rPr>
                <a:t>. [</a:t>
              </a:r>
              <a:r>
                <a:rPr lang="en-US" sz="2300" b="1" dirty="0">
                  <a:solidFill>
                    <a:srgbClr val="0096FF"/>
                  </a:solidFill>
                  <a:cs typeface="Times New Roman" panose="02020603050405020304" pitchFamily="18" charset="0"/>
                </a:rPr>
                <a:t>T</a:t>
              </a:r>
              <a:r>
                <a:rPr lang="en-US" sz="2300" dirty="0">
                  <a:cs typeface="Times New Roman" panose="02020603050405020304" pitchFamily="18" charset="0"/>
                </a:rPr>
                <a:t>]</a:t>
              </a:r>
            </a:p>
          </p:txBody>
        </p:sp>
        <p:sp>
          <p:nvSpPr>
            <p:cNvPr id="5" name="Rectangle 4"/>
            <p:cNvSpPr/>
            <p:nvPr/>
          </p:nvSpPr>
          <p:spPr>
            <a:xfrm>
              <a:off x="733034" y="2818923"/>
              <a:ext cx="5663729" cy="861774"/>
            </a:xfrm>
            <a:prstGeom prst="rect">
              <a:avLst/>
            </a:prstGeom>
          </p:spPr>
          <p:txBody>
            <a:bodyPr wrap="square">
              <a:spAutoFit/>
            </a:bodyPr>
            <a:lstStyle/>
            <a:p>
              <a:r>
                <a:rPr lang="en-US" sz="2500" dirty="0">
                  <a:cs typeface="Times New Roman" panose="02020603050405020304" pitchFamily="18" charset="0"/>
                </a:rPr>
                <a:t>(3) </a:t>
              </a:r>
              <a:r>
                <a:rPr lang="en-US" sz="2500" b="1" dirty="0" err="1">
                  <a:solidFill>
                    <a:srgbClr val="0096FF"/>
                  </a:solidFill>
                  <a:cs typeface="Times New Roman" panose="02020603050405020304" pitchFamily="18" charset="0"/>
                </a:rPr>
                <a:t>Sự</a:t>
              </a:r>
              <a:r>
                <a:rPr lang="en-US" sz="2500" b="1" dirty="0">
                  <a:solidFill>
                    <a:srgbClr val="0096FF"/>
                  </a:solidFill>
                  <a:cs typeface="Times New Roman" panose="02020603050405020304" pitchFamily="18" charset="0"/>
                </a:rPr>
                <a:t> </a:t>
              </a:r>
              <a:r>
                <a:rPr lang="en-US" sz="2500" b="1" dirty="0" err="1">
                  <a:solidFill>
                    <a:srgbClr val="0096FF"/>
                  </a:solidFill>
                  <a:cs typeface="Times New Roman" panose="02020603050405020304" pitchFamily="18" charset="0"/>
                </a:rPr>
                <a:t>kiện</a:t>
              </a:r>
              <a:r>
                <a:rPr lang="en-US" sz="2500" b="1" dirty="0">
                  <a:solidFill>
                    <a:srgbClr val="0096FF"/>
                  </a:solidFill>
                  <a:cs typeface="Times New Roman" panose="02020603050405020304" pitchFamily="18" charset="0"/>
                </a:rPr>
                <a:t> </a:t>
              </a:r>
              <a:r>
                <a:rPr lang="en-US" sz="2500" b="1" dirty="0" err="1">
                  <a:solidFill>
                    <a:srgbClr val="0096FF"/>
                  </a:solidFill>
                  <a:cs typeface="Times New Roman" panose="02020603050405020304" pitchFamily="18" charset="0"/>
                </a:rPr>
                <a:t>gây</a:t>
              </a:r>
              <a:r>
                <a:rPr lang="en-US" sz="2500" b="1" dirty="0">
                  <a:solidFill>
                    <a:srgbClr val="0096FF"/>
                  </a:solidFill>
                  <a:cs typeface="Times New Roman" panose="02020603050405020304" pitchFamily="18" charset="0"/>
                </a:rPr>
                <a:t> </a:t>
              </a:r>
              <a:r>
                <a:rPr lang="en-US" sz="2500" b="1" dirty="0" err="1">
                  <a:solidFill>
                    <a:srgbClr val="0096FF"/>
                  </a:solidFill>
                  <a:cs typeface="Times New Roman" panose="02020603050405020304" pitchFamily="18" charset="0"/>
                </a:rPr>
                <a:t>tác</a:t>
              </a:r>
              <a:r>
                <a:rPr lang="en-US" sz="2500" b="1" dirty="0">
                  <a:solidFill>
                    <a:srgbClr val="0096FF"/>
                  </a:solidFill>
                  <a:cs typeface="Times New Roman" panose="02020603050405020304" pitchFamily="18" charset="0"/>
                </a:rPr>
                <a:t> </a:t>
              </a:r>
              <a:r>
                <a:rPr lang="en-US" sz="2500" b="1" dirty="0" err="1">
                  <a:solidFill>
                    <a:srgbClr val="0096FF"/>
                  </a:solidFill>
                  <a:cs typeface="Times New Roman" panose="02020603050405020304" pitchFamily="18" charset="0"/>
                </a:rPr>
                <a:t>động</a:t>
              </a:r>
              <a:r>
                <a:rPr lang="en-US" sz="2500" b="1" dirty="0">
                  <a:solidFill>
                    <a:srgbClr val="0096FF"/>
                  </a:solidFill>
                  <a:cs typeface="Times New Roman" panose="02020603050405020304" pitchFamily="18" charset="0"/>
                </a:rPr>
                <a:t> </a:t>
              </a:r>
              <a:r>
                <a:rPr lang="en-US" sz="2500" dirty="0">
                  <a:solidFill>
                    <a:srgbClr val="0096FF"/>
                  </a:solidFill>
                  <a:cs typeface="Times New Roman" panose="02020603050405020304" pitchFamily="18" charset="0"/>
                </a:rPr>
                <a:t>[</a:t>
              </a:r>
              <a:r>
                <a:rPr lang="en-US" sz="2500" b="1" dirty="0">
                  <a:solidFill>
                    <a:srgbClr val="0096FF"/>
                  </a:solidFill>
                  <a:cs typeface="Times New Roman" panose="02020603050405020304" pitchFamily="18" charset="0"/>
                </a:rPr>
                <a:t>T</a:t>
              </a:r>
              <a:r>
                <a:rPr lang="en-US" sz="2500" dirty="0">
                  <a:solidFill>
                    <a:srgbClr val="0096FF"/>
                  </a:solidFill>
                  <a:cs typeface="Times New Roman" panose="02020603050405020304" pitchFamily="18" charset="0"/>
                </a:rPr>
                <a:t>] </a:t>
              </a:r>
              <a:r>
                <a:rPr lang="en-US" sz="2500" dirty="0" err="1">
                  <a:cs typeface="Times New Roman" panose="02020603050405020304" pitchFamily="18" charset="0"/>
                </a:rPr>
                <a:t>là</a:t>
              </a:r>
              <a:r>
                <a:rPr lang="en-US" sz="2500" dirty="0">
                  <a:cs typeface="Times New Roman" panose="02020603050405020304" pitchFamily="18" charset="0"/>
                </a:rPr>
                <a:t> </a:t>
              </a:r>
              <a:r>
                <a:rPr lang="en-US" sz="2500" dirty="0" err="1">
                  <a:cs typeface="Times New Roman" panose="02020603050405020304" pitchFamily="18" charset="0"/>
                </a:rPr>
                <a:t>nguyên</a:t>
              </a:r>
              <a:r>
                <a:rPr lang="en-US" sz="2500" dirty="0">
                  <a:cs typeface="Times New Roman" panose="02020603050405020304" pitchFamily="18" charset="0"/>
                </a:rPr>
                <a:t> </a:t>
              </a:r>
              <a:r>
                <a:rPr lang="en-US" sz="2500" dirty="0" err="1">
                  <a:cs typeface="Times New Roman" panose="02020603050405020304" pitchFamily="18" charset="0"/>
                </a:rPr>
                <a:t>nhân</a:t>
              </a:r>
              <a:r>
                <a:rPr lang="en-US" sz="2500" dirty="0">
                  <a:cs typeface="Times New Roman" panose="02020603050405020304" pitchFamily="18" charset="0"/>
                </a:rPr>
                <a:t> </a:t>
              </a:r>
              <a:r>
                <a:rPr lang="en-US" sz="2500" dirty="0" err="1">
                  <a:cs typeface="Times New Roman" panose="02020603050405020304" pitchFamily="18" charset="0"/>
                </a:rPr>
                <a:t>của</a:t>
              </a:r>
              <a:r>
                <a:rPr lang="en-US" sz="2500" dirty="0">
                  <a:cs typeface="Times New Roman" panose="02020603050405020304" pitchFamily="18" charset="0"/>
                </a:rPr>
                <a:t> </a:t>
              </a:r>
              <a:r>
                <a:rPr lang="en-US" sz="2500" b="1" dirty="0" err="1">
                  <a:solidFill>
                    <a:srgbClr val="FF0000"/>
                  </a:solidFill>
                  <a:cs typeface="Times New Roman" panose="02020603050405020304" pitchFamily="18" charset="0"/>
                </a:rPr>
                <a:t>sự</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kiện</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kết</a:t>
              </a:r>
              <a:r>
                <a:rPr lang="en-US" sz="2500" b="1" dirty="0">
                  <a:solidFill>
                    <a:srgbClr val="FF0000"/>
                  </a:solidFill>
                  <a:cs typeface="Times New Roman" panose="02020603050405020304" pitchFamily="18" charset="0"/>
                </a:rPr>
                <a:t> </a:t>
              </a:r>
              <a:r>
                <a:rPr lang="en-US" sz="2500" b="1" dirty="0" err="1">
                  <a:solidFill>
                    <a:srgbClr val="FF0000"/>
                  </a:solidFill>
                  <a:cs typeface="Times New Roman" panose="02020603050405020304" pitchFamily="18" charset="0"/>
                </a:rPr>
                <a:t>quả</a:t>
              </a:r>
              <a:r>
                <a:rPr lang="en-US" sz="2500" b="1" dirty="0">
                  <a:solidFill>
                    <a:srgbClr val="FF0000"/>
                  </a:solidFill>
                  <a:cs typeface="Times New Roman" panose="02020603050405020304" pitchFamily="18" charset="0"/>
                </a:rPr>
                <a:t> </a:t>
              </a:r>
              <a:r>
                <a:rPr lang="en-US" sz="2500" dirty="0">
                  <a:cs typeface="Times New Roman" panose="02020603050405020304" pitchFamily="18" charset="0"/>
                </a:rPr>
                <a:t>[</a:t>
              </a:r>
              <a:r>
                <a:rPr lang="en-US" sz="2500" b="1" dirty="0">
                  <a:solidFill>
                    <a:srgbClr val="FF0000"/>
                  </a:solidFill>
                  <a:cs typeface="Times New Roman" panose="02020603050405020304" pitchFamily="18" charset="0"/>
                </a:rPr>
                <a:t>Q</a:t>
              </a:r>
              <a:r>
                <a:rPr lang="en-US" sz="2500" dirty="0">
                  <a:cs typeface="Times New Roman" panose="02020603050405020304" pitchFamily="18" charset="0"/>
                </a:rPr>
                <a:t>].</a:t>
              </a:r>
            </a:p>
          </p:txBody>
        </p:sp>
        <p:cxnSp>
          <p:nvCxnSpPr>
            <p:cNvPr id="16" name="Straight Connector 15"/>
            <p:cNvCxnSpPr/>
            <p:nvPr/>
          </p:nvCxnSpPr>
          <p:spPr>
            <a:xfrm>
              <a:off x="887104" y="2797892"/>
              <a:ext cx="4626592" cy="0"/>
            </a:xfrm>
            <a:prstGeom prst="line">
              <a:avLst/>
            </a:prstGeom>
          </p:spPr>
          <p:style>
            <a:lnRef idx="1">
              <a:schemeClr val="dk1"/>
            </a:lnRef>
            <a:fillRef idx="0">
              <a:schemeClr val="dk1"/>
            </a:fillRef>
            <a:effectRef idx="0">
              <a:schemeClr val="dk1"/>
            </a:effectRef>
            <a:fontRef idx="minor">
              <a:schemeClr val="tx1"/>
            </a:fontRef>
          </p:style>
        </p:cxnSp>
      </p:grpSp>
      <p:sp>
        <p:nvSpPr>
          <p:cNvPr id="18" name="Rectangle 17">
            <a:extLst>
              <a:ext uri="{FF2B5EF4-FFF2-40B4-BE49-F238E27FC236}">
                <a16:creationId xmlns:a16="http://schemas.microsoft.com/office/drawing/2014/main" id="{FE281A17-C162-CB49-8627-EA73B04815E7}"/>
              </a:ext>
            </a:extLst>
          </p:cNvPr>
          <p:cNvSpPr/>
          <p:nvPr/>
        </p:nvSpPr>
        <p:spPr>
          <a:xfrm rot="16200000">
            <a:off x="-2737526" y="3454424"/>
            <a:ext cx="6138674" cy="7033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x-none" sz="2400" dirty="0">
                <a:solidFill>
                  <a:srgbClr val="996600"/>
                </a:solidFill>
                <a:latin typeface="American Typewriter" panose="02090604020004020304" pitchFamily="18" charset="77"/>
              </a:rPr>
              <a:t>CẤU TRÚC LUẬN CỨ NHÂN QUẢ</a:t>
            </a:r>
          </a:p>
        </p:txBody>
      </p:sp>
    </p:spTree>
    <p:extLst>
      <p:ext uri="{BB962C8B-B14F-4D97-AF65-F5344CB8AC3E}">
        <p14:creationId xmlns:p14="http://schemas.microsoft.com/office/powerpoint/2010/main" val="422823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6824" y="1107821"/>
            <a:ext cx="5672066" cy="535531"/>
          </a:xfrm>
          <a:prstGeom prst="rect">
            <a:avLst/>
          </a:prstGeom>
        </p:spPr>
        <p:txBody>
          <a:bodyPr wrap="none">
            <a:spAutoFit/>
          </a:bodyPr>
          <a:lstStyle/>
          <a:p>
            <a:pPr indent="182880" algn="just">
              <a:lnSpc>
                <a:spcPct val="120000"/>
              </a:lnSpc>
              <a:spcBef>
                <a:spcPts val="600"/>
              </a:spcBef>
              <a:spcAft>
                <a:spcPts val="600"/>
              </a:spcAft>
            </a:pPr>
            <a:r>
              <a:rPr lang="en-US" sz="2400" dirty="0">
                <a:effectLst/>
                <a:ea typeface="Calibri" panose="020F0502020204030204" pitchFamily="34" charset="0"/>
              </a:rPr>
              <a:t>NHẬN DIỆN LUẬN CỨ NHÂN QUẢ</a:t>
            </a:r>
          </a:p>
        </p:txBody>
      </p:sp>
      <p:grpSp>
        <p:nvGrpSpPr>
          <p:cNvPr id="12" name="Group 11"/>
          <p:cNvGrpSpPr/>
          <p:nvPr/>
        </p:nvGrpSpPr>
        <p:grpSpPr>
          <a:xfrm>
            <a:off x="586214" y="2061193"/>
            <a:ext cx="5245667" cy="2007524"/>
            <a:chOff x="387434" y="1911065"/>
            <a:chExt cx="5245667" cy="2007524"/>
          </a:xfrm>
        </p:grpSpPr>
        <p:sp>
          <p:nvSpPr>
            <p:cNvPr id="4" name="Rectangle 3"/>
            <p:cNvSpPr/>
            <p:nvPr/>
          </p:nvSpPr>
          <p:spPr>
            <a:xfrm>
              <a:off x="387434" y="2348929"/>
              <a:ext cx="5245667" cy="1569660"/>
            </a:xfrm>
            <a:prstGeom prst="rect">
              <a:avLst/>
            </a:prstGeom>
          </p:spPr>
          <p:txBody>
            <a:bodyPr wrap="square">
              <a:spAutoFit/>
            </a:bodyPr>
            <a:lstStyle/>
            <a:p>
              <a:pPr marL="182880" marR="0" indent="0" algn="just">
                <a:spcBef>
                  <a:spcPts val="600"/>
                </a:spcBef>
                <a:spcAft>
                  <a:spcPts val="600"/>
                </a:spcAft>
              </a:pPr>
              <a:r>
                <a:rPr lang="en-US" sz="2400" dirty="0">
                  <a:effectLst/>
                  <a:ea typeface="Calibri" panose="020F0502020204030204" pitchFamily="34" charset="0"/>
                </a:rPr>
                <a:t>“</a:t>
              </a:r>
              <a:r>
                <a:rPr lang="en-US" sz="2400" dirty="0" err="1">
                  <a:effectLst/>
                  <a:ea typeface="Calibri" panose="020F0502020204030204" pitchFamily="34" charset="0"/>
                </a:rPr>
                <a:t>Tôi</a:t>
              </a:r>
              <a:r>
                <a:rPr lang="en-US" sz="2400" dirty="0">
                  <a:effectLst/>
                  <a:ea typeface="Calibri" panose="020F0502020204030204" pitchFamily="34" charset="0"/>
                </a:rPr>
                <a:t> </a:t>
              </a:r>
              <a:r>
                <a:rPr lang="en-US" sz="2400" dirty="0" err="1">
                  <a:effectLst/>
                  <a:ea typeface="Calibri" panose="020F0502020204030204" pitchFamily="34" charset="0"/>
                </a:rPr>
                <a:t>bị</a:t>
              </a:r>
              <a:r>
                <a:rPr lang="en-US" sz="2400" dirty="0">
                  <a:effectLst/>
                  <a:ea typeface="Calibri" panose="020F0502020204030204" pitchFamily="34" charset="0"/>
                </a:rPr>
                <a:t> </a:t>
              </a:r>
              <a:r>
                <a:rPr lang="en-US" sz="2400" dirty="0" err="1">
                  <a:effectLst/>
                  <a:ea typeface="Calibri" panose="020F0502020204030204" pitchFamily="34" charset="0"/>
                </a:rPr>
                <a:t>rớt</a:t>
              </a:r>
              <a:r>
                <a:rPr lang="en-US" sz="2400" dirty="0">
                  <a:effectLst/>
                  <a:ea typeface="Calibri" panose="020F0502020204030204" pitchFamily="34" charset="0"/>
                </a:rPr>
                <a:t> </a:t>
              </a:r>
              <a:r>
                <a:rPr lang="en-US" sz="2400" dirty="0" err="1">
                  <a:effectLst/>
                  <a:ea typeface="Calibri" panose="020F0502020204030204" pitchFamily="34" charset="0"/>
                </a:rPr>
                <a:t>bài</a:t>
              </a:r>
              <a:r>
                <a:rPr lang="en-US" sz="2400" dirty="0">
                  <a:effectLst/>
                  <a:ea typeface="Calibri" panose="020F0502020204030204" pitchFamily="34" charset="0"/>
                </a:rPr>
                <a:t> </a:t>
              </a:r>
              <a:r>
                <a:rPr lang="en-US" sz="2400" dirty="0" err="1">
                  <a:effectLst/>
                  <a:ea typeface="Calibri" panose="020F0502020204030204" pitchFamily="34" charset="0"/>
                </a:rPr>
                <a:t>kiểm</a:t>
              </a:r>
              <a:r>
                <a:rPr lang="en-US" sz="2400" dirty="0">
                  <a:effectLst/>
                  <a:ea typeface="Calibri" panose="020F0502020204030204" pitchFamily="34" charset="0"/>
                </a:rPr>
                <a:t> </a:t>
              </a:r>
              <a:r>
                <a:rPr lang="en-US" sz="2400" dirty="0" err="1">
                  <a:effectLst/>
                  <a:ea typeface="Calibri" panose="020F0502020204030204" pitchFamily="34" charset="0"/>
                </a:rPr>
                <a:t>tra</a:t>
              </a:r>
              <a:r>
                <a:rPr lang="en-US" sz="2400" dirty="0">
                  <a:effectLst/>
                  <a:ea typeface="Calibri" panose="020F0502020204030204" pitchFamily="34" charset="0"/>
                </a:rPr>
                <a:t> </a:t>
              </a:r>
              <a:r>
                <a:rPr lang="en-US" sz="2400" dirty="0" err="1">
                  <a:effectLst/>
                  <a:ea typeface="Calibri" panose="020F0502020204030204" pitchFamily="34" charset="0"/>
                </a:rPr>
                <a:t>giữa</a:t>
              </a:r>
              <a:r>
                <a:rPr lang="en-US" sz="2400" dirty="0">
                  <a:effectLst/>
                  <a:ea typeface="Calibri" panose="020F0502020204030204" pitchFamily="34" charset="0"/>
                </a:rPr>
                <a:t> </a:t>
              </a:r>
              <a:r>
                <a:rPr lang="en-US" sz="2400" dirty="0" err="1">
                  <a:effectLst/>
                  <a:ea typeface="Calibri" panose="020F0502020204030204" pitchFamily="34" charset="0"/>
                </a:rPr>
                <a:t>kỳ</a:t>
              </a:r>
              <a:r>
                <a:rPr lang="en-US" sz="2400" dirty="0">
                  <a:effectLst/>
                  <a:ea typeface="Calibri" panose="020F0502020204030204" pitchFamily="34" charset="0"/>
                </a:rPr>
                <a:t> </a:t>
              </a:r>
              <a:r>
                <a:rPr lang="en-US" sz="2400" dirty="0" err="1">
                  <a:effectLst/>
                  <a:ea typeface="Calibri" panose="020F0502020204030204" pitchFamily="34" charset="0"/>
                </a:rPr>
                <a:t>môn</a:t>
              </a:r>
              <a:r>
                <a:rPr lang="en-US" sz="2400" dirty="0">
                  <a:effectLst/>
                  <a:ea typeface="Calibri" panose="020F0502020204030204" pitchFamily="34" charset="0"/>
                </a:rPr>
                <a:t> </a:t>
              </a:r>
              <a:r>
                <a:rPr lang="en-US" sz="2400" dirty="0" err="1">
                  <a:effectLst/>
                  <a:ea typeface="Calibri" panose="020F0502020204030204" pitchFamily="34" charset="0"/>
                </a:rPr>
                <a:t>Địa</a:t>
              </a:r>
              <a:r>
                <a:rPr lang="en-US" sz="2400" dirty="0">
                  <a:effectLst/>
                  <a:ea typeface="Calibri" panose="020F0502020204030204" pitchFamily="34" charset="0"/>
                </a:rPr>
                <a:t> </a:t>
              </a:r>
              <a:r>
                <a:rPr lang="en-US" sz="2400" dirty="0" err="1">
                  <a:effectLst/>
                  <a:ea typeface="Calibri" panose="020F0502020204030204" pitchFamily="34" charset="0"/>
                </a:rPr>
                <a:t>lý</a:t>
              </a:r>
              <a:r>
                <a:rPr lang="en-US" sz="2400" dirty="0">
                  <a:effectLst/>
                  <a:ea typeface="Calibri" panose="020F0502020204030204" pitchFamily="34" charset="0"/>
                </a:rPr>
                <a:t>. </a:t>
              </a:r>
              <a:r>
                <a:rPr lang="en-US" sz="2400" dirty="0" err="1">
                  <a:effectLst/>
                  <a:ea typeface="Calibri" panose="020F0502020204030204" pitchFamily="34" charset="0"/>
                </a:rPr>
                <a:t>Thầy</a:t>
              </a:r>
              <a:r>
                <a:rPr lang="en-US" sz="2400" dirty="0">
                  <a:effectLst/>
                  <a:ea typeface="Calibri" panose="020F0502020204030204" pitchFamily="34" charset="0"/>
                </a:rPr>
                <a:t> </a:t>
              </a:r>
              <a:r>
                <a:rPr lang="en-US" sz="2400" dirty="0" err="1">
                  <a:effectLst/>
                  <a:ea typeface="Calibri" panose="020F0502020204030204" pitchFamily="34" charset="0"/>
                </a:rPr>
                <a:t>tôi</a:t>
              </a:r>
              <a:r>
                <a:rPr lang="en-US" sz="2400" dirty="0">
                  <a:effectLst/>
                  <a:ea typeface="Calibri" panose="020F0502020204030204" pitchFamily="34" charset="0"/>
                </a:rPr>
                <a:t> </a:t>
              </a:r>
              <a:r>
                <a:rPr lang="en-US" sz="2400" dirty="0" err="1">
                  <a:effectLst/>
                  <a:ea typeface="Calibri" panose="020F0502020204030204" pitchFamily="34" charset="0"/>
                </a:rPr>
                <a:t>không</a:t>
              </a:r>
              <a:r>
                <a:rPr lang="en-US" sz="2400" dirty="0">
                  <a:effectLst/>
                  <a:ea typeface="Calibri" panose="020F0502020204030204" pitchFamily="34" charset="0"/>
                </a:rPr>
                <a:t> </a:t>
              </a:r>
              <a:r>
                <a:rPr lang="en-US" sz="2400" dirty="0" err="1">
                  <a:effectLst/>
                  <a:ea typeface="Calibri" panose="020F0502020204030204" pitchFamily="34" charset="0"/>
                </a:rPr>
                <a:t>thích</a:t>
              </a:r>
              <a:r>
                <a:rPr lang="en-US" sz="2400" dirty="0">
                  <a:effectLst/>
                  <a:ea typeface="Calibri" panose="020F0502020204030204" pitchFamily="34" charset="0"/>
                </a:rPr>
                <a:t> </a:t>
              </a:r>
              <a:r>
                <a:rPr lang="en-US" sz="2400" dirty="0" err="1">
                  <a:effectLst/>
                  <a:ea typeface="Calibri" panose="020F0502020204030204" pitchFamily="34" charset="0"/>
                </a:rPr>
                <a:t>tôi</a:t>
              </a:r>
              <a:r>
                <a:rPr lang="en-US" sz="2400" dirty="0">
                  <a:effectLst/>
                  <a:ea typeface="Calibri" panose="020F0502020204030204" pitchFamily="34" charset="0"/>
                </a:rPr>
                <a:t>, </a:t>
              </a:r>
              <a:r>
                <a:rPr lang="en-US" sz="2400" dirty="0" err="1">
                  <a:effectLst/>
                  <a:ea typeface="Calibri" panose="020F0502020204030204" pitchFamily="34" charset="0"/>
                </a:rPr>
                <a:t>cho</a:t>
              </a:r>
              <a:r>
                <a:rPr lang="en-US" sz="2400" dirty="0">
                  <a:effectLst/>
                  <a:ea typeface="Calibri" panose="020F0502020204030204" pitchFamily="34" charset="0"/>
                </a:rPr>
                <a:t> </a:t>
              </a:r>
              <a:r>
                <a:rPr lang="en-US" sz="2400" dirty="0" err="1">
                  <a:effectLst/>
                  <a:ea typeface="Calibri" panose="020F0502020204030204" pitchFamily="34" charset="0"/>
                </a:rPr>
                <a:t>nên</a:t>
              </a:r>
              <a:r>
                <a:rPr lang="en-US" sz="2400" dirty="0">
                  <a:effectLst/>
                  <a:ea typeface="Calibri" panose="020F0502020204030204" pitchFamily="34" charset="0"/>
                </a:rPr>
                <a:t> </a:t>
              </a:r>
              <a:r>
                <a:rPr lang="en-US" sz="2400" dirty="0" err="1">
                  <a:effectLst/>
                  <a:ea typeface="Calibri" panose="020F0502020204030204" pitchFamily="34" charset="0"/>
                </a:rPr>
                <a:t>đó</a:t>
              </a:r>
              <a:r>
                <a:rPr lang="en-US" sz="2400" dirty="0">
                  <a:effectLst/>
                  <a:ea typeface="Calibri" panose="020F0502020204030204" pitchFamily="34" charset="0"/>
                </a:rPr>
                <a:t> </a:t>
              </a:r>
              <a:r>
                <a:rPr lang="en-US" sz="2400" dirty="0" err="1">
                  <a:effectLst/>
                  <a:ea typeface="Calibri" panose="020F0502020204030204" pitchFamily="34" charset="0"/>
                </a:rPr>
                <a:t>phải</a:t>
              </a:r>
              <a:r>
                <a:rPr lang="en-US" sz="2400" dirty="0">
                  <a:effectLst/>
                  <a:ea typeface="Calibri" panose="020F0502020204030204" pitchFamily="34" charset="0"/>
                </a:rPr>
                <a:t> </a:t>
              </a:r>
              <a:r>
                <a:rPr lang="en-US" sz="2400" dirty="0" err="1">
                  <a:effectLst/>
                  <a:ea typeface="Calibri" panose="020F0502020204030204" pitchFamily="34" charset="0"/>
                </a:rPr>
                <a:t>là</a:t>
              </a:r>
              <a:r>
                <a:rPr lang="en-US" sz="2400" dirty="0">
                  <a:effectLst/>
                  <a:ea typeface="Calibri" panose="020F0502020204030204" pitchFamily="34" charset="0"/>
                </a:rPr>
                <a:t> </a:t>
              </a:r>
              <a:r>
                <a:rPr lang="en-US" sz="2400" dirty="0" err="1">
                  <a:effectLst/>
                  <a:ea typeface="Calibri" panose="020F0502020204030204" pitchFamily="34" charset="0"/>
                </a:rPr>
                <a:t>nguyên</a:t>
              </a:r>
              <a:r>
                <a:rPr lang="en-US" sz="2400" dirty="0">
                  <a:effectLst/>
                  <a:ea typeface="Calibri" panose="020F0502020204030204" pitchFamily="34" charset="0"/>
                </a:rPr>
                <a:t> </a:t>
              </a:r>
              <a:r>
                <a:rPr lang="en-US" sz="2400" dirty="0" err="1">
                  <a:effectLst/>
                  <a:ea typeface="Calibri" panose="020F0502020204030204" pitchFamily="34" charset="0"/>
                </a:rPr>
                <a:t>nhân</a:t>
              </a:r>
              <a:r>
                <a:rPr lang="en-US" sz="2400" dirty="0">
                  <a:effectLst/>
                  <a:ea typeface="Calibri" panose="020F0502020204030204" pitchFamily="34" charset="0"/>
                </a:rPr>
                <a:t> </a:t>
              </a:r>
              <a:r>
                <a:rPr lang="en-US" sz="2400" dirty="0" err="1">
                  <a:effectLst/>
                  <a:ea typeface="Calibri" panose="020F0502020204030204" pitchFamily="34" charset="0"/>
                </a:rPr>
                <a:t>của</a:t>
              </a:r>
              <a:r>
                <a:rPr lang="en-US" sz="2400" dirty="0">
                  <a:effectLst/>
                  <a:ea typeface="Calibri" panose="020F0502020204030204" pitchFamily="34" charset="0"/>
                </a:rPr>
                <a:t> </a:t>
              </a:r>
              <a:r>
                <a:rPr lang="en-US" sz="2400" dirty="0" err="1">
                  <a:effectLst/>
                  <a:ea typeface="Calibri" panose="020F0502020204030204" pitchFamily="34" charset="0"/>
                </a:rPr>
                <a:t>việc</a:t>
              </a:r>
              <a:r>
                <a:rPr lang="en-US" sz="2400" dirty="0">
                  <a:effectLst/>
                  <a:ea typeface="Calibri" panose="020F0502020204030204" pitchFamily="34" charset="0"/>
                </a:rPr>
                <a:t> </a:t>
              </a:r>
              <a:r>
                <a:rPr lang="en-US" sz="2400" dirty="0" err="1">
                  <a:effectLst/>
                  <a:ea typeface="Calibri" panose="020F0502020204030204" pitchFamily="34" charset="0"/>
                </a:rPr>
                <a:t>tôi</a:t>
              </a:r>
              <a:r>
                <a:rPr lang="en-US" sz="2400" dirty="0">
                  <a:effectLst/>
                  <a:ea typeface="Calibri" panose="020F0502020204030204" pitchFamily="34" charset="0"/>
                </a:rPr>
                <a:t> </a:t>
              </a:r>
              <a:r>
                <a:rPr lang="en-US" sz="2400" dirty="0" err="1">
                  <a:effectLst/>
                  <a:ea typeface="Calibri" panose="020F0502020204030204" pitchFamily="34" charset="0"/>
                </a:rPr>
                <a:t>bị</a:t>
              </a:r>
              <a:r>
                <a:rPr lang="en-US" sz="2400" dirty="0">
                  <a:effectLst/>
                  <a:ea typeface="Calibri" panose="020F0502020204030204" pitchFamily="34" charset="0"/>
                </a:rPr>
                <a:t> </a:t>
              </a:r>
              <a:r>
                <a:rPr lang="en-US" sz="2400" dirty="0" err="1">
                  <a:effectLst/>
                  <a:ea typeface="Calibri" panose="020F0502020204030204" pitchFamily="34" charset="0"/>
                </a:rPr>
                <a:t>rớt</a:t>
              </a:r>
              <a:r>
                <a:rPr lang="en-US" sz="2400" dirty="0">
                  <a:effectLst/>
                  <a:ea typeface="Calibri" panose="020F0502020204030204" pitchFamily="34" charset="0"/>
                </a:rPr>
                <a:t>.”</a:t>
              </a:r>
            </a:p>
          </p:txBody>
        </p:sp>
        <p:sp>
          <p:nvSpPr>
            <p:cNvPr id="5" name="Rectangle 4"/>
            <p:cNvSpPr/>
            <p:nvPr/>
          </p:nvSpPr>
          <p:spPr>
            <a:xfrm>
              <a:off x="523527" y="1911065"/>
              <a:ext cx="1609736" cy="461665"/>
            </a:xfrm>
            <a:prstGeom prst="rect">
              <a:avLst/>
            </a:prstGeom>
          </p:spPr>
          <p:txBody>
            <a:bodyPr wrap="none">
              <a:spAutoFit/>
            </a:bodyPr>
            <a:lstStyle/>
            <a:p>
              <a:r>
                <a:rPr lang="en-US" sz="2400" dirty="0" err="1"/>
                <a:t>Luận</a:t>
              </a:r>
              <a:r>
                <a:rPr lang="en-US" sz="2400" baseline="0" dirty="0"/>
                <a:t> </a:t>
              </a:r>
              <a:r>
                <a:rPr lang="en-US" sz="2400" baseline="0" dirty="0" err="1"/>
                <a:t>cứ</a:t>
              </a:r>
              <a:r>
                <a:rPr lang="en-US" sz="2400" baseline="0" dirty="0"/>
                <a:t> 1.</a:t>
              </a:r>
              <a:endParaRPr lang="en-US" sz="2400" dirty="0"/>
            </a:p>
          </p:txBody>
        </p:sp>
      </p:grpSp>
      <p:pic>
        <p:nvPicPr>
          <p:cNvPr id="9" name="Picture 2" descr="Image result for hume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4982" y="1569492"/>
            <a:ext cx="2255539" cy="3142717"/>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p:cNvSpPr/>
          <p:nvPr/>
        </p:nvSpPr>
        <p:spPr>
          <a:xfrm>
            <a:off x="6215143" y="1823645"/>
            <a:ext cx="3607837" cy="2238116"/>
          </a:xfrm>
          <a:prstGeom prst="wedgeEllipseCallout">
            <a:avLst>
              <a:gd name="adj1" fmla="val 55735"/>
              <a:gd name="adj2" fmla="val 1409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i="1" dirty="0" err="1">
                <a:solidFill>
                  <a:srgbClr val="663300"/>
                </a:solidFill>
                <a:effectLst/>
                <a:ea typeface="Calibri" panose="020F0502020204030204" pitchFamily="34" charset="0"/>
              </a:rPr>
              <a:t>Phán</a:t>
            </a:r>
            <a:r>
              <a:rPr lang="en-US" sz="2400" b="1" i="1" dirty="0">
                <a:solidFill>
                  <a:srgbClr val="663300"/>
                </a:solidFill>
                <a:effectLst/>
                <a:ea typeface="Calibri" panose="020F0502020204030204" pitchFamily="34" charset="0"/>
              </a:rPr>
              <a:t> </a:t>
            </a:r>
            <a:r>
              <a:rPr lang="en-US" sz="2400" b="1" i="1" dirty="0" err="1">
                <a:solidFill>
                  <a:srgbClr val="663300"/>
                </a:solidFill>
                <a:effectLst/>
                <a:ea typeface="Calibri" panose="020F0502020204030204" pitchFamily="34" charset="0"/>
              </a:rPr>
              <a:t>đoán</a:t>
            </a:r>
            <a:r>
              <a:rPr lang="en-US" sz="2400" b="1" i="1" dirty="0">
                <a:solidFill>
                  <a:srgbClr val="663300"/>
                </a:solidFill>
                <a:effectLst/>
                <a:ea typeface="Calibri" panose="020F0502020204030204" pitchFamily="34" charset="0"/>
              </a:rPr>
              <a:t> </a:t>
            </a:r>
            <a:r>
              <a:rPr lang="en-US" sz="2400" b="1" i="1" dirty="0" err="1">
                <a:solidFill>
                  <a:srgbClr val="663300"/>
                </a:solidFill>
                <a:effectLst/>
                <a:ea typeface="Calibri" panose="020F0502020204030204" pitchFamily="34" charset="0"/>
              </a:rPr>
              <a:t>nhân</a:t>
            </a:r>
            <a:r>
              <a:rPr lang="en-US" sz="2400" b="1" i="1" dirty="0">
                <a:solidFill>
                  <a:srgbClr val="663300"/>
                </a:solidFill>
                <a:effectLst/>
                <a:ea typeface="Calibri" panose="020F0502020204030204" pitchFamily="34" charset="0"/>
              </a:rPr>
              <a:t> </a:t>
            </a:r>
            <a:r>
              <a:rPr lang="en-US" sz="2400" b="1" i="1" dirty="0" err="1">
                <a:solidFill>
                  <a:srgbClr val="663300"/>
                </a:solidFill>
                <a:effectLst/>
                <a:ea typeface="Calibri" panose="020F0502020204030204" pitchFamily="34" charset="0"/>
              </a:rPr>
              <a:t>quả</a:t>
            </a:r>
            <a:r>
              <a:rPr lang="en-US" sz="2400" b="1"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nói</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lên</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quan</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hệ</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nhân</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quả</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giữa</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sự</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kiện</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này</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với</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sự</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kiện</a:t>
            </a:r>
            <a:r>
              <a:rPr lang="en-US" sz="2400" i="1" dirty="0">
                <a:solidFill>
                  <a:srgbClr val="663300"/>
                </a:solidFill>
                <a:effectLst/>
                <a:ea typeface="Calibri" panose="020F0502020204030204" pitchFamily="34" charset="0"/>
              </a:rPr>
              <a:t> </a:t>
            </a:r>
            <a:r>
              <a:rPr lang="en-US" sz="2400" i="1" dirty="0" err="1">
                <a:solidFill>
                  <a:srgbClr val="663300"/>
                </a:solidFill>
                <a:effectLst/>
                <a:ea typeface="Calibri" panose="020F0502020204030204" pitchFamily="34" charset="0"/>
              </a:rPr>
              <a:t>khác</a:t>
            </a:r>
            <a:endParaRPr lang="en-US" sz="2400" i="1" dirty="0">
              <a:solidFill>
                <a:srgbClr val="663300"/>
              </a:solidFill>
            </a:endParaRPr>
          </a:p>
        </p:txBody>
      </p:sp>
      <p:grpSp>
        <p:nvGrpSpPr>
          <p:cNvPr id="14" name="Group 13"/>
          <p:cNvGrpSpPr/>
          <p:nvPr/>
        </p:nvGrpSpPr>
        <p:grpSpPr>
          <a:xfrm>
            <a:off x="722307" y="4105394"/>
            <a:ext cx="6523939" cy="2343913"/>
            <a:chOff x="523527" y="3982562"/>
            <a:chExt cx="6523939" cy="2343913"/>
          </a:xfrm>
        </p:grpSpPr>
        <p:sp>
          <p:nvSpPr>
            <p:cNvPr id="6" name="Rectangle 5"/>
            <p:cNvSpPr/>
            <p:nvPr/>
          </p:nvSpPr>
          <p:spPr>
            <a:xfrm>
              <a:off x="681621" y="4536549"/>
              <a:ext cx="6365845" cy="461665"/>
            </a:xfrm>
            <a:prstGeom prst="rect">
              <a:avLst/>
            </a:prstGeom>
          </p:spPr>
          <p:txBody>
            <a:bodyPr wrap="none">
              <a:spAutoFit/>
            </a:bodyPr>
            <a:lstStyle/>
            <a:p>
              <a:r>
                <a:rPr lang="en-US" sz="2400" dirty="0">
                  <a:effectLst/>
                  <a:ea typeface="Calibri" panose="020F0502020204030204" pitchFamily="34" charset="0"/>
                </a:rPr>
                <a:t>(1) </a:t>
              </a:r>
              <a:r>
                <a:rPr lang="en-US" sz="2400" dirty="0" err="1">
                  <a:effectLst/>
                  <a:ea typeface="Calibri" panose="020F0502020204030204" pitchFamily="34" charset="0"/>
                </a:rPr>
                <a:t>Tôi</a:t>
              </a:r>
              <a:r>
                <a:rPr lang="en-US" sz="2400" dirty="0">
                  <a:effectLst/>
                  <a:ea typeface="Calibri" panose="020F0502020204030204" pitchFamily="34" charset="0"/>
                </a:rPr>
                <a:t> </a:t>
              </a:r>
              <a:r>
                <a:rPr lang="en-US" sz="2400" dirty="0" err="1">
                  <a:effectLst/>
                  <a:ea typeface="Calibri" panose="020F0502020204030204" pitchFamily="34" charset="0"/>
                </a:rPr>
                <a:t>bị</a:t>
              </a:r>
              <a:r>
                <a:rPr lang="en-US" sz="2400" dirty="0">
                  <a:effectLst/>
                  <a:ea typeface="Calibri" panose="020F0502020204030204" pitchFamily="34" charset="0"/>
                </a:rPr>
                <a:t> </a:t>
              </a:r>
              <a:r>
                <a:rPr lang="en-US" sz="2400" dirty="0" err="1">
                  <a:effectLst/>
                  <a:ea typeface="Calibri" panose="020F0502020204030204" pitchFamily="34" charset="0"/>
                </a:rPr>
                <a:t>rớt</a:t>
              </a:r>
              <a:r>
                <a:rPr lang="en-US" sz="2400" dirty="0">
                  <a:effectLst/>
                  <a:ea typeface="Calibri" panose="020F0502020204030204" pitchFamily="34" charset="0"/>
                </a:rPr>
                <a:t> </a:t>
              </a:r>
              <a:r>
                <a:rPr lang="en-US" sz="2400" dirty="0" err="1">
                  <a:effectLst/>
                  <a:ea typeface="Calibri" panose="020F0502020204030204" pitchFamily="34" charset="0"/>
                </a:rPr>
                <a:t>bài</a:t>
              </a:r>
              <a:r>
                <a:rPr lang="en-US" sz="2400" dirty="0">
                  <a:effectLst/>
                  <a:ea typeface="Calibri" panose="020F0502020204030204" pitchFamily="34" charset="0"/>
                </a:rPr>
                <a:t> </a:t>
              </a:r>
              <a:r>
                <a:rPr lang="en-US" sz="2400" dirty="0" err="1">
                  <a:effectLst/>
                  <a:ea typeface="Calibri" panose="020F0502020204030204" pitchFamily="34" charset="0"/>
                </a:rPr>
                <a:t>kiểm</a:t>
              </a:r>
              <a:r>
                <a:rPr lang="en-US" sz="2400" dirty="0">
                  <a:effectLst/>
                  <a:ea typeface="Calibri" panose="020F0502020204030204" pitchFamily="34" charset="0"/>
                </a:rPr>
                <a:t> </a:t>
              </a:r>
              <a:r>
                <a:rPr lang="en-US" sz="2400" dirty="0" err="1">
                  <a:effectLst/>
                  <a:ea typeface="Calibri" panose="020F0502020204030204" pitchFamily="34" charset="0"/>
                </a:rPr>
                <a:t>tra</a:t>
              </a:r>
              <a:r>
                <a:rPr lang="en-US" sz="2400" dirty="0">
                  <a:effectLst/>
                  <a:ea typeface="Calibri" panose="020F0502020204030204" pitchFamily="34" charset="0"/>
                </a:rPr>
                <a:t> </a:t>
              </a:r>
              <a:r>
                <a:rPr lang="en-US" sz="2400" dirty="0" err="1">
                  <a:effectLst/>
                  <a:ea typeface="Calibri" panose="020F0502020204030204" pitchFamily="34" charset="0"/>
                </a:rPr>
                <a:t>giữa</a:t>
              </a:r>
              <a:r>
                <a:rPr lang="en-US" sz="2400" dirty="0">
                  <a:effectLst/>
                  <a:ea typeface="Calibri" panose="020F0502020204030204" pitchFamily="34" charset="0"/>
                </a:rPr>
                <a:t> </a:t>
              </a:r>
              <a:r>
                <a:rPr lang="en-US" sz="2400" dirty="0" err="1">
                  <a:effectLst/>
                  <a:ea typeface="Calibri" panose="020F0502020204030204" pitchFamily="34" charset="0"/>
                </a:rPr>
                <a:t>kỳ</a:t>
              </a:r>
              <a:r>
                <a:rPr lang="en-US" sz="2400" dirty="0">
                  <a:effectLst/>
                  <a:ea typeface="Calibri" panose="020F0502020204030204" pitchFamily="34" charset="0"/>
                </a:rPr>
                <a:t> </a:t>
              </a:r>
              <a:r>
                <a:rPr lang="en-US" sz="2400" dirty="0" err="1">
                  <a:effectLst/>
                  <a:ea typeface="Calibri" panose="020F0502020204030204" pitchFamily="34" charset="0"/>
                </a:rPr>
                <a:t>môn</a:t>
              </a:r>
              <a:r>
                <a:rPr lang="en-US" sz="2400" dirty="0">
                  <a:effectLst/>
                  <a:ea typeface="Calibri" panose="020F0502020204030204" pitchFamily="34" charset="0"/>
                </a:rPr>
                <a:t> </a:t>
              </a:r>
              <a:r>
                <a:rPr lang="en-US" sz="2400" dirty="0" err="1">
                  <a:effectLst/>
                  <a:ea typeface="Calibri" panose="020F0502020204030204" pitchFamily="34" charset="0"/>
                </a:rPr>
                <a:t>Địa</a:t>
              </a:r>
              <a:r>
                <a:rPr lang="en-US" sz="2400" dirty="0">
                  <a:effectLst/>
                  <a:ea typeface="Calibri" panose="020F0502020204030204" pitchFamily="34" charset="0"/>
                </a:rPr>
                <a:t> </a:t>
              </a:r>
              <a:r>
                <a:rPr lang="en-US" sz="2400" dirty="0" err="1">
                  <a:effectLst/>
                  <a:ea typeface="Calibri" panose="020F0502020204030204" pitchFamily="34" charset="0"/>
                </a:rPr>
                <a:t>lý</a:t>
              </a:r>
              <a:r>
                <a:rPr lang="en-US" sz="2400" dirty="0">
                  <a:effectLst/>
                  <a:ea typeface="Calibri" panose="020F0502020204030204" pitchFamily="34" charset="0"/>
                </a:rPr>
                <a:t>.</a:t>
              </a:r>
              <a:endParaRPr lang="en-US" sz="2400" dirty="0"/>
            </a:p>
          </p:txBody>
        </p:sp>
        <p:sp>
          <p:nvSpPr>
            <p:cNvPr id="7" name="Rectangle 6"/>
            <p:cNvSpPr/>
            <p:nvPr/>
          </p:nvSpPr>
          <p:spPr>
            <a:xfrm>
              <a:off x="681621" y="5008651"/>
              <a:ext cx="3974165" cy="461665"/>
            </a:xfrm>
            <a:prstGeom prst="rect">
              <a:avLst/>
            </a:prstGeom>
          </p:spPr>
          <p:txBody>
            <a:bodyPr wrap="none">
              <a:spAutoFit/>
            </a:bodyPr>
            <a:lstStyle/>
            <a:p>
              <a:r>
                <a:rPr lang="en-US" sz="2400">
                  <a:effectLst/>
                  <a:ea typeface="Calibri" panose="020F0502020204030204" pitchFamily="34" charset="0"/>
                </a:rPr>
                <a:t>(2) Thầy </a:t>
              </a:r>
              <a:r>
                <a:rPr lang="en-US" sz="2400" dirty="0" err="1">
                  <a:effectLst/>
                  <a:ea typeface="Calibri" panose="020F0502020204030204" pitchFamily="34" charset="0"/>
                </a:rPr>
                <a:t>tôi</a:t>
              </a:r>
              <a:r>
                <a:rPr lang="en-US" sz="2400" dirty="0">
                  <a:effectLst/>
                  <a:ea typeface="Calibri" panose="020F0502020204030204" pitchFamily="34" charset="0"/>
                </a:rPr>
                <a:t> </a:t>
              </a:r>
              <a:r>
                <a:rPr lang="en-US" sz="2400" dirty="0" err="1">
                  <a:effectLst/>
                  <a:ea typeface="Calibri" panose="020F0502020204030204" pitchFamily="34" charset="0"/>
                </a:rPr>
                <a:t>không</a:t>
              </a:r>
              <a:r>
                <a:rPr lang="en-US" sz="2400" dirty="0">
                  <a:effectLst/>
                  <a:ea typeface="Calibri" panose="020F0502020204030204" pitchFamily="34" charset="0"/>
                </a:rPr>
                <a:t> </a:t>
              </a:r>
              <a:r>
                <a:rPr lang="en-US" sz="2400" dirty="0" err="1">
                  <a:effectLst/>
                  <a:ea typeface="Calibri" panose="020F0502020204030204" pitchFamily="34" charset="0"/>
                </a:rPr>
                <a:t>thích</a:t>
              </a:r>
              <a:r>
                <a:rPr lang="en-US" sz="2400" dirty="0">
                  <a:effectLst/>
                  <a:ea typeface="Calibri" panose="020F0502020204030204" pitchFamily="34" charset="0"/>
                </a:rPr>
                <a:t> </a:t>
              </a:r>
              <a:r>
                <a:rPr lang="en-US" sz="2400" dirty="0" err="1">
                  <a:effectLst/>
                  <a:ea typeface="Calibri" panose="020F0502020204030204" pitchFamily="34" charset="0"/>
                </a:rPr>
                <a:t>tôi</a:t>
              </a:r>
              <a:r>
                <a:rPr lang="en-US" sz="2400" dirty="0">
                  <a:effectLst/>
                  <a:ea typeface="Calibri" panose="020F0502020204030204" pitchFamily="34" charset="0"/>
                </a:rPr>
                <a:t>.</a:t>
              </a:r>
              <a:endParaRPr lang="en-US" sz="2400" dirty="0"/>
            </a:p>
          </p:txBody>
        </p:sp>
        <p:sp>
          <p:nvSpPr>
            <p:cNvPr id="8" name="Rectangle 7"/>
            <p:cNvSpPr/>
            <p:nvPr/>
          </p:nvSpPr>
          <p:spPr>
            <a:xfrm>
              <a:off x="656590" y="5495478"/>
              <a:ext cx="6390876" cy="830997"/>
            </a:xfrm>
            <a:prstGeom prst="rect">
              <a:avLst/>
            </a:prstGeom>
          </p:spPr>
          <p:txBody>
            <a:bodyPr wrap="square">
              <a:spAutoFit/>
            </a:bodyPr>
            <a:lstStyle/>
            <a:p>
              <a:pPr algn="just"/>
              <a:r>
                <a:rPr lang="en-US" sz="2400">
                  <a:effectLst/>
                  <a:ea typeface="Calibri" panose="020F0502020204030204" pitchFamily="34" charset="0"/>
                </a:rPr>
                <a:t>(3) Thầy </a:t>
              </a:r>
              <a:r>
                <a:rPr lang="en-US" sz="2400" dirty="0" err="1">
                  <a:effectLst/>
                  <a:ea typeface="Calibri" panose="020F0502020204030204" pitchFamily="34" charset="0"/>
                </a:rPr>
                <a:t>tôi</a:t>
              </a:r>
              <a:r>
                <a:rPr lang="en-US" sz="2400" dirty="0">
                  <a:effectLst/>
                  <a:ea typeface="Calibri" panose="020F0502020204030204" pitchFamily="34" charset="0"/>
                </a:rPr>
                <a:t> </a:t>
              </a:r>
              <a:r>
                <a:rPr lang="en-US" sz="2400" dirty="0" err="1">
                  <a:effectLst/>
                  <a:ea typeface="Calibri" panose="020F0502020204030204" pitchFamily="34" charset="0"/>
                </a:rPr>
                <a:t>không</a:t>
              </a:r>
              <a:r>
                <a:rPr lang="en-US" sz="2400" dirty="0">
                  <a:effectLst/>
                  <a:ea typeface="Calibri" panose="020F0502020204030204" pitchFamily="34" charset="0"/>
                </a:rPr>
                <a:t> </a:t>
              </a:r>
              <a:r>
                <a:rPr lang="en-US" sz="2400" dirty="0" err="1">
                  <a:effectLst/>
                  <a:ea typeface="Calibri" panose="020F0502020204030204" pitchFamily="34" charset="0"/>
                </a:rPr>
                <a:t>thích</a:t>
              </a:r>
              <a:r>
                <a:rPr lang="en-US" sz="2400" dirty="0">
                  <a:effectLst/>
                  <a:ea typeface="Calibri" panose="020F0502020204030204" pitchFamily="34" charset="0"/>
                </a:rPr>
                <a:t> </a:t>
              </a:r>
              <a:r>
                <a:rPr lang="en-US" sz="2400" dirty="0" err="1">
                  <a:effectLst/>
                  <a:ea typeface="Calibri" panose="020F0502020204030204" pitchFamily="34" charset="0"/>
                </a:rPr>
                <a:t>tôi</a:t>
              </a:r>
              <a:r>
                <a:rPr lang="en-US" sz="2400" dirty="0">
                  <a:effectLst/>
                  <a:ea typeface="Calibri" panose="020F0502020204030204" pitchFamily="34" charset="0"/>
                </a:rPr>
                <a:t> </a:t>
              </a:r>
              <a:r>
                <a:rPr lang="en-US" sz="2400" dirty="0" err="1">
                  <a:effectLst/>
                  <a:ea typeface="Calibri" panose="020F0502020204030204" pitchFamily="34" charset="0"/>
                </a:rPr>
                <a:t>là</a:t>
              </a:r>
              <a:r>
                <a:rPr lang="en-US" sz="2400" dirty="0">
                  <a:effectLst/>
                  <a:ea typeface="Calibri" panose="020F0502020204030204" pitchFamily="34" charset="0"/>
                </a:rPr>
                <a:t> </a:t>
              </a:r>
              <a:r>
                <a:rPr lang="en-US" sz="2400" dirty="0" err="1">
                  <a:effectLst/>
                  <a:ea typeface="Calibri" panose="020F0502020204030204" pitchFamily="34" charset="0"/>
                </a:rPr>
                <a:t>nguyên</a:t>
              </a:r>
              <a:r>
                <a:rPr lang="en-US" sz="2400" dirty="0">
                  <a:effectLst/>
                  <a:ea typeface="Calibri" panose="020F0502020204030204" pitchFamily="34" charset="0"/>
                </a:rPr>
                <a:t> </a:t>
              </a:r>
              <a:r>
                <a:rPr lang="en-US" sz="2400" dirty="0" err="1">
                  <a:effectLst/>
                  <a:ea typeface="Calibri" panose="020F0502020204030204" pitchFamily="34" charset="0"/>
                </a:rPr>
                <a:t>nhân</a:t>
              </a:r>
              <a:r>
                <a:rPr lang="en-US" sz="2400" dirty="0">
                  <a:effectLst/>
                  <a:ea typeface="Calibri" panose="020F0502020204030204" pitchFamily="34" charset="0"/>
                </a:rPr>
                <a:t> </a:t>
              </a:r>
              <a:r>
                <a:rPr lang="en-US" sz="2400" dirty="0" err="1">
                  <a:effectLst/>
                  <a:ea typeface="Calibri" panose="020F0502020204030204" pitchFamily="34" charset="0"/>
                </a:rPr>
                <a:t>của</a:t>
              </a:r>
              <a:r>
                <a:rPr lang="en-US" sz="2400" dirty="0">
                  <a:effectLst/>
                  <a:ea typeface="Calibri" panose="020F0502020204030204" pitchFamily="34" charset="0"/>
                </a:rPr>
                <a:t> </a:t>
              </a:r>
              <a:r>
                <a:rPr lang="en-US" sz="2400" dirty="0" err="1">
                  <a:effectLst/>
                  <a:ea typeface="Calibri" panose="020F0502020204030204" pitchFamily="34" charset="0"/>
                </a:rPr>
                <a:t>việc</a:t>
              </a:r>
              <a:r>
                <a:rPr lang="en-US" sz="2400" dirty="0">
                  <a:effectLst/>
                  <a:ea typeface="Calibri" panose="020F0502020204030204" pitchFamily="34" charset="0"/>
                </a:rPr>
                <a:t> </a:t>
              </a:r>
              <a:r>
                <a:rPr lang="en-US" sz="2400" dirty="0" err="1">
                  <a:effectLst/>
                  <a:ea typeface="Calibri" panose="020F0502020204030204" pitchFamily="34" charset="0"/>
                </a:rPr>
                <a:t>tôi</a:t>
              </a:r>
              <a:r>
                <a:rPr lang="en-US" sz="2400" dirty="0">
                  <a:effectLst/>
                  <a:ea typeface="Calibri" panose="020F0502020204030204" pitchFamily="34" charset="0"/>
                </a:rPr>
                <a:t> </a:t>
              </a:r>
              <a:r>
                <a:rPr lang="en-US" sz="2400" dirty="0" err="1">
                  <a:effectLst/>
                  <a:ea typeface="Calibri" panose="020F0502020204030204" pitchFamily="34" charset="0"/>
                </a:rPr>
                <a:t>bị</a:t>
              </a:r>
              <a:r>
                <a:rPr lang="en-US" sz="2400" dirty="0">
                  <a:effectLst/>
                  <a:ea typeface="Calibri" panose="020F0502020204030204" pitchFamily="34" charset="0"/>
                </a:rPr>
                <a:t> </a:t>
              </a:r>
              <a:r>
                <a:rPr lang="en-US" sz="2400" dirty="0" err="1">
                  <a:effectLst/>
                  <a:ea typeface="Calibri" panose="020F0502020204030204" pitchFamily="34" charset="0"/>
                </a:rPr>
                <a:t>rớt</a:t>
              </a:r>
              <a:r>
                <a:rPr lang="en-US" sz="2400" dirty="0">
                  <a:effectLst/>
                  <a:ea typeface="Calibri" panose="020F0502020204030204" pitchFamily="34" charset="0"/>
                </a:rPr>
                <a:t>.</a:t>
              </a:r>
            </a:p>
          </p:txBody>
        </p:sp>
        <p:sp>
          <p:nvSpPr>
            <p:cNvPr id="11" name="Rectangle 10"/>
            <p:cNvSpPr/>
            <p:nvPr/>
          </p:nvSpPr>
          <p:spPr>
            <a:xfrm>
              <a:off x="523527" y="3982562"/>
              <a:ext cx="2630848" cy="461665"/>
            </a:xfrm>
            <a:prstGeom prst="rect">
              <a:avLst/>
            </a:prstGeom>
          </p:spPr>
          <p:txBody>
            <a:bodyPr wrap="none">
              <a:spAutoFit/>
            </a:bodyPr>
            <a:lstStyle/>
            <a:p>
              <a:r>
                <a:rPr lang="en-US" sz="2400" i="1">
                  <a:ea typeface="Calibri" panose="020F0502020204030204" pitchFamily="34" charset="0"/>
                </a:rPr>
                <a:t>Chuẩn hóa luận cứ</a:t>
              </a:r>
              <a:r>
                <a:rPr lang="en-US" sz="2400">
                  <a:ea typeface="Calibri" panose="020F0502020204030204" pitchFamily="34" charset="0"/>
                </a:rPr>
                <a:t>:</a:t>
              </a:r>
              <a:endParaRPr lang="vi-VN" sz="2400"/>
            </a:p>
          </p:txBody>
        </p:sp>
        <p:cxnSp>
          <p:nvCxnSpPr>
            <p:cNvPr id="13" name="Straight Connector 12"/>
            <p:cNvCxnSpPr/>
            <p:nvPr/>
          </p:nvCxnSpPr>
          <p:spPr>
            <a:xfrm>
              <a:off x="887104" y="5470316"/>
              <a:ext cx="5868538" cy="0"/>
            </a:xfrm>
            <a:prstGeom prst="line">
              <a:avLst/>
            </a:prstGeom>
          </p:spPr>
          <p:style>
            <a:lnRef idx="1">
              <a:schemeClr val="dk1"/>
            </a:lnRef>
            <a:fillRef idx="0">
              <a:schemeClr val="dk1"/>
            </a:fillRef>
            <a:effectRef idx="0">
              <a:schemeClr val="dk1"/>
            </a:effectRef>
            <a:fontRef idx="minor">
              <a:schemeClr val="tx1"/>
            </a:fontRef>
          </p:style>
        </p:cxnSp>
      </p:grpSp>
      <p:sp>
        <p:nvSpPr>
          <p:cNvPr id="15" name="Rectangle 14">
            <a:extLst>
              <a:ext uri="{FF2B5EF4-FFF2-40B4-BE49-F238E27FC236}">
                <a16:creationId xmlns:a16="http://schemas.microsoft.com/office/drawing/2014/main" id="{578CA229-DB72-9045-92A9-F82C52C24180}"/>
              </a:ext>
            </a:extLst>
          </p:cNvPr>
          <p:cNvSpPr/>
          <p:nvPr/>
        </p:nvSpPr>
        <p:spPr>
          <a:xfrm rot="16200000">
            <a:off x="-2737526" y="3454424"/>
            <a:ext cx="6138674" cy="7033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x-none" sz="2400" dirty="0">
                <a:solidFill>
                  <a:srgbClr val="996600"/>
                </a:solidFill>
                <a:latin typeface="American Typewriter" panose="02090604020004020304" pitchFamily="18" charset="77"/>
              </a:rPr>
              <a:t>CẤU TRÚC LUẬN CỨ NHÂN QUẢ</a:t>
            </a:r>
          </a:p>
        </p:txBody>
      </p:sp>
    </p:spTree>
    <p:extLst>
      <p:ext uri="{BB962C8B-B14F-4D97-AF65-F5344CB8AC3E}">
        <p14:creationId xmlns:p14="http://schemas.microsoft.com/office/powerpoint/2010/main" val="406161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000" y="1227994"/>
            <a:ext cx="5721448" cy="1384995"/>
          </a:xfrm>
          <a:prstGeom prst="rect">
            <a:avLst/>
          </a:prstGeom>
        </p:spPr>
        <p:txBody>
          <a:bodyPr wrap="square">
            <a:spAutoFit/>
          </a:bodyPr>
          <a:lstStyle/>
          <a:p>
            <a:pPr marL="182880" marR="0" indent="0" algn="just">
              <a:spcBef>
                <a:spcPts val="600"/>
              </a:spcBef>
            </a:pPr>
            <a:r>
              <a:rPr lang="en-US" sz="2100" i="1" dirty="0" err="1">
                <a:effectLst/>
                <a:latin typeface="Tahoma" panose="020B0604030504040204" pitchFamily="34" charset="0"/>
                <a:ea typeface="Tahoma" panose="020B0604030504040204" pitchFamily="34" charset="0"/>
                <a:cs typeface="Tahoma" panose="020B0604030504040204" pitchFamily="34" charset="0"/>
              </a:rPr>
              <a:t>Có</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khả</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năng</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món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súp</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hàu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khiến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cho</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tôi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và</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hai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người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bạn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bị</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đau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tối</a:t>
            </a:r>
            <a:r>
              <a:rPr lang="en-US" sz="2100" i="1" dirty="0">
                <a:effectLst/>
                <a:latin typeface="Tahoma" panose="020B0604030504040204" pitchFamily="34" charset="0"/>
                <a:ea typeface="Tahoma" panose="020B0604030504040204" pitchFamily="34" charset="0"/>
                <a:cs typeface="Tahoma" panose="020B0604030504040204" pitchFamily="34" charset="0"/>
              </a:rPr>
              <a:t> qua. </a:t>
            </a:r>
            <a:r>
              <a:rPr lang="en-US" sz="2100" i="1" dirty="0" err="1">
                <a:effectLst/>
                <a:latin typeface="Tahoma" panose="020B0604030504040204" pitchFamily="34" charset="0"/>
                <a:ea typeface="Tahoma" panose="020B0604030504040204" pitchFamily="34" charset="0"/>
                <a:cs typeface="Tahoma" panose="020B0604030504040204" pitchFamily="34" charset="0"/>
              </a:rPr>
              <a:t>Đây</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là</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vì</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tất</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cả</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chúng</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tôi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bị</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đau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sau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khi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ăn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tối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cùng</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nhau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và</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tất</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cả</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chúng</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tôi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đều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ăn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món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súp</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hàu</a:t>
            </a:r>
            <a:r>
              <a:rPr lang="en-US" sz="2100" i="1" dirty="0">
                <a:effectLst/>
                <a:latin typeface="Tahoma" panose="020B0604030504040204" pitchFamily="34" charset="0"/>
                <a:ea typeface="Tahoma" panose="020B0604030504040204" pitchFamily="34" charset="0"/>
                <a:cs typeface="Tahoma" panose="020B0604030504040204" pitchFamily="34" charset="0"/>
              </a:rPr>
              <a:t>.</a:t>
            </a:r>
            <a:r>
              <a:rPr lang="en-US" sz="2100" dirty="0">
                <a:solidFill>
                  <a:srgbClr val="C00000"/>
                </a:solidFill>
                <a:effectLst/>
                <a:latin typeface="Tahoma" panose="020B0604030504040204" pitchFamily="34" charset="0"/>
                <a:ea typeface="Tahoma" panose="020B0604030504040204" pitchFamily="34" charset="0"/>
                <a:cs typeface="Tahoma" panose="020B0604030504040204" pitchFamily="34" charset="0"/>
              </a:rPr>
              <a:t> </a:t>
            </a:r>
            <a:endParaRPr lang="en-US" sz="2100" dirty="0">
              <a:effectLst/>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526705" y="797107"/>
            <a:ext cx="1686680" cy="415498"/>
          </a:xfrm>
          <a:prstGeom prst="rect">
            <a:avLst/>
          </a:prstGeom>
        </p:spPr>
        <p:txBody>
          <a:bodyPr wrap="none">
            <a:spAutoFit/>
          </a:bodyPr>
          <a:lstStyle/>
          <a:p>
            <a:r>
              <a:rPr lang="en-US" sz="2100" b="1" i="1" dirty="0" err="1">
                <a:latin typeface="Tahoma" panose="020B0604030504040204" pitchFamily="34" charset="0"/>
                <a:ea typeface="Tahoma" panose="020B0604030504040204" pitchFamily="34" charset="0"/>
                <a:cs typeface="Tahoma" panose="020B0604030504040204" pitchFamily="34" charset="0"/>
              </a:rPr>
              <a:t>Luận</a:t>
            </a:r>
            <a:r>
              <a:rPr lang="en-US" sz="2100" b="1" i="1" dirty="0">
                <a:latin typeface="Tahoma" panose="020B0604030504040204" pitchFamily="34" charset="0"/>
                <a:ea typeface="Tahoma" panose="020B0604030504040204" pitchFamily="34" charset="0"/>
                <a:cs typeface="Tahoma" panose="020B0604030504040204" pitchFamily="34" charset="0"/>
              </a:rPr>
              <a:t> </a:t>
            </a:r>
            <a:r>
              <a:rPr lang="en-US" sz="2100" b="1" i="1" dirty="0" err="1">
                <a:latin typeface="Tahoma" panose="020B0604030504040204" pitchFamily="34" charset="0"/>
                <a:ea typeface="Tahoma" panose="020B0604030504040204" pitchFamily="34" charset="0"/>
                <a:cs typeface="Tahoma" panose="020B0604030504040204" pitchFamily="34" charset="0"/>
              </a:rPr>
              <a:t>cứ</a:t>
            </a:r>
            <a:r>
              <a:rPr lang="en-US" sz="2100" b="1" i="1" baseline="0" dirty="0">
                <a:latin typeface="Tahoma" panose="020B0604030504040204" pitchFamily="34" charset="0"/>
                <a:ea typeface="Tahoma" panose="020B0604030504040204" pitchFamily="34" charset="0"/>
                <a:cs typeface="Tahoma" panose="020B0604030504040204" pitchFamily="34" charset="0"/>
              </a:rPr>
              <a:t> 2: </a:t>
            </a:r>
            <a:endParaRPr lang="en-US" sz="2100" b="1" i="1" dirty="0">
              <a:latin typeface="Tahoma" panose="020B0604030504040204" pitchFamily="34" charset="0"/>
              <a:ea typeface="Tahoma" panose="020B0604030504040204" pitchFamily="34" charset="0"/>
              <a:cs typeface="Tahoma" panose="020B0604030504040204" pitchFamily="34" charset="0"/>
            </a:endParaRPr>
          </a:p>
        </p:txBody>
      </p:sp>
      <p:grpSp>
        <p:nvGrpSpPr>
          <p:cNvPr id="15" name="Group 14"/>
          <p:cNvGrpSpPr/>
          <p:nvPr/>
        </p:nvGrpSpPr>
        <p:grpSpPr>
          <a:xfrm>
            <a:off x="748829" y="5516310"/>
            <a:ext cx="4852250" cy="859759"/>
            <a:chOff x="749385" y="5310738"/>
            <a:chExt cx="4852250" cy="859759"/>
          </a:xfrm>
        </p:grpSpPr>
        <p:sp>
          <p:nvSpPr>
            <p:cNvPr id="7" name="Rectangle 6"/>
            <p:cNvSpPr/>
            <p:nvPr/>
          </p:nvSpPr>
          <p:spPr>
            <a:xfrm>
              <a:off x="926957" y="5310738"/>
              <a:ext cx="4674678" cy="415498"/>
            </a:xfrm>
            <a:prstGeom prst="rect">
              <a:avLst/>
            </a:prstGeom>
          </p:spPr>
          <p:txBody>
            <a:bodyPr wrap="none">
              <a:spAutoFit/>
            </a:bodyPr>
            <a:lstStyle/>
            <a:p>
              <a:r>
                <a:rPr lang="en-US" sz="2100" b="1">
                  <a:effectLst/>
                  <a:latin typeface="Tahoma" panose="020B0604030504040204" pitchFamily="34" charset="0"/>
                  <a:ea typeface="Tahoma" panose="020B0604030504040204" pitchFamily="34" charset="0"/>
                  <a:cs typeface="Tahoma" panose="020B0604030504040204" pitchFamily="34" charset="0"/>
                </a:rPr>
                <a:t>Q</a:t>
              </a:r>
              <a:r>
                <a:rPr lang="en-US" sz="210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và</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hai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người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bạn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tối</a:t>
              </a:r>
              <a:r>
                <a:rPr lang="en-US" sz="2100" dirty="0">
                  <a:effectLst/>
                  <a:latin typeface="Tahoma" panose="020B0604030504040204" pitchFamily="34" charset="0"/>
                  <a:ea typeface="Tahoma" panose="020B0604030504040204" pitchFamily="34" charset="0"/>
                  <a:cs typeface="Tahoma" panose="020B0604030504040204" pitchFamily="34" charset="0"/>
                </a:rPr>
                <a:t> qua</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749385" y="5690366"/>
              <a:ext cx="2645596" cy="480131"/>
            </a:xfrm>
            <a:prstGeom prst="rect">
              <a:avLst/>
            </a:prstGeom>
          </p:spPr>
          <p:txBody>
            <a:bodyPr wrap="none">
              <a:spAutoFit/>
            </a:bodyPr>
            <a:lstStyle/>
            <a:p>
              <a:pPr indent="182880" algn="just">
                <a:lnSpc>
                  <a:spcPct val="120000"/>
                </a:lnSpc>
                <a:spcBef>
                  <a:spcPts val="600"/>
                </a:spcBef>
                <a:spcAft>
                  <a:spcPts val="600"/>
                </a:spcAft>
              </a:pPr>
              <a:r>
                <a:rPr lang="en-US" sz="2100" b="1" dirty="0">
                  <a:effectLst/>
                  <a:latin typeface="Tahoma" panose="020B0604030504040204" pitchFamily="34" charset="0"/>
                  <a:ea typeface="Tahoma" panose="020B0604030504040204" pitchFamily="34" charset="0"/>
                  <a:cs typeface="Tahoma" panose="020B0604030504040204" pitchFamily="34" charset="0"/>
                </a:rPr>
                <a:t>T</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ăn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món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súp</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hàu</a:t>
              </a:r>
              <a:endParaRPr lang="en-US" sz="2100" dirty="0">
                <a:effectLst/>
                <a:latin typeface="Tahoma" panose="020B0604030504040204" pitchFamily="34" charset="0"/>
                <a:ea typeface="Tahoma" panose="020B0604030504040204" pitchFamily="34" charset="0"/>
                <a:cs typeface="Tahoma" panose="020B0604030504040204" pitchFamily="34" charset="0"/>
              </a:endParaRPr>
            </a:p>
          </p:txBody>
        </p:sp>
      </p:grpSp>
      <p:sp>
        <p:nvSpPr>
          <p:cNvPr id="10" name="Rectangle 9"/>
          <p:cNvSpPr/>
          <p:nvPr/>
        </p:nvSpPr>
        <p:spPr>
          <a:xfrm>
            <a:off x="6354443" y="824403"/>
            <a:ext cx="3129887" cy="430887"/>
          </a:xfrm>
          <a:prstGeom prst="rect">
            <a:avLst/>
          </a:prstGeom>
        </p:spPr>
        <p:txBody>
          <a:bodyPr wrap="square">
            <a:spAutoFit/>
          </a:bodyPr>
          <a:lstStyle/>
          <a:p>
            <a:r>
              <a:rPr lang="en-US" sz="2100" b="1" i="1" dirty="0" err="1">
                <a:latin typeface="Tahoma" panose="020B0604030504040204" pitchFamily="34" charset="0"/>
                <a:ea typeface="Tahoma" panose="020B0604030504040204" pitchFamily="34" charset="0"/>
                <a:cs typeface="Tahoma" panose="020B0604030504040204" pitchFamily="34" charset="0"/>
              </a:rPr>
              <a:t>Luận</a:t>
            </a:r>
            <a:r>
              <a:rPr lang="en-US" sz="2100" b="1" i="1" dirty="0">
                <a:latin typeface="Tahoma" panose="020B0604030504040204" pitchFamily="34" charset="0"/>
                <a:ea typeface="Tahoma" panose="020B0604030504040204" pitchFamily="34" charset="0"/>
                <a:cs typeface="Tahoma" panose="020B0604030504040204" pitchFamily="34" charset="0"/>
              </a:rPr>
              <a:t> </a:t>
            </a:r>
            <a:r>
              <a:rPr lang="en-US" sz="2100" b="1" i="1" dirty="0" err="1">
                <a:latin typeface="Tahoma" panose="020B0604030504040204" pitchFamily="34" charset="0"/>
                <a:ea typeface="Tahoma" panose="020B0604030504040204" pitchFamily="34" charset="0"/>
                <a:cs typeface="Tahoma" panose="020B0604030504040204" pitchFamily="34" charset="0"/>
              </a:rPr>
              <a:t>cứ</a:t>
            </a:r>
            <a:r>
              <a:rPr lang="en-US" sz="2100" b="1" i="1" baseline="0" dirty="0">
                <a:latin typeface="Tahoma" panose="020B0604030504040204" pitchFamily="34" charset="0"/>
                <a:ea typeface="Tahoma" panose="020B0604030504040204" pitchFamily="34" charset="0"/>
                <a:cs typeface="Tahoma" panose="020B0604030504040204" pitchFamily="34" charset="0"/>
              </a:rPr>
              <a:t> 3:</a:t>
            </a:r>
            <a:endParaRPr lang="en-US" sz="2100" b="1" i="1"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6325168" y="1255290"/>
            <a:ext cx="5422769" cy="1061829"/>
          </a:xfrm>
          <a:prstGeom prst="rect">
            <a:avLst/>
          </a:prstGeom>
        </p:spPr>
        <p:txBody>
          <a:bodyPr wrap="square">
            <a:spAutoFit/>
          </a:bodyPr>
          <a:lstStyle/>
          <a:p>
            <a:pPr algn="just">
              <a:spcBef>
                <a:spcPts val="600"/>
              </a:spcBef>
              <a:spcAft>
                <a:spcPts val="600"/>
              </a:spcAft>
            </a:pPr>
            <a:r>
              <a:rPr lang="en-US" sz="2100" i="1" dirty="0" err="1">
                <a:effectLst/>
                <a:latin typeface="Tahoma" panose="020B0604030504040204" pitchFamily="34" charset="0"/>
                <a:ea typeface="Tahoma" panose="020B0604030504040204" pitchFamily="34" charset="0"/>
                <a:cs typeface="Tahoma" panose="020B0604030504040204" pitchFamily="34" charset="0"/>
              </a:rPr>
              <a:t>Sáng</a:t>
            </a:r>
            <a:r>
              <a:rPr lang="en-US" sz="2100" i="1" dirty="0">
                <a:effectLst/>
                <a:latin typeface="Tahoma" panose="020B0604030504040204" pitchFamily="34" charset="0"/>
                <a:ea typeface="Tahoma" panose="020B0604030504040204" pitchFamily="34" charset="0"/>
                <a:cs typeface="Tahoma" panose="020B0604030504040204" pitchFamily="34" charset="0"/>
              </a:rPr>
              <a:t> nay, </a:t>
            </a:r>
            <a:r>
              <a:rPr lang="en-US" sz="2100" i="1" dirty="0" err="1">
                <a:effectLst/>
                <a:latin typeface="Tahoma" panose="020B0604030504040204" pitchFamily="34" charset="0"/>
                <a:ea typeface="Tahoma" panose="020B0604030504040204" pitchFamily="34" charset="0"/>
                <a:cs typeface="Tahoma" panose="020B0604030504040204" pitchFamily="34" charset="0"/>
              </a:rPr>
              <a:t>xe</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tôi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bị</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chết</a:t>
            </a:r>
            <a:r>
              <a:rPr lang="en-US" sz="2100" i="1" dirty="0">
                <a:effectLst/>
                <a:latin typeface="Tahoma" panose="020B0604030504040204" pitchFamily="34" charset="0"/>
                <a:ea typeface="Tahoma" panose="020B0604030504040204" pitchFamily="34" charset="0"/>
                <a:cs typeface="Tahoma" panose="020B0604030504040204" pitchFamily="34" charset="0"/>
              </a:rPr>
              <a:t> pin. </a:t>
            </a:r>
            <a:r>
              <a:rPr lang="en-US" sz="2100" i="1" dirty="0" err="1">
                <a:effectLst/>
                <a:latin typeface="Tahoma" panose="020B0604030504040204" pitchFamily="34" charset="0"/>
                <a:ea typeface="Tahoma" panose="020B0604030504040204" pitchFamily="34" charset="0"/>
                <a:cs typeface="Tahoma" panose="020B0604030504040204" pitchFamily="34" charset="0"/>
              </a:rPr>
              <a:t>Vì</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chiều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hôm</a:t>
            </a:r>
            <a:r>
              <a:rPr lang="en-US" sz="2100" i="1" dirty="0">
                <a:effectLst/>
                <a:latin typeface="Tahoma" panose="020B0604030504040204" pitchFamily="34" charset="0"/>
                <a:ea typeface="Tahoma" panose="020B0604030504040204" pitchFamily="34" charset="0"/>
                <a:cs typeface="Tahoma" panose="020B0604030504040204" pitchFamily="34" charset="0"/>
              </a:rPr>
              <a:t> qua </a:t>
            </a:r>
            <a:r>
              <a:rPr lang="en-US" sz="2100" i="1" dirty="0" err="1">
                <a:effectLst/>
                <a:latin typeface="Tahoma" panose="020B0604030504040204" pitchFamily="34" charset="0"/>
                <a:ea typeface="Tahoma" panose="020B0604030504040204" pitchFamily="34" charset="0"/>
                <a:cs typeface="Tahoma" panose="020B0604030504040204" pitchFamily="34" charset="0"/>
              </a:rPr>
              <a:t>tôi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cài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đặt</a:t>
            </a:r>
            <a:r>
              <a:rPr lang="en-US" sz="2100" i="1" dirty="0">
                <a:effectLst/>
                <a:latin typeface="Tahoma" panose="020B0604030504040204" pitchFamily="34" charset="0"/>
                <a:ea typeface="Tahoma" panose="020B0604030504040204" pitchFamily="34" charset="0"/>
                <a:cs typeface="Tahoma" panose="020B0604030504040204" pitchFamily="34" charset="0"/>
              </a:rPr>
              <a:t> radio </a:t>
            </a:r>
            <a:r>
              <a:rPr lang="en-US" sz="2100" i="1" dirty="0" err="1">
                <a:effectLst/>
                <a:latin typeface="Tahoma" panose="020B0604030504040204" pitchFamily="34" charset="0"/>
                <a:ea typeface="Tahoma" panose="020B0604030504040204" pitchFamily="34" charset="0"/>
                <a:cs typeface="Tahoma" panose="020B0604030504040204" pitchFamily="34" charset="0"/>
              </a:rPr>
              <a:t>xe</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và</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việc</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cài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đặt</a:t>
            </a:r>
            <a:r>
              <a:rPr lang="en-US" sz="2100" i="1" dirty="0">
                <a:effectLst/>
                <a:latin typeface="Tahoma" panose="020B0604030504040204" pitchFamily="34" charset="0"/>
                <a:ea typeface="Tahoma" panose="020B0604030504040204" pitchFamily="34" charset="0"/>
                <a:cs typeface="Tahoma" panose="020B0604030504040204" pitchFamily="34" charset="0"/>
              </a:rPr>
              <a:t> radio </a:t>
            </a:r>
            <a:r>
              <a:rPr lang="en-US" sz="2100" i="1" dirty="0" err="1">
                <a:effectLst/>
                <a:latin typeface="Tahoma" panose="020B0604030504040204" pitchFamily="34" charset="0"/>
                <a:ea typeface="Tahoma" panose="020B0604030504040204" pitchFamily="34" charset="0"/>
                <a:cs typeface="Tahoma" panose="020B0604030504040204" pitchFamily="34" charset="0"/>
              </a:rPr>
              <a:t>xe</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phải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là</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nguyên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nhân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của</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việc</a:t>
            </a:r>
            <a:r>
              <a:rPr lang="en-US" sz="2100" i="1" dirty="0">
                <a:effectLst/>
                <a:latin typeface="Tahoma" panose="020B0604030504040204" pitchFamily="34" charset="0"/>
                <a:ea typeface="Tahoma" panose="020B0604030504040204" pitchFamily="34" charset="0"/>
                <a:cs typeface="Tahoma" panose="020B0604030504040204" pitchFamily="34" charset="0"/>
              </a:rPr>
              <a:t> pin </a:t>
            </a:r>
            <a:r>
              <a:rPr lang="en-US" sz="2100" i="1" dirty="0" err="1">
                <a:effectLst/>
                <a:latin typeface="Tahoma" panose="020B0604030504040204" pitchFamily="34" charset="0"/>
                <a:ea typeface="Tahoma" panose="020B0604030504040204" pitchFamily="34" charset="0"/>
                <a:cs typeface="Tahoma" panose="020B0604030504040204" pitchFamily="34" charset="0"/>
              </a:rPr>
              <a:t>bị</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chết</a:t>
            </a:r>
            <a:r>
              <a:rPr lang="en-US" sz="2100" i="1" dirty="0">
                <a:effectLst/>
                <a:latin typeface="Tahoma" panose="020B0604030504040204" pitchFamily="34" charset="0"/>
                <a:ea typeface="Tahoma" panose="020B0604030504040204" pitchFamily="34" charset="0"/>
                <a:cs typeface="Tahoma" panose="020B0604030504040204" pitchFamily="34" charset="0"/>
              </a:rPr>
              <a:t>.</a:t>
            </a:r>
            <a:endParaRPr lang="en-US" sz="2100" dirty="0">
              <a:effectLst/>
              <a:latin typeface="Tahoma" panose="020B0604030504040204" pitchFamily="34" charset="0"/>
              <a:ea typeface="Tahoma" panose="020B0604030504040204" pitchFamily="34" charset="0"/>
              <a:cs typeface="Tahoma" panose="020B0604030504040204" pitchFamily="34" charset="0"/>
            </a:endParaRPr>
          </a:p>
        </p:txBody>
      </p:sp>
      <p:grpSp>
        <p:nvGrpSpPr>
          <p:cNvPr id="19" name="Group 18"/>
          <p:cNvGrpSpPr/>
          <p:nvPr/>
        </p:nvGrpSpPr>
        <p:grpSpPr>
          <a:xfrm>
            <a:off x="7080195" y="5036649"/>
            <a:ext cx="2543006" cy="840022"/>
            <a:chOff x="6748249" y="5122269"/>
            <a:chExt cx="2543006" cy="840022"/>
          </a:xfrm>
        </p:grpSpPr>
        <p:sp>
          <p:nvSpPr>
            <p:cNvPr id="16" name="Rectangle 15"/>
            <p:cNvSpPr/>
            <p:nvPr/>
          </p:nvSpPr>
          <p:spPr>
            <a:xfrm>
              <a:off x="6750238" y="5122269"/>
              <a:ext cx="2541017" cy="415498"/>
            </a:xfrm>
            <a:prstGeom prst="rect">
              <a:avLst/>
            </a:prstGeom>
          </p:spPr>
          <p:txBody>
            <a:bodyPr wrap="none">
              <a:spAutoFit/>
            </a:bodyPr>
            <a:lstStyle/>
            <a:p>
              <a:r>
                <a:rPr lang="en-US" sz="2100" b="1">
                  <a:effectLst/>
                  <a:latin typeface="Tahoma" panose="020B0604030504040204" pitchFamily="34" charset="0"/>
                  <a:ea typeface="Tahoma" panose="020B0604030504040204" pitchFamily="34" charset="0"/>
                  <a:cs typeface="Tahoma" panose="020B0604030504040204" pitchFamily="34" charset="0"/>
                </a:rPr>
                <a:t>Q: </a:t>
              </a:r>
              <a:r>
                <a:rPr lang="en-US" sz="2100" dirty="0" err="1">
                  <a:effectLst/>
                  <a:latin typeface="Tahoma" panose="020B0604030504040204" pitchFamily="34" charset="0"/>
                  <a:ea typeface="Tahoma" panose="020B0604030504040204" pitchFamily="34" charset="0"/>
                  <a:cs typeface="Tahoma" panose="020B0604030504040204" pitchFamily="34" charset="0"/>
                </a:rPr>
                <a:t>xe</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chết</a:t>
              </a:r>
              <a:r>
                <a:rPr lang="en-US" sz="2100" dirty="0">
                  <a:effectLst/>
                  <a:latin typeface="Tahoma" panose="020B0604030504040204" pitchFamily="34" charset="0"/>
                  <a:ea typeface="Tahoma" panose="020B0604030504040204" pitchFamily="34" charset="0"/>
                  <a:cs typeface="Tahoma" panose="020B0604030504040204" pitchFamily="34" charset="0"/>
                </a:rPr>
                <a:t> pin</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6748249" y="5546793"/>
              <a:ext cx="2395336" cy="415498"/>
            </a:xfrm>
            <a:prstGeom prst="rect">
              <a:avLst/>
            </a:prstGeom>
          </p:spPr>
          <p:txBody>
            <a:bodyPr wrap="none">
              <a:spAutoFit/>
            </a:bodyPr>
            <a:lstStyle/>
            <a:p>
              <a:r>
                <a:rPr lang="en-US" sz="2100" b="1" dirty="0">
                  <a:effectLst/>
                  <a:latin typeface="Tahoma" panose="020B0604030504040204" pitchFamily="34" charset="0"/>
                  <a:ea typeface="Tahoma" panose="020B0604030504040204" pitchFamily="34" charset="0"/>
                  <a:cs typeface="Tahoma" panose="020B0604030504040204" pitchFamily="34" charset="0"/>
                </a:rPr>
                <a:t>T: </a:t>
              </a:r>
              <a:r>
                <a:rPr lang="en-US" sz="2100" dirty="0" err="1">
                  <a:effectLst/>
                  <a:latin typeface="Tahoma" panose="020B0604030504040204" pitchFamily="34" charset="0"/>
                  <a:ea typeface="Tahoma" panose="020B0604030504040204" pitchFamily="34" charset="0"/>
                  <a:cs typeface="Tahoma" panose="020B0604030504040204" pitchFamily="34" charset="0"/>
                </a:rPr>
                <a:t>cài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đặt</a:t>
              </a:r>
              <a:r>
                <a:rPr lang="en-US" sz="2100" dirty="0">
                  <a:effectLst/>
                  <a:latin typeface="Tahoma" panose="020B0604030504040204" pitchFamily="34" charset="0"/>
                  <a:ea typeface="Tahoma" panose="020B0604030504040204" pitchFamily="34" charset="0"/>
                  <a:cs typeface="Tahoma" panose="020B0604030504040204" pitchFamily="34" charset="0"/>
                </a:rPr>
                <a:t> radio </a:t>
              </a:r>
              <a:r>
                <a:rPr lang="en-US" sz="2100" dirty="0" err="1">
                  <a:effectLst/>
                  <a:latin typeface="Tahoma" panose="020B0604030504040204" pitchFamily="34" charset="0"/>
                  <a:ea typeface="Tahoma" panose="020B0604030504040204" pitchFamily="34" charset="0"/>
                  <a:cs typeface="Tahoma" panose="020B0604030504040204" pitchFamily="34" charset="0"/>
                </a:rPr>
                <a:t>xe</a:t>
              </a:r>
              <a:endParaRPr lang="en-US" sz="21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21" name="Group 20"/>
          <p:cNvGrpSpPr/>
          <p:nvPr/>
        </p:nvGrpSpPr>
        <p:grpSpPr>
          <a:xfrm>
            <a:off x="6354443" y="2529084"/>
            <a:ext cx="5362514" cy="1713059"/>
            <a:chOff x="6354443" y="2529084"/>
            <a:chExt cx="5362514" cy="1713059"/>
          </a:xfrm>
        </p:grpSpPr>
        <p:sp>
          <p:nvSpPr>
            <p:cNvPr id="12" name="Rectangle 11"/>
            <p:cNvSpPr/>
            <p:nvPr/>
          </p:nvSpPr>
          <p:spPr>
            <a:xfrm>
              <a:off x="6385423" y="2529084"/>
              <a:ext cx="3932551" cy="415498"/>
            </a:xfrm>
            <a:prstGeom prst="rect">
              <a:avLst/>
            </a:prstGeom>
          </p:spPr>
          <p:txBody>
            <a:bodyPr wrap="none">
              <a:spAutoFit/>
            </a:bodyPr>
            <a:lstStyle/>
            <a:p>
              <a:r>
                <a:rPr lang="en-US" sz="2100">
                  <a:effectLst/>
                  <a:latin typeface="Tahoma" panose="020B0604030504040204" pitchFamily="34" charset="0"/>
                  <a:ea typeface="Tahoma" panose="020B0604030504040204" pitchFamily="34" charset="0"/>
                  <a:cs typeface="Tahoma" panose="020B0604030504040204" pitchFamily="34" charset="0"/>
                </a:rPr>
                <a:t>(1) Sáng </a:t>
              </a:r>
              <a:r>
                <a:rPr lang="en-US" sz="2100" dirty="0">
                  <a:effectLst/>
                  <a:latin typeface="Tahoma" panose="020B0604030504040204" pitchFamily="34" charset="0"/>
                  <a:ea typeface="Tahoma" panose="020B0604030504040204" pitchFamily="34" charset="0"/>
                  <a:cs typeface="Tahoma" panose="020B0604030504040204" pitchFamily="34" charset="0"/>
                </a:rPr>
                <a:t>nay, </a:t>
              </a:r>
              <a:r>
                <a:rPr lang="en-US" sz="2100" dirty="0" err="1">
                  <a:effectLst/>
                  <a:latin typeface="Tahoma" panose="020B0604030504040204" pitchFamily="34" charset="0"/>
                  <a:ea typeface="Tahoma" panose="020B0604030504040204" pitchFamily="34" charset="0"/>
                  <a:cs typeface="Tahoma" panose="020B0604030504040204" pitchFamily="34" charset="0"/>
                </a:rPr>
                <a:t>xe</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chết</a:t>
              </a:r>
              <a:r>
                <a:rPr lang="en-US" sz="2100" dirty="0">
                  <a:effectLst/>
                  <a:latin typeface="Tahoma" panose="020B0604030504040204" pitchFamily="34" charset="0"/>
                  <a:ea typeface="Tahoma" panose="020B0604030504040204" pitchFamily="34" charset="0"/>
                  <a:cs typeface="Tahoma" panose="020B0604030504040204" pitchFamily="34" charset="0"/>
                </a:rPr>
                <a:t> pin.</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6385423" y="3003642"/>
              <a:ext cx="4796634" cy="415498"/>
            </a:xfrm>
            <a:prstGeom prst="rect">
              <a:avLst/>
            </a:prstGeom>
          </p:spPr>
          <p:txBody>
            <a:bodyPr wrap="none">
              <a:spAutoFit/>
            </a:bodyPr>
            <a:lstStyle/>
            <a:p>
              <a:r>
                <a:rPr lang="en-US" sz="2100">
                  <a:effectLst/>
                  <a:latin typeface="Tahoma" panose="020B0604030504040204" pitchFamily="34" charset="0"/>
                  <a:ea typeface="Tahoma" panose="020B0604030504040204" pitchFamily="34" charset="0"/>
                  <a:cs typeface="Tahoma" panose="020B0604030504040204" pitchFamily="34" charset="0"/>
                </a:rPr>
                <a:t>(2) Chiều </a:t>
              </a:r>
              <a:r>
                <a:rPr lang="en-US" sz="2100" dirty="0" err="1">
                  <a:effectLst/>
                  <a:latin typeface="Tahoma" panose="020B0604030504040204" pitchFamily="34" charset="0"/>
                  <a:ea typeface="Tahoma" panose="020B0604030504040204" pitchFamily="34" charset="0"/>
                  <a:cs typeface="Tahoma" panose="020B0604030504040204" pitchFamily="34" charset="0"/>
                </a:rPr>
                <a:t>hôm</a:t>
              </a:r>
              <a:r>
                <a:rPr lang="en-US" sz="2100" dirty="0">
                  <a:effectLst/>
                  <a:latin typeface="Tahoma" panose="020B0604030504040204" pitchFamily="34" charset="0"/>
                  <a:ea typeface="Tahoma" panose="020B0604030504040204" pitchFamily="34" charset="0"/>
                  <a:cs typeface="Tahoma" panose="020B0604030504040204" pitchFamily="34" charset="0"/>
                </a:rPr>
                <a:t> qua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cài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đặt</a:t>
              </a:r>
              <a:r>
                <a:rPr lang="en-US" sz="2100" dirty="0">
                  <a:effectLst/>
                  <a:latin typeface="Tahoma" panose="020B0604030504040204" pitchFamily="34" charset="0"/>
                  <a:ea typeface="Tahoma" panose="020B0604030504040204" pitchFamily="34" charset="0"/>
                  <a:cs typeface="Tahoma" panose="020B0604030504040204" pitchFamily="34" charset="0"/>
                </a:rPr>
                <a:t> radio </a:t>
              </a:r>
              <a:r>
                <a:rPr lang="en-US" sz="2100" dirty="0" err="1">
                  <a:effectLst/>
                  <a:latin typeface="Tahoma" panose="020B0604030504040204" pitchFamily="34" charset="0"/>
                  <a:ea typeface="Tahoma" panose="020B0604030504040204" pitchFamily="34" charset="0"/>
                  <a:cs typeface="Tahoma" panose="020B0604030504040204" pitchFamily="34" charset="0"/>
                </a:rPr>
                <a:t>xe</a:t>
              </a:r>
              <a:r>
                <a:rPr lang="en-US" sz="2100" dirty="0">
                  <a:effectLst/>
                  <a:latin typeface="Tahoma" panose="020B0604030504040204" pitchFamily="34" charset="0"/>
                  <a:ea typeface="Tahoma" panose="020B0604030504040204" pitchFamily="34" charset="0"/>
                  <a:cs typeface="Tahoma" panose="020B0604030504040204" pitchFamily="34" charset="0"/>
                </a:rPr>
                <a:t>.</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p:cNvSpPr/>
            <p:nvPr/>
          </p:nvSpPr>
          <p:spPr>
            <a:xfrm>
              <a:off x="6354443" y="3503479"/>
              <a:ext cx="5362514" cy="738664"/>
            </a:xfrm>
            <a:prstGeom prst="rect">
              <a:avLst/>
            </a:prstGeom>
          </p:spPr>
          <p:txBody>
            <a:bodyPr wrap="square">
              <a:spAutoFit/>
            </a:bodyPr>
            <a:lstStyle/>
            <a:p>
              <a:r>
                <a:rPr lang="en-US" sz="2100">
                  <a:effectLst/>
                  <a:latin typeface="Tahoma" panose="020B0604030504040204" pitchFamily="34" charset="0"/>
                  <a:ea typeface="Tahoma" panose="020B0604030504040204" pitchFamily="34" charset="0"/>
                  <a:cs typeface="Tahoma" panose="020B0604030504040204" pitchFamily="34" charset="0"/>
                </a:rPr>
                <a:t>(3) Việc </a:t>
              </a:r>
              <a:r>
                <a:rPr lang="en-US" sz="2100" dirty="0" err="1">
                  <a:effectLst/>
                  <a:latin typeface="Tahoma" panose="020B0604030504040204" pitchFamily="34" charset="0"/>
                  <a:ea typeface="Tahoma" panose="020B0604030504040204" pitchFamily="34" charset="0"/>
                  <a:cs typeface="Tahoma" panose="020B0604030504040204" pitchFamily="34" charset="0"/>
                </a:rPr>
                <a:t>cài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đặt</a:t>
              </a:r>
              <a:r>
                <a:rPr lang="en-US" sz="2100" dirty="0">
                  <a:effectLst/>
                  <a:latin typeface="Tahoma" panose="020B0604030504040204" pitchFamily="34" charset="0"/>
                  <a:ea typeface="Tahoma" panose="020B0604030504040204" pitchFamily="34" charset="0"/>
                  <a:cs typeface="Tahoma" panose="020B0604030504040204" pitchFamily="34" charset="0"/>
                </a:rPr>
                <a:t> radio </a:t>
              </a:r>
              <a:r>
                <a:rPr lang="en-US" sz="2100" dirty="0" err="1">
                  <a:effectLst/>
                  <a:latin typeface="Tahoma" panose="020B0604030504040204" pitchFamily="34" charset="0"/>
                  <a:ea typeface="Tahoma" panose="020B0604030504040204" pitchFamily="34" charset="0"/>
                  <a:cs typeface="Tahoma" panose="020B0604030504040204" pitchFamily="34" charset="0"/>
                </a:rPr>
                <a:t>xe</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phải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là</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nguyên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nhân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của</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việc</a:t>
              </a:r>
              <a:r>
                <a:rPr lang="en-US" sz="2100" dirty="0">
                  <a:effectLst/>
                  <a:latin typeface="Tahoma" panose="020B0604030504040204" pitchFamily="34" charset="0"/>
                  <a:ea typeface="Tahoma" panose="020B0604030504040204" pitchFamily="34" charset="0"/>
                  <a:cs typeface="Tahoma" panose="020B0604030504040204" pitchFamily="34" charset="0"/>
                </a:rPr>
                <a:t> pin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chết</a:t>
              </a:r>
              <a:r>
                <a:rPr lang="en-US" sz="2100" dirty="0">
                  <a:effectLst/>
                  <a:latin typeface="Tahoma" panose="020B0604030504040204" pitchFamily="34" charset="0"/>
                  <a:ea typeface="Tahoma" panose="020B0604030504040204" pitchFamily="34" charset="0"/>
                  <a:cs typeface="Tahoma" panose="020B0604030504040204" pitchFamily="34" charset="0"/>
                </a:rPr>
                <a:t>.</a:t>
              </a:r>
              <a:endParaRPr lang="en-US" sz="210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Straight Connector 19"/>
            <p:cNvCxnSpPr/>
            <p:nvPr/>
          </p:nvCxnSpPr>
          <p:spPr>
            <a:xfrm>
              <a:off x="6523630" y="3462535"/>
              <a:ext cx="4462818" cy="0"/>
            </a:xfrm>
            <a:prstGeom prst="line">
              <a:avLst/>
            </a:prstGeom>
          </p:spPr>
          <p:style>
            <a:lnRef idx="1">
              <a:schemeClr val="dk1"/>
            </a:lnRef>
            <a:fillRef idx="0">
              <a:schemeClr val="dk1"/>
            </a:fillRef>
            <a:effectRef idx="0">
              <a:schemeClr val="dk1"/>
            </a:effectRef>
            <a:fontRef idx="minor">
              <a:schemeClr val="tx1"/>
            </a:fontRef>
          </p:style>
        </p:cxnSp>
      </p:grpSp>
      <p:grpSp>
        <p:nvGrpSpPr>
          <p:cNvPr id="23" name="Group 22"/>
          <p:cNvGrpSpPr/>
          <p:nvPr/>
        </p:nvGrpSpPr>
        <p:grpSpPr>
          <a:xfrm>
            <a:off x="526705" y="2782186"/>
            <a:ext cx="5614786" cy="2355763"/>
            <a:chOff x="526705" y="2700298"/>
            <a:chExt cx="5614786" cy="2355763"/>
          </a:xfrm>
        </p:grpSpPr>
        <p:sp>
          <p:nvSpPr>
            <p:cNvPr id="4" name="Rectangle 3"/>
            <p:cNvSpPr/>
            <p:nvPr/>
          </p:nvSpPr>
          <p:spPr>
            <a:xfrm>
              <a:off x="532263" y="2700298"/>
              <a:ext cx="5609228" cy="738664"/>
            </a:xfrm>
            <a:prstGeom prst="rect">
              <a:avLst/>
            </a:prstGeom>
          </p:spPr>
          <p:txBody>
            <a:bodyPr wrap="square">
              <a:spAutoFit/>
            </a:bodyPr>
            <a:lstStyle/>
            <a:p>
              <a:r>
                <a:rPr lang="en-US" sz="2100" dirty="0">
                  <a:effectLst/>
                  <a:latin typeface="Tahoma" panose="020B0604030504040204" pitchFamily="34" charset="0"/>
                  <a:ea typeface="Tahoma" panose="020B0604030504040204" pitchFamily="34" charset="0"/>
                  <a:cs typeface="Tahoma" panose="020B0604030504040204" pitchFamily="34" charset="0"/>
                </a:rPr>
                <a:t>(1)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và</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hai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người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bạn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sau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khi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ăn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cùng</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nhau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tối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hôm</a:t>
              </a:r>
              <a:r>
                <a:rPr lang="en-US" sz="2100" dirty="0">
                  <a:effectLst/>
                  <a:latin typeface="Tahoma" panose="020B0604030504040204" pitchFamily="34" charset="0"/>
                  <a:ea typeface="Tahoma" panose="020B0604030504040204" pitchFamily="34" charset="0"/>
                  <a:cs typeface="Tahoma" panose="020B0604030504040204" pitchFamily="34" charset="0"/>
                </a:rPr>
                <a:t> qua.</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532263" y="3474767"/>
              <a:ext cx="5357557" cy="415498"/>
            </a:xfrm>
            <a:prstGeom prst="rect">
              <a:avLst/>
            </a:prstGeom>
          </p:spPr>
          <p:txBody>
            <a:bodyPr wrap="none">
              <a:spAutoFit/>
            </a:bodyPr>
            <a:lstStyle/>
            <a:p>
              <a:r>
                <a:rPr lang="en-US" sz="2100" dirty="0">
                  <a:effectLst/>
                  <a:latin typeface="Tahoma" panose="020B0604030504040204" pitchFamily="34" charset="0"/>
                  <a:ea typeface="Tahoma" panose="020B0604030504040204" pitchFamily="34" charset="0"/>
                  <a:cs typeface="Tahoma" panose="020B0604030504040204" pitchFamily="34" charset="0"/>
                </a:rPr>
                <a:t>(2)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và</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hai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người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bạn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ăn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món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súp</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hàu</a:t>
              </a:r>
              <a:r>
                <a:rPr lang="en-US" sz="2100" dirty="0">
                  <a:effectLst/>
                  <a:latin typeface="Tahoma" panose="020B0604030504040204" pitchFamily="34" charset="0"/>
                  <a:ea typeface="Tahoma" panose="020B0604030504040204" pitchFamily="34" charset="0"/>
                  <a:cs typeface="Tahoma" panose="020B0604030504040204" pitchFamily="34" charset="0"/>
                </a:rPr>
                <a:t>.</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526705" y="3994232"/>
              <a:ext cx="5614786" cy="1061829"/>
            </a:xfrm>
            <a:prstGeom prst="rect">
              <a:avLst/>
            </a:prstGeom>
          </p:spPr>
          <p:txBody>
            <a:bodyPr wrap="square">
              <a:spAutoFit/>
            </a:bodyPr>
            <a:lstStyle/>
            <a:p>
              <a:r>
                <a:rPr lang="en-US" sz="2100" dirty="0">
                  <a:effectLst/>
                  <a:latin typeface="Tahoma" panose="020B0604030504040204" pitchFamily="34" charset="0"/>
                  <a:ea typeface="Tahoma" panose="020B0604030504040204" pitchFamily="34" charset="0"/>
                  <a:cs typeface="Tahoma" panose="020B0604030504040204" pitchFamily="34" charset="0"/>
                </a:rPr>
                <a:t>(3)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và</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hai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người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bạn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sau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khi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ăn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cùng</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nhau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tối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hôm</a:t>
              </a:r>
              <a:r>
                <a:rPr lang="en-US" sz="2100" dirty="0">
                  <a:effectLst/>
                  <a:latin typeface="Tahoma" panose="020B0604030504040204" pitchFamily="34" charset="0"/>
                  <a:ea typeface="Tahoma" panose="020B0604030504040204" pitchFamily="34" charset="0"/>
                  <a:cs typeface="Tahoma" panose="020B0604030504040204" pitchFamily="34" charset="0"/>
                </a:rPr>
                <a:t> qua </a:t>
              </a:r>
              <a:r>
                <a:rPr lang="en-US" sz="2100" dirty="0" err="1">
                  <a:effectLst/>
                  <a:latin typeface="Tahoma" panose="020B0604030504040204" pitchFamily="34" charset="0"/>
                  <a:ea typeface="Tahoma" panose="020B0604030504040204" pitchFamily="34" charset="0"/>
                  <a:cs typeface="Tahoma" panose="020B0604030504040204" pitchFamily="34" charset="0"/>
                </a:rPr>
                <a:t>là</a:t>
              </a:r>
              <a:r>
                <a:rPr lang="en-US" sz="2100" dirty="0">
                  <a:effectLst/>
                  <a:latin typeface="Tahoma" panose="020B0604030504040204" pitchFamily="34" charset="0"/>
                  <a:ea typeface="Tahoma" panose="020B0604030504040204" pitchFamily="34" charset="0"/>
                  <a:cs typeface="Tahoma" panose="020B0604030504040204" pitchFamily="34" charset="0"/>
                </a:rPr>
                <a:t> do </a:t>
              </a:r>
              <a:r>
                <a:rPr lang="en-US" sz="2100" dirty="0" err="1">
                  <a:effectLst/>
                  <a:latin typeface="Tahoma" panose="020B0604030504040204" pitchFamily="34" charset="0"/>
                  <a:ea typeface="Tahoma" panose="020B0604030504040204" pitchFamily="34" charset="0"/>
                  <a:cs typeface="Tahoma" panose="020B0604030504040204" pitchFamily="34" charset="0"/>
                </a:rPr>
                <a:t>chúng</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ăn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món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súp</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hàu</a:t>
              </a:r>
              <a:r>
                <a:rPr lang="en-US" sz="2100" dirty="0">
                  <a:effectLst/>
                  <a:latin typeface="Tahoma" panose="020B0604030504040204" pitchFamily="34" charset="0"/>
                  <a:ea typeface="Tahoma" panose="020B0604030504040204" pitchFamily="34" charset="0"/>
                  <a:cs typeface="Tahoma" panose="020B0604030504040204" pitchFamily="34" charset="0"/>
                </a:rPr>
                <a:t>.</a:t>
              </a:r>
              <a:endParaRPr lang="en-US" sz="2100" dirty="0">
                <a:latin typeface="Tahoma" panose="020B0604030504040204" pitchFamily="34" charset="0"/>
                <a:ea typeface="Tahoma" panose="020B0604030504040204" pitchFamily="34" charset="0"/>
                <a:cs typeface="Tahoma" panose="020B0604030504040204" pitchFamily="34" charset="0"/>
              </a:endParaRPr>
            </a:p>
          </p:txBody>
        </p:sp>
        <p:cxnSp>
          <p:nvCxnSpPr>
            <p:cNvPr id="22" name="Straight Connector 21"/>
            <p:cNvCxnSpPr/>
            <p:nvPr/>
          </p:nvCxnSpPr>
          <p:spPr>
            <a:xfrm>
              <a:off x="748829" y="3939640"/>
              <a:ext cx="5037822"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0717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62E12C-78F1-384C-9879-7A46BC75971C}"/>
              </a:ext>
            </a:extLst>
          </p:cNvPr>
          <p:cNvSpPr/>
          <p:nvPr/>
        </p:nvSpPr>
        <p:spPr>
          <a:xfrm rot="16200000">
            <a:off x="-2737526" y="3454424"/>
            <a:ext cx="6138674" cy="70337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x-none" sz="2400" dirty="0">
                <a:solidFill>
                  <a:srgbClr val="996600"/>
                </a:solidFill>
                <a:latin typeface="American Typewriter" panose="02090604020004020304" pitchFamily="18" charset="77"/>
              </a:rPr>
              <a:t>BÀI TẬP</a:t>
            </a:r>
          </a:p>
        </p:txBody>
      </p:sp>
      <p:sp>
        <p:nvSpPr>
          <p:cNvPr id="5" name="Rectangle 4">
            <a:extLst>
              <a:ext uri="{FF2B5EF4-FFF2-40B4-BE49-F238E27FC236}">
                <a16:creationId xmlns:a16="http://schemas.microsoft.com/office/drawing/2014/main" id="{B730B3DB-B6D5-0046-BC6A-067508E3D207}"/>
              </a:ext>
            </a:extLst>
          </p:cNvPr>
          <p:cNvSpPr/>
          <p:nvPr/>
        </p:nvSpPr>
        <p:spPr>
          <a:xfrm>
            <a:off x="780288" y="1284839"/>
            <a:ext cx="5419344" cy="1569660"/>
          </a:xfrm>
          <a:prstGeom prst="rect">
            <a:avLst/>
          </a:prstGeom>
        </p:spPr>
        <p:txBody>
          <a:bodyPr wrap="square">
            <a:spAutoFit/>
          </a:bodyPr>
          <a:lstStyle/>
          <a:p>
            <a:pPr algn="just"/>
            <a:r>
              <a:rPr lang="en-US" sz="2400" dirty="0">
                <a:latin typeface="Palatino Linotype" panose="02040502050505030304" pitchFamily="18" charset="0"/>
              </a:rPr>
              <a:t>1. </a:t>
            </a:r>
            <a:r>
              <a:rPr lang="en-US" sz="2400" dirty="0" err="1">
                <a:latin typeface="Palatino Linotype" panose="02040502050505030304" pitchFamily="18" charset="0"/>
              </a:rPr>
              <a:t>Bạn</a:t>
            </a:r>
            <a:r>
              <a:rPr lang="en-US" sz="2400" dirty="0">
                <a:latin typeface="Palatino Linotype" panose="02040502050505030304" pitchFamily="18" charset="0"/>
              </a:rPr>
              <a:t> </a:t>
            </a:r>
            <a:r>
              <a:rPr lang="en-US" sz="2400" dirty="0" err="1">
                <a:latin typeface="Palatino Linotype" panose="02040502050505030304" pitchFamily="18" charset="0"/>
              </a:rPr>
              <a:t>nói</a:t>
            </a:r>
            <a:r>
              <a:rPr lang="en-US" sz="2400" dirty="0">
                <a:latin typeface="Palatino Linotype" panose="02040502050505030304" pitchFamily="18" charset="0"/>
              </a:rPr>
              <a:t> </a:t>
            </a:r>
            <a:r>
              <a:rPr lang="en-US" sz="2400" dirty="0" err="1">
                <a:latin typeface="Palatino Linotype" panose="02040502050505030304" pitchFamily="18" charset="0"/>
              </a:rPr>
              <a:t>ba</a:t>
            </a:r>
            <a:r>
              <a:rPr lang="en-US" sz="2400" dirty="0">
                <a:latin typeface="Palatino Linotype" panose="02040502050505030304" pitchFamily="18" charset="0"/>
              </a:rPr>
              <a:t> </a:t>
            </a:r>
            <a:r>
              <a:rPr lang="en-US" sz="2400" dirty="0" err="1">
                <a:latin typeface="Palatino Linotype" panose="02040502050505030304" pitchFamily="18" charset="0"/>
              </a:rPr>
              <a:t>đêm</a:t>
            </a:r>
            <a:r>
              <a:rPr lang="en-US" sz="2400" dirty="0">
                <a:latin typeface="Palatino Linotype" panose="02040502050505030304" pitchFamily="18" charset="0"/>
              </a:rPr>
              <a:t> qua </a:t>
            </a:r>
            <a:r>
              <a:rPr lang="en-US" sz="2400" dirty="0" err="1">
                <a:latin typeface="Palatino Linotype" panose="02040502050505030304" pitchFamily="18" charset="0"/>
              </a:rPr>
              <a:t>bạn</a:t>
            </a:r>
            <a:r>
              <a:rPr lang="en-US" sz="2400" dirty="0">
                <a:latin typeface="Palatino Linotype" panose="02040502050505030304" pitchFamily="18" charset="0"/>
              </a:rPr>
              <a:t> </a:t>
            </a:r>
            <a:r>
              <a:rPr lang="en-US" sz="2400" dirty="0" err="1">
                <a:latin typeface="Palatino Linotype" panose="02040502050505030304" pitchFamily="18" charset="0"/>
              </a:rPr>
              <a:t>bị</a:t>
            </a:r>
            <a:r>
              <a:rPr lang="en-US" sz="2400" dirty="0">
                <a:latin typeface="Palatino Linotype" panose="02040502050505030304" pitchFamily="18" charset="0"/>
              </a:rPr>
              <a:t> </a:t>
            </a:r>
            <a:r>
              <a:rPr lang="en-US" sz="2400" dirty="0" err="1">
                <a:latin typeface="Palatino Linotype" panose="02040502050505030304" pitchFamily="18" charset="0"/>
              </a:rPr>
              <a:t>mất</a:t>
            </a:r>
            <a:r>
              <a:rPr lang="en-US" sz="2400" dirty="0">
                <a:latin typeface="Palatino Linotype" panose="02040502050505030304" pitchFamily="18" charset="0"/>
              </a:rPr>
              <a:t> </a:t>
            </a:r>
            <a:r>
              <a:rPr lang="en-US" sz="2400" dirty="0" err="1">
                <a:latin typeface="Palatino Linotype" panose="02040502050505030304" pitchFamily="18" charset="0"/>
              </a:rPr>
              <a:t>ngủ</a:t>
            </a:r>
            <a:r>
              <a:rPr lang="en-US" sz="2400" dirty="0">
                <a:latin typeface="Palatino Linotype" panose="02040502050505030304" pitchFamily="18" charset="0"/>
              </a:rPr>
              <a:t> </a:t>
            </a:r>
            <a:r>
              <a:rPr lang="en-US" sz="2400" dirty="0" err="1">
                <a:latin typeface="Palatino Linotype" panose="02040502050505030304" pitchFamily="18" charset="0"/>
              </a:rPr>
              <a:t>và</a:t>
            </a:r>
            <a:r>
              <a:rPr lang="en-US" sz="2400" dirty="0">
                <a:latin typeface="Palatino Linotype" panose="02040502050505030304" pitchFamily="18" charset="0"/>
              </a:rPr>
              <a:t> </a:t>
            </a:r>
            <a:r>
              <a:rPr lang="en-US" sz="2400" dirty="0" err="1">
                <a:latin typeface="Palatino Linotype" panose="02040502050505030304" pitchFamily="18" charset="0"/>
              </a:rPr>
              <a:t>cả</a:t>
            </a:r>
            <a:r>
              <a:rPr lang="en-US" sz="2400" dirty="0">
                <a:latin typeface="Palatino Linotype" panose="02040502050505030304" pitchFamily="18" charset="0"/>
              </a:rPr>
              <a:t> </a:t>
            </a:r>
            <a:r>
              <a:rPr lang="en-US" sz="2400" dirty="0" err="1">
                <a:latin typeface="Palatino Linotype" panose="02040502050505030304" pitchFamily="18" charset="0"/>
              </a:rPr>
              <a:t>ba</a:t>
            </a:r>
            <a:r>
              <a:rPr lang="en-US" sz="2400" dirty="0">
                <a:latin typeface="Palatino Linotype" panose="02040502050505030304" pitchFamily="18" charset="0"/>
              </a:rPr>
              <a:t> </a:t>
            </a:r>
            <a:r>
              <a:rPr lang="en-US" sz="2400" dirty="0" err="1">
                <a:latin typeface="Palatino Linotype" panose="02040502050505030304" pitchFamily="18" charset="0"/>
              </a:rPr>
              <a:t>đêm</a:t>
            </a:r>
            <a:r>
              <a:rPr lang="en-US" sz="2400" dirty="0">
                <a:latin typeface="Palatino Linotype" panose="02040502050505030304" pitchFamily="18" charset="0"/>
              </a:rPr>
              <a:t> </a:t>
            </a:r>
            <a:r>
              <a:rPr lang="en-US" sz="2400" dirty="0" err="1">
                <a:latin typeface="Palatino Linotype" panose="02040502050505030304" pitchFamily="18" charset="0"/>
              </a:rPr>
              <a:t>ấy</a:t>
            </a:r>
            <a:r>
              <a:rPr lang="en-US" sz="2400" dirty="0">
                <a:latin typeface="Palatino Linotype" panose="02040502050505030304" pitchFamily="18" charset="0"/>
              </a:rPr>
              <a:t> </a:t>
            </a:r>
            <a:r>
              <a:rPr lang="en-US" sz="2400" dirty="0" err="1">
                <a:latin typeface="Palatino Linotype" panose="02040502050505030304" pitchFamily="18" charset="0"/>
              </a:rPr>
              <a:t>bạn</a:t>
            </a:r>
            <a:r>
              <a:rPr lang="en-US" sz="2400" dirty="0">
                <a:latin typeface="Palatino Linotype" panose="02040502050505030304" pitchFamily="18" charset="0"/>
              </a:rPr>
              <a:t> </a:t>
            </a:r>
            <a:r>
              <a:rPr lang="en-US" sz="2400" dirty="0" err="1">
                <a:latin typeface="Palatino Linotype" panose="02040502050505030304" pitchFamily="18" charset="0"/>
              </a:rPr>
              <a:t>đều</a:t>
            </a:r>
            <a:r>
              <a:rPr lang="en-US" sz="2400" dirty="0">
                <a:latin typeface="Palatino Linotype" panose="02040502050505030304" pitchFamily="18" charset="0"/>
              </a:rPr>
              <a:t> </a:t>
            </a:r>
            <a:r>
              <a:rPr lang="en-US" sz="2400" dirty="0" err="1">
                <a:latin typeface="Palatino Linotype" panose="02040502050505030304" pitchFamily="18" charset="0"/>
              </a:rPr>
              <a:t>uống</a:t>
            </a:r>
            <a:r>
              <a:rPr lang="en-US" sz="2400" dirty="0">
                <a:latin typeface="Palatino Linotype" panose="02040502050505030304" pitchFamily="18" charset="0"/>
              </a:rPr>
              <a:t> café </a:t>
            </a:r>
            <a:r>
              <a:rPr lang="en-US" sz="2400" dirty="0" err="1">
                <a:latin typeface="Palatino Linotype" panose="02040502050505030304" pitchFamily="18" charset="0"/>
              </a:rPr>
              <a:t>sau</a:t>
            </a:r>
            <a:r>
              <a:rPr lang="en-US" sz="2400" dirty="0">
                <a:latin typeface="Palatino Linotype" panose="02040502050505030304" pitchFamily="18" charset="0"/>
              </a:rPr>
              <a:t> </a:t>
            </a:r>
            <a:r>
              <a:rPr lang="en-US" sz="2400" dirty="0" err="1">
                <a:latin typeface="Palatino Linotype" panose="02040502050505030304" pitchFamily="18" charset="0"/>
              </a:rPr>
              <a:t>bữa</a:t>
            </a:r>
            <a:r>
              <a:rPr lang="en-US" sz="2400" dirty="0">
                <a:latin typeface="Palatino Linotype" panose="02040502050505030304" pitchFamily="18" charset="0"/>
              </a:rPr>
              <a:t> </a:t>
            </a:r>
            <a:r>
              <a:rPr lang="en-US" sz="2400" dirty="0" err="1">
                <a:latin typeface="Palatino Linotype" panose="02040502050505030304" pitchFamily="18" charset="0"/>
              </a:rPr>
              <a:t>ăn</a:t>
            </a:r>
            <a:r>
              <a:rPr lang="en-US" sz="2400" dirty="0">
                <a:latin typeface="Palatino Linotype" panose="02040502050505030304" pitchFamily="18" charset="0"/>
              </a:rPr>
              <a:t>. Cho </a:t>
            </a:r>
            <a:r>
              <a:rPr lang="en-US" sz="2400" dirty="0" err="1">
                <a:latin typeface="Palatino Linotype" panose="02040502050505030304" pitchFamily="18" charset="0"/>
              </a:rPr>
              <a:t>nên</a:t>
            </a:r>
            <a:r>
              <a:rPr lang="en-US" sz="2400" dirty="0">
                <a:latin typeface="Palatino Linotype" panose="02040502050505030304" pitchFamily="18" charset="0"/>
              </a:rPr>
              <a:t> </a:t>
            </a:r>
            <a:r>
              <a:rPr lang="en-US" sz="2400" dirty="0" err="1">
                <a:latin typeface="Palatino Linotype" panose="02040502050505030304" pitchFamily="18" charset="0"/>
              </a:rPr>
              <a:t>có</a:t>
            </a:r>
            <a:r>
              <a:rPr lang="en-US" sz="2400" dirty="0">
                <a:latin typeface="Palatino Linotype" panose="02040502050505030304" pitchFamily="18" charset="0"/>
              </a:rPr>
              <a:t> </a:t>
            </a:r>
            <a:r>
              <a:rPr lang="en-US" sz="2400" dirty="0" err="1">
                <a:latin typeface="Palatino Linotype" panose="02040502050505030304" pitchFamily="18" charset="0"/>
              </a:rPr>
              <a:t>khả</a:t>
            </a:r>
            <a:r>
              <a:rPr lang="en-US" sz="2400" dirty="0">
                <a:latin typeface="Palatino Linotype" panose="02040502050505030304" pitchFamily="18" charset="0"/>
              </a:rPr>
              <a:t> </a:t>
            </a:r>
            <a:r>
              <a:rPr lang="en-US" sz="2400" dirty="0" err="1">
                <a:latin typeface="Palatino Linotype" panose="02040502050505030304" pitchFamily="18" charset="0"/>
              </a:rPr>
              <a:t>năng</a:t>
            </a:r>
            <a:r>
              <a:rPr lang="en-US" sz="2400" dirty="0">
                <a:latin typeface="Palatino Linotype" panose="02040502050505030304" pitchFamily="18" charset="0"/>
              </a:rPr>
              <a:t> café </a:t>
            </a:r>
            <a:r>
              <a:rPr lang="en-US" sz="2400" dirty="0" err="1">
                <a:latin typeface="Palatino Linotype" panose="02040502050505030304" pitchFamily="18" charset="0"/>
              </a:rPr>
              <a:t>là</a:t>
            </a:r>
            <a:r>
              <a:rPr lang="en-US" sz="2400" dirty="0">
                <a:latin typeface="Palatino Linotype" panose="02040502050505030304" pitchFamily="18" charset="0"/>
              </a:rPr>
              <a:t> </a:t>
            </a:r>
            <a:r>
              <a:rPr lang="en-US" sz="2400" dirty="0" err="1">
                <a:latin typeface="Palatino Linotype" panose="02040502050505030304" pitchFamily="18" charset="0"/>
              </a:rPr>
              <a:t>cái</a:t>
            </a:r>
            <a:r>
              <a:rPr lang="en-US" sz="2400" dirty="0">
                <a:latin typeface="Palatino Linotype" panose="02040502050505030304" pitchFamily="18" charset="0"/>
              </a:rPr>
              <a:t> </a:t>
            </a:r>
            <a:r>
              <a:rPr lang="en-US" sz="2400" dirty="0" err="1">
                <a:latin typeface="Palatino Linotype" panose="02040502050505030304" pitchFamily="18" charset="0"/>
              </a:rPr>
              <a:t>khiến</a:t>
            </a:r>
            <a:r>
              <a:rPr lang="en-US" sz="2400" dirty="0">
                <a:latin typeface="Palatino Linotype" panose="02040502050505030304" pitchFamily="18" charset="0"/>
              </a:rPr>
              <a:t> </a:t>
            </a:r>
            <a:r>
              <a:rPr lang="en-US" sz="2400" dirty="0" err="1">
                <a:latin typeface="Palatino Linotype" panose="02040502050505030304" pitchFamily="18" charset="0"/>
              </a:rPr>
              <a:t>bạn</a:t>
            </a:r>
            <a:r>
              <a:rPr lang="en-US" sz="2400" dirty="0">
                <a:latin typeface="Palatino Linotype" panose="02040502050505030304" pitchFamily="18" charset="0"/>
              </a:rPr>
              <a:t> </a:t>
            </a:r>
            <a:r>
              <a:rPr lang="en-US" sz="2400" dirty="0" err="1">
                <a:latin typeface="Palatino Linotype" panose="02040502050505030304" pitchFamily="18" charset="0"/>
              </a:rPr>
              <a:t>không</a:t>
            </a:r>
            <a:r>
              <a:rPr lang="en-US" sz="2400" dirty="0">
                <a:latin typeface="Palatino Linotype" panose="02040502050505030304" pitchFamily="18" charset="0"/>
              </a:rPr>
              <a:t> </a:t>
            </a:r>
            <a:r>
              <a:rPr lang="en-US" sz="2400" dirty="0" err="1">
                <a:latin typeface="Palatino Linotype" panose="02040502050505030304" pitchFamily="18" charset="0"/>
              </a:rPr>
              <a:t>thể</a:t>
            </a:r>
            <a:r>
              <a:rPr lang="en-US" sz="2400" dirty="0">
                <a:latin typeface="Palatino Linotype" panose="02040502050505030304" pitchFamily="18" charset="0"/>
              </a:rPr>
              <a:t> </a:t>
            </a:r>
            <a:r>
              <a:rPr lang="en-US" sz="2400" dirty="0" err="1">
                <a:latin typeface="Palatino Linotype" panose="02040502050505030304" pitchFamily="18" charset="0"/>
              </a:rPr>
              <a:t>ngủ</a:t>
            </a:r>
            <a:r>
              <a:rPr lang="en-US" sz="2400" dirty="0">
                <a:latin typeface="Palatino Linotype" panose="02040502050505030304" pitchFamily="18" charset="0"/>
              </a:rPr>
              <a:t> </a:t>
            </a:r>
            <a:r>
              <a:rPr lang="en-US" sz="2400" dirty="0" err="1">
                <a:latin typeface="Palatino Linotype" panose="02040502050505030304" pitchFamily="18" charset="0"/>
              </a:rPr>
              <a:t>được</a:t>
            </a:r>
            <a:r>
              <a:rPr lang="en-US" sz="2400" dirty="0">
                <a:latin typeface="Palatino Linotype" panose="02040502050505030304" pitchFamily="18" charset="0"/>
              </a:rPr>
              <a:t>.</a:t>
            </a:r>
          </a:p>
        </p:txBody>
      </p:sp>
      <p:sp>
        <p:nvSpPr>
          <p:cNvPr id="9" name="Rectangle 8">
            <a:extLst>
              <a:ext uri="{FF2B5EF4-FFF2-40B4-BE49-F238E27FC236}">
                <a16:creationId xmlns:a16="http://schemas.microsoft.com/office/drawing/2014/main" id="{D39AFDFC-7663-6B47-8D67-1423404FA0F8}"/>
              </a:ext>
            </a:extLst>
          </p:cNvPr>
          <p:cNvSpPr/>
          <p:nvPr/>
        </p:nvSpPr>
        <p:spPr>
          <a:xfrm>
            <a:off x="780288" y="3021282"/>
            <a:ext cx="5419344" cy="1569660"/>
          </a:xfrm>
          <a:prstGeom prst="rect">
            <a:avLst/>
          </a:prstGeom>
        </p:spPr>
        <p:txBody>
          <a:bodyPr wrap="square">
            <a:spAutoFit/>
          </a:bodyPr>
          <a:lstStyle/>
          <a:p>
            <a:pPr algn="just"/>
            <a:r>
              <a:rPr lang="en-US" sz="2400" dirty="0">
                <a:latin typeface="Palatino Linotype" panose="02040502050505030304" pitchFamily="18" charset="0"/>
              </a:rPr>
              <a:t>2. </a:t>
            </a:r>
            <a:r>
              <a:rPr lang="en-US" sz="2400" dirty="0" err="1">
                <a:latin typeface="Palatino Linotype" panose="02040502050505030304" pitchFamily="18" charset="0"/>
              </a:rPr>
              <a:t>Tôi</a:t>
            </a:r>
            <a:r>
              <a:rPr lang="en-US" sz="2400" dirty="0">
                <a:latin typeface="Palatino Linotype" panose="02040502050505030304" pitchFamily="18" charset="0"/>
              </a:rPr>
              <a:t> </a:t>
            </a:r>
            <a:r>
              <a:rPr lang="en-US" sz="2400" dirty="0" err="1">
                <a:latin typeface="Palatino Linotype" panose="02040502050505030304" pitchFamily="18" charset="0"/>
              </a:rPr>
              <a:t>chạy</a:t>
            </a:r>
            <a:r>
              <a:rPr lang="en-US" sz="2400" dirty="0">
                <a:latin typeface="Palatino Linotype" panose="02040502050505030304" pitchFamily="18" charset="0"/>
              </a:rPr>
              <a:t> </a:t>
            </a:r>
            <a:r>
              <a:rPr lang="en-US" sz="2400" dirty="0" err="1">
                <a:latin typeface="Palatino Linotype" panose="02040502050505030304" pitchFamily="18" charset="0"/>
              </a:rPr>
              <a:t>nhanh</a:t>
            </a:r>
            <a:r>
              <a:rPr lang="en-US" sz="2400" dirty="0">
                <a:latin typeface="Palatino Linotype" panose="02040502050505030304" pitchFamily="18" charset="0"/>
              </a:rPr>
              <a:t> </a:t>
            </a:r>
            <a:r>
              <a:rPr lang="en-US" sz="2400" dirty="0" err="1">
                <a:latin typeface="Palatino Linotype" panose="02040502050505030304" pitchFamily="18" charset="0"/>
              </a:rPr>
              <a:t>hơn</a:t>
            </a:r>
            <a:r>
              <a:rPr lang="en-US" sz="2400" dirty="0">
                <a:latin typeface="Palatino Linotype" panose="02040502050505030304" pitchFamily="18" charset="0"/>
              </a:rPr>
              <a:t> </a:t>
            </a:r>
            <a:r>
              <a:rPr lang="en-US" sz="2400" dirty="0" err="1">
                <a:latin typeface="Palatino Linotype" panose="02040502050505030304" pitchFamily="18" charset="0"/>
              </a:rPr>
              <a:t>người</a:t>
            </a:r>
            <a:r>
              <a:rPr lang="en-US" sz="2400" dirty="0">
                <a:latin typeface="Palatino Linotype" panose="02040502050505030304" pitchFamily="18" charset="0"/>
              </a:rPr>
              <a:t> </a:t>
            </a:r>
            <a:r>
              <a:rPr lang="en-US" sz="2400" dirty="0" err="1">
                <a:latin typeface="Palatino Linotype" panose="02040502050505030304" pitchFamily="18" charset="0"/>
              </a:rPr>
              <a:t>đồng</a:t>
            </a:r>
            <a:r>
              <a:rPr lang="en-US" sz="2400" dirty="0">
                <a:latin typeface="Palatino Linotype" panose="02040502050505030304" pitchFamily="18" charset="0"/>
              </a:rPr>
              <a:t> </a:t>
            </a:r>
            <a:r>
              <a:rPr lang="en-US" sz="2400" dirty="0" err="1">
                <a:latin typeface="Palatino Linotype" panose="02040502050505030304" pitchFamily="18" charset="0"/>
              </a:rPr>
              <a:t>đội</a:t>
            </a:r>
            <a:r>
              <a:rPr lang="en-US" sz="2400" dirty="0">
                <a:latin typeface="Palatino Linotype" panose="02040502050505030304" pitchFamily="18" charset="0"/>
              </a:rPr>
              <a:t> </a:t>
            </a:r>
            <a:r>
              <a:rPr lang="en-US" sz="2400" dirty="0" err="1">
                <a:latin typeface="Palatino Linotype" panose="02040502050505030304" pitchFamily="18" charset="0"/>
              </a:rPr>
              <a:t>của</a:t>
            </a:r>
            <a:r>
              <a:rPr lang="en-US" sz="2400" dirty="0">
                <a:latin typeface="Palatino Linotype" panose="02040502050505030304" pitchFamily="18" charset="0"/>
              </a:rPr>
              <a:t> </a:t>
            </a:r>
            <a:r>
              <a:rPr lang="en-US" sz="2400" dirty="0" err="1">
                <a:latin typeface="Palatino Linotype" panose="02040502050505030304" pitchFamily="18" charset="0"/>
              </a:rPr>
              <a:t>mình</a:t>
            </a:r>
            <a:r>
              <a:rPr lang="en-US" sz="2400" dirty="0">
                <a:latin typeface="Palatino Linotype" panose="02040502050505030304" pitchFamily="18" charset="0"/>
              </a:rPr>
              <a:t>. </a:t>
            </a:r>
            <a:r>
              <a:rPr lang="en-US" sz="2400" dirty="0" err="1">
                <a:latin typeface="Palatino Linotype" panose="02040502050505030304" pitchFamily="18" charset="0"/>
              </a:rPr>
              <a:t>Vì</a:t>
            </a:r>
            <a:r>
              <a:rPr lang="en-US" sz="2400" dirty="0">
                <a:latin typeface="Palatino Linotype" panose="02040502050505030304" pitchFamily="18" charset="0"/>
              </a:rPr>
              <a:t> </a:t>
            </a:r>
            <a:r>
              <a:rPr lang="en-US" sz="2400" dirty="0" err="1">
                <a:latin typeface="Palatino Linotype" panose="02040502050505030304" pitchFamily="18" charset="0"/>
              </a:rPr>
              <a:t>tôi</a:t>
            </a:r>
            <a:r>
              <a:rPr lang="en-US" sz="2400" dirty="0">
                <a:latin typeface="Palatino Linotype" panose="02040502050505030304" pitchFamily="18" charset="0"/>
              </a:rPr>
              <a:t> </a:t>
            </a:r>
            <a:r>
              <a:rPr lang="en-US" sz="2400" dirty="0" err="1">
                <a:latin typeface="Palatino Linotype" panose="02040502050505030304" pitchFamily="18" charset="0"/>
              </a:rPr>
              <a:t>tập</a:t>
            </a:r>
            <a:r>
              <a:rPr lang="en-US" sz="2400" dirty="0">
                <a:latin typeface="Palatino Linotype" panose="02040502050505030304" pitchFamily="18" charset="0"/>
              </a:rPr>
              <a:t> </a:t>
            </a:r>
            <a:r>
              <a:rPr lang="en-US" sz="2400" dirty="0" err="1">
                <a:latin typeface="Palatino Linotype" panose="02040502050505030304" pitchFamily="18" charset="0"/>
              </a:rPr>
              <a:t>tạ</a:t>
            </a:r>
            <a:r>
              <a:rPr lang="en-US" sz="2400" dirty="0">
                <a:latin typeface="Palatino Linotype" panose="02040502050505030304" pitchFamily="18" charset="0"/>
              </a:rPr>
              <a:t> </a:t>
            </a:r>
            <a:r>
              <a:rPr lang="en-US" sz="2400" dirty="0" err="1">
                <a:latin typeface="Palatino Linotype" panose="02040502050505030304" pitchFamily="18" charset="0"/>
              </a:rPr>
              <a:t>mỗi</a:t>
            </a:r>
            <a:r>
              <a:rPr lang="en-US" sz="2400" dirty="0">
                <a:latin typeface="Palatino Linotype" panose="02040502050505030304" pitchFamily="18" charset="0"/>
              </a:rPr>
              <a:t> </a:t>
            </a:r>
            <a:r>
              <a:rPr lang="en-US" sz="2400" dirty="0" err="1">
                <a:latin typeface="Palatino Linotype" panose="02040502050505030304" pitchFamily="18" charset="0"/>
              </a:rPr>
              <a:t>ngày</a:t>
            </a:r>
            <a:r>
              <a:rPr lang="en-US" sz="2400" dirty="0">
                <a:latin typeface="Palatino Linotype" panose="02040502050505030304" pitchFamily="18" charset="0"/>
              </a:rPr>
              <a:t>, </a:t>
            </a:r>
            <a:r>
              <a:rPr lang="en-US" sz="2400" dirty="0" err="1">
                <a:latin typeface="Palatino Linotype" panose="02040502050505030304" pitchFamily="18" charset="0"/>
              </a:rPr>
              <a:t>còn</a:t>
            </a:r>
            <a:r>
              <a:rPr lang="en-US" sz="2400" dirty="0">
                <a:latin typeface="Palatino Linotype" panose="02040502050505030304" pitchFamily="18" charset="0"/>
              </a:rPr>
              <a:t> </a:t>
            </a:r>
            <a:r>
              <a:rPr lang="en-US" sz="2400" dirty="0" err="1">
                <a:latin typeface="Palatino Linotype" panose="02040502050505030304" pitchFamily="18" charset="0"/>
              </a:rPr>
              <a:t>bạn</a:t>
            </a:r>
            <a:r>
              <a:rPr lang="en-US" sz="2400" dirty="0">
                <a:latin typeface="Palatino Linotype" panose="02040502050505030304" pitchFamily="18" charset="0"/>
              </a:rPr>
              <a:t> </a:t>
            </a:r>
            <a:r>
              <a:rPr lang="en-US" sz="2400" dirty="0" err="1">
                <a:latin typeface="Palatino Linotype" panose="02040502050505030304" pitchFamily="18" charset="0"/>
              </a:rPr>
              <a:t>ấy</a:t>
            </a:r>
            <a:r>
              <a:rPr lang="en-US" sz="2400" dirty="0">
                <a:latin typeface="Palatino Linotype" panose="02040502050505030304" pitchFamily="18" charset="0"/>
              </a:rPr>
              <a:t> </a:t>
            </a:r>
            <a:r>
              <a:rPr lang="en-US" sz="2400" dirty="0" err="1">
                <a:latin typeface="Palatino Linotype" panose="02040502050505030304" pitchFamily="18" charset="0"/>
              </a:rPr>
              <a:t>thì</a:t>
            </a:r>
            <a:r>
              <a:rPr lang="en-US" sz="2400" dirty="0">
                <a:latin typeface="Palatino Linotype" panose="02040502050505030304" pitchFamily="18" charset="0"/>
              </a:rPr>
              <a:t> </a:t>
            </a:r>
            <a:r>
              <a:rPr lang="en-US" sz="2400" dirty="0" err="1">
                <a:latin typeface="Palatino Linotype" panose="02040502050505030304" pitchFamily="18" charset="0"/>
              </a:rPr>
              <a:t>không</a:t>
            </a:r>
            <a:r>
              <a:rPr lang="en-US" sz="2400" dirty="0">
                <a:latin typeface="Palatino Linotype" panose="02040502050505030304" pitchFamily="18" charset="0"/>
              </a:rPr>
              <a:t>, </a:t>
            </a:r>
            <a:r>
              <a:rPr lang="en-US" sz="2400" dirty="0" err="1">
                <a:latin typeface="Palatino Linotype" panose="02040502050505030304" pitchFamily="18" charset="0"/>
              </a:rPr>
              <a:t>có</a:t>
            </a:r>
            <a:r>
              <a:rPr lang="en-US" sz="2400" dirty="0">
                <a:latin typeface="Palatino Linotype" panose="02040502050505030304" pitchFamily="18" charset="0"/>
              </a:rPr>
              <a:t> </a:t>
            </a:r>
            <a:r>
              <a:rPr lang="en-US" sz="2400" dirty="0" err="1">
                <a:latin typeface="Palatino Linotype" panose="02040502050505030304" pitchFamily="18" charset="0"/>
              </a:rPr>
              <a:t>lẽ</a:t>
            </a:r>
            <a:r>
              <a:rPr lang="en-US" sz="2400" dirty="0">
                <a:latin typeface="Palatino Linotype" panose="02040502050505030304" pitchFamily="18" charset="0"/>
              </a:rPr>
              <a:t> </a:t>
            </a:r>
            <a:r>
              <a:rPr lang="en-US" sz="2400" dirty="0" err="1">
                <a:latin typeface="Palatino Linotype" panose="02040502050505030304" pitchFamily="18" charset="0"/>
              </a:rPr>
              <a:t>đó</a:t>
            </a:r>
            <a:r>
              <a:rPr lang="en-US" sz="2400" dirty="0">
                <a:latin typeface="Palatino Linotype" panose="02040502050505030304" pitchFamily="18" charset="0"/>
              </a:rPr>
              <a:t> </a:t>
            </a:r>
            <a:r>
              <a:rPr lang="en-US" sz="2400" dirty="0" err="1">
                <a:latin typeface="Palatino Linotype" panose="02040502050505030304" pitchFamily="18" charset="0"/>
              </a:rPr>
              <a:t>là</a:t>
            </a:r>
            <a:r>
              <a:rPr lang="en-US" sz="2400" dirty="0">
                <a:latin typeface="Palatino Linotype" panose="02040502050505030304" pitchFamily="18" charset="0"/>
              </a:rPr>
              <a:t> </a:t>
            </a:r>
            <a:r>
              <a:rPr lang="en-US" sz="2400" dirty="0" err="1">
                <a:latin typeface="Palatino Linotype" panose="02040502050505030304" pitchFamily="18" charset="0"/>
              </a:rPr>
              <a:t>lý</a:t>
            </a:r>
            <a:r>
              <a:rPr lang="en-US" sz="2400" dirty="0">
                <a:latin typeface="Palatino Linotype" panose="02040502050505030304" pitchFamily="18" charset="0"/>
              </a:rPr>
              <a:t> do </a:t>
            </a:r>
            <a:r>
              <a:rPr lang="en-US" sz="2400" dirty="0" err="1">
                <a:latin typeface="Palatino Linotype" panose="02040502050505030304" pitchFamily="18" charset="0"/>
              </a:rPr>
              <a:t>tôi</a:t>
            </a:r>
            <a:r>
              <a:rPr lang="en-US" sz="2400" dirty="0">
                <a:latin typeface="Palatino Linotype" panose="02040502050505030304" pitchFamily="18" charset="0"/>
              </a:rPr>
              <a:t> </a:t>
            </a:r>
            <a:r>
              <a:rPr lang="en-US" sz="2400" dirty="0" err="1">
                <a:latin typeface="Palatino Linotype" panose="02040502050505030304" pitchFamily="18" charset="0"/>
              </a:rPr>
              <a:t>chạy</a:t>
            </a:r>
            <a:r>
              <a:rPr lang="en-US" sz="2400" dirty="0">
                <a:latin typeface="Palatino Linotype" panose="02040502050505030304" pitchFamily="18" charset="0"/>
              </a:rPr>
              <a:t> </a:t>
            </a:r>
            <a:r>
              <a:rPr lang="en-US" sz="2400" dirty="0" err="1">
                <a:latin typeface="Palatino Linotype" panose="02040502050505030304" pitchFamily="18" charset="0"/>
              </a:rPr>
              <a:t>nhanh</a:t>
            </a:r>
            <a:r>
              <a:rPr lang="en-US" sz="2400" dirty="0">
                <a:latin typeface="Palatino Linotype" panose="02040502050505030304" pitchFamily="18" charset="0"/>
              </a:rPr>
              <a:t> </a:t>
            </a:r>
            <a:r>
              <a:rPr lang="en-US" sz="2400" dirty="0" err="1">
                <a:latin typeface="Palatino Linotype" panose="02040502050505030304" pitchFamily="18" charset="0"/>
              </a:rPr>
              <a:t>hơn</a:t>
            </a:r>
            <a:r>
              <a:rPr lang="en-US" sz="2400" dirty="0">
                <a:latin typeface="Palatino Linotype" panose="02040502050505030304" pitchFamily="18" charset="0"/>
              </a:rPr>
              <a:t> </a:t>
            </a:r>
            <a:r>
              <a:rPr lang="en-US" sz="2400" dirty="0" err="1">
                <a:latin typeface="Palatino Linotype" panose="02040502050505030304" pitchFamily="18" charset="0"/>
              </a:rPr>
              <a:t>bạn</a:t>
            </a:r>
            <a:r>
              <a:rPr lang="en-US" sz="2400" dirty="0">
                <a:latin typeface="Palatino Linotype" panose="02040502050505030304" pitchFamily="18" charset="0"/>
              </a:rPr>
              <a:t> </a:t>
            </a:r>
            <a:r>
              <a:rPr lang="en-US" sz="2400" dirty="0" err="1">
                <a:latin typeface="Palatino Linotype" panose="02040502050505030304" pitchFamily="18" charset="0"/>
              </a:rPr>
              <a:t>ấy</a:t>
            </a:r>
            <a:r>
              <a:rPr lang="en-US" sz="2400" dirty="0">
                <a:latin typeface="Palatino Linotype" panose="02040502050505030304" pitchFamily="18" charset="0"/>
              </a:rPr>
              <a:t>.</a:t>
            </a:r>
          </a:p>
        </p:txBody>
      </p:sp>
      <p:sp>
        <p:nvSpPr>
          <p:cNvPr id="10" name="Rectangle 9">
            <a:extLst>
              <a:ext uri="{FF2B5EF4-FFF2-40B4-BE49-F238E27FC236}">
                <a16:creationId xmlns:a16="http://schemas.microsoft.com/office/drawing/2014/main" id="{35242287-DB7F-B748-AA69-DC8E7901ABA2}"/>
              </a:ext>
            </a:extLst>
          </p:cNvPr>
          <p:cNvSpPr/>
          <p:nvPr/>
        </p:nvSpPr>
        <p:spPr>
          <a:xfrm>
            <a:off x="780288" y="4757725"/>
            <a:ext cx="5419344" cy="1938992"/>
          </a:xfrm>
          <a:prstGeom prst="rect">
            <a:avLst/>
          </a:prstGeom>
        </p:spPr>
        <p:txBody>
          <a:bodyPr wrap="square">
            <a:spAutoFit/>
          </a:bodyPr>
          <a:lstStyle/>
          <a:p>
            <a:pPr algn="just"/>
            <a:r>
              <a:rPr lang="en-US" sz="2400" dirty="0">
                <a:latin typeface="Palatino Linotype" panose="02040502050505030304" pitchFamily="18" charset="0"/>
              </a:rPr>
              <a:t>3. </a:t>
            </a:r>
            <a:r>
              <a:rPr lang="en-US" sz="2400" dirty="0" err="1">
                <a:latin typeface="Palatino Linotype" panose="02040502050505030304" pitchFamily="18" charset="0"/>
              </a:rPr>
              <a:t>Mấy</a:t>
            </a:r>
            <a:r>
              <a:rPr lang="en-US" sz="2400" dirty="0">
                <a:latin typeface="Palatino Linotype" panose="02040502050505030304" pitchFamily="18" charset="0"/>
              </a:rPr>
              <a:t> con </a:t>
            </a:r>
            <a:r>
              <a:rPr lang="en-US" sz="2400" dirty="0" err="1">
                <a:latin typeface="Palatino Linotype" panose="02040502050505030304" pitchFamily="18" charset="0"/>
              </a:rPr>
              <a:t>bọ</a:t>
            </a:r>
            <a:r>
              <a:rPr lang="en-US" sz="2400" dirty="0">
                <a:latin typeface="Palatino Linotype" panose="02040502050505030304" pitchFamily="18" charset="0"/>
              </a:rPr>
              <a:t> </a:t>
            </a:r>
            <a:r>
              <a:rPr lang="en-US" sz="2400" dirty="0" err="1">
                <a:latin typeface="Palatino Linotype" panose="02040502050505030304" pitchFamily="18" charset="0"/>
              </a:rPr>
              <a:t>ăn</a:t>
            </a:r>
            <a:r>
              <a:rPr lang="en-US" sz="2400" dirty="0">
                <a:latin typeface="Palatino Linotype" panose="02040502050505030304" pitchFamily="18" charset="0"/>
              </a:rPr>
              <a:t> </a:t>
            </a:r>
            <a:r>
              <a:rPr lang="en-US" sz="2400" dirty="0" err="1">
                <a:latin typeface="Palatino Linotype" panose="02040502050505030304" pitchFamily="18" charset="0"/>
              </a:rPr>
              <a:t>cải</a:t>
            </a:r>
            <a:r>
              <a:rPr lang="en-US" sz="2400" dirty="0">
                <a:latin typeface="Palatino Linotype" panose="02040502050505030304" pitchFamily="18" charset="0"/>
              </a:rPr>
              <a:t> </a:t>
            </a:r>
            <a:r>
              <a:rPr lang="en-US" sz="2400" dirty="0" err="1">
                <a:latin typeface="Palatino Linotype" panose="02040502050505030304" pitchFamily="18" charset="0"/>
              </a:rPr>
              <a:t>bó</a:t>
            </a:r>
            <a:r>
              <a:rPr lang="en-US" sz="2400" dirty="0">
                <a:latin typeface="Palatino Linotype" panose="02040502050505030304" pitchFamily="18" charset="0"/>
              </a:rPr>
              <a:t> </a:t>
            </a:r>
            <a:r>
              <a:rPr lang="en-US" sz="2400" dirty="0" err="1">
                <a:latin typeface="Palatino Linotype" panose="02040502050505030304" pitchFamily="18" charset="0"/>
              </a:rPr>
              <a:t>xôi</a:t>
            </a:r>
            <a:r>
              <a:rPr lang="en-US" sz="2400" dirty="0">
                <a:latin typeface="Palatino Linotype" panose="02040502050505030304" pitchFamily="18" charset="0"/>
              </a:rPr>
              <a:t> </a:t>
            </a:r>
            <a:r>
              <a:rPr lang="en-US" sz="2400" dirty="0" err="1">
                <a:latin typeface="Palatino Linotype" panose="02040502050505030304" pitchFamily="18" charset="0"/>
              </a:rPr>
              <a:t>trong</a:t>
            </a:r>
            <a:r>
              <a:rPr lang="en-US" sz="2400" dirty="0">
                <a:latin typeface="Palatino Linotype" panose="02040502050505030304" pitchFamily="18" charset="0"/>
              </a:rPr>
              <a:t> </a:t>
            </a:r>
            <a:r>
              <a:rPr lang="en-US" sz="2400" dirty="0" err="1">
                <a:latin typeface="Palatino Linotype" panose="02040502050505030304" pitchFamily="18" charset="0"/>
              </a:rPr>
              <a:t>vườn</a:t>
            </a:r>
            <a:r>
              <a:rPr lang="en-US" sz="2400" dirty="0">
                <a:latin typeface="Palatino Linotype" panose="02040502050505030304" pitchFamily="18" charset="0"/>
              </a:rPr>
              <a:t> </a:t>
            </a:r>
            <a:r>
              <a:rPr lang="en-US" sz="2400" dirty="0" err="1">
                <a:latin typeface="Palatino Linotype" panose="02040502050505030304" pitchFamily="18" charset="0"/>
              </a:rPr>
              <a:t>tôi</a:t>
            </a:r>
            <a:r>
              <a:rPr lang="en-US" sz="2400" dirty="0">
                <a:latin typeface="Palatino Linotype" panose="02040502050505030304" pitchFamily="18" charset="0"/>
              </a:rPr>
              <a:t> </a:t>
            </a:r>
            <a:r>
              <a:rPr lang="en-US" sz="2400" dirty="0" err="1">
                <a:latin typeface="Palatino Linotype" panose="02040502050505030304" pitchFamily="18" charset="0"/>
              </a:rPr>
              <a:t>không</a:t>
            </a:r>
            <a:r>
              <a:rPr lang="en-US" sz="2400" dirty="0">
                <a:latin typeface="Palatino Linotype" panose="02040502050505030304" pitchFamily="18" charset="0"/>
              </a:rPr>
              <a:t> </a:t>
            </a:r>
            <a:r>
              <a:rPr lang="en-US" sz="2400" dirty="0" err="1">
                <a:latin typeface="Palatino Linotype" panose="02040502050505030304" pitchFamily="18" charset="0"/>
              </a:rPr>
              <a:t>còn</a:t>
            </a:r>
            <a:r>
              <a:rPr lang="en-US" sz="2400" dirty="0">
                <a:latin typeface="Palatino Linotype" panose="02040502050505030304" pitchFamily="18" charset="0"/>
              </a:rPr>
              <a:t>. </a:t>
            </a:r>
            <a:r>
              <a:rPr lang="en-US" sz="2400" dirty="0" err="1">
                <a:latin typeface="Palatino Linotype" panose="02040502050505030304" pitchFamily="18" charset="0"/>
              </a:rPr>
              <a:t>Với</a:t>
            </a:r>
            <a:r>
              <a:rPr lang="en-US" sz="2400" dirty="0">
                <a:latin typeface="Palatino Linotype" panose="02040502050505030304" pitchFamily="18" charset="0"/>
              </a:rPr>
              <a:t> </a:t>
            </a:r>
            <a:r>
              <a:rPr lang="en-US" sz="2400" dirty="0" err="1">
                <a:latin typeface="Palatino Linotype" panose="02040502050505030304" pitchFamily="18" charset="0"/>
              </a:rPr>
              <a:t>việc</a:t>
            </a:r>
            <a:r>
              <a:rPr lang="en-US" sz="2400" dirty="0">
                <a:latin typeface="Palatino Linotype" panose="02040502050505030304" pitchFamily="18" charset="0"/>
              </a:rPr>
              <a:t> </a:t>
            </a:r>
            <a:r>
              <a:rPr lang="en-US" sz="2400" dirty="0" err="1">
                <a:latin typeface="Palatino Linotype" panose="02040502050505030304" pitchFamily="18" charset="0"/>
              </a:rPr>
              <a:t>là</a:t>
            </a:r>
            <a:r>
              <a:rPr lang="en-US" sz="2400" dirty="0">
                <a:latin typeface="Palatino Linotype" panose="02040502050505030304" pitchFamily="18" charset="0"/>
              </a:rPr>
              <a:t> </a:t>
            </a:r>
            <a:r>
              <a:rPr lang="en-US" sz="2400" dirty="0" err="1">
                <a:latin typeface="Palatino Linotype" panose="02040502050505030304" pitchFamily="18" charset="0"/>
              </a:rPr>
              <a:t>tôi</a:t>
            </a:r>
            <a:r>
              <a:rPr lang="en-US" sz="2400" dirty="0">
                <a:latin typeface="Palatino Linotype" panose="02040502050505030304" pitchFamily="18" charset="0"/>
              </a:rPr>
              <a:t> </a:t>
            </a:r>
            <a:r>
              <a:rPr lang="en-US" sz="2400" dirty="0" err="1">
                <a:latin typeface="Palatino Linotype" panose="02040502050505030304" pitchFamily="18" charset="0"/>
              </a:rPr>
              <a:t>đã</a:t>
            </a:r>
            <a:r>
              <a:rPr lang="en-US" sz="2400" dirty="0">
                <a:latin typeface="Palatino Linotype" panose="02040502050505030304" pitchFamily="18" charset="0"/>
              </a:rPr>
              <a:t> </a:t>
            </a:r>
            <a:r>
              <a:rPr lang="en-US" sz="2400" dirty="0" err="1">
                <a:latin typeface="Palatino Linotype" panose="02040502050505030304" pitchFamily="18" charset="0"/>
              </a:rPr>
              <a:t>trồng</a:t>
            </a:r>
            <a:r>
              <a:rPr lang="en-US" sz="2400" dirty="0">
                <a:latin typeface="Palatino Linotype" panose="02040502050505030304" pitchFamily="18" charset="0"/>
              </a:rPr>
              <a:t> </a:t>
            </a:r>
            <a:r>
              <a:rPr lang="en-US" sz="2400" dirty="0" err="1">
                <a:latin typeface="Palatino Linotype" panose="02040502050505030304" pitchFamily="18" charset="0"/>
              </a:rPr>
              <a:t>cúc</a:t>
            </a:r>
            <a:r>
              <a:rPr lang="en-US" sz="2400" dirty="0">
                <a:latin typeface="Palatino Linotype" panose="02040502050505030304" pitchFamily="18" charset="0"/>
              </a:rPr>
              <a:t> </a:t>
            </a:r>
            <a:r>
              <a:rPr lang="en-US" sz="2400" dirty="0" err="1">
                <a:latin typeface="Palatino Linotype" panose="02040502050505030304" pitchFamily="18" charset="0"/>
              </a:rPr>
              <a:t>vạn</a:t>
            </a:r>
            <a:r>
              <a:rPr lang="en-US" sz="2400" dirty="0">
                <a:latin typeface="Palatino Linotype" panose="02040502050505030304" pitchFamily="18" charset="0"/>
              </a:rPr>
              <a:t> </a:t>
            </a:r>
            <a:r>
              <a:rPr lang="en-US" sz="2400" dirty="0" err="1">
                <a:latin typeface="Palatino Linotype" panose="02040502050505030304" pitchFamily="18" charset="0"/>
              </a:rPr>
              <a:t>thọ</a:t>
            </a:r>
            <a:r>
              <a:rPr lang="en-US" sz="2400" dirty="0">
                <a:latin typeface="Palatino Linotype" panose="02040502050505030304" pitchFamily="18" charset="0"/>
              </a:rPr>
              <a:t> </a:t>
            </a:r>
            <a:r>
              <a:rPr lang="en-US" sz="2400" dirty="0" err="1">
                <a:latin typeface="Palatino Linotype" panose="02040502050505030304" pitchFamily="18" charset="0"/>
              </a:rPr>
              <a:t>quanh</a:t>
            </a:r>
            <a:r>
              <a:rPr lang="en-US" sz="2400" dirty="0">
                <a:latin typeface="Palatino Linotype" panose="02040502050505030304" pitchFamily="18" charset="0"/>
              </a:rPr>
              <a:t> </a:t>
            </a:r>
            <a:r>
              <a:rPr lang="en-US" sz="2400" dirty="0" err="1">
                <a:latin typeface="Palatino Linotype" panose="02040502050505030304" pitchFamily="18" charset="0"/>
              </a:rPr>
              <a:t>vườn</a:t>
            </a:r>
            <a:r>
              <a:rPr lang="en-US" sz="2400" dirty="0">
                <a:latin typeface="Palatino Linotype" panose="02040502050505030304" pitchFamily="18" charset="0"/>
              </a:rPr>
              <a:t> </a:t>
            </a:r>
            <a:r>
              <a:rPr lang="en-US" sz="2400" dirty="0" err="1">
                <a:latin typeface="Palatino Linotype" panose="02040502050505030304" pitchFamily="18" charset="0"/>
              </a:rPr>
              <a:t>nên</a:t>
            </a:r>
            <a:r>
              <a:rPr lang="en-US" sz="2400" dirty="0">
                <a:latin typeface="Palatino Linotype" panose="02040502050505030304" pitchFamily="18" charset="0"/>
              </a:rPr>
              <a:t> </a:t>
            </a:r>
            <a:r>
              <a:rPr lang="en-US" sz="2400" dirty="0" err="1">
                <a:latin typeface="Palatino Linotype" panose="02040502050505030304" pitchFamily="18" charset="0"/>
              </a:rPr>
              <a:t>tôi</a:t>
            </a:r>
            <a:r>
              <a:rPr lang="en-US" sz="2400" dirty="0">
                <a:latin typeface="Palatino Linotype" panose="02040502050505030304" pitchFamily="18" charset="0"/>
              </a:rPr>
              <a:t> </a:t>
            </a:r>
            <a:r>
              <a:rPr lang="en-US" sz="2400" dirty="0" err="1">
                <a:latin typeface="Palatino Linotype" panose="02040502050505030304" pitchFamily="18" charset="0"/>
              </a:rPr>
              <a:t>nghĩ</a:t>
            </a:r>
            <a:r>
              <a:rPr lang="en-US" sz="2400" dirty="0">
                <a:latin typeface="Palatino Linotype" panose="02040502050505030304" pitchFamily="18" charset="0"/>
              </a:rPr>
              <a:t> </a:t>
            </a:r>
            <a:r>
              <a:rPr lang="en-US" sz="2400" dirty="0" err="1">
                <a:latin typeface="Palatino Linotype" panose="02040502050505030304" pitchFamily="18" charset="0"/>
              </a:rPr>
              <a:t>cúc</a:t>
            </a:r>
            <a:r>
              <a:rPr lang="en-US" sz="2400" dirty="0">
                <a:latin typeface="Palatino Linotype" panose="02040502050505030304" pitchFamily="18" charset="0"/>
              </a:rPr>
              <a:t> </a:t>
            </a:r>
            <a:r>
              <a:rPr lang="en-US" sz="2400" dirty="0" err="1">
                <a:latin typeface="Palatino Linotype" panose="02040502050505030304" pitchFamily="18" charset="0"/>
              </a:rPr>
              <a:t>vạn</a:t>
            </a:r>
            <a:r>
              <a:rPr lang="en-US" sz="2400" dirty="0">
                <a:latin typeface="Palatino Linotype" panose="02040502050505030304" pitchFamily="18" charset="0"/>
              </a:rPr>
              <a:t> </a:t>
            </a:r>
            <a:r>
              <a:rPr lang="en-US" sz="2400" dirty="0" err="1">
                <a:latin typeface="Palatino Linotype" panose="02040502050505030304" pitchFamily="18" charset="0"/>
              </a:rPr>
              <a:t>thọ</a:t>
            </a:r>
            <a:r>
              <a:rPr lang="en-US" sz="2400" dirty="0">
                <a:latin typeface="Palatino Linotype" panose="02040502050505030304" pitchFamily="18" charset="0"/>
              </a:rPr>
              <a:t> </a:t>
            </a:r>
            <a:r>
              <a:rPr lang="en-US" sz="2400" dirty="0" err="1">
                <a:latin typeface="Palatino Linotype" panose="02040502050505030304" pitchFamily="18" charset="0"/>
              </a:rPr>
              <a:t>là</a:t>
            </a:r>
            <a:r>
              <a:rPr lang="en-US" sz="2400" dirty="0">
                <a:latin typeface="Palatino Linotype" panose="02040502050505030304" pitchFamily="18" charset="0"/>
              </a:rPr>
              <a:t> </a:t>
            </a:r>
            <a:r>
              <a:rPr lang="en-US" sz="2400" dirty="0" err="1">
                <a:latin typeface="Palatino Linotype" panose="02040502050505030304" pitchFamily="18" charset="0"/>
              </a:rPr>
              <a:t>nguyên</a:t>
            </a:r>
            <a:r>
              <a:rPr lang="en-US" sz="2400" dirty="0">
                <a:latin typeface="Palatino Linotype" panose="02040502050505030304" pitchFamily="18" charset="0"/>
              </a:rPr>
              <a:t> </a:t>
            </a:r>
            <a:r>
              <a:rPr lang="en-US" sz="2400" dirty="0" err="1">
                <a:latin typeface="Palatino Linotype" panose="02040502050505030304" pitchFamily="18" charset="0"/>
              </a:rPr>
              <a:t>nhân</a:t>
            </a:r>
            <a:r>
              <a:rPr lang="en-US" sz="2400" dirty="0">
                <a:latin typeface="Palatino Linotype" panose="02040502050505030304" pitchFamily="18" charset="0"/>
              </a:rPr>
              <a:t> </a:t>
            </a:r>
            <a:r>
              <a:rPr lang="en-US" sz="2400" dirty="0" err="1">
                <a:latin typeface="Palatino Linotype" panose="02040502050505030304" pitchFamily="18" charset="0"/>
              </a:rPr>
              <a:t>khiến</a:t>
            </a:r>
            <a:r>
              <a:rPr lang="en-US" sz="2400" dirty="0">
                <a:latin typeface="Palatino Linotype" panose="02040502050505030304" pitchFamily="18" charset="0"/>
              </a:rPr>
              <a:t> </a:t>
            </a:r>
            <a:r>
              <a:rPr lang="en-US" sz="2400" dirty="0" err="1">
                <a:latin typeface="Palatino Linotype" panose="02040502050505030304" pitchFamily="18" charset="0"/>
              </a:rPr>
              <a:t>cho</a:t>
            </a:r>
            <a:r>
              <a:rPr lang="en-US" sz="2400" dirty="0">
                <a:latin typeface="Palatino Linotype" panose="02040502050505030304" pitchFamily="18" charset="0"/>
              </a:rPr>
              <a:t> </a:t>
            </a:r>
            <a:r>
              <a:rPr lang="en-US" sz="2400" dirty="0" err="1">
                <a:latin typeface="Palatino Linotype" panose="02040502050505030304" pitchFamily="18" charset="0"/>
              </a:rPr>
              <a:t>bọ</a:t>
            </a:r>
            <a:r>
              <a:rPr lang="en-US" sz="2400" dirty="0">
                <a:latin typeface="Palatino Linotype" panose="02040502050505030304" pitchFamily="18" charset="0"/>
              </a:rPr>
              <a:t> </a:t>
            </a:r>
            <a:r>
              <a:rPr lang="en-US" sz="2400" dirty="0" err="1">
                <a:latin typeface="Palatino Linotype" panose="02040502050505030304" pitchFamily="18" charset="0"/>
              </a:rPr>
              <a:t>không</a:t>
            </a:r>
            <a:r>
              <a:rPr lang="en-US" sz="2400" dirty="0">
                <a:latin typeface="Palatino Linotype" panose="02040502050505030304" pitchFamily="18" charset="0"/>
              </a:rPr>
              <a:t> </a:t>
            </a:r>
            <a:r>
              <a:rPr lang="en-US" sz="2400" dirty="0" err="1">
                <a:latin typeface="Palatino Linotype" panose="02040502050505030304" pitchFamily="18" charset="0"/>
              </a:rPr>
              <a:t>còn</a:t>
            </a:r>
            <a:r>
              <a:rPr lang="en-US" sz="2400" dirty="0">
                <a:latin typeface="Palatino Linotype" panose="02040502050505030304" pitchFamily="18" charset="0"/>
              </a:rPr>
              <a:t> </a:t>
            </a:r>
            <a:r>
              <a:rPr lang="en-US" sz="2400" dirty="0" err="1">
                <a:latin typeface="Palatino Linotype" panose="02040502050505030304" pitchFamily="18" charset="0"/>
              </a:rPr>
              <a:t>ở</a:t>
            </a:r>
            <a:r>
              <a:rPr lang="en-US" sz="2400" dirty="0">
                <a:latin typeface="Palatino Linotype" panose="02040502050505030304" pitchFamily="18" charset="0"/>
              </a:rPr>
              <a:t> </a:t>
            </a:r>
            <a:r>
              <a:rPr lang="en-US" sz="2400" dirty="0" err="1">
                <a:latin typeface="Palatino Linotype" panose="02040502050505030304" pitchFamily="18" charset="0"/>
              </a:rPr>
              <a:t>đây</a:t>
            </a:r>
            <a:r>
              <a:rPr lang="en-US" sz="2400" dirty="0">
                <a:latin typeface="Palatino Linotype" panose="02040502050505030304" pitchFamily="18" charset="0"/>
              </a:rPr>
              <a:t>.</a:t>
            </a:r>
          </a:p>
        </p:txBody>
      </p:sp>
      <p:sp>
        <p:nvSpPr>
          <p:cNvPr id="12" name="Rectangle 11">
            <a:extLst>
              <a:ext uri="{FF2B5EF4-FFF2-40B4-BE49-F238E27FC236}">
                <a16:creationId xmlns:a16="http://schemas.microsoft.com/office/drawing/2014/main" id="{01557514-314D-C44D-A2CC-8AED82510D96}"/>
              </a:ext>
            </a:extLst>
          </p:cNvPr>
          <p:cNvSpPr/>
          <p:nvPr/>
        </p:nvSpPr>
        <p:spPr>
          <a:xfrm>
            <a:off x="6387860" y="1284839"/>
            <a:ext cx="5419344" cy="3046988"/>
          </a:xfrm>
          <a:prstGeom prst="rect">
            <a:avLst/>
          </a:prstGeom>
        </p:spPr>
        <p:txBody>
          <a:bodyPr wrap="square">
            <a:spAutoFit/>
          </a:bodyPr>
          <a:lstStyle/>
          <a:p>
            <a:pPr algn="just"/>
            <a:r>
              <a:rPr lang="en-US" sz="2400" dirty="0">
                <a:latin typeface="Palatino Linotype" panose="02040502050505030304" pitchFamily="18" charset="0"/>
              </a:rPr>
              <a:t>4. </a:t>
            </a:r>
            <a:r>
              <a:rPr lang="en-US" sz="2400" dirty="0" err="1">
                <a:latin typeface="Palatino Linotype" panose="02040502050505030304" pitchFamily="18" charset="0"/>
              </a:rPr>
              <a:t>Việc</a:t>
            </a:r>
            <a:r>
              <a:rPr lang="en-US" sz="2400" dirty="0">
                <a:latin typeface="Palatino Linotype" panose="02040502050505030304" pitchFamily="18" charset="0"/>
              </a:rPr>
              <a:t> </a:t>
            </a:r>
            <a:r>
              <a:rPr lang="en-US" sz="2400" dirty="0" err="1">
                <a:latin typeface="Palatino Linotype" panose="02040502050505030304" pitchFamily="18" charset="0"/>
              </a:rPr>
              <a:t>tăng</a:t>
            </a:r>
            <a:r>
              <a:rPr lang="en-US" sz="2400" dirty="0">
                <a:latin typeface="Palatino Linotype" panose="02040502050505030304" pitchFamily="18" charset="0"/>
              </a:rPr>
              <a:t> </a:t>
            </a:r>
            <a:r>
              <a:rPr lang="en-US" sz="2400" dirty="0" err="1">
                <a:latin typeface="Palatino Linotype" panose="02040502050505030304" pitchFamily="18" charset="0"/>
              </a:rPr>
              <a:t>thuế</a:t>
            </a:r>
            <a:r>
              <a:rPr lang="en-US" sz="2400" dirty="0">
                <a:latin typeface="Palatino Linotype" panose="02040502050505030304" pitchFamily="18" charset="0"/>
              </a:rPr>
              <a:t> </a:t>
            </a:r>
            <a:r>
              <a:rPr lang="en-US" sz="2400" dirty="0" err="1">
                <a:latin typeface="Palatino Linotype" panose="02040502050505030304" pitchFamily="18" charset="0"/>
              </a:rPr>
              <a:t>năm</a:t>
            </a:r>
            <a:r>
              <a:rPr lang="en-US" sz="2400" dirty="0">
                <a:latin typeface="Palatino Linotype" panose="02040502050505030304" pitchFamily="18" charset="0"/>
              </a:rPr>
              <a:t> </a:t>
            </a:r>
            <a:r>
              <a:rPr lang="en-US" sz="2400" dirty="0" err="1">
                <a:latin typeface="Palatino Linotype" panose="02040502050505030304" pitchFamily="18" charset="0"/>
              </a:rPr>
              <a:t>ngoái</a:t>
            </a:r>
            <a:r>
              <a:rPr lang="en-US" sz="2400" dirty="0">
                <a:latin typeface="Palatino Linotype" panose="02040502050505030304" pitchFamily="18" charset="0"/>
              </a:rPr>
              <a:t> </a:t>
            </a:r>
            <a:r>
              <a:rPr lang="en-US" sz="2400" dirty="0" err="1">
                <a:latin typeface="Palatino Linotype" panose="02040502050505030304" pitchFamily="18" charset="0"/>
              </a:rPr>
              <a:t>đã</a:t>
            </a:r>
            <a:r>
              <a:rPr lang="en-US" sz="2400" dirty="0">
                <a:latin typeface="Palatino Linotype" panose="02040502050505030304" pitchFamily="18" charset="0"/>
              </a:rPr>
              <a:t> </a:t>
            </a:r>
            <a:r>
              <a:rPr lang="en-US" sz="2400" dirty="0" err="1">
                <a:latin typeface="Palatino Linotype" panose="02040502050505030304" pitchFamily="18" charset="0"/>
              </a:rPr>
              <a:t>khiến</a:t>
            </a:r>
            <a:r>
              <a:rPr lang="en-US" sz="2400" dirty="0">
                <a:latin typeface="Palatino Linotype" panose="02040502050505030304" pitchFamily="18" charset="0"/>
              </a:rPr>
              <a:t> </a:t>
            </a:r>
            <a:r>
              <a:rPr lang="en-US" sz="2400" dirty="0" err="1">
                <a:latin typeface="Palatino Linotype" panose="02040502050505030304" pitchFamily="18" charset="0"/>
              </a:rPr>
              <a:t>cho</a:t>
            </a:r>
            <a:r>
              <a:rPr lang="en-US" sz="2400" dirty="0">
                <a:latin typeface="Palatino Linotype" panose="02040502050505030304" pitchFamily="18" charset="0"/>
              </a:rPr>
              <a:t> </a:t>
            </a:r>
            <a:r>
              <a:rPr lang="en-US" sz="2400" dirty="0" err="1">
                <a:latin typeface="Palatino Linotype" panose="02040502050505030304" pitchFamily="18" charset="0"/>
              </a:rPr>
              <a:t>số</a:t>
            </a:r>
            <a:r>
              <a:rPr lang="en-US" sz="2400" dirty="0">
                <a:latin typeface="Palatino Linotype" panose="02040502050505030304" pitchFamily="18" charset="0"/>
              </a:rPr>
              <a:t> </a:t>
            </a:r>
            <a:r>
              <a:rPr lang="en-US" sz="2400" dirty="0" err="1">
                <a:latin typeface="Palatino Linotype" panose="02040502050505030304" pitchFamily="18" charset="0"/>
              </a:rPr>
              <a:t>người</a:t>
            </a:r>
            <a:r>
              <a:rPr lang="en-US" sz="2400" dirty="0">
                <a:latin typeface="Palatino Linotype" panose="02040502050505030304" pitchFamily="18" charset="0"/>
              </a:rPr>
              <a:t> </a:t>
            </a:r>
            <a:r>
              <a:rPr lang="en-US" sz="2400" dirty="0" err="1">
                <a:latin typeface="Palatino Linotype" panose="02040502050505030304" pitchFamily="18" charset="0"/>
              </a:rPr>
              <a:t>coi</a:t>
            </a:r>
            <a:r>
              <a:rPr lang="en-US" sz="2400" dirty="0">
                <a:latin typeface="Palatino Linotype" panose="02040502050505030304" pitchFamily="18" charset="0"/>
              </a:rPr>
              <a:t> </a:t>
            </a:r>
            <a:r>
              <a:rPr lang="en-US" sz="2400" dirty="0" err="1">
                <a:latin typeface="Palatino Linotype" panose="02040502050505030304" pitchFamily="18" charset="0"/>
              </a:rPr>
              <a:t>thường</a:t>
            </a:r>
            <a:r>
              <a:rPr lang="en-US" sz="2400" dirty="0">
                <a:latin typeface="Palatino Linotype" panose="02040502050505030304" pitchFamily="18" charset="0"/>
              </a:rPr>
              <a:t> </a:t>
            </a:r>
            <a:r>
              <a:rPr lang="en-US" sz="2400" dirty="0" err="1">
                <a:latin typeface="Palatino Linotype" panose="02040502050505030304" pitchFamily="18" charset="0"/>
              </a:rPr>
              <a:t>pháp</a:t>
            </a:r>
            <a:r>
              <a:rPr lang="en-US" sz="2400" dirty="0">
                <a:latin typeface="Palatino Linotype" panose="02040502050505030304" pitchFamily="18" charset="0"/>
              </a:rPr>
              <a:t> </a:t>
            </a:r>
            <a:r>
              <a:rPr lang="en-US" sz="2400" dirty="0" err="1">
                <a:latin typeface="Palatino Linotype" panose="02040502050505030304" pitchFamily="18" charset="0"/>
              </a:rPr>
              <a:t>luật</a:t>
            </a:r>
            <a:r>
              <a:rPr lang="en-US" sz="2400" dirty="0">
                <a:latin typeface="Palatino Linotype" panose="02040502050505030304" pitchFamily="18" charset="0"/>
              </a:rPr>
              <a:t>, </a:t>
            </a:r>
            <a:r>
              <a:rPr lang="en-US" sz="2400" dirty="0" err="1">
                <a:latin typeface="Palatino Linotype" panose="02040502050505030304" pitchFamily="18" charset="0"/>
              </a:rPr>
              <a:t>tức</a:t>
            </a:r>
            <a:r>
              <a:rPr lang="en-US" sz="2400" dirty="0">
                <a:latin typeface="Palatino Linotype" panose="02040502050505030304" pitchFamily="18" charset="0"/>
              </a:rPr>
              <a:t> </a:t>
            </a:r>
            <a:r>
              <a:rPr lang="en-US" sz="2400" dirty="0" err="1">
                <a:latin typeface="Palatino Linotype" panose="02040502050505030304" pitchFamily="18" charset="0"/>
              </a:rPr>
              <a:t>những</a:t>
            </a:r>
            <a:r>
              <a:rPr lang="en-US" sz="2400" dirty="0">
                <a:latin typeface="Palatino Linotype" panose="02040502050505030304" pitchFamily="18" charset="0"/>
              </a:rPr>
              <a:t> </a:t>
            </a:r>
            <a:r>
              <a:rPr lang="en-US" sz="2400" dirty="0" err="1">
                <a:latin typeface="Palatino Linotype" panose="02040502050505030304" pitchFamily="18" charset="0"/>
              </a:rPr>
              <a:t>người</a:t>
            </a:r>
            <a:r>
              <a:rPr lang="en-US" sz="2400" dirty="0">
                <a:latin typeface="Palatino Linotype" panose="02040502050505030304" pitchFamily="18" charset="0"/>
              </a:rPr>
              <a:t> </a:t>
            </a:r>
            <a:r>
              <a:rPr lang="en-US" sz="2400" dirty="0" err="1">
                <a:latin typeface="Palatino Linotype" panose="02040502050505030304" pitchFamily="18" charset="0"/>
              </a:rPr>
              <a:t>không</a:t>
            </a:r>
            <a:r>
              <a:rPr lang="en-US" sz="2400" dirty="0">
                <a:latin typeface="Palatino Linotype" panose="02040502050505030304" pitchFamily="18" charset="0"/>
              </a:rPr>
              <a:t> </a:t>
            </a:r>
            <a:r>
              <a:rPr lang="en-US" sz="2400" dirty="0" err="1">
                <a:latin typeface="Palatino Linotype" panose="02040502050505030304" pitchFamily="18" charset="0"/>
              </a:rPr>
              <a:t>trả</a:t>
            </a:r>
            <a:r>
              <a:rPr lang="en-US" sz="2400" dirty="0">
                <a:latin typeface="Palatino Linotype" panose="02040502050505030304" pitchFamily="18" charset="0"/>
              </a:rPr>
              <a:t> </a:t>
            </a:r>
            <a:r>
              <a:rPr lang="en-US" sz="2400" dirty="0" err="1">
                <a:latin typeface="Palatino Linotype" panose="02040502050505030304" pitchFamily="18" charset="0"/>
              </a:rPr>
              <a:t>thuế</a:t>
            </a:r>
            <a:r>
              <a:rPr lang="en-US" sz="2400" dirty="0">
                <a:latin typeface="Palatino Linotype" panose="02040502050505030304" pitchFamily="18" charset="0"/>
              </a:rPr>
              <a:t>, </a:t>
            </a:r>
            <a:r>
              <a:rPr lang="en-US" sz="2400" dirty="0" err="1">
                <a:latin typeface="Palatino Linotype" panose="02040502050505030304" pitchFamily="18" charset="0"/>
              </a:rPr>
              <a:t>tăng</a:t>
            </a:r>
            <a:r>
              <a:rPr lang="en-US" sz="2400" dirty="0">
                <a:latin typeface="Palatino Linotype" panose="02040502050505030304" pitchFamily="18" charset="0"/>
              </a:rPr>
              <a:t> </a:t>
            </a:r>
            <a:r>
              <a:rPr lang="en-US" sz="2400" dirty="0" err="1">
                <a:latin typeface="Palatino Linotype" panose="02040502050505030304" pitchFamily="18" charset="0"/>
              </a:rPr>
              <a:t>lên</a:t>
            </a:r>
            <a:r>
              <a:rPr lang="en-US" sz="2400" dirty="0">
                <a:latin typeface="Palatino Linotype" panose="02040502050505030304" pitchFamily="18" charset="0"/>
              </a:rPr>
              <a:t>. Theo </a:t>
            </a:r>
            <a:r>
              <a:rPr lang="en-US" sz="2400" dirty="0" err="1">
                <a:latin typeface="Palatino Linotype" panose="02040502050505030304" pitchFamily="18" charset="0"/>
              </a:rPr>
              <a:t>báo</a:t>
            </a:r>
            <a:r>
              <a:rPr lang="en-US" sz="2400" dirty="0">
                <a:latin typeface="Palatino Linotype" panose="02040502050505030304" pitchFamily="18" charset="0"/>
              </a:rPr>
              <a:t> </a:t>
            </a:r>
            <a:r>
              <a:rPr lang="en-US" sz="2400" dirty="0" err="1">
                <a:latin typeface="Palatino Linotype" panose="02040502050505030304" pitchFamily="18" charset="0"/>
              </a:rPr>
              <a:t>cáo</a:t>
            </a:r>
            <a:r>
              <a:rPr lang="en-US" sz="2400" dirty="0">
                <a:latin typeface="Palatino Linotype" panose="02040502050505030304" pitchFamily="18" charset="0"/>
              </a:rPr>
              <a:t> </a:t>
            </a:r>
            <a:r>
              <a:rPr lang="en-US" sz="2400" dirty="0" err="1">
                <a:latin typeface="Palatino Linotype" panose="02040502050505030304" pitchFamily="18" charset="0"/>
              </a:rPr>
              <a:t>của</a:t>
            </a:r>
            <a:r>
              <a:rPr lang="en-US" sz="2400" dirty="0">
                <a:latin typeface="Palatino Linotype" panose="02040502050505030304" pitchFamily="18" charset="0"/>
              </a:rPr>
              <a:t> Chi </a:t>
            </a:r>
            <a:r>
              <a:rPr lang="en-US" sz="2400" dirty="0" err="1">
                <a:latin typeface="Palatino Linotype" panose="02040502050505030304" pitchFamily="18" charset="0"/>
              </a:rPr>
              <a:t>cục</a:t>
            </a:r>
            <a:r>
              <a:rPr lang="en-US" sz="2400" dirty="0">
                <a:latin typeface="Palatino Linotype" panose="02040502050505030304" pitchFamily="18" charset="0"/>
              </a:rPr>
              <a:t> </a:t>
            </a:r>
            <a:r>
              <a:rPr lang="en-US" sz="2400" dirty="0" err="1">
                <a:latin typeface="Palatino Linotype" panose="02040502050505030304" pitchFamily="18" charset="0"/>
              </a:rPr>
              <a:t>Thuế</a:t>
            </a:r>
            <a:r>
              <a:rPr lang="en-US" sz="2400" dirty="0">
                <a:latin typeface="Palatino Linotype" panose="02040502050505030304" pitchFamily="18" charset="0"/>
              </a:rPr>
              <a:t>, </a:t>
            </a:r>
            <a:r>
              <a:rPr lang="en-US" sz="2400" dirty="0" err="1">
                <a:latin typeface="Palatino Linotype" panose="02040502050505030304" pitchFamily="18" charset="0"/>
              </a:rPr>
              <a:t>năm</a:t>
            </a:r>
            <a:r>
              <a:rPr lang="en-US" sz="2400" dirty="0">
                <a:latin typeface="Palatino Linotype" panose="02040502050505030304" pitchFamily="18" charset="0"/>
              </a:rPr>
              <a:t> </a:t>
            </a:r>
            <a:r>
              <a:rPr lang="en-US" sz="2400" dirty="0" err="1">
                <a:latin typeface="Palatino Linotype" panose="02040502050505030304" pitchFamily="18" charset="0"/>
              </a:rPr>
              <a:t>vừa</a:t>
            </a:r>
            <a:r>
              <a:rPr lang="en-US" sz="2400" dirty="0">
                <a:latin typeface="Palatino Linotype" panose="02040502050505030304" pitchFamily="18" charset="0"/>
              </a:rPr>
              <a:t> </a:t>
            </a:r>
            <a:r>
              <a:rPr lang="en-US" sz="2400" dirty="0" err="1">
                <a:latin typeface="Palatino Linotype" panose="02040502050505030304" pitchFamily="18" charset="0"/>
              </a:rPr>
              <a:t>rồi</a:t>
            </a:r>
            <a:r>
              <a:rPr lang="en-US" sz="2400" dirty="0">
                <a:latin typeface="Palatino Linotype" panose="02040502050505030304" pitchFamily="18" charset="0"/>
              </a:rPr>
              <a:t> </a:t>
            </a:r>
            <a:r>
              <a:rPr lang="en-US" sz="2400" dirty="0" err="1">
                <a:latin typeface="Palatino Linotype" panose="02040502050505030304" pitchFamily="18" charset="0"/>
              </a:rPr>
              <a:t>số</a:t>
            </a:r>
            <a:r>
              <a:rPr lang="en-US" sz="2400" dirty="0">
                <a:latin typeface="Palatino Linotype" panose="02040502050505030304" pitchFamily="18" charset="0"/>
              </a:rPr>
              <a:t> </a:t>
            </a:r>
            <a:r>
              <a:rPr lang="en-US" sz="2400" dirty="0" err="1">
                <a:latin typeface="Palatino Linotype" panose="02040502050505030304" pitchFamily="18" charset="0"/>
              </a:rPr>
              <a:t>người</a:t>
            </a:r>
            <a:r>
              <a:rPr lang="en-US" sz="2400" dirty="0">
                <a:latin typeface="Palatino Linotype" panose="02040502050505030304" pitchFamily="18" charset="0"/>
              </a:rPr>
              <a:t> </a:t>
            </a:r>
            <a:r>
              <a:rPr lang="en-US" sz="2400" dirty="0" err="1">
                <a:latin typeface="Palatino Linotype" panose="02040502050505030304" pitchFamily="18" charset="0"/>
              </a:rPr>
              <a:t>không</a:t>
            </a:r>
            <a:r>
              <a:rPr lang="en-US" sz="2400" dirty="0">
                <a:latin typeface="Palatino Linotype" panose="02040502050505030304" pitchFamily="18" charset="0"/>
              </a:rPr>
              <a:t> </a:t>
            </a:r>
            <a:r>
              <a:rPr lang="en-US" sz="2400" dirty="0" err="1">
                <a:latin typeface="Palatino Linotype" panose="02040502050505030304" pitchFamily="18" charset="0"/>
              </a:rPr>
              <a:t>chịu</a:t>
            </a:r>
            <a:r>
              <a:rPr lang="en-US" sz="2400" dirty="0">
                <a:latin typeface="Palatino Linotype" panose="02040502050505030304" pitchFamily="18" charset="0"/>
              </a:rPr>
              <a:t> </a:t>
            </a:r>
            <a:r>
              <a:rPr lang="en-US" sz="2400" dirty="0" err="1">
                <a:latin typeface="Palatino Linotype" panose="02040502050505030304" pitchFamily="18" charset="0"/>
              </a:rPr>
              <a:t>trả</a:t>
            </a:r>
            <a:r>
              <a:rPr lang="en-US" sz="2400" dirty="0">
                <a:latin typeface="Palatino Linotype" panose="02040502050505030304" pitchFamily="18" charset="0"/>
              </a:rPr>
              <a:t> </a:t>
            </a:r>
            <a:r>
              <a:rPr lang="en-US" sz="2400" dirty="0" err="1">
                <a:latin typeface="Palatino Linotype" panose="02040502050505030304" pitchFamily="18" charset="0"/>
              </a:rPr>
              <a:t>thuế</a:t>
            </a:r>
            <a:r>
              <a:rPr lang="en-US" sz="2400" dirty="0">
                <a:latin typeface="Palatino Linotype" panose="02040502050505030304" pitchFamily="18" charset="0"/>
              </a:rPr>
              <a:t> </a:t>
            </a:r>
            <a:r>
              <a:rPr lang="en-US" sz="2400" dirty="0" err="1">
                <a:latin typeface="Palatino Linotype" panose="02040502050505030304" pitchFamily="18" charset="0"/>
              </a:rPr>
              <a:t>cao</a:t>
            </a:r>
            <a:r>
              <a:rPr lang="en-US" sz="2400" dirty="0">
                <a:latin typeface="Palatino Linotype" panose="02040502050505030304" pitchFamily="18" charset="0"/>
              </a:rPr>
              <a:t> </a:t>
            </a:r>
            <a:r>
              <a:rPr lang="en-US" sz="2400" dirty="0" err="1">
                <a:latin typeface="Palatino Linotype" panose="02040502050505030304" pitchFamily="18" charset="0"/>
              </a:rPr>
              <a:t>hơn</a:t>
            </a:r>
            <a:r>
              <a:rPr lang="en-US" sz="2400" dirty="0">
                <a:latin typeface="Palatino Linotype" panose="02040502050505030304" pitchFamily="18" charset="0"/>
              </a:rPr>
              <a:t> </a:t>
            </a:r>
            <a:r>
              <a:rPr lang="en-US" sz="2400" dirty="0" err="1">
                <a:latin typeface="Palatino Linotype" panose="02040502050505030304" pitchFamily="18" charset="0"/>
              </a:rPr>
              <a:t>bình</a:t>
            </a:r>
            <a:r>
              <a:rPr lang="en-US" sz="2400" dirty="0">
                <a:latin typeface="Palatino Linotype" panose="02040502050505030304" pitchFamily="18" charset="0"/>
              </a:rPr>
              <a:t> </a:t>
            </a:r>
            <a:r>
              <a:rPr lang="en-US" sz="2400" dirty="0" err="1">
                <a:latin typeface="Palatino Linotype" panose="02040502050505030304" pitchFamily="18" charset="0"/>
              </a:rPr>
              <a:t>thường</a:t>
            </a:r>
            <a:r>
              <a:rPr lang="en-US" sz="2400" dirty="0">
                <a:latin typeface="Palatino Linotype" panose="02040502050505030304" pitchFamily="18" charset="0"/>
              </a:rPr>
              <a:t>, </a:t>
            </a:r>
            <a:r>
              <a:rPr lang="en-US" sz="2400" dirty="0" err="1">
                <a:latin typeface="Palatino Linotype" panose="02040502050505030304" pitchFamily="18" charset="0"/>
              </a:rPr>
              <a:t>và</a:t>
            </a:r>
            <a:r>
              <a:rPr lang="en-US" sz="2400" dirty="0">
                <a:latin typeface="Palatino Linotype" panose="02040502050505030304" pitchFamily="18" charset="0"/>
              </a:rPr>
              <a:t> </a:t>
            </a:r>
            <a:r>
              <a:rPr lang="en-US" sz="2400" dirty="0" err="1">
                <a:latin typeface="Palatino Linotype" panose="02040502050505030304" pitchFamily="18" charset="0"/>
              </a:rPr>
              <a:t>đây</a:t>
            </a:r>
            <a:r>
              <a:rPr lang="en-US" sz="2400" dirty="0">
                <a:latin typeface="Palatino Linotype" panose="02040502050505030304" pitchFamily="18" charset="0"/>
              </a:rPr>
              <a:t> </a:t>
            </a:r>
            <a:r>
              <a:rPr lang="en-US" sz="2400" dirty="0" err="1">
                <a:latin typeface="Palatino Linotype" panose="02040502050505030304" pitchFamily="18" charset="0"/>
              </a:rPr>
              <a:t>là</a:t>
            </a:r>
            <a:r>
              <a:rPr lang="en-US" sz="2400" dirty="0">
                <a:latin typeface="Palatino Linotype" panose="02040502050505030304" pitchFamily="18" charset="0"/>
              </a:rPr>
              <a:t> </a:t>
            </a:r>
            <a:r>
              <a:rPr lang="en-US" sz="2400" dirty="0" err="1">
                <a:latin typeface="Palatino Linotype" panose="02040502050505030304" pitchFamily="18" charset="0"/>
              </a:rPr>
              <a:t>năm</a:t>
            </a:r>
            <a:r>
              <a:rPr lang="en-US" sz="2400" dirty="0">
                <a:latin typeface="Palatino Linotype" panose="02040502050505030304" pitchFamily="18" charset="0"/>
              </a:rPr>
              <a:t> </a:t>
            </a:r>
            <a:r>
              <a:rPr lang="en-US" sz="2400" dirty="0" err="1">
                <a:latin typeface="Palatino Linotype" panose="02040502050505030304" pitchFamily="18" charset="0"/>
              </a:rPr>
              <a:t>đầu</a:t>
            </a:r>
            <a:r>
              <a:rPr lang="en-US" sz="2400" dirty="0">
                <a:latin typeface="Palatino Linotype" panose="02040502050505030304" pitchFamily="18" charset="0"/>
              </a:rPr>
              <a:t> </a:t>
            </a:r>
            <a:r>
              <a:rPr lang="en-US" sz="2400" dirty="0" err="1">
                <a:latin typeface="Palatino Linotype" panose="02040502050505030304" pitchFamily="18" charset="0"/>
              </a:rPr>
              <a:t>tiên</a:t>
            </a:r>
            <a:r>
              <a:rPr lang="en-US" sz="2400" dirty="0">
                <a:latin typeface="Palatino Linotype" panose="02040502050505030304" pitchFamily="18" charset="0"/>
              </a:rPr>
              <a:t> </a:t>
            </a:r>
            <a:r>
              <a:rPr lang="en-US" sz="2400" dirty="0" err="1">
                <a:latin typeface="Palatino Linotype" panose="02040502050505030304" pitchFamily="18" charset="0"/>
              </a:rPr>
              <a:t>tăng</a:t>
            </a:r>
            <a:r>
              <a:rPr lang="en-US" sz="2400" dirty="0">
                <a:latin typeface="Palatino Linotype" panose="02040502050505030304" pitchFamily="18" charset="0"/>
              </a:rPr>
              <a:t> </a:t>
            </a:r>
            <a:r>
              <a:rPr lang="en-US" sz="2400" dirty="0" err="1">
                <a:latin typeface="Palatino Linotype" panose="02040502050505030304" pitchFamily="18" charset="0"/>
              </a:rPr>
              <a:t>thuế</a:t>
            </a:r>
            <a:r>
              <a:rPr lang="en-US" sz="2400" dirty="0">
                <a:latin typeface="Palatino Linotype" panose="02040502050505030304" pitchFamily="18" charset="0"/>
              </a:rPr>
              <a:t> </a:t>
            </a:r>
            <a:r>
              <a:rPr lang="en-US" sz="2400" dirty="0" err="1">
                <a:latin typeface="Palatino Linotype" panose="02040502050505030304" pitchFamily="18" charset="0"/>
              </a:rPr>
              <a:t>trong</a:t>
            </a:r>
            <a:r>
              <a:rPr lang="en-US" sz="2400" dirty="0">
                <a:latin typeface="Palatino Linotype" panose="02040502050505030304" pitchFamily="18" charset="0"/>
              </a:rPr>
              <a:t> </a:t>
            </a:r>
            <a:r>
              <a:rPr lang="en-US" sz="2400" dirty="0" err="1">
                <a:latin typeface="Palatino Linotype" panose="02040502050505030304" pitchFamily="18" charset="0"/>
              </a:rPr>
              <a:t>thập</a:t>
            </a:r>
            <a:r>
              <a:rPr lang="en-US" sz="2400" dirty="0">
                <a:latin typeface="Palatino Linotype" panose="02040502050505030304" pitchFamily="18" charset="0"/>
              </a:rPr>
              <a:t> </a:t>
            </a:r>
            <a:r>
              <a:rPr lang="en-US" sz="2400" dirty="0" err="1">
                <a:latin typeface="Palatino Linotype" panose="02040502050505030304" pitchFamily="18" charset="0"/>
              </a:rPr>
              <a:t>kỷ</a:t>
            </a:r>
            <a:r>
              <a:rPr lang="en-US" sz="2400" dirty="0">
                <a:latin typeface="Palatino Linotype" panose="02040502050505030304" pitchFamily="18" charset="0"/>
              </a:rPr>
              <a:t> qua. </a:t>
            </a:r>
          </a:p>
          <a:p>
            <a:pPr algn="just"/>
            <a:endParaRPr lang="en-US" sz="2400" dirty="0">
              <a:latin typeface="Palatino Linotype" panose="02040502050505030304" pitchFamily="18" charset="0"/>
            </a:endParaRPr>
          </a:p>
        </p:txBody>
      </p:sp>
    </p:spTree>
    <p:extLst>
      <p:ext uri="{BB962C8B-B14F-4D97-AF65-F5344CB8AC3E}">
        <p14:creationId xmlns:p14="http://schemas.microsoft.com/office/powerpoint/2010/main" val="273862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000" y="1227994"/>
            <a:ext cx="5721448" cy="1384995"/>
          </a:xfrm>
          <a:prstGeom prst="rect">
            <a:avLst/>
          </a:prstGeom>
        </p:spPr>
        <p:txBody>
          <a:bodyPr wrap="square">
            <a:spAutoFit/>
          </a:bodyPr>
          <a:lstStyle/>
          <a:p>
            <a:pPr marL="182880" marR="0" indent="0" algn="just">
              <a:spcBef>
                <a:spcPts val="600"/>
              </a:spcBef>
            </a:pPr>
            <a:r>
              <a:rPr lang="en-US" sz="2100" i="1" dirty="0" err="1">
                <a:effectLst/>
                <a:latin typeface="Tahoma" panose="020B0604030504040204" pitchFamily="34" charset="0"/>
                <a:ea typeface="Tahoma" panose="020B0604030504040204" pitchFamily="34" charset="0"/>
                <a:cs typeface="Tahoma" panose="020B0604030504040204" pitchFamily="34" charset="0"/>
              </a:rPr>
              <a:t>Có</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khả</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năng</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món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súp</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hàu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khiến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cho</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tôi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và</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hai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người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bạn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bị</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đau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tối</a:t>
            </a:r>
            <a:r>
              <a:rPr lang="en-US" sz="2100" i="1" dirty="0">
                <a:effectLst/>
                <a:latin typeface="Tahoma" panose="020B0604030504040204" pitchFamily="34" charset="0"/>
                <a:ea typeface="Tahoma" panose="020B0604030504040204" pitchFamily="34" charset="0"/>
                <a:cs typeface="Tahoma" panose="020B0604030504040204" pitchFamily="34" charset="0"/>
              </a:rPr>
              <a:t> qua. </a:t>
            </a:r>
            <a:r>
              <a:rPr lang="en-US" sz="2100" i="1" dirty="0" err="1">
                <a:effectLst/>
                <a:latin typeface="Tahoma" panose="020B0604030504040204" pitchFamily="34" charset="0"/>
                <a:ea typeface="Tahoma" panose="020B0604030504040204" pitchFamily="34" charset="0"/>
                <a:cs typeface="Tahoma" panose="020B0604030504040204" pitchFamily="34" charset="0"/>
              </a:rPr>
              <a:t>Đây</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là</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vì</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tất</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cả</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chúng</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tôi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bị</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đau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sau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khi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ăn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tối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cùng</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nhau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và</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tất</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cả</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chúng</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tôi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đều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ăn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món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súp</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hàu</a:t>
            </a:r>
            <a:r>
              <a:rPr lang="en-US" sz="2100" i="1" dirty="0">
                <a:effectLst/>
                <a:latin typeface="Tahoma" panose="020B0604030504040204" pitchFamily="34" charset="0"/>
                <a:ea typeface="Tahoma" panose="020B0604030504040204" pitchFamily="34" charset="0"/>
                <a:cs typeface="Tahoma" panose="020B0604030504040204" pitchFamily="34" charset="0"/>
              </a:rPr>
              <a:t>.</a:t>
            </a:r>
            <a:r>
              <a:rPr lang="en-US" sz="2100" dirty="0">
                <a:solidFill>
                  <a:srgbClr val="C00000"/>
                </a:solidFill>
                <a:effectLst/>
                <a:latin typeface="Tahoma" panose="020B0604030504040204" pitchFamily="34" charset="0"/>
                <a:ea typeface="Tahoma" panose="020B0604030504040204" pitchFamily="34" charset="0"/>
                <a:cs typeface="Tahoma" panose="020B0604030504040204" pitchFamily="34" charset="0"/>
              </a:rPr>
              <a:t> </a:t>
            </a:r>
            <a:endParaRPr lang="en-US" sz="2100" dirty="0">
              <a:effectLst/>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526705" y="797107"/>
            <a:ext cx="1686680" cy="415498"/>
          </a:xfrm>
          <a:prstGeom prst="rect">
            <a:avLst/>
          </a:prstGeom>
        </p:spPr>
        <p:txBody>
          <a:bodyPr wrap="none">
            <a:spAutoFit/>
          </a:bodyPr>
          <a:lstStyle/>
          <a:p>
            <a:r>
              <a:rPr lang="en-US" sz="2100" b="1" i="1" dirty="0" err="1">
                <a:latin typeface="Tahoma" panose="020B0604030504040204" pitchFamily="34" charset="0"/>
                <a:ea typeface="Tahoma" panose="020B0604030504040204" pitchFamily="34" charset="0"/>
                <a:cs typeface="Tahoma" panose="020B0604030504040204" pitchFamily="34" charset="0"/>
              </a:rPr>
              <a:t>Luận</a:t>
            </a:r>
            <a:r>
              <a:rPr lang="en-US" sz="2100" b="1" i="1" dirty="0">
                <a:latin typeface="Tahoma" panose="020B0604030504040204" pitchFamily="34" charset="0"/>
                <a:ea typeface="Tahoma" panose="020B0604030504040204" pitchFamily="34" charset="0"/>
                <a:cs typeface="Tahoma" panose="020B0604030504040204" pitchFamily="34" charset="0"/>
              </a:rPr>
              <a:t> </a:t>
            </a:r>
            <a:r>
              <a:rPr lang="en-US" sz="2100" b="1" i="1" dirty="0" err="1">
                <a:latin typeface="Tahoma" panose="020B0604030504040204" pitchFamily="34" charset="0"/>
                <a:ea typeface="Tahoma" panose="020B0604030504040204" pitchFamily="34" charset="0"/>
                <a:cs typeface="Tahoma" panose="020B0604030504040204" pitchFamily="34" charset="0"/>
              </a:rPr>
              <a:t>cứ</a:t>
            </a:r>
            <a:r>
              <a:rPr lang="en-US" sz="2100" b="1" i="1" baseline="0" dirty="0">
                <a:latin typeface="Tahoma" panose="020B0604030504040204" pitchFamily="34" charset="0"/>
                <a:ea typeface="Tahoma" panose="020B0604030504040204" pitchFamily="34" charset="0"/>
                <a:cs typeface="Tahoma" panose="020B0604030504040204" pitchFamily="34" charset="0"/>
              </a:rPr>
              <a:t> 2: </a:t>
            </a:r>
            <a:endParaRPr lang="en-US" sz="2100" b="1" i="1" dirty="0">
              <a:latin typeface="Tahoma" panose="020B0604030504040204" pitchFamily="34" charset="0"/>
              <a:ea typeface="Tahoma" panose="020B0604030504040204" pitchFamily="34" charset="0"/>
              <a:cs typeface="Tahoma" panose="020B0604030504040204" pitchFamily="34" charset="0"/>
            </a:endParaRPr>
          </a:p>
        </p:txBody>
      </p:sp>
      <p:grpSp>
        <p:nvGrpSpPr>
          <p:cNvPr id="15" name="Group 14"/>
          <p:cNvGrpSpPr/>
          <p:nvPr/>
        </p:nvGrpSpPr>
        <p:grpSpPr>
          <a:xfrm>
            <a:off x="749385" y="5310738"/>
            <a:ext cx="4852250" cy="1230558"/>
            <a:chOff x="749385" y="5310738"/>
            <a:chExt cx="4852250" cy="1230558"/>
          </a:xfrm>
        </p:grpSpPr>
        <p:sp>
          <p:nvSpPr>
            <p:cNvPr id="7" name="Rectangle 6"/>
            <p:cNvSpPr/>
            <p:nvPr/>
          </p:nvSpPr>
          <p:spPr>
            <a:xfrm>
              <a:off x="926957" y="5310738"/>
              <a:ext cx="4674678" cy="415498"/>
            </a:xfrm>
            <a:prstGeom prst="rect">
              <a:avLst/>
            </a:prstGeom>
          </p:spPr>
          <p:txBody>
            <a:bodyPr wrap="none">
              <a:spAutoFit/>
            </a:bodyPr>
            <a:lstStyle/>
            <a:p>
              <a:r>
                <a:rPr lang="en-US" sz="2100" b="1">
                  <a:effectLst/>
                  <a:latin typeface="Tahoma" panose="020B0604030504040204" pitchFamily="34" charset="0"/>
                  <a:ea typeface="Tahoma" panose="020B0604030504040204" pitchFamily="34" charset="0"/>
                  <a:cs typeface="Tahoma" panose="020B0604030504040204" pitchFamily="34" charset="0"/>
                </a:rPr>
                <a:t>Q</a:t>
              </a:r>
              <a:r>
                <a:rPr lang="en-US" sz="210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và</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hai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người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bạn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tối</a:t>
              </a:r>
              <a:r>
                <a:rPr lang="en-US" sz="2100" dirty="0">
                  <a:effectLst/>
                  <a:latin typeface="Tahoma" panose="020B0604030504040204" pitchFamily="34" charset="0"/>
                  <a:ea typeface="Tahoma" panose="020B0604030504040204" pitchFamily="34" charset="0"/>
                  <a:cs typeface="Tahoma" panose="020B0604030504040204" pitchFamily="34" charset="0"/>
                </a:rPr>
                <a:t> qua</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749385" y="5690366"/>
              <a:ext cx="2645596" cy="480131"/>
            </a:xfrm>
            <a:prstGeom prst="rect">
              <a:avLst/>
            </a:prstGeom>
          </p:spPr>
          <p:txBody>
            <a:bodyPr wrap="none">
              <a:spAutoFit/>
            </a:bodyPr>
            <a:lstStyle/>
            <a:p>
              <a:pPr indent="182880" algn="just">
                <a:lnSpc>
                  <a:spcPct val="120000"/>
                </a:lnSpc>
                <a:spcBef>
                  <a:spcPts val="600"/>
                </a:spcBef>
                <a:spcAft>
                  <a:spcPts val="600"/>
                </a:spcAft>
              </a:pPr>
              <a:r>
                <a:rPr lang="en-US" sz="2100" b="1">
                  <a:effectLst/>
                  <a:latin typeface="Tahoma" panose="020B0604030504040204" pitchFamily="34" charset="0"/>
                  <a:ea typeface="Tahoma" panose="020B0604030504040204" pitchFamily="34" charset="0"/>
                  <a:cs typeface="Tahoma" panose="020B0604030504040204" pitchFamily="34" charset="0"/>
                </a:rPr>
                <a:t>T</a:t>
              </a:r>
              <a:r>
                <a:rPr lang="en-US" sz="210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ăn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món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súp</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hàu</a:t>
              </a:r>
              <a:endParaRPr lang="en-US" sz="2100" dirty="0">
                <a:effectLst/>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926957" y="6125798"/>
              <a:ext cx="1406154" cy="415498"/>
            </a:xfrm>
            <a:prstGeom prst="rect">
              <a:avLst/>
            </a:prstGeom>
          </p:spPr>
          <p:txBody>
            <a:bodyPr wrap="none">
              <a:spAutoFit/>
            </a:bodyPr>
            <a:lstStyle/>
            <a:p>
              <a:r>
                <a:rPr lang="en-US" sz="2100" b="1" dirty="0">
                  <a:effectLst/>
                  <a:latin typeface="Tahoma" panose="020B0604030504040204" pitchFamily="34" charset="0"/>
                  <a:ea typeface="Tahoma" panose="020B0604030504040204" pitchFamily="34" charset="0"/>
                  <a:cs typeface="Tahoma" panose="020B0604030504040204" pitchFamily="34" charset="0"/>
                </a:rPr>
                <a:t>P</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nhất</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trí</a:t>
              </a:r>
              <a:endParaRPr lang="en-US" sz="2100" dirty="0">
                <a:latin typeface="Tahoma" panose="020B0604030504040204" pitchFamily="34" charset="0"/>
                <a:ea typeface="Tahoma" panose="020B0604030504040204" pitchFamily="34" charset="0"/>
                <a:cs typeface="Tahoma" panose="020B0604030504040204" pitchFamily="34" charset="0"/>
              </a:endParaRPr>
            </a:p>
          </p:txBody>
        </p:sp>
      </p:grpSp>
      <p:sp>
        <p:nvSpPr>
          <p:cNvPr id="10" name="Rectangle 9"/>
          <p:cNvSpPr/>
          <p:nvPr/>
        </p:nvSpPr>
        <p:spPr>
          <a:xfrm>
            <a:off x="6354443" y="824403"/>
            <a:ext cx="3129887" cy="430887"/>
          </a:xfrm>
          <a:prstGeom prst="rect">
            <a:avLst/>
          </a:prstGeom>
        </p:spPr>
        <p:txBody>
          <a:bodyPr wrap="square">
            <a:spAutoFit/>
          </a:bodyPr>
          <a:lstStyle/>
          <a:p>
            <a:r>
              <a:rPr lang="en-US" sz="2100" b="1" i="1" dirty="0" err="1">
                <a:latin typeface="Tahoma" panose="020B0604030504040204" pitchFamily="34" charset="0"/>
                <a:ea typeface="Tahoma" panose="020B0604030504040204" pitchFamily="34" charset="0"/>
                <a:cs typeface="Tahoma" panose="020B0604030504040204" pitchFamily="34" charset="0"/>
              </a:rPr>
              <a:t>Luận</a:t>
            </a:r>
            <a:r>
              <a:rPr lang="en-US" sz="2100" b="1" i="1" dirty="0">
                <a:latin typeface="Tahoma" panose="020B0604030504040204" pitchFamily="34" charset="0"/>
                <a:ea typeface="Tahoma" panose="020B0604030504040204" pitchFamily="34" charset="0"/>
                <a:cs typeface="Tahoma" panose="020B0604030504040204" pitchFamily="34" charset="0"/>
              </a:rPr>
              <a:t> </a:t>
            </a:r>
            <a:r>
              <a:rPr lang="en-US" sz="2100" b="1" i="1" dirty="0" err="1">
                <a:latin typeface="Tahoma" panose="020B0604030504040204" pitchFamily="34" charset="0"/>
                <a:ea typeface="Tahoma" panose="020B0604030504040204" pitchFamily="34" charset="0"/>
                <a:cs typeface="Tahoma" panose="020B0604030504040204" pitchFamily="34" charset="0"/>
              </a:rPr>
              <a:t>cứ</a:t>
            </a:r>
            <a:r>
              <a:rPr lang="en-US" sz="2100" b="1" i="1" baseline="0" dirty="0">
                <a:latin typeface="Tahoma" panose="020B0604030504040204" pitchFamily="34" charset="0"/>
                <a:ea typeface="Tahoma" panose="020B0604030504040204" pitchFamily="34" charset="0"/>
                <a:cs typeface="Tahoma" panose="020B0604030504040204" pitchFamily="34" charset="0"/>
              </a:rPr>
              <a:t> 3:</a:t>
            </a:r>
            <a:endParaRPr lang="en-US" sz="2100" b="1" i="1"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6325168" y="1255290"/>
            <a:ext cx="5422769" cy="1061829"/>
          </a:xfrm>
          <a:prstGeom prst="rect">
            <a:avLst/>
          </a:prstGeom>
        </p:spPr>
        <p:txBody>
          <a:bodyPr wrap="square">
            <a:spAutoFit/>
          </a:bodyPr>
          <a:lstStyle/>
          <a:p>
            <a:pPr algn="just">
              <a:spcBef>
                <a:spcPts val="600"/>
              </a:spcBef>
              <a:spcAft>
                <a:spcPts val="600"/>
              </a:spcAft>
            </a:pPr>
            <a:r>
              <a:rPr lang="en-US" sz="2100" i="1" dirty="0" err="1">
                <a:effectLst/>
                <a:latin typeface="Tahoma" panose="020B0604030504040204" pitchFamily="34" charset="0"/>
                <a:ea typeface="Tahoma" panose="020B0604030504040204" pitchFamily="34" charset="0"/>
                <a:cs typeface="Tahoma" panose="020B0604030504040204" pitchFamily="34" charset="0"/>
              </a:rPr>
              <a:t>Sáng</a:t>
            </a:r>
            <a:r>
              <a:rPr lang="en-US" sz="2100" i="1" dirty="0">
                <a:effectLst/>
                <a:latin typeface="Tahoma" panose="020B0604030504040204" pitchFamily="34" charset="0"/>
                <a:ea typeface="Tahoma" panose="020B0604030504040204" pitchFamily="34" charset="0"/>
                <a:cs typeface="Tahoma" panose="020B0604030504040204" pitchFamily="34" charset="0"/>
              </a:rPr>
              <a:t> nay, </a:t>
            </a:r>
            <a:r>
              <a:rPr lang="en-US" sz="2100" i="1" dirty="0" err="1">
                <a:effectLst/>
                <a:latin typeface="Tahoma" panose="020B0604030504040204" pitchFamily="34" charset="0"/>
                <a:ea typeface="Tahoma" panose="020B0604030504040204" pitchFamily="34" charset="0"/>
                <a:cs typeface="Tahoma" panose="020B0604030504040204" pitchFamily="34" charset="0"/>
              </a:rPr>
              <a:t>xe</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tôi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bị</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chết</a:t>
            </a:r>
            <a:r>
              <a:rPr lang="en-US" sz="2100" i="1" dirty="0">
                <a:effectLst/>
                <a:latin typeface="Tahoma" panose="020B0604030504040204" pitchFamily="34" charset="0"/>
                <a:ea typeface="Tahoma" panose="020B0604030504040204" pitchFamily="34" charset="0"/>
                <a:cs typeface="Tahoma" panose="020B0604030504040204" pitchFamily="34" charset="0"/>
              </a:rPr>
              <a:t> pin. </a:t>
            </a:r>
            <a:r>
              <a:rPr lang="en-US" sz="2100" i="1" dirty="0" err="1">
                <a:effectLst/>
                <a:latin typeface="Tahoma" panose="020B0604030504040204" pitchFamily="34" charset="0"/>
                <a:ea typeface="Tahoma" panose="020B0604030504040204" pitchFamily="34" charset="0"/>
                <a:cs typeface="Tahoma" panose="020B0604030504040204" pitchFamily="34" charset="0"/>
              </a:rPr>
              <a:t>Vì</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chiều</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hôm</a:t>
            </a:r>
            <a:r>
              <a:rPr lang="en-US" sz="2100" i="1" dirty="0">
                <a:effectLst/>
                <a:latin typeface="Tahoma" panose="020B0604030504040204" pitchFamily="34" charset="0"/>
                <a:ea typeface="Tahoma" panose="020B0604030504040204" pitchFamily="34" charset="0"/>
                <a:cs typeface="Tahoma" panose="020B0604030504040204" pitchFamily="34" charset="0"/>
              </a:rPr>
              <a:t> qua </a:t>
            </a:r>
            <a:r>
              <a:rPr lang="en-US" sz="2100" i="1" dirty="0" err="1">
                <a:effectLst/>
                <a:latin typeface="Tahoma" panose="020B0604030504040204" pitchFamily="34" charset="0"/>
                <a:ea typeface="Tahoma" panose="020B0604030504040204" pitchFamily="34" charset="0"/>
                <a:cs typeface="Tahoma" panose="020B0604030504040204" pitchFamily="34" charset="0"/>
              </a:rPr>
              <a:t>tôi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cài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đặt</a:t>
            </a:r>
            <a:r>
              <a:rPr lang="en-US" sz="2100" i="1" dirty="0">
                <a:effectLst/>
                <a:latin typeface="Tahoma" panose="020B0604030504040204" pitchFamily="34" charset="0"/>
                <a:ea typeface="Tahoma" panose="020B0604030504040204" pitchFamily="34" charset="0"/>
                <a:cs typeface="Tahoma" panose="020B0604030504040204" pitchFamily="34" charset="0"/>
              </a:rPr>
              <a:t> radio </a:t>
            </a:r>
            <a:r>
              <a:rPr lang="en-US" sz="2100" i="1" dirty="0" err="1">
                <a:effectLst/>
                <a:latin typeface="Tahoma" panose="020B0604030504040204" pitchFamily="34" charset="0"/>
                <a:ea typeface="Tahoma" panose="020B0604030504040204" pitchFamily="34" charset="0"/>
                <a:cs typeface="Tahoma" panose="020B0604030504040204" pitchFamily="34" charset="0"/>
              </a:rPr>
              <a:t>xe</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và</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việc</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cài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đặt</a:t>
            </a:r>
            <a:r>
              <a:rPr lang="en-US" sz="2100" i="1" dirty="0">
                <a:effectLst/>
                <a:latin typeface="Tahoma" panose="020B0604030504040204" pitchFamily="34" charset="0"/>
                <a:ea typeface="Tahoma" panose="020B0604030504040204" pitchFamily="34" charset="0"/>
                <a:cs typeface="Tahoma" panose="020B0604030504040204" pitchFamily="34" charset="0"/>
              </a:rPr>
              <a:t> radio </a:t>
            </a:r>
            <a:r>
              <a:rPr lang="en-US" sz="2100" i="1" dirty="0" err="1">
                <a:effectLst/>
                <a:latin typeface="Tahoma" panose="020B0604030504040204" pitchFamily="34" charset="0"/>
                <a:ea typeface="Tahoma" panose="020B0604030504040204" pitchFamily="34" charset="0"/>
                <a:cs typeface="Tahoma" panose="020B0604030504040204" pitchFamily="34" charset="0"/>
              </a:rPr>
              <a:t>xe</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phải</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là</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nguyên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nhân</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của</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việc</a:t>
            </a:r>
            <a:r>
              <a:rPr lang="en-US" sz="2100" i="1" dirty="0">
                <a:effectLst/>
                <a:latin typeface="Tahoma" panose="020B0604030504040204" pitchFamily="34" charset="0"/>
                <a:ea typeface="Tahoma" panose="020B0604030504040204" pitchFamily="34" charset="0"/>
                <a:cs typeface="Tahoma" panose="020B0604030504040204" pitchFamily="34" charset="0"/>
              </a:rPr>
              <a:t> pin </a:t>
            </a:r>
            <a:r>
              <a:rPr lang="en-US" sz="2100" i="1" dirty="0" err="1">
                <a:effectLst/>
                <a:latin typeface="Tahoma" panose="020B0604030504040204" pitchFamily="34" charset="0"/>
                <a:ea typeface="Tahoma" panose="020B0604030504040204" pitchFamily="34" charset="0"/>
                <a:cs typeface="Tahoma" panose="020B0604030504040204" pitchFamily="34" charset="0"/>
              </a:rPr>
              <a:t>bị</a:t>
            </a:r>
            <a:r>
              <a:rPr lang="en-US" sz="2100" i="1" dirty="0">
                <a:effectLst/>
                <a:latin typeface="Tahoma" panose="020B0604030504040204" pitchFamily="34" charset="0"/>
                <a:ea typeface="Tahoma" panose="020B0604030504040204" pitchFamily="34" charset="0"/>
                <a:cs typeface="Tahoma" panose="020B0604030504040204" pitchFamily="34" charset="0"/>
              </a:rPr>
              <a:t> </a:t>
            </a:r>
            <a:r>
              <a:rPr lang="en-US" sz="2100" i="1" dirty="0" err="1">
                <a:effectLst/>
                <a:latin typeface="Tahoma" panose="020B0604030504040204" pitchFamily="34" charset="0"/>
                <a:ea typeface="Tahoma" panose="020B0604030504040204" pitchFamily="34" charset="0"/>
                <a:cs typeface="Tahoma" panose="020B0604030504040204" pitchFamily="34" charset="0"/>
              </a:rPr>
              <a:t>chết</a:t>
            </a:r>
            <a:r>
              <a:rPr lang="en-US" sz="2100" i="1" dirty="0">
                <a:effectLst/>
                <a:latin typeface="Tahoma" panose="020B0604030504040204" pitchFamily="34" charset="0"/>
                <a:ea typeface="Tahoma" panose="020B0604030504040204" pitchFamily="34" charset="0"/>
                <a:cs typeface="Tahoma" panose="020B0604030504040204" pitchFamily="34" charset="0"/>
              </a:rPr>
              <a:t>.</a:t>
            </a:r>
            <a:endParaRPr lang="en-US" sz="2100" dirty="0">
              <a:effectLst/>
              <a:latin typeface="Tahoma" panose="020B0604030504040204" pitchFamily="34" charset="0"/>
              <a:ea typeface="Tahoma" panose="020B0604030504040204" pitchFamily="34" charset="0"/>
              <a:cs typeface="Tahoma" panose="020B0604030504040204" pitchFamily="34" charset="0"/>
            </a:endParaRPr>
          </a:p>
        </p:txBody>
      </p:sp>
      <p:grpSp>
        <p:nvGrpSpPr>
          <p:cNvPr id="19" name="Group 18"/>
          <p:cNvGrpSpPr/>
          <p:nvPr/>
        </p:nvGrpSpPr>
        <p:grpSpPr>
          <a:xfrm>
            <a:off x="6791112" y="5091786"/>
            <a:ext cx="2543006" cy="1268899"/>
            <a:chOff x="6748249" y="5122269"/>
            <a:chExt cx="2543006" cy="1268899"/>
          </a:xfrm>
        </p:grpSpPr>
        <p:sp>
          <p:nvSpPr>
            <p:cNvPr id="16" name="Rectangle 15"/>
            <p:cNvSpPr/>
            <p:nvPr/>
          </p:nvSpPr>
          <p:spPr>
            <a:xfrm>
              <a:off x="6750238" y="5122269"/>
              <a:ext cx="2541017" cy="415498"/>
            </a:xfrm>
            <a:prstGeom prst="rect">
              <a:avLst/>
            </a:prstGeom>
          </p:spPr>
          <p:txBody>
            <a:bodyPr wrap="none">
              <a:spAutoFit/>
            </a:bodyPr>
            <a:lstStyle/>
            <a:p>
              <a:r>
                <a:rPr lang="en-US" sz="2100" b="1">
                  <a:effectLst/>
                  <a:latin typeface="Tahoma" panose="020B0604030504040204" pitchFamily="34" charset="0"/>
                  <a:ea typeface="Tahoma" panose="020B0604030504040204" pitchFamily="34" charset="0"/>
                  <a:cs typeface="Tahoma" panose="020B0604030504040204" pitchFamily="34" charset="0"/>
                </a:rPr>
                <a:t>Q: </a:t>
              </a:r>
              <a:r>
                <a:rPr lang="en-US" sz="2100" dirty="0" err="1">
                  <a:effectLst/>
                  <a:latin typeface="Tahoma" panose="020B0604030504040204" pitchFamily="34" charset="0"/>
                  <a:ea typeface="Tahoma" panose="020B0604030504040204" pitchFamily="34" charset="0"/>
                  <a:cs typeface="Tahoma" panose="020B0604030504040204" pitchFamily="34" charset="0"/>
                </a:rPr>
                <a:t>xe</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chết</a:t>
              </a:r>
              <a:r>
                <a:rPr lang="en-US" sz="2100" dirty="0">
                  <a:effectLst/>
                  <a:latin typeface="Tahoma" panose="020B0604030504040204" pitchFamily="34" charset="0"/>
                  <a:ea typeface="Tahoma" panose="020B0604030504040204" pitchFamily="34" charset="0"/>
                  <a:cs typeface="Tahoma" panose="020B0604030504040204" pitchFamily="34" charset="0"/>
                </a:rPr>
                <a:t> pin</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6748249" y="5546793"/>
              <a:ext cx="2395336" cy="415498"/>
            </a:xfrm>
            <a:prstGeom prst="rect">
              <a:avLst/>
            </a:prstGeom>
          </p:spPr>
          <p:txBody>
            <a:bodyPr wrap="none">
              <a:spAutoFit/>
            </a:bodyPr>
            <a:lstStyle/>
            <a:p>
              <a:r>
                <a:rPr lang="en-US" sz="2100" b="1">
                  <a:effectLst/>
                  <a:latin typeface="Tahoma" panose="020B0604030504040204" pitchFamily="34" charset="0"/>
                  <a:ea typeface="Tahoma" panose="020B0604030504040204" pitchFamily="34" charset="0"/>
                  <a:cs typeface="Tahoma" panose="020B0604030504040204" pitchFamily="34" charset="0"/>
                </a:rPr>
                <a:t>T: </a:t>
              </a:r>
              <a:r>
                <a:rPr lang="en-US" sz="2100" dirty="0" err="1">
                  <a:effectLst/>
                  <a:latin typeface="Tahoma" panose="020B0604030504040204" pitchFamily="34" charset="0"/>
                  <a:ea typeface="Tahoma" panose="020B0604030504040204" pitchFamily="34" charset="0"/>
                  <a:cs typeface="Tahoma" panose="020B0604030504040204" pitchFamily="34" charset="0"/>
                </a:rPr>
                <a:t>cài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đặt</a:t>
              </a:r>
              <a:r>
                <a:rPr lang="en-US" sz="2100" dirty="0">
                  <a:effectLst/>
                  <a:latin typeface="Tahoma" panose="020B0604030504040204" pitchFamily="34" charset="0"/>
                  <a:ea typeface="Tahoma" panose="020B0604030504040204" pitchFamily="34" charset="0"/>
                  <a:cs typeface="Tahoma" panose="020B0604030504040204" pitchFamily="34" charset="0"/>
                </a:rPr>
                <a:t> radio </a:t>
              </a:r>
              <a:r>
                <a:rPr lang="en-US" sz="2100" dirty="0" err="1">
                  <a:effectLst/>
                  <a:latin typeface="Tahoma" panose="020B0604030504040204" pitchFamily="34" charset="0"/>
                  <a:ea typeface="Tahoma" panose="020B0604030504040204" pitchFamily="34" charset="0"/>
                  <a:cs typeface="Tahoma" panose="020B0604030504040204" pitchFamily="34" charset="0"/>
                </a:rPr>
                <a:t>xe</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p:cNvSpPr/>
            <p:nvPr/>
          </p:nvSpPr>
          <p:spPr>
            <a:xfrm>
              <a:off x="6777524" y="5975670"/>
              <a:ext cx="1388522" cy="415498"/>
            </a:xfrm>
            <a:prstGeom prst="rect">
              <a:avLst/>
            </a:prstGeom>
          </p:spPr>
          <p:txBody>
            <a:bodyPr wrap="none">
              <a:spAutoFit/>
            </a:bodyPr>
            <a:lstStyle/>
            <a:p>
              <a:r>
                <a:rPr lang="en-US" sz="2100" b="1" dirty="0">
                  <a:latin typeface="Tahoma" panose="020B0604030504040204" pitchFamily="34" charset="0"/>
                  <a:ea typeface="Tahoma" panose="020B0604030504040204" pitchFamily="34" charset="0"/>
                  <a:cs typeface="Tahoma" panose="020B0604030504040204" pitchFamily="34" charset="0"/>
                </a:rPr>
                <a:t>P</a:t>
              </a: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err="1">
                  <a:latin typeface="Tahoma" panose="020B0604030504040204" pitchFamily="34" charset="0"/>
                  <a:ea typeface="Tahoma" panose="020B0604030504040204" pitchFamily="34" charset="0"/>
                  <a:cs typeface="Tahoma" panose="020B0604030504040204" pitchFamily="34" charset="0"/>
                </a:rPr>
                <a:t>sai</a:t>
              </a: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err="1">
                  <a:latin typeface="Tahoma" panose="020B0604030504040204" pitchFamily="34" charset="0"/>
                  <a:ea typeface="Tahoma" panose="020B0604030504040204" pitchFamily="34" charset="0"/>
                  <a:cs typeface="Tahoma" panose="020B0604030504040204" pitchFamily="34" charset="0"/>
                </a:rPr>
                <a:t>biệt</a:t>
              </a:r>
              <a:endParaRPr lang="en-US" sz="21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21" name="Group 20"/>
          <p:cNvGrpSpPr/>
          <p:nvPr/>
        </p:nvGrpSpPr>
        <p:grpSpPr>
          <a:xfrm>
            <a:off x="6354443" y="2529084"/>
            <a:ext cx="5362514" cy="1713059"/>
            <a:chOff x="6354443" y="2529084"/>
            <a:chExt cx="5362514" cy="1713059"/>
          </a:xfrm>
        </p:grpSpPr>
        <p:sp>
          <p:nvSpPr>
            <p:cNvPr id="12" name="Rectangle 11"/>
            <p:cNvSpPr/>
            <p:nvPr/>
          </p:nvSpPr>
          <p:spPr>
            <a:xfrm>
              <a:off x="6385423" y="2529084"/>
              <a:ext cx="3932551" cy="415498"/>
            </a:xfrm>
            <a:prstGeom prst="rect">
              <a:avLst/>
            </a:prstGeom>
          </p:spPr>
          <p:txBody>
            <a:bodyPr wrap="none">
              <a:spAutoFit/>
            </a:bodyPr>
            <a:lstStyle/>
            <a:p>
              <a:r>
                <a:rPr lang="en-US" sz="2100" dirty="0">
                  <a:effectLst/>
                  <a:latin typeface="Tahoma" panose="020B0604030504040204" pitchFamily="34" charset="0"/>
                  <a:ea typeface="Tahoma" panose="020B0604030504040204" pitchFamily="34" charset="0"/>
                  <a:cs typeface="Tahoma" panose="020B0604030504040204" pitchFamily="34" charset="0"/>
                </a:rPr>
                <a:t>(1) </a:t>
              </a:r>
              <a:r>
                <a:rPr lang="en-US" sz="2100" dirty="0" err="1">
                  <a:effectLst/>
                  <a:latin typeface="Tahoma" panose="020B0604030504040204" pitchFamily="34" charset="0"/>
                  <a:ea typeface="Tahoma" panose="020B0604030504040204" pitchFamily="34" charset="0"/>
                  <a:cs typeface="Tahoma" panose="020B0604030504040204" pitchFamily="34" charset="0"/>
                </a:rPr>
                <a:t>Sáng</a:t>
              </a:r>
              <a:r>
                <a:rPr lang="en-US" sz="2100" dirty="0">
                  <a:effectLst/>
                  <a:latin typeface="Tahoma" panose="020B0604030504040204" pitchFamily="34" charset="0"/>
                  <a:ea typeface="Tahoma" panose="020B0604030504040204" pitchFamily="34" charset="0"/>
                  <a:cs typeface="Tahoma" panose="020B0604030504040204" pitchFamily="34" charset="0"/>
                </a:rPr>
                <a:t> nay, </a:t>
              </a:r>
              <a:r>
                <a:rPr lang="en-US" sz="2100" dirty="0" err="1">
                  <a:effectLst/>
                  <a:latin typeface="Tahoma" panose="020B0604030504040204" pitchFamily="34" charset="0"/>
                  <a:ea typeface="Tahoma" panose="020B0604030504040204" pitchFamily="34" charset="0"/>
                  <a:cs typeface="Tahoma" panose="020B0604030504040204" pitchFamily="34" charset="0"/>
                </a:rPr>
                <a:t>xe</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chết</a:t>
              </a:r>
              <a:r>
                <a:rPr lang="en-US" sz="2100" dirty="0">
                  <a:effectLst/>
                  <a:latin typeface="Tahoma" panose="020B0604030504040204" pitchFamily="34" charset="0"/>
                  <a:ea typeface="Tahoma" panose="020B0604030504040204" pitchFamily="34" charset="0"/>
                  <a:cs typeface="Tahoma" panose="020B0604030504040204" pitchFamily="34" charset="0"/>
                </a:rPr>
                <a:t> pin.</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6385423" y="3003642"/>
              <a:ext cx="4796634" cy="415498"/>
            </a:xfrm>
            <a:prstGeom prst="rect">
              <a:avLst/>
            </a:prstGeom>
          </p:spPr>
          <p:txBody>
            <a:bodyPr wrap="none">
              <a:spAutoFit/>
            </a:bodyPr>
            <a:lstStyle/>
            <a:p>
              <a:r>
                <a:rPr lang="en-US" sz="2100">
                  <a:effectLst/>
                  <a:latin typeface="Tahoma" panose="020B0604030504040204" pitchFamily="34" charset="0"/>
                  <a:ea typeface="Tahoma" panose="020B0604030504040204" pitchFamily="34" charset="0"/>
                  <a:cs typeface="Tahoma" panose="020B0604030504040204" pitchFamily="34" charset="0"/>
                </a:rPr>
                <a:t>(2) Chiều </a:t>
              </a:r>
              <a:r>
                <a:rPr lang="en-US" sz="2100" dirty="0" err="1">
                  <a:effectLst/>
                  <a:latin typeface="Tahoma" panose="020B0604030504040204" pitchFamily="34" charset="0"/>
                  <a:ea typeface="Tahoma" panose="020B0604030504040204" pitchFamily="34" charset="0"/>
                  <a:cs typeface="Tahoma" panose="020B0604030504040204" pitchFamily="34" charset="0"/>
                </a:rPr>
                <a:t>hôm</a:t>
              </a:r>
              <a:r>
                <a:rPr lang="en-US" sz="2100" dirty="0">
                  <a:effectLst/>
                  <a:latin typeface="Tahoma" panose="020B0604030504040204" pitchFamily="34" charset="0"/>
                  <a:ea typeface="Tahoma" panose="020B0604030504040204" pitchFamily="34" charset="0"/>
                  <a:cs typeface="Tahoma" panose="020B0604030504040204" pitchFamily="34" charset="0"/>
                </a:rPr>
                <a:t> qua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cài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đặt</a:t>
              </a:r>
              <a:r>
                <a:rPr lang="en-US" sz="2100" dirty="0">
                  <a:effectLst/>
                  <a:latin typeface="Tahoma" panose="020B0604030504040204" pitchFamily="34" charset="0"/>
                  <a:ea typeface="Tahoma" panose="020B0604030504040204" pitchFamily="34" charset="0"/>
                  <a:cs typeface="Tahoma" panose="020B0604030504040204" pitchFamily="34" charset="0"/>
                </a:rPr>
                <a:t> radio </a:t>
              </a:r>
              <a:r>
                <a:rPr lang="en-US" sz="2100" dirty="0" err="1">
                  <a:effectLst/>
                  <a:latin typeface="Tahoma" panose="020B0604030504040204" pitchFamily="34" charset="0"/>
                  <a:ea typeface="Tahoma" panose="020B0604030504040204" pitchFamily="34" charset="0"/>
                  <a:cs typeface="Tahoma" panose="020B0604030504040204" pitchFamily="34" charset="0"/>
                </a:rPr>
                <a:t>xe</a:t>
              </a:r>
              <a:r>
                <a:rPr lang="en-US" sz="2100" dirty="0">
                  <a:effectLst/>
                  <a:latin typeface="Tahoma" panose="020B0604030504040204" pitchFamily="34" charset="0"/>
                  <a:ea typeface="Tahoma" panose="020B0604030504040204" pitchFamily="34" charset="0"/>
                  <a:cs typeface="Tahoma" panose="020B0604030504040204" pitchFamily="34" charset="0"/>
                </a:rPr>
                <a:t>.</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p:cNvSpPr/>
            <p:nvPr/>
          </p:nvSpPr>
          <p:spPr>
            <a:xfrm>
              <a:off x="6354443" y="3503479"/>
              <a:ext cx="5362514" cy="738664"/>
            </a:xfrm>
            <a:prstGeom prst="rect">
              <a:avLst/>
            </a:prstGeom>
          </p:spPr>
          <p:txBody>
            <a:bodyPr wrap="square">
              <a:spAutoFit/>
            </a:bodyPr>
            <a:lstStyle/>
            <a:p>
              <a:r>
                <a:rPr lang="en-US" sz="2100">
                  <a:effectLst/>
                  <a:latin typeface="Tahoma" panose="020B0604030504040204" pitchFamily="34" charset="0"/>
                  <a:ea typeface="Tahoma" panose="020B0604030504040204" pitchFamily="34" charset="0"/>
                  <a:cs typeface="Tahoma" panose="020B0604030504040204" pitchFamily="34" charset="0"/>
                </a:rPr>
                <a:t>(3) Việc </a:t>
              </a:r>
              <a:r>
                <a:rPr lang="en-US" sz="2100" dirty="0" err="1">
                  <a:effectLst/>
                  <a:latin typeface="Tahoma" panose="020B0604030504040204" pitchFamily="34" charset="0"/>
                  <a:ea typeface="Tahoma" panose="020B0604030504040204" pitchFamily="34" charset="0"/>
                  <a:cs typeface="Tahoma" panose="020B0604030504040204" pitchFamily="34" charset="0"/>
                </a:rPr>
                <a:t>cài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đặt</a:t>
              </a:r>
              <a:r>
                <a:rPr lang="en-US" sz="2100" dirty="0">
                  <a:effectLst/>
                  <a:latin typeface="Tahoma" panose="020B0604030504040204" pitchFamily="34" charset="0"/>
                  <a:ea typeface="Tahoma" panose="020B0604030504040204" pitchFamily="34" charset="0"/>
                  <a:cs typeface="Tahoma" panose="020B0604030504040204" pitchFamily="34" charset="0"/>
                </a:rPr>
                <a:t> radio </a:t>
              </a:r>
              <a:r>
                <a:rPr lang="en-US" sz="2100" dirty="0" err="1">
                  <a:effectLst/>
                  <a:latin typeface="Tahoma" panose="020B0604030504040204" pitchFamily="34" charset="0"/>
                  <a:ea typeface="Tahoma" panose="020B0604030504040204" pitchFamily="34" charset="0"/>
                  <a:cs typeface="Tahoma" panose="020B0604030504040204" pitchFamily="34" charset="0"/>
                </a:rPr>
                <a:t>xe</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phải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là</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nguyên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nhân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của</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việc</a:t>
              </a:r>
              <a:r>
                <a:rPr lang="en-US" sz="2100" dirty="0">
                  <a:effectLst/>
                  <a:latin typeface="Tahoma" panose="020B0604030504040204" pitchFamily="34" charset="0"/>
                  <a:ea typeface="Tahoma" panose="020B0604030504040204" pitchFamily="34" charset="0"/>
                  <a:cs typeface="Tahoma" panose="020B0604030504040204" pitchFamily="34" charset="0"/>
                </a:rPr>
                <a:t> pin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chết</a:t>
              </a:r>
              <a:r>
                <a:rPr lang="en-US" sz="2100" dirty="0">
                  <a:effectLst/>
                  <a:latin typeface="Tahoma" panose="020B0604030504040204" pitchFamily="34" charset="0"/>
                  <a:ea typeface="Tahoma" panose="020B0604030504040204" pitchFamily="34" charset="0"/>
                  <a:cs typeface="Tahoma" panose="020B0604030504040204" pitchFamily="34" charset="0"/>
                </a:rPr>
                <a:t>.</a:t>
              </a:r>
              <a:endParaRPr lang="en-US" sz="2100" dirty="0">
                <a:latin typeface="Tahoma" panose="020B0604030504040204" pitchFamily="34" charset="0"/>
                <a:ea typeface="Tahoma" panose="020B0604030504040204" pitchFamily="34" charset="0"/>
                <a:cs typeface="Tahoma" panose="020B0604030504040204" pitchFamily="34" charset="0"/>
              </a:endParaRPr>
            </a:p>
          </p:txBody>
        </p:sp>
        <p:cxnSp>
          <p:nvCxnSpPr>
            <p:cNvPr id="20" name="Straight Connector 19"/>
            <p:cNvCxnSpPr/>
            <p:nvPr/>
          </p:nvCxnSpPr>
          <p:spPr>
            <a:xfrm>
              <a:off x="6523630" y="3462535"/>
              <a:ext cx="4462818" cy="0"/>
            </a:xfrm>
            <a:prstGeom prst="line">
              <a:avLst/>
            </a:prstGeom>
          </p:spPr>
          <p:style>
            <a:lnRef idx="1">
              <a:schemeClr val="dk1"/>
            </a:lnRef>
            <a:fillRef idx="0">
              <a:schemeClr val="dk1"/>
            </a:fillRef>
            <a:effectRef idx="0">
              <a:schemeClr val="dk1"/>
            </a:effectRef>
            <a:fontRef idx="minor">
              <a:schemeClr val="tx1"/>
            </a:fontRef>
          </p:style>
        </p:cxnSp>
      </p:grpSp>
      <p:grpSp>
        <p:nvGrpSpPr>
          <p:cNvPr id="23" name="Group 22"/>
          <p:cNvGrpSpPr/>
          <p:nvPr/>
        </p:nvGrpSpPr>
        <p:grpSpPr>
          <a:xfrm>
            <a:off x="526705" y="2782186"/>
            <a:ext cx="5614786" cy="2355763"/>
            <a:chOff x="526705" y="2700298"/>
            <a:chExt cx="5614786" cy="2355763"/>
          </a:xfrm>
        </p:grpSpPr>
        <p:sp>
          <p:nvSpPr>
            <p:cNvPr id="4" name="Rectangle 3"/>
            <p:cNvSpPr/>
            <p:nvPr/>
          </p:nvSpPr>
          <p:spPr>
            <a:xfrm>
              <a:off x="532263" y="2700298"/>
              <a:ext cx="5609228" cy="738664"/>
            </a:xfrm>
            <a:prstGeom prst="rect">
              <a:avLst/>
            </a:prstGeom>
          </p:spPr>
          <p:txBody>
            <a:bodyPr wrap="square">
              <a:spAutoFit/>
            </a:bodyPr>
            <a:lstStyle/>
            <a:p>
              <a:r>
                <a:rPr lang="en-US" sz="2100">
                  <a:effectLst/>
                  <a:latin typeface="Tahoma" panose="020B0604030504040204" pitchFamily="34" charset="0"/>
                  <a:ea typeface="Tahoma" panose="020B0604030504040204" pitchFamily="34" charset="0"/>
                  <a:cs typeface="Tahoma" panose="020B0604030504040204" pitchFamily="34" charset="0"/>
                </a:rPr>
                <a:t>(1) Tôi </a:t>
              </a:r>
              <a:r>
                <a:rPr lang="en-US" sz="2100" dirty="0" err="1">
                  <a:effectLst/>
                  <a:latin typeface="Tahoma" panose="020B0604030504040204" pitchFamily="34" charset="0"/>
                  <a:ea typeface="Tahoma" panose="020B0604030504040204" pitchFamily="34" charset="0"/>
                  <a:cs typeface="Tahoma" panose="020B0604030504040204" pitchFamily="34" charset="0"/>
                </a:rPr>
                <a:t>và</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hai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người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bạn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sau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khi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err="1">
                  <a:effectLst/>
                  <a:latin typeface="Tahoma" panose="020B0604030504040204" pitchFamily="34" charset="0"/>
                  <a:ea typeface="Tahoma" panose="020B0604030504040204" pitchFamily="34" charset="0"/>
                  <a:cs typeface="Tahoma" panose="020B0604030504040204" pitchFamily="34" charset="0"/>
                </a:rPr>
                <a:t>ăn</a:t>
              </a:r>
              <a:r>
                <a:rPr lang="en-US" sz="2100">
                  <a:effectLst/>
                  <a:latin typeface="Tahoma" panose="020B0604030504040204" pitchFamily="34" charset="0"/>
                  <a:ea typeface="Tahoma" panose="020B0604030504040204" pitchFamily="34" charset="0"/>
                  <a:cs typeface="Tahoma" panose="020B0604030504040204" pitchFamily="34" charset="0"/>
                </a:rPr>
                <a:t> cùng </a:t>
              </a:r>
              <a:r>
                <a:rPr lang="en-US" sz="2100" dirty="0" err="1">
                  <a:effectLst/>
                  <a:latin typeface="Tahoma" panose="020B0604030504040204" pitchFamily="34" charset="0"/>
                  <a:ea typeface="Tahoma" panose="020B0604030504040204" pitchFamily="34" charset="0"/>
                  <a:cs typeface="Tahoma" panose="020B0604030504040204" pitchFamily="34" charset="0"/>
                </a:rPr>
                <a:t>nhau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tối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hôm</a:t>
              </a:r>
              <a:r>
                <a:rPr lang="en-US" sz="2100" dirty="0">
                  <a:effectLst/>
                  <a:latin typeface="Tahoma" panose="020B0604030504040204" pitchFamily="34" charset="0"/>
                  <a:ea typeface="Tahoma" panose="020B0604030504040204" pitchFamily="34" charset="0"/>
                  <a:cs typeface="Tahoma" panose="020B0604030504040204" pitchFamily="34" charset="0"/>
                </a:rPr>
                <a:t> qua</a:t>
              </a:r>
              <a:r>
                <a:rPr lang="en-US" sz="2100">
                  <a:effectLst/>
                  <a:latin typeface="Tahoma" panose="020B0604030504040204" pitchFamily="34" charset="0"/>
                  <a:ea typeface="Tahoma" panose="020B0604030504040204" pitchFamily="34" charset="0"/>
                  <a:cs typeface="Tahoma" panose="020B0604030504040204" pitchFamily="34" charset="0"/>
                </a:rPr>
                <a:t>. (Q)</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532263" y="3474767"/>
              <a:ext cx="5609228" cy="415498"/>
            </a:xfrm>
            <a:prstGeom prst="rect">
              <a:avLst/>
            </a:prstGeom>
          </p:spPr>
          <p:txBody>
            <a:bodyPr wrap="none">
              <a:spAutoFit/>
            </a:bodyPr>
            <a:lstStyle/>
            <a:p>
              <a:r>
                <a:rPr lang="en-US" sz="2100">
                  <a:effectLst/>
                  <a:latin typeface="Tahoma" panose="020B0604030504040204" pitchFamily="34" charset="0"/>
                  <a:ea typeface="Tahoma" panose="020B0604030504040204" pitchFamily="34" charset="0"/>
                  <a:cs typeface="Tahoma" panose="020B0604030504040204" pitchFamily="34" charset="0"/>
                </a:rPr>
                <a:t>(2) Tôi </a:t>
              </a:r>
              <a:r>
                <a:rPr lang="en-US" sz="2100" dirty="0" err="1">
                  <a:effectLst/>
                  <a:latin typeface="Tahoma" panose="020B0604030504040204" pitchFamily="34" charset="0"/>
                  <a:ea typeface="Tahoma" panose="020B0604030504040204" pitchFamily="34" charset="0"/>
                  <a:cs typeface="Tahoma" panose="020B0604030504040204" pitchFamily="34" charset="0"/>
                </a:rPr>
                <a:t>và</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hai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người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bạn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ăn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món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súp</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hàu</a:t>
              </a:r>
              <a:r>
                <a:rPr lang="en-US" sz="2100">
                  <a:effectLst/>
                  <a:latin typeface="Tahoma" panose="020B0604030504040204" pitchFamily="34" charset="0"/>
                  <a:ea typeface="Tahoma" panose="020B0604030504040204" pitchFamily="34" charset="0"/>
                  <a:cs typeface="Tahoma" panose="020B0604030504040204" pitchFamily="34" charset="0"/>
                </a:rPr>
                <a:t>. (T)</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526705" y="3994232"/>
              <a:ext cx="5614786" cy="1061829"/>
            </a:xfrm>
            <a:prstGeom prst="rect">
              <a:avLst/>
            </a:prstGeom>
          </p:spPr>
          <p:txBody>
            <a:bodyPr wrap="square">
              <a:spAutoFit/>
            </a:bodyPr>
            <a:lstStyle/>
            <a:p>
              <a:r>
                <a:rPr lang="en-US" sz="2100">
                  <a:effectLst/>
                  <a:latin typeface="Tahoma" panose="020B0604030504040204" pitchFamily="34" charset="0"/>
                  <a:ea typeface="Tahoma" panose="020B0604030504040204" pitchFamily="34" charset="0"/>
                  <a:cs typeface="Tahoma" panose="020B0604030504040204" pitchFamily="34" charset="0"/>
                </a:rPr>
                <a:t>(3) Tôi </a:t>
              </a:r>
              <a:r>
                <a:rPr lang="en-US" sz="2100" dirty="0" err="1">
                  <a:effectLst/>
                  <a:latin typeface="Tahoma" panose="020B0604030504040204" pitchFamily="34" charset="0"/>
                  <a:ea typeface="Tahoma" panose="020B0604030504040204" pitchFamily="34" charset="0"/>
                  <a:cs typeface="Tahoma" panose="020B0604030504040204" pitchFamily="34" charset="0"/>
                </a:rPr>
                <a:t>và</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hai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người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bạn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sau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khi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err="1">
                  <a:effectLst/>
                  <a:latin typeface="Tahoma" panose="020B0604030504040204" pitchFamily="34" charset="0"/>
                  <a:ea typeface="Tahoma" panose="020B0604030504040204" pitchFamily="34" charset="0"/>
                  <a:cs typeface="Tahoma" panose="020B0604030504040204" pitchFamily="34" charset="0"/>
                </a:rPr>
                <a:t>ăn</a:t>
              </a:r>
              <a:r>
                <a:rPr lang="en-US" sz="2100">
                  <a:effectLst/>
                  <a:latin typeface="Tahoma" panose="020B0604030504040204" pitchFamily="34" charset="0"/>
                  <a:ea typeface="Tahoma" panose="020B0604030504040204" pitchFamily="34" charset="0"/>
                  <a:cs typeface="Tahoma" panose="020B0604030504040204" pitchFamily="34" charset="0"/>
                </a:rPr>
                <a:t> cùng </a:t>
              </a:r>
              <a:r>
                <a:rPr lang="en-US" sz="2100" dirty="0" err="1">
                  <a:effectLst/>
                  <a:latin typeface="Tahoma" panose="020B0604030504040204" pitchFamily="34" charset="0"/>
                  <a:ea typeface="Tahoma" panose="020B0604030504040204" pitchFamily="34" charset="0"/>
                  <a:cs typeface="Tahoma" panose="020B0604030504040204" pitchFamily="34" charset="0"/>
                </a:rPr>
                <a:t>nhau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tối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hôm</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a:effectLst/>
                  <a:latin typeface="Tahoma" panose="020B0604030504040204" pitchFamily="34" charset="0"/>
                  <a:ea typeface="Tahoma" panose="020B0604030504040204" pitchFamily="34" charset="0"/>
                  <a:cs typeface="Tahoma" panose="020B0604030504040204" pitchFamily="34" charset="0"/>
                </a:rPr>
                <a:t>qua (Q) </a:t>
              </a:r>
              <a:r>
                <a:rPr lang="en-US" sz="2100" dirty="0" err="1">
                  <a:effectLst/>
                  <a:latin typeface="Tahoma" panose="020B0604030504040204" pitchFamily="34" charset="0"/>
                  <a:ea typeface="Tahoma" panose="020B0604030504040204" pitchFamily="34" charset="0"/>
                  <a:cs typeface="Tahoma" panose="020B0604030504040204" pitchFamily="34" charset="0"/>
                </a:rPr>
                <a:t>là</a:t>
              </a:r>
              <a:r>
                <a:rPr lang="en-US" sz="2100" dirty="0">
                  <a:effectLst/>
                  <a:latin typeface="Tahoma" panose="020B0604030504040204" pitchFamily="34" charset="0"/>
                  <a:ea typeface="Tahoma" panose="020B0604030504040204" pitchFamily="34" charset="0"/>
                  <a:cs typeface="Tahoma" panose="020B0604030504040204" pitchFamily="34" charset="0"/>
                </a:rPr>
                <a:t> do </a:t>
              </a:r>
              <a:r>
                <a:rPr lang="en-US" sz="2100" dirty="0" err="1">
                  <a:effectLst/>
                  <a:latin typeface="Tahoma" panose="020B0604030504040204" pitchFamily="34" charset="0"/>
                  <a:ea typeface="Tahoma" panose="020B0604030504040204" pitchFamily="34" charset="0"/>
                  <a:cs typeface="Tahoma" panose="020B0604030504040204" pitchFamily="34" charset="0"/>
                </a:rPr>
                <a:t>chúng</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tôi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ăn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món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súp</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err="1">
                  <a:effectLst/>
                  <a:latin typeface="Tahoma" panose="020B0604030504040204" pitchFamily="34" charset="0"/>
                  <a:ea typeface="Tahoma" panose="020B0604030504040204" pitchFamily="34" charset="0"/>
                  <a:cs typeface="Tahoma" panose="020B0604030504040204" pitchFamily="34" charset="0"/>
                </a:rPr>
                <a:t>hàu</a:t>
              </a:r>
              <a:r>
                <a:rPr lang="en-US" sz="2100">
                  <a:effectLst/>
                  <a:latin typeface="Tahoma" panose="020B0604030504040204" pitchFamily="34" charset="0"/>
                  <a:ea typeface="Tahoma" panose="020B0604030504040204" pitchFamily="34" charset="0"/>
                  <a:cs typeface="Tahoma" panose="020B0604030504040204" pitchFamily="34" charset="0"/>
                </a:rPr>
                <a:t> (T).</a:t>
              </a:r>
              <a:endParaRPr lang="en-US" sz="2100" dirty="0">
                <a:latin typeface="Tahoma" panose="020B0604030504040204" pitchFamily="34" charset="0"/>
                <a:ea typeface="Tahoma" panose="020B0604030504040204" pitchFamily="34" charset="0"/>
                <a:cs typeface="Tahoma" panose="020B0604030504040204" pitchFamily="34" charset="0"/>
              </a:endParaRPr>
            </a:p>
          </p:txBody>
        </p:sp>
        <p:cxnSp>
          <p:nvCxnSpPr>
            <p:cNvPr id="22" name="Straight Connector 21"/>
            <p:cNvCxnSpPr/>
            <p:nvPr/>
          </p:nvCxnSpPr>
          <p:spPr>
            <a:xfrm>
              <a:off x="748829" y="3939640"/>
              <a:ext cx="5037822" cy="0"/>
            </a:xfrm>
            <a:prstGeom prst="line">
              <a:avLst/>
            </a:prstGeom>
          </p:spPr>
          <p:style>
            <a:lnRef idx="1">
              <a:schemeClr val="dk1"/>
            </a:lnRef>
            <a:fillRef idx="0">
              <a:schemeClr val="dk1"/>
            </a:fillRef>
            <a:effectRef idx="0">
              <a:schemeClr val="dk1"/>
            </a:effectRef>
            <a:fontRef idx="minor">
              <a:schemeClr val="tx1"/>
            </a:fontRef>
          </p:style>
        </p:cxnSp>
      </p:grpSp>
      <p:sp>
        <p:nvSpPr>
          <p:cNvPr id="24" name="Rectangle 23">
            <a:extLst>
              <a:ext uri="{FF2B5EF4-FFF2-40B4-BE49-F238E27FC236}">
                <a16:creationId xmlns:a16="http://schemas.microsoft.com/office/drawing/2014/main" id="{BD2A1C0C-BB55-6A40-92EB-405BF6A7EA85}"/>
              </a:ext>
            </a:extLst>
          </p:cNvPr>
          <p:cNvSpPr/>
          <p:nvPr/>
        </p:nvSpPr>
        <p:spPr>
          <a:xfrm>
            <a:off x="2208427" y="802923"/>
            <a:ext cx="3135795" cy="461665"/>
          </a:xfrm>
          <a:prstGeom prst="rect">
            <a:avLst/>
          </a:prstGeom>
        </p:spPr>
        <p:txBody>
          <a:bodyPr wrap="none">
            <a:spAutoFit/>
          </a:bodyPr>
          <a:lstStyle/>
          <a:p>
            <a:r>
              <a:rPr lang="vi-VN" sz="2400" dirty="0">
                <a:solidFill>
                  <a:srgbClr val="FF0000"/>
                </a:solidFill>
                <a:latin typeface="Palatino Linotype" panose="02040502050505030304" pitchFamily="18" charset="0"/>
              </a:rPr>
              <a:t>Phương pháp nhất trí</a:t>
            </a:r>
          </a:p>
        </p:txBody>
      </p:sp>
      <p:sp>
        <p:nvSpPr>
          <p:cNvPr id="25" name="Rectangle 24">
            <a:extLst>
              <a:ext uri="{FF2B5EF4-FFF2-40B4-BE49-F238E27FC236}">
                <a16:creationId xmlns:a16="http://schemas.microsoft.com/office/drawing/2014/main" id="{60695039-0111-C647-BC2B-B95B5AC20578}"/>
              </a:ext>
            </a:extLst>
          </p:cNvPr>
          <p:cNvSpPr/>
          <p:nvPr/>
        </p:nvSpPr>
        <p:spPr>
          <a:xfrm>
            <a:off x="8091146" y="797107"/>
            <a:ext cx="3090911" cy="461665"/>
          </a:xfrm>
          <a:prstGeom prst="rect">
            <a:avLst/>
          </a:prstGeom>
        </p:spPr>
        <p:txBody>
          <a:bodyPr wrap="none">
            <a:spAutoFit/>
          </a:bodyPr>
          <a:lstStyle/>
          <a:p>
            <a:r>
              <a:rPr lang="vi-VN" sz="2400" dirty="0">
                <a:solidFill>
                  <a:srgbClr val="0096FF"/>
                </a:solidFill>
                <a:latin typeface="Palatino Linotype" panose="02040502050505030304" pitchFamily="18" charset="0"/>
              </a:rPr>
              <a:t>Phương pháp sai biệt</a:t>
            </a:r>
          </a:p>
        </p:txBody>
      </p:sp>
    </p:spTree>
    <p:extLst>
      <p:ext uri="{BB962C8B-B14F-4D97-AF65-F5344CB8AC3E}">
        <p14:creationId xmlns:p14="http://schemas.microsoft.com/office/powerpoint/2010/main" val="322901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3119" y="738180"/>
            <a:ext cx="5745804" cy="523926"/>
          </a:xfrm>
          <a:prstGeom prst="rect">
            <a:avLst/>
          </a:prstGeom>
        </p:spPr>
        <p:txBody>
          <a:bodyPr wrap="none">
            <a:spAutoFit/>
          </a:bodyPr>
          <a:lstStyle/>
          <a:p>
            <a:pPr indent="182880" algn="just">
              <a:lnSpc>
                <a:spcPct val="120000"/>
              </a:lnSpc>
              <a:spcBef>
                <a:spcPts val="600"/>
              </a:spcBef>
              <a:spcAft>
                <a:spcPts val="600"/>
              </a:spcAft>
            </a:pPr>
            <a:r>
              <a:rPr lang="en-US" sz="2500" b="1" dirty="0">
                <a:solidFill>
                  <a:srgbClr val="996600"/>
                </a:solidFill>
                <a:effectLst/>
                <a:ea typeface="Calibri" panose="020F0502020204030204" pitchFamily="34" charset="0"/>
              </a:rPr>
              <a:t>ĐÁNH GIÁ LUẬN CỨ NHÂN QUẢ</a:t>
            </a:r>
          </a:p>
        </p:txBody>
      </p:sp>
      <p:sp>
        <p:nvSpPr>
          <p:cNvPr id="3" name="Rectangle 2"/>
          <p:cNvSpPr/>
          <p:nvPr/>
        </p:nvSpPr>
        <p:spPr>
          <a:xfrm>
            <a:off x="806829" y="1322489"/>
            <a:ext cx="5713524" cy="1200329"/>
          </a:xfrm>
          <a:prstGeom prst="rect">
            <a:avLst/>
          </a:prstGeom>
        </p:spPr>
        <p:txBody>
          <a:bodyPr wrap="square">
            <a:spAutoFit/>
          </a:bodyPr>
          <a:lstStyle/>
          <a:p>
            <a:pPr algn="just"/>
            <a:r>
              <a:rPr lang="en-US" sz="2400" dirty="0" err="1">
                <a:ea typeface="Calibri" panose="020F0502020204030204" pitchFamily="34" charset="0"/>
              </a:rPr>
              <a:t>Phải</a:t>
            </a:r>
            <a:r>
              <a:rPr lang="en-US" sz="2400" dirty="0">
                <a:ea typeface="Calibri" panose="020F0502020204030204" pitchFamily="34" charset="0"/>
              </a:rPr>
              <a:t> </a:t>
            </a:r>
            <a:r>
              <a:rPr lang="en-US" sz="2400" dirty="0" err="1">
                <a:ea typeface="Calibri" panose="020F0502020204030204" pitchFamily="34" charset="0"/>
              </a:rPr>
              <a:t>chứng</a:t>
            </a:r>
            <a:r>
              <a:rPr lang="en-US" sz="2400" dirty="0">
                <a:ea typeface="Calibri" panose="020F0502020204030204" pitchFamily="34" charset="0"/>
              </a:rPr>
              <a:t> minh </a:t>
            </a:r>
            <a:r>
              <a:rPr lang="en-US" sz="2400" dirty="0" err="1">
                <a:ea typeface="Calibri" panose="020F0502020204030204" pitchFamily="34" charset="0"/>
              </a:rPr>
              <a:t>được</a:t>
            </a:r>
            <a:r>
              <a:rPr lang="en-US" sz="2400" dirty="0">
                <a:ea typeface="Calibri" panose="020F0502020204030204" pitchFamily="34" charset="0"/>
              </a:rPr>
              <a:t> </a:t>
            </a:r>
            <a:r>
              <a:rPr lang="en-US" sz="2400" dirty="0" err="1">
                <a:effectLst/>
                <a:ea typeface="Calibri" panose="020F0502020204030204" pitchFamily="34" charset="0"/>
              </a:rPr>
              <a:t>sự</a:t>
            </a:r>
            <a:r>
              <a:rPr lang="en-US" sz="2400" dirty="0">
                <a:effectLst/>
                <a:ea typeface="Calibri" panose="020F0502020204030204" pitchFamily="34" charset="0"/>
              </a:rPr>
              <a:t> </a:t>
            </a:r>
            <a:r>
              <a:rPr lang="en-US" sz="2400" err="1">
                <a:effectLst/>
                <a:ea typeface="Calibri" panose="020F0502020204030204" pitchFamily="34" charset="0"/>
              </a:rPr>
              <a:t>kiện</a:t>
            </a:r>
            <a:r>
              <a:rPr lang="en-US" sz="2400">
                <a:effectLst/>
                <a:ea typeface="Calibri" panose="020F0502020204030204" pitchFamily="34" charset="0"/>
              </a:rPr>
              <a:t> gây nguyên </a:t>
            </a:r>
            <a:r>
              <a:rPr lang="en-US" sz="2400" dirty="0" err="1">
                <a:effectLst/>
                <a:ea typeface="Calibri" panose="020F0502020204030204" pitchFamily="34" charset="0"/>
              </a:rPr>
              <a:t>nhân</a:t>
            </a:r>
            <a:r>
              <a:rPr lang="en-US" sz="2400" dirty="0">
                <a:effectLst/>
                <a:ea typeface="Calibri" panose="020F0502020204030204" pitchFamily="34" charset="0"/>
              </a:rPr>
              <a:t> </a:t>
            </a:r>
            <a:r>
              <a:rPr lang="en-US" sz="2400" dirty="0" err="1">
                <a:effectLst/>
                <a:ea typeface="Calibri" panose="020F0502020204030204" pitchFamily="34" charset="0"/>
              </a:rPr>
              <a:t>là</a:t>
            </a:r>
            <a:r>
              <a:rPr lang="en-US" sz="2400" dirty="0">
                <a:effectLst/>
                <a:ea typeface="Calibri" panose="020F0502020204030204" pitchFamily="34" charset="0"/>
              </a:rPr>
              <a:t> </a:t>
            </a:r>
            <a:r>
              <a:rPr lang="en-US" sz="2400" b="1" i="1" dirty="0" err="1">
                <a:effectLst/>
                <a:ea typeface="Calibri" panose="020F0502020204030204" pitchFamily="34" charset="0"/>
              </a:rPr>
              <a:t>nguyên</a:t>
            </a:r>
            <a:r>
              <a:rPr lang="en-US" sz="2400" b="1" i="1" dirty="0">
                <a:effectLst/>
                <a:ea typeface="Calibri" panose="020F0502020204030204" pitchFamily="34" charset="0"/>
              </a:rPr>
              <a:t> </a:t>
            </a:r>
            <a:r>
              <a:rPr lang="en-US" sz="2400" b="1" i="1" dirty="0" err="1">
                <a:effectLst/>
                <a:ea typeface="Calibri" panose="020F0502020204030204" pitchFamily="34" charset="0"/>
              </a:rPr>
              <a:t>nhân</a:t>
            </a:r>
            <a:r>
              <a:rPr lang="en-US" sz="2400" b="1" i="1" dirty="0">
                <a:effectLst/>
                <a:ea typeface="Calibri" panose="020F0502020204030204" pitchFamily="34" charset="0"/>
              </a:rPr>
              <a:t> </a:t>
            </a:r>
            <a:r>
              <a:rPr lang="en-US" sz="2400" b="1" i="1" dirty="0" err="1">
                <a:effectLst/>
                <a:ea typeface="Calibri" panose="020F0502020204030204" pitchFamily="34" charset="0"/>
              </a:rPr>
              <a:t>duy</a:t>
            </a:r>
            <a:r>
              <a:rPr lang="en-US" sz="2400" b="1" i="1" dirty="0">
                <a:effectLst/>
                <a:ea typeface="Calibri" panose="020F0502020204030204" pitchFamily="34" charset="0"/>
              </a:rPr>
              <a:t> </a:t>
            </a:r>
            <a:r>
              <a:rPr lang="en-US" sz="2400" b="1" i="1" dirty="0" err="1">
                <a:effectLst/>
                <a:ea typeface="Calibri" panose="020F0502020204030204" pitchFamily="34" charset="0"/>
              </a:rPr>
              <a:t>nhất</a:t>
            </a:r>
            <a:r>
              <a:rPr lang="en-US" sz="2400" b="1" i="1" dirty="0">
                <a:effectLst/>
                <a:ea typeface="Calibri" panose="020F0502020204030204" pitchFamily="34" charset="0"/>
              </a:rPr>
              <a:t> </a:t>
            </a:r>
            <a:r>
              <a:rPr lang="en-US" sz="2400" b="1" i="1" dirty="0" err="1">
                <a:effectLst/>
                <a:ea typeface="Calibri" panose="020F0502020204030204" pitchFamily="34" charset="0"/>
              </a:rPr>
              <a:t>hợp</a:t>
            </a:r>
            <a:r>
              <a:rPr lang="en-US" sz="2400" b="1" i="1" dirty="0">
                <a:effectLst/>
                <a:ea typeface="Calibri" panose="020F0502020204030204" pitchFamily="34" charset="0"/>
              </a:rPr>
              <a:t> </a:t>
            </a:r>
            <a:r>
              <a:rPr lang="en-US" sz="2400" b="1" i="1" dirty="0" err="1">
                <a:effectLst/>
                <a:ea typeface="Calibri" panose="020F0502020204030204" pitchFamily="34" charset="0"/>
              </a:rPr>
              <a:t>lý</a:t>
            </a:r>
            <a:r>
              <a:rPr lang="en-US" sz="2400" b="1" dirty="0">
                <a:effectLst/>
                <a:ea typeface="Calibri" panose="020F0502020204030204" pitchFamily="34" charset="0"/>
              </a:rPr>
              <a:t> </a:t>
            </a:r>
            <a:r>
              <a:rPr lang="en-US" sz="2400" dirty="0" err="1">
                <a:effectLst/>
                <a:ea typeface="Calibri" panose="020F0502020204030204" pitchFamily="34" charset="0"/>
              </a:rPr>
              <a:t>của</a:t>
            </a:r>
            <a:r>
              <a:rPr lang="en-US" sz="2400" dirty="0">
                <a:effectLst/>
                <a:ea typeface="Calibri" panose="020F0502020204030204" pitchFamily="34" charset="0"/>
              </a:rPr>
              <a:t> </a:t>
            </a:r>
            <a:r>
              <a:rPr lang="en-US" sz="2400" dirty="0" err="1">
                <a:effectLst/>
                <a:ea typeface="Calibri" panose="020F0502020204030204" pitchFamily="34" charset="0"/>
              </a:rPr>
              <a:t>sự</a:t>
            </a:r>
            <a:r>
              <a:rPr lang="en-US" sz="2400" dirty="0">
                <a:effectLst/>
                <a:ea typeface="Calibri" panose="020F0502020204030204" pitchFamily="34" charset="0"/>
              </a:rPr>
              <a:t> </a:t>
            </a:r>
            <a:r>
              <a:rPr lang="en-US" sz="2400" dirty="0" err="1">
                <a:effectLst/>
                <a:ea typeface="Calibri" panose="020F0502020204030204" pitchFamily="34" charset="0"/>
              </a:rPr>
              <a:t>kiện</a:t>
            </a:r>
            <a:r>
              <a:rPr lang="en-US" sz="2400" dirty="0">
                <a:effectLst/>
                <a:ea typeface="Calibri" panose="020F0502020204030204" pitchFamily="34" charset="0"/>
              </a:rPr>
              <a:t> </a:t>
            </a:r>
            <a:r>
              <a:rPr lang="en-US" sz="2400" err="1">
                <a:effectLst/>
                <a:ea typeface="Calibri" panose="020F0502020204030204" pitchFamily="34" charset="0"/>
              </a:rPr>
              <a:t>kết</a:t>
            </a:r>
            <a:r>
              <a:rPr lang="en-US" sz="2400">
                <a:effectLst/>
                <a:ea typeface="Calibri" panose="020F0502020204030204" pitchFamily="34" charset="0"/>
              </a:rPr>
              <a:t> quả.</a:t>
            </a:r>
            <a:endParaRPr lang="en-US" sz="2400" dirty="0"/>
          </a:p>
        </p:txBody>
      </p:sp>
      <p:sp>
        <p:nvSpPr>
          <p:cNvPr id="7" name="Rectangle 6"/>
          <p:cNvSpPr/>
          <p:nvPr/>
        </p:nvSpPr>
        <p:spPr>
          <a:xfrm>
            <a:off x="806829" y="2743930"/>
            <a:ext cx="5617990" cy="1154162"/>
          </a:xfrm>
          <a:prstGeom prst="rect">
            <a:avLst/>
          </a:prstGeom>
        </p:spPr>
        <p:txBody>
          <a:bodyPr wrap="square">
            <a:spAutoFit/>
          </a:bodyPr>
          <a:lstStyle/>
          <a:p>
            <a:pPr algn="just"/>
            <a:r>
              <a:rPr lang="en-US" sz="2300" b="1"/>
              <a:t>Luận cứ: </a:t>
            </a:r>
            <a:r>
              <a:rPr lang="en-US" sz="2300" i="1"/>
              <a:t>Café </a:t>
            </a:r>
            <a:r>
              <a:rPr lang="en-US" sz="2300" i="1" dirty="0" err="1"/>
              <a:t>sáng</a:t>
            </a:r>
            <a:r>
              <a:rPr lang="en-US" sz="2300" i="1" dirty="0"/>
              <a:t> nay </a:t>
            </a:r>
            <a:r>
              <a:rPr lang="en-US" sz="2300" i="1" dirty="0" err="1"/>
              <a:t>có</a:t>
            </a:r>
            <a:r>
              <a:rPr lang="en-US" sz="2300" i="1" dirty="0"/>
              <a:t> </a:t>
            </a:r>
            <a:r>
              <a:rPr lang="en-US" sz="2300" i="1" dirty="0" err="1"/>
              <a:t>vị</a:t>
            </a:r>
            <a:r>
              <a:rPr lang="en-US" sz="2300" i="1" dirty="0"/>
              <a:t> </a:t>
            </a:r>
            <a:r>
              <a:rPr lang="en-US" sz="2300" i="1" dirty="0" err="1"/>
              <a:t>dở</a:t>
            </a:r>
            <a:r>
              <a:rPr lang="en-US" sz="2300" i="1" dirty="0"/>
              <a:t> </a:t>
            </a:r>
            <a:r>
              <a:rPr lang="en-US" sz="2300" i="1" dirty="0" err="1"/>
              <a:t>kinh</a:t>
            </a:r>
            <a:r>
              <a:rPr lang="en-US" sz="2300" i="1" dirty="0"/>
              <a:t> </a:t>
            </a:r>
            <a:r>
              <a:rPr lang="en-US" sz="2300" i="1" dirty="0" err="1"/>
              <a:t>khủng</a:t>
            </a:r>
            <a:r>
              <a:rPr lang="en-US" sz="2300" i="1" dirty="0"/>
              <a:t>. </a:t>
            </a:r>
            <a:r>
              <a:rPr lang="en-US" sz="2300" i="1" dirty="0" err="1"/>
              <a:t>Chắc</a:t>
            </a:r>
            <a:r>
              <a:rPr lang="en-US" sz="2300" i="1" dirty="0"/>
              <a:t> </a:t>
            </a:r>
            <a:r>
              <a:rPr lang="en-US" sz="2300" i="1" dirty="0" err="1"/>
              <a:t>chắn</a:t>
            </a:r>
            <a:r>
              <a:rPr lang="en-US" sz="2300" i="1" dirty="0"/>
              <a:t> </a:t>
            </a:r>
            <a:r>
              <a:rPr lang="en-US" sz="2300" i="1" dirty="0" err="1"/>
              <a:t>là</a:t>
            </a:r>
            <a:r>
              <a:rPr lang="en-US" sz="2300" i="1" dirty="0"/>
              <a:t> do </a:t>
            </a:r>
            <a:r>
              <a:rPr lang="en-US" sz="2300" i="1" dirty="0" err="1"/>
              <a:t>dùng</a:t>
            </a:r>
            <a:r>
              <a:rPr lang="en-US" sz="2300" i="1" dirty="0"/>
              <a:t> </a:t>
            </a:r>
            <a:r>
              <a:rPr lang="en-US" sz="2300" i="1" dirty="0" err="1"/>
              <a:t>nước</a:t>
            </a:r>
            <a:r>
              <a:rPr lang="en-US" sz="2300" i="1" dirty="0"/>
              <a:t> </a:t>
            </a:r>
            <a:r>
              <a:rPr lang="en-US" sz="2300" i="1" dirty="0" err="1"/>
              <a:t>máy</a:t>
            </a:r>
            <a:r>
              <a:rPr lang="en-US" sz="2300" i="1" dirty="0"/>
              <a:t>, </a:t>
            </a:r>
            <a:r>
              <a:rPr lang="en-US" sz="2300" i="1" dirty="0" err="1"/>
              <a:t>vì</a:t>
            </a:r>
            <a:r>
              <a:rPr lang="en-US" sz="2300" i="1" dirty="0"/>
              <a:t> </a:t>
            </a:r>
            <a:r>
              <a:rPr lang="en-US" sz="2300" i="1" dirty="0" err="1"/>
              <a:t>cách</a:t>
            </a:r>
            <a:r>
              <a:rPr lang="en-US" sz="2300" i="1" dirty="0"/>
              <a:t> </a:t>
            </a:r>
            <a:r>
              <a:rPr lang="en-US" sz="2300" i="1" dirty="0" err="1"/>
              <a:t>pha</a:t>
            </a:r>
            <a:r>
              <a:rPr lang="en-US" sz="2300" i="1" dirty="0"/>
              <a:t> café </a:t>
            </a:r>
            <a:r>
              <a:rPr lang="en-US" sz="2300" i="1" dirty="0" err="1"/>
              <a:t>ấy</a:t>
            </a:r>
            <a:r>
              <a:rPr lang="en-US" sz="2300" i="1" dirty="0"/>
              <a:t> </a:t>
            </a:r>
            <a:r>
              <a:rPr lang="en-US" sz="2300" i="1" dirty="0" err="1"/>
              <a:t>khác</a:t>
            </a:r>
            <a:r>
              <a:rPr lang="en-US" sz="2300" i="1" dirty="0"/>
              <a:t> </a:t>
            </a:r>
            <a:r>
              <a:rPr lang="en-US" sz="2300" i="1" dirty="0" err="1"/>
              <a:t>với</a:t>
            </a:r>
            <a:r>
              <a:rPr lang="en-US" sz="2300" i="1" dirty="0"/>
              <a:t> </a:t>
            </a:r>
            <a:r>
              <a:rPr lang="en-US" sz="2300" i="1" dirty="0" err="1"/>
              <a:t>cách</a:t>
            </a:r>
            <a:r>
              <a:rPr lang="en-US" sz="2300" i="1" dirty="0"/>
              <a:t> </a:t>
            </a:r>
            <a:r>
              <a:rPr lang="en-US" sz="2300" i="1" dirty="0" err="1"/>
              <a:t>tôi</a:t>
            </a:r>
            <a:r>
              <a:rPr lang="en-US" sz="2300" i="1" dirty="0"/>
              <a:t> </a:t>
            </a:r>
            <a:r>
              <a:rPr lang="en-US" sz="2300" i="1" dirty="0" err="1"/>
              <a:t>thường</a:t>
            </a:r>
            <a:r>
              <a:rPr lang="en-US" sz="2300" i="1" dirty="0"/>
              <a:t> </a:t>
            </a:r>
            <a:r>
              <a:rPr lang="en-US" sz="2300" i="1" dirty="0" err="1"/>
              <a:t>pha</a:t>
            </a:r>
            <a:r>
              <a:rPr lang="en-US" sz="2300" i="1" dirty="0"/>
              <a:t>.</a:t>
            </a:r>
            <a:endParaRPr lang="en-US" sz="2300" dirty="0"/>
          </a:p>
        </p:txBody>
      </p:sp>
      <p:grpSp>
        <p:nvGrpSpPr>
          <p:cNvPr id="8" name="Group 7"/>
          <p:cNvGrpSpPr/>
          <p:nvPr/>
        </p:nvGrpSpPr>
        <p:grpSpPr>
          <a:xfrm>
            <a:off x="806829" y="4018858"/>
            <a:ext cx="5426924" cy="2180039"/>
            <a:chOff x="632682" y="2714147"/>
            <a:chExt cx="5833451" cy="2180039"/>
          </a:xfrm>
        </p:grpSpPr>
        <p:sp>
          <p:nvSpPr>
            <p:cNvPr id="9" name="Rectangle 8"/>
            <p:cNvSpPr/>
            <p:nvPr/>
          </p:nvSpPr>
          <p:spPr>
            <a:xfrm>
              <a:off x="632685" y="2714147"/>
              <a:ext cx="5833448" cy="446276"/>
            </a:xfrm>
            <a:prstGeom prst="rect">
              <a:avLst/>
            </a:prstGeom>
          </p:spPr>
          <p:txBody>
            <a:bodyPr wrap="square">
              <a:spAutoFit/>
            </a:bodyPr>
            <a:lstStyle/>
            <a:p>
              <a:r>
                <a:rPr lang="en-US" sz="2300" dirty="0">
                  <a:effectLst/>
                  <a:ea typeface="Calibri" panose="020F0502020204030204" pitchFamily="34" charset="0"/>
                </a:rPr>
                <a:t>(1) Café </a:t>
              </a:r>
              <a:r>
                <a:rPr lang="en-US" sz="2300" dirty="0" err="1">
                  <a:effectLst/>
                  <a:ea typeface="Calibri" panose="020F0502020204030204" pitchFamily="34" charset="0"/>
                </a:rPr>
                <a:t>sáng</a:t>
              </a:r>
              <a:r>
                <a:rPr lang="en-US" sz="2300" dirty="0">
                  <a:effectLst/>
                  <a:ea typeface="Calibri" panose="020F0502020204030204" pitchFamily="34" charset="0"/>
                </a:rPr>
                <a:t> nay </a:t>
              </a:r>
              <a:r>
                <a:rPr lang="en-US" sz="2300" dirty="0" err="1">
                  <a:effectLst/>
                  <a:ea typeface="Calibri" panose="020F0502020204030204" pitchFamily="34" charset="0"/>
                </a:rPr>
                <a:t>có</a:t>
              </a:r>
              <a:r>
                <a:rPr lang="en-US" sz="2300" dirty="0">
                  <a:effectLst/>
                  <a:ea typeface="Calibri" panose="020F0502020204030204" pitchFamily="34" charset="0"/>
                </a:rPr>
                <a:t> </a:t>
              </a:r>
              <a:r>
                <a:rPr lang="en-US" sz="2300" dirty="0" err="1">
                  <a:effectLst/>
                  <a:ea typeface="Calibri" panose="020F0502020204030204" pitchFamily="34" charset="0"/>
                </a:rPr>
                <a:t>vị</a:t>
              </a:r>
              <a:r>
                <a:rPr lang="en-US" sz="2300" dirty="0">
                  <a:effectLst/>
                  <a:ea typeface="Calibri" panose="020F0502020204030204" pitchFamily="34" charset="0"/>
                </a:rPr>
                <a:t> </a:t>
              </a:r>
              <a:r>
                <a:rPr lang="en-US" sz="2300" dirty="0" err="1">
                  <a:effectLst/>
                  <a:ea typeface="Calibri" panose="020F0502020204030204" pitchFamily="34" charset="0"/>
                </a:rPr>
                <a:t>thật</a:t>
              </a:r>
              <a:r>
                <a:rPr lang="en-US" sz="2300" dirty="0">
                  <a:effectLst/>
                  <a:ea typeface="Calibri" panose="020F0502020204030204" pitchFamily="34" charset="0"/>
                </a:rPr>
                <a:t> </a:t>
              </a:r>
              <a:r>
                <a:rPr lang="en-US" sz="2300" dirty="0" err="1">
                  <a:effectLst/>
                  <a:ea typeface="Calibri" panose="020F0502020204030204" pitchFamily="34" charset="0"/>
                </a:rPr>
                <a:t>kinh</a:t>
              </a:r>
              <a:r>
                <a:rPr lang="en-US" sz="2300" dirty="0">
                  <a:effectLst/>
                  <a:ea typeface="Calibri" panose="020F0502020204030204" pitchFamily="34" charset="0"/>
                </a:rPr>
                <a:t> </a:t>
              </a:r>
              <a:r>
                <a:rPr lang="en-US" sz="2300" dirty="0" err="1">
                  <a:effectLst/>
                  <a:ea typeface="Calibri" panose="020F0502020204030204" pitchFamily="34" charset="0"/>
                </a:rPr>
                <a:t>khủng</a:t>
              </a:r>
              <a:r>
                <a:rPr lang="en-US" sz="2300" dirty="0">
                  <a:effectLst/>
                  <a:ea typeface="Calibri" panose="020F0502020204030204" pitchFamily="34" charset="0"/>
                </a:rPr>
                <a:t>.</a:t>
              </a:r>
              <a:endParaRPr lang="en-US" sz="2300" dirty="0"/>
            </a:p>
          </p:txBody>
        </p:sp>
        <p:sp>
          <p:nvSpPr>
            <p:cNvPr id="10" name="Rectangle 9"/>
            <p:cNvSpPr/>
            <p:nvPr/>
          </p:nvSpPr>
          <p:spPr>
            <a:xfrm>
              <a:off x="632684" y="3213966"/>
              <a:ext cx="5833449" cy="800219"/>
            </a:xfrm>
            <a:prstGeom prst="rect">
              <a:avLst/>
            </a:prstGeom>
          </p:spPr>
          <p:txBody>
            <a:bodyPr wrap="square">
              <a:spAutoFit/>
            </a:bodyPr>
            <a:lstStyle/>
            <a:p>
              <a:r>
                <a:rPr lang="en-US" sz="2300">
                  <a:effectLst/>
                  <a:ea typeface="Calibri" panose="020F0502020204030204" pitchFamily="34" charset="0"/>
                </a:rPr>
                <a:t>(2) Dùng </a:t>
              </a:r>
              <a:r>
                <a:rPr lang="en-US" sz="2300" dirty="0" err="1">
                  <a:effectLst/>
                  <a:ea typeface="Calibri" panose="020F0502020204030204" pitchFamily="34" charset="0"/>
                </a:rPr>
                <a:t>nước</a:t>
              </a:r>
              <a:r>
                <a:rPr lang="en-US" sz="2300" dirty="0">
                  <a:effectLst/>
                  <a:ea typeface="Calibri" panose="020F0502020204030204" pitchFamily="34" charset="0"/>
                </a:rPr>
                <a:t> </a:t>
              </a:r>
              <a:r>
                <a:rPr lang="en-US" sz="2300" dirty="0" err="1">
                  <a:effectLst/>
                  <a:ea typeface="Calibri" panose="020F0502020204030204" pitchFamily="34" charset="0"/>
                </a:rPr>
                <a:t>máy</a:t>
              </a:r>
              <a:r>
                <a:rPr lang="en-US" sz="2300" dirty="0">
                  <a:effectLst/>
                  <a:ea typeface="Calibri" panose="020F0502020204030204" pitchFamily="34" charset="0"/>
                </a:rPr>
                <a:t> </a:t>
              </a:r>
              <a:r>
                <a:rPr lang="en-US" sz="2300" err="1">
                  <a:effectLst/>
                  <a:ea typeface="Calibri" panose="020F0502020204030204" pitchFamily="34" charset="0"/>
                </a:rPr>
                <a:t>là</a:t>
              </a:r>
              <a:r>
                <a:rPr lang="en-US" sz="2300">
                  <a:effectLst/>
                  <a:ea typeface="Calibri" panose="020F0502020204030204" pitchFamily="34" charset="0"/>
                </a:rPr>
                <a:t> khác </a:t>
              </a:r>
              <a:r>
                <a:rPr lang="en-US" sz="2300" dirty="0" err="1">
                  <a:effectLst/>
                  <a:ea typeface="Calibri" panose="020F0502020204030204" pitchFamily="34" charset="0"/>
                </a:rPr>
                <a:t>với</a:t>
              </a:r>
              <a:r>
                <a:rPr lang="en-US" sz="2300" dirty="0">
                  <a:effectLst/>
                  <a:ea typeface="Calibri" panose="020F0502020204030204" pitchFamily="34" charset="0"/>
                </a:rPr>
                <a:t> </a:t>
              </a:r>
              <a:r>
                <a:rPr lang="en-US" sz="2300" dirty="0" err="1">
                  <a:effectLst/>
                  <a:ea typeface="Calibri" panose="020F0502020204030204" pitchFamily="34" charset="0"/>
                </a:rPr>
                <a:t>cách</a:t>
              </a:r>
              <a:r>
                <a:rPr lang="en-US" sz="2300" dirty="0">
                  <a:effectLst/>
                  <a:ea typeface="Calibri" panose="020F0502020204030204" pitchFamily="34" charset="0"/>
                </a:rPr>
                <a:t> </a:t>
              </a:r>
              <a:r>
                <a:rPr lang="en-US" sz="2300" dirty="0" err="1">
                  <a:effectLst/>
                  <a:ea typeface="Calibri" panose="020F0502020204030204" pitchFamily="34" charset="0"/>
                </a:rPr>
                <a:t>tôi</a:t>
              </a:r>
              <a:r>
                <a:rPr lang="en-US" sz="2300" dirty="0">
                  <a:effectLst/>
                  <a:ea typeface="Calibri" panose="020F0502020204030204" pitchFamily="34" charset="0"/>
                </a:rPr>
                <a:t> </a:t>
              </a:r>
              <a:r>
                <a:rPr lang="en-US" sz="2300" dirty="0" err="1">
                  <a:effectLst/>
                  <a:ea typeface="Calibri" panose="020F0502020204030204" pitchFamily="34" charset="0"/>
                </a:rPr>
                <a:t>thường</a:t>
              </a:r>
              <a:r>
                <a:rPr lang="en-US" sz="2300" dirty="0">
                  <a:effectLst/>
                  <a:ea typeface="Calibri" panose="020F0502020204030204" pitchFamily="34" charset="0"/>
                </a:rPr>
                <a:t> </a:t>
              </a:r>
              <a:r>
                <a:rPr lang="en-US" sz="2300" dirty="0" err="1">
                  <a:effectLst/>
                  <a:ea typeface="Calibri" panose="020F0502020204030204" pitchFamily="34" charset="0"/>
                </a:rPr>
                <a:t>pha</a:t>
              </a:r>
              <a:r>
                <a:rPr lang="en-US" sz="2300" dirty="0">
                  <a:effectLst/>
                  <a:ea typeface="Calibri" panose="020F0502020204030204" pitchFamily="34" charset="0"/>
                </a:rPr>
                <a:t> café.</a:t>
              </a:r>
              <a:endParaRPr lang="en-US" sz="2300" dirty="0"/>
            </a:p>
          </p:txBody>
        </p:sp>
        <p:sp>
          <p:nvSpPr>
            <p:cNvPr id="11" name="Rectangle 10"/>
            <p:cNvSpPr/>
            <p:nvPr/>
          </p:nvSpPr>
          <p:spPr>
            <a:xfrm>
              <a:off x="632682" y="4093967"/>
              <a:ext cx="5833451" cy="800219"/>
            </a:xfrm>
            <a:prstGeom prst="rect">
              <a:avLst/>
            </a:prstGeom>
          </p:spPr>
          <p:txBody>
            <a:bodyPr wrap="square">
              <a:spAutoFit/>
            </a:bodyPr>
            <a:lstStyle/>
            <a:p>
              <a:r>
                <a:rPr lang="en-US" sz="2300">
                  <a:effectLst/>
                  <a:ea typeface="Calibri" panose="020F0502020204030204" pitchFamily="34" charset="0"/>
                </a:rPr>
                <a:t>(3) Nguyên </a:t>
              </a:r>
              <a:r>
                <a:rPr lang="en-US" sz="2300" dirty="0" err="1">
                  <a:effectLst/>
                  <a:ea typeface="Calibri" panose="020F0502020204030204" pitchFamily="34" charset="0"/>
                </a:rPr>
                <a:t>nhân</a:t>
              </a:r>
              <a:r>
                <a:rPr lang="en-US" sz="2300" dirty="0">
                  <a:effectLst/>
                  <a:ea typeface="Calibri" panose="020F0502020204030204" pitchFamily="34" charset="0"/>
                </a:rPr>
                <a:t> </a:t>
              </a:r>
              <a:r>
                <a:rPr lang="en-US" sz="2300" dirty="0" err="1">
                  <a:effectLst/>
                  <a:ea typeface="Calibri" panose="020F0502020204030204" pitchFamily="34" charset="0"/>
                </a:rPr>
                <a:t>của</a:t>
              </a:r>
              <a:r>
                <a:rPr lang="en-US" sz="2300" dirty="0">
                  <a:effectLst/>
                  <a:ea typeface="Calibri" panose="020F0502020204030204" pitchFamily="34" charset="0"/>
                </a:rPr>
                <a:t> </a:t>
              </a:r>
              <a:r>
                <a:rPr lang="en-US" sz="2300" dirty="0" err="1">
                  <a:effectLst/>
                  <a:ea typeface="Calibri" panose="020F0502020204030204" pitchFamily="34" charset="0"/>
                </a:rPr>
                <a:t>vị</a:t>
              </a:r>
              <a:r>
                <a:rPr lang="en-US" sz="2300" dirty="0">
                  <a:effectLst/>
                  <a:ea typeface="Calibri" panose="020F0502020204030204" pitchFamily="34" charset="0"/>
                </a:rPr>
                <a:t> café </a:t>
              </a:r>
              <a:r>
                <a:rPr lang="en-US" sz="2300" dirty="0" err="1">
                  <a:effectLst/>
                  <a:ea typeface="Calibri" panose="020F0502020204030204" pitchFamily="34" charset="0"/>
                </a:rPr>
                <a:t>dở</a:t>
              </a:r>
              <a:r>
                <a:rPr lang="en-US" sz="2300" dirty="0">
                  <a:effectLst/>
                  <a:ea typeface="Calibri" panose="020F0502020204030204" pitchFamily="34" charset="0"/>
                </a:rPr>
                <a:t> </a:t>
              </a:r>
              <a:r>
                <a:rPr lang="en-US" sz="2300" dirty="0" err="1">
                  <a:effectLst/>
                  <a:ea typeface="Calibri" panose="020F0502020204030204" pitchFamily="34" charset="0"/>
                </a:rPr>
                <a:t>kinh</a:t>
              </a:r>
              <a:r>
                <a:rPr lang="en-US" sz="2300" dirty="0">
                  <a:effectLst/>
                  <a:ea typeface="Calibri" panose="020F0502020204030204" pitchFamily="34" charset="0"/>
                </a:rPr>
                <a:t> </a:t>
              </a:r>
              <a:r>
                <a:rPr lang="en-US" sz="2300" dirty="0" err="1">
                  <a:effectLst/>
                  <a:ea typeface="Calibri" panose="020F0502020204030204" pitchFamily="34" charset="0"/>
                </a:rPr>
                <a:t>khủng</a:t>
              </a:r>
              <a:r>
                <a:rPr lang="en-US" sz="2300" dirty="0">
                  <a:effectLst/>
                  <a:ea typeface="Calibri" panose="020F0502020204030204" pitchFamily="34" charset="0"/>
                </a:rPr>
                <a:t> </a:t>
              </a:r>
              <a:r>
                <a:rPr lang="en-US" sz="2300" dirty="0" err="1">
                  <a:effectLst/>
                  <a:ea typeface="Calibri" panose="020F0502020204030204" pitchFamily="34" charset="0"/>
                </a:rPr>
                <a:t>phải</a:t>
              </a:r>
              <a:r>
                <a:rPr lang="en-US" sz="2300" dirty="0">
                  <a:effectLst/>
                  <a:ea typeface="Calibri" panose="020F0502020204030204" pitchFamily="34" charset="0"/>
                </a:rPr>
                <a:t> </a:t>
              </a:r>
              <a:r>
                <a:rPr lang="en-US" sz="2300" dirty="0" err="1">
                  <a:effectLst/>
                  <a:ea typeface="Calibri" panose="020F0502020204030204" pitchFamily="34" charset="0"/>
                </a:rPr>
                <a:t>là</a:t>
              </a:r>
              <a:r>
                <a:rPr lang="en-US" sz="2300" dirty="0">
                  <a:effectLst/>
                  <a:ea typeface="Calibri" panose="020F0502020204030204" pitchFamily="34" charset="0"/>
                </a:rPr>
                <a:t> </a:t>
              </a:r>
              <a:r>
                <a:rPr lang="en-US" sz="2300" dirty="0" err="1">
                  <a:effectLst/>
                  <a:ea typeface="Calibri" panose="020F0502020204030204" pitchFamily="34" charset="0"/>
                </a:rPr>
                <a:t>việc</a:t>
              </a:r>
              <a:r>
                <a:rPr lang="en-US" sz="2300" dirty="0">
                  <a:effectLst/>
                  <a:ea typeface="Calibri" panose="020F0502020204030204" pitchFamily="34" charset="0"/>
                </a:rPr>
                <a:t> </a:t>
              </a:r>
              <a:r>
                <a:rPr lang="en-US" sz="2300" dirty="0" err="1">
                  <a:effectLst/>
                  <a:ea typeface="Calibri" panose="020F0502020204030204" pitchFamily="34" charset="0"/>
                </a:rPr>
                <a:t>dùng</a:t>
              </a:r>
              <a:r>
                <a:rPr lang="en-US" sz="2300" dirty="0">
                  <a:effectLst/>
                  <a:ea typeface="Calibri" panose="020F0502020204030204" pitchFamily="34" charset="0"/>
                </a:rPr>
                <a:t> </a:t>
              </a:r>
              <a:r>
                <a:rPr lang="en-US" sz="2300" dirty="0" err="1">
                  <a:effectLst/>
                  <a:ea typeface="Calibri" panose="020F0502020204030204" pitchFamily="34" charset="0"/>
                </a:rPr>
                <a:t>nước</a:t>
              </a:r>
              <a:r>
                <a:rPr lang="en-US" sz="2300" dirty="0">
                  <a:effectLst/>
                  <a:ea typeface="Calibri" panose="020F0502020204030204" pitchFamily="34" charset="0"/>
                </a:rPr>
                <a:t> </a:t>
              </a:r>
              <a:r>
                <a:rPr lang="en-US" sz="2300" dirty="0" err="1">
                  <a:effectLst/>
                  <a:ea typeface="Calibri" panose="020F0502020204030204" pitchFamily="34" charset="0"/>
                </a:rPr>
                <a:t>máy</a:t>
              </a:r>
              <a:r>
                <a:rPr lang="en-US" sz="2300" dirty="0">
                  <a:effectLst/>
                  <a:ea typeface="Calibri" panose="020F0502020204030204" pitchFamily="34" charset="0"/>
                </a:rPr>
                <a:t>.</a:t>
              </a:r>
              <a:endParaRPr lang="en-US" sz="2300" dirty="0"/>
            </a:p>
          </p:txBody>
        </p:sp>
        <p:cxnSp>
          <p:nvCxnSpPr>
            <p:cNvPr id="12" name="Straight Connector 11"/>
            <p:cNvCxnSpPr/>
            <p:nvPr/>
          </p:nvCxnSpPr>
          <p:spPr>
            <a:xfrm>
              <a:off x="791570" y="4014185"/>
              <a:ext cx="5268036" cy="0"/>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p:cNvGrpSpPr/>
          <p:nvPr/>
        </p:nvGrpSpPr>
        <p:grpSpPr>
          <a:xfrm>
            <a:off x="6578219" y="3195554"/>
            <a:ext cx="4275529" cy="1269580"/>
            <a:chOff x="1047863" y="5047683"/>
            <a:chExt cx="4275529" cy="1269580"/>
          </a:xfrm>
        </p:grpSpPr>
        <p:sp>
          <p:nvSpPr>
            <p:cNvPr id="14" name="Rectangle 13"/>
            <p:cNvSpPr/>
            <p:nvPr/>
          </p:nvSpPr>
          <p:spPr>
            <a:xfrm>
              <a:off x="1047863" y="5047683"/>
              <a:ext cx="3480440" cy="446276"/>
            </a:xfrm>
            <a:prstGeom prst="rect">
              <a:avLst/>
            </a:prstGeom>
          </p:spPr>
          <p:txBody>
            <a:bodyPr wrap="none">
              <a:spAutoFit/>
            </a:bodyPr>
            <a:lstStyle/>
            <a:p>
              <a:r>
                <a:rPr lang="en-US" sz="2300" b="1">
                  <a:effectLst/>
                  <a:ea typeface="Calibri" panose="020F0502020204030204" pitchFamily="34" charset="0"/>
                </a:rPr>
                <a:t>Q</a:t>
              </a:r>
              <a:r>
                <a:rPr lang="en-US" sz="2300">
                  <a:effectLst/>
                  <a:ea typeface="Calibri" panose="020F0502020204030204" pitchFamily="34" charset="0"/>
                </a:rPr>
                <a:t>: </a:t>
              </a:r>
              <a:r>
                <a:rPr lang="en-US" sz="2300" dirty="0" err="1">
                  <a:effectLst/>
                  <a:ea typeface="Calibri" panose="020F0502020204030204" pitchFamily="34" charset="0"/>
                </a:rPr>
                <a:t>Vị</a:t>
              </a:r>
              <a:r>
                <a:rPr lang="en-US" sz="2300" dirty="0">
                  <a:effectLst/>
                  <a:ea typeface="Calibri" panose="020F0502020204030204" pitchFamily="34" charset="0"/>
                </a:rPr>
                <a:t> café </a:t>
              </a:r>
              <a:r>
                <a:rPr lang="en-US" sz="2300" dirty="0" err="1">
                  <a:effectLst/>
                  <a:ea typeface="Calibri" panose="020F0502020204030204" pitchFamily="34" charset="0"/>
                </a:rPr>
                <a:t>dở</a:t>
              </a:r>
              <a:r>
                <a:rPr lang="en-US" sz="2300" dirty="0">
                  <a:effectLst/>
                  <a:ea typeface="Calibri" panose="020F0502020204030204" pitchFamily="34" charset="0"/>
                </a:rPr>
                <a:t> </a:t>
              </a:r>
              <a:r>
                <a:rPr lang="en-US" sz="2300" dirty="0" err="1">
                  <a:effectLst/>
                  <a:ea typeface="Calibri" panose="020F0502020204030204" pitchFamily="34" charset="0"/>
                </a:rPr>
                <a:t>kinh</a:t>
              </a:r>
              <a:r>
                <a:rPr lang="en-US" sz="2300" dirty="0">
                  <a:effectLst/>
                  <a:ea typeface="Calibri" panose="020F0502020204030204" pitchFamily="34" charset="0"/>
                </a:rPr>
                <a:t> </a:t>
              </a:r>
              <a:r>
                <a:rPr lang="en-US" sz="2300" dirty="0" err="1">
                  <a:effectLst/>
                  <a:ea typeface="Calibri" panose="020F0502020204030204" pitchFamily="34" charset="0"/>
                </a:rPr>
                <a:t>khủng</a:t>
              </a:r>
              <a:endParaRPr lang="en-US" sz="2300" dirty="0"/>
            </a:p>
          </p:txBody>
        </p:sp>
        <p:sp>
          <p:nvSpPr>
            <p:cNvPr id="15" name="Rectangle 14"/>
            <p:cNvSpPr/>
            <p:nvPr/>
          </p:nvSpPr>
          <p:spPr>
            <a:xfrm>
              <a:off x="1047863" y="5459335"/>
              <a:ext cx="4275529" cy="446276"/>
            </a:xfrm>
            <a:prstGeom prst="rect">
              <a:avLst/>
            </a:prstGeom>
          </p:spPr>
          <p:txBody>
            <a:bodyPr wrap="none">
              <a:spAutoFit/>
            </a:bodyPr>
            <a:lstStyle/>
            <a:p>
              <a:r>
                <a:rPr lang="en-US" sz="2300" b="1">
                  <a:effectLst/>
                  <a:ea typeface="Calibri" panose="020F0502020204030204" pitchFamily="34" charset="0"/>
                </a:rPr>
                <a:t>T</a:t>
              </a:r>
              <a:r>
                <a:rPr lang="en-US" sz="2300">
                  <a:effectLst/>
                  <a:ea typeface="Calibri" panose="020F0502020204030204" pitchFamily="34" charset="0"/>
                </a:rPr>
                <a:t>: </a:t>
              </a:r>
              <a:r>
                <a:rPr lang="en-US" sz="2300">
                  <a:ea typeface="Calibri" panose="020F0502020204030204" pitchFamily="34" charset="0"/>
                </a:rPr>
                <a:t>Cách p</a:t>
              </a:r>
              <a:r>
                <a:rPr lang="en-US" sz="2300">
                  <a:effectLst/>
                  <a:ea typeface="Calibri" panose="020F0502020204030204" pitchFamily="34" charset="0"/>
                </a:rPr>
                <a:t>ha </a:t>
              </a:r>
              <a:r>
                <a:rPr lang="en-US" sz="2300" dirty="0">
                  <a:effectLst/>
                  <a:ea typeface="Calibri" panose="020F0502020204030204" pitchFamily="34" charset="0"/>
                </a:rPr>
                <a:t>café </a:t>
              </a:r>
              <a:r>
                <a:rPr lang="en-US" sz="2300" dirty="0" err="1">
                  <a:effectLst/>
                  <a:ea typeface="Calibri" panose="020F0502020204030204" pitchFamily="34" charset="0"/>
                </a:rPr>
                <a:t>với</a:t>
              </a:r>
              <a:r>
                <a:rPr lang="en-US" sz="2300" dirty="0">
                  <a:effectLst/>
                  <a:ea typeface="Calibri" panose="020F0502020204030204" pitchFamily="34" charset="0"/>
                </a:rPr>
                <a:t> </a:t>
              </a:r>
              <a:r>
                <a:rPr lang="en-US" sz="2300" dirty="0" err="1">
                  <a:effectLst/>
                  <a:ea typeface="Calibri" panose="020F0502020204030204" pitchFamily="34" charset="0"/>
                </a:rPr>
                <a:t>nước</a:t>
              </a:r>
              <a:r>
                <a:rPr lang="en-US" sz="2300" dirty="0">
                  <a:effectLst/>
                  <a:ea typeface="Calibri" panose="020F0502020204030204" pitchFamily="34" charset="0"/>
                </a:rPr>
                <a:t> </a:t>
              </a:r>
              <a:r>
                <a:rPr lang="en-US" sz="2300" dirty="0" err="1">
                  <a:effectLst/>
                  <a:ea typeface="Calibri" panose="020F0502020204030204" pitchFamily="34" charset="0"/>
                </a:rPr>
                <a:t>máy</a:t>
              </a:r>
              <a:endParaRPr lang="en-US" sz="2300" dirty="0"/>
            </a:p>
          </p:txBody>
        </p:sp>
        <p:sp>
          <p:nvSpPr>
            <p:cNvPr id="16" name="Rectangle 15"/>
            <p:cNvSpPr/>
            <p:nvPr/>
          </p:nvSpPr>
          <p:spPr>
            <a:xfrm>
              <a:off x="1047863" y="5870987"/>
              <a:ext cx="1462260" cy="446276"/>
            </a:xfrm>
            <a:prstGeom prst="rect">
              <a:avLst/>
            </a:prstGeom>
          </p:spPr>
          <p:txBody>
            <a:bodyPr wrap="none">
              <a:spAutoFit/>
            </a:bodyPr>
            <a:lstStyle/>
            <a:p>
              <a:r>
                <a:rPr lang="en-US" sz="2300" b="1" dirty="0">
                  <a:effectLst/>
                  <a:ea typeface="Calibri" panose="020F0502020204030204" pitchFamily="34" charset="0"/>
                </a:rPr>
                <a:t>P</a:t>
              </a:r>
              <a:r>
                <a:rPr lang="en-US" sz="2300" dirty="0">
                  <a:effectLst/>
                  <a:ea typeface="Calibri" panose="020F0502020204030204" pitchFamily="34" charset="0"/>
                </a:rPr>
                <a:t>: S</a:t>
              </a:r>
              <a:r>
                <a:rPr lang="en-US" sz="2300" dirty="0">
                  <a:ea typeface="Calibri" panose="020F0502020204030204" pitchFamily="34" charset="0"/>
                </a:rPr>
                <a:t>ai</a:t>
              </a:r>
              <a:r>
                <a:rPr lang="en-US" sz="2300" dirty="0">
                  <a:effectLst/>
                  <a:ea typeface="Calibri" panose="020F0502020204030204" pitchFamily="34" charset="0"/>
                </a:rPr>
                <a:t> </a:t>
              </a:r>
              <a:r>
                <a:rPr lang="en-US" sz="2300" dirty="0" err="1">
                  <a:effectLst/>
                  <a:ea typeface="Calibri" panose="020F0502020204030204" pitchFamily="34" charset="0"/>
                </a:rPr>
                <a:t>biệt</a:t>
              </a:r>
              <a:endParaRPr lang="en-US" sz="2300" dirty="0"/>
            </a:p>
          </p:txBody>
        </p:sp>
      </p:grpSp>
      <p:sp>
        <p:nvSpPr>
          <p:cNvPr id="17" name="Rounded Rectangle 16"/>
          <p:cNvSpPr/>
          <p:nvPr/>
        </p:nvSpPr>
        <p:spPr>
          <a:xfrm>
            <a:off x="6945359" y="1149288"/>
            <a:ext cx="4518762" cy="180223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US" sz="2000" i="1">
                <a:latin typeface="Tahoma" panose="020B0604030504040204" pitchFamily="34" charset="0"/>
                <a:ea typeface="Tahoma" panose="020B0604030504040204" pitchFamily="34" charset="0"/>
                <a:cs typeface="Tahoma" panose="020B0604030504040204" pitchFamily="34" charset="0"/>
              </a:rPr>
              <a:t>Nếu không chứng minh được sự kiện gây nguyên nhân là nguyên nhân hợp lý duy nhất của sự kiện kết quả, luận cứ ấy được gọi là </a:t>
            </a:r>
            <a:r>
              <a:rPr lang="en-US" sz="2000" b="1" i="1">
                <a:latin typeface="Tahoma" panose="020B0604030504040204" pitchFamily="34" charset="0"/>
                <a:ea typeface="Tahoma" panose="020B0604030504040204" pitchFamily="34" charset="0"/>
                <a:cs typeface="Tahoma" panose="020B0604030504040204" pitchFamily="34" charset="0"/>
              </a:rPr>
              <a:t>post hoc</a:t>
            </a:r>
            <a:r>
              <a:rPr lang="en-US" sz="2000" i="1">
                <a:latin typeface="Tahoma" panose="020B0604030504040204" pitchFamily="34" charset="0"/>
                <a:ea typeface="Tahoma" panose="020B0604030504040204" pitchFamily="34" charset="0"/>
                <a:cs typeface="Tahoma" panose="020B0604030504040204" pitchFamily="34" charset="0"/>
              </a:rPr>
              <a:t>.</a:t>
            </a:r>
          </a:p>
        </p:txBody>
      </p:sp>
      <p:pic>
        <p:nvPicPr>
          <p:cNvPr id="18" name="Picture 2" descr="Image result for bertrand russell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2588" y="4155965"/>
            <a:ext cx="2172046" cy="2596133"/>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ular Callout 18"/>
          <p:cNvSpPr/>
          <p:nvPr/>
        </p:nvSpPr>
        <p:spPr>
          <a:xfrm>
            <a:off x="6578219" y="4709166"/>
            <a:ext cx="3224369" cy="1911085"/>
          </a:xfrm>
          <a:prstGeom prst="wedgeRoundRectCallout">
            <a:avLst>
              <a:gd name="adj1" fmla="val 60101"/>
              <a:gd name="adj2" fmla="val 521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2400" i="1"/>
              <a:t>Anh ta không cung cấp chứng cứ việc dùng nước máy là nguyên nhân hợp lý duy nhất của vị café dở</a:t>
            </a:r>
          </a:p>
        </p:txBody>
      </p:sp>
      <p:sp>
        <p:nvSpPr>
          <p:cNvPr id="20" name="Rectangle 19">
            <a:extLst>
              <a:ext uri="{FF2B5EF4-FFF2-40B4-BE49-F238E27FC236}">
                <a16:creationId xmlns:a16="http://schemas.microsoft.com/office/drawing/2014/main" id="{F4772FFC-DD57-5D42-A12E-092F3F54A873}"/>
              </a:ext>
            </a:extLst>
          </p:cNvPr>
          <p:cNvSpPr/>
          <p:nvPr/>
        </p:nvSpPr>
        <p:spPr>
          <a:xfrm rot="16200000">
            <a:off x="-2737526" y="3454424"/>
            <a:ext cx="6138674" cy="703377"/>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x-none" sz="2400" dirty="0">
                <a:solidFill>
                  <a:srgbClr val="996600"/>
                </a:solidFill>
                <a:latin typeface="American Typewriter" panose="02090604020004020304" pitchFamily="18" charset="77"/>
              </a:rPr>
              <a:t>ĐÁNH GIÁ UẬN CỨ NHÂN QUẢ</a:t>
            </a:r>
          </a:p>
        </p:txBody>
      </p:sp>
    </p:spTree>
    <p:extLst>
      <p:ext uri="{BB962C8B-B14F-4D97-AF65-F5344CB8AC3E}">
        <p14:creationId xmlns:p14="http://schemas.microsoft.com/office/powerpoint/2010/main" val="65571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par>
                                <p:cTn id="28" presetID="2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7797" y="1064490"/>
            <a:ext cx="6768883" cy="1200329"/>
          </a:xfrm>
          <a:prstGeom prst="rect">
            <a:avLst/>
          </a:prstGeom>
        </p:spPr>
        <p:txBody>
          <a:bodyPr wrap="square">
            <a:spAutoFit/>
          </a:bodyPr>
          <a:lstStyle/>
          <a:p>
            <a:pPr marL="182880" marR="0" indent="0" algn="just"/>
            <a:r>
              <a:rPr lang="en-US" sz="2400" b="1">
                <a:effectLst/>
                <a:ea typeface="Calibri" panose="020F0502020204030204" pitchFamily="34" charset="0"/>
              </a:rPr>
              <a:t>Luận cứ: </a:t>
            </a:r>
            <a:r>
              <a:rPr lang="en-US" sz="2400" i="1">
                <a:effectLst/>
                <a:ea typeface="Calibri" panose="020F0502020204030204" pitchFamily="34" charset="0"/>
              </a:rPr>
              <a:t>Café </a:t>
            </a:r>
            <a:r>
              <a:rPr lang="en-US" sz="2400" i="1" dirty="0" err="1">
                <a:effectLst/>
                <a:ea typeface="Calibri" panose="020F0502020204030204" pitchFamily="34" charset="0"/>
              </a:rPr>
              <a:t>sáng</a:t>
            </a:r>
            <a:r>
              <a:rPr lang="en-US" sz="2400" i="1" dirty="0">
                <a:effectLst/>
                <a:ea typeface="Calibri" panose="020F0502020204030204" pitchFamily="34" charset="0"/>
              </a:rPr>
              <a:t> nay </a:t>
            </a:r>
            <a:r>
              <a:rPr lang="en-US" sz="2400" i="1" dirty="0" err="1">
                <a:effectLst/>
                <a:ea typeface="Calibri" panose="020F0502020204030204" pitchFamily="34" charset="0"/>
              </a:rPr>
              <a:t>có</a:t>
            </a:r>
            <a:r>
              <a:rPr lang="en-US" sz="2400" i="1" dirty="0">
                <a:effectLst/>
                <a:ea typeface="Calibri" panose="020F0502020204030204" pitchFamily="34" charset="0"/>
              </a:rPr>
              <a:t> </a:t>
            </a:r>
            <a:r>
              <a:rPr lang="en-US" sz="2400" i="1" dirty="0" err="1">
                <a:effectLst/>
                <a:ea typeface="Calibri" panose="020F0502020204030204" pitchFamily="34" charset="0"/>
              </a:rPr>
              <a:t>vị</a:t>
            </a:r>
            <a:r>
              <a:rPr lang="en-US" sz="2400" i="1" dirty="0">
                <a:effectLst/>
                <a:ea typeface="Calibri" panose="020F0502020204030204" pitchFamily="34" charset="0"/>
              </a:rPr>
              <a:t> </a:t>
            </a:r>
            <a:r>
              <a:rPr lang="en-US" sz="2400" i="1" dirty="0" err="1">
                <a:effectLst/>
                <a:ea typeface="Calibri" panose="020F0502020204030204" pitchFamily="34" charset="0"/>
              </a:rPr>
              <a:t>dở</a:t>
            </a:r>
            <a:r>
              <a:rPr lang="en-US" sz="2400" i="1" dirty="0">
                <a:effectLst/>
                <a:ea typeface="Calibri" panose="020F0502020204030204" pitchFamily="34" charset="0"/>
              </a:rPr>
              <a:t> </a:t>
            </a:r>
            <a:r>
              <a:rPr lang="en-US" sz="2400" i="1" dirty="0" err="1">
                <a:effectLst/>
                <a:ea typeface="Calibri" panose="020F0502020204030204" pitchFamily="34" charset="0"/>
              </a:rPr>
              <a:t>kinh</a:t>
            </a:r>
            <a:r>
              <a:rPr lang="en-US" sz="2400" i="1" dirty="0">
                <a:effectLst/>
                <a:ea typeface="Calibri" panose="020F0502020204030204" pitchFamily="34" charset="0"/>
              </a:rPr>
              <a:t> </a:t>
            </a:r>
            <a:r>
              <a:rPr lang="en-US" sz="2400" i="1" dirty="0" err="1">
                <a:effectLst/>
                <a:ea typeface="Calibri" panose="020F0502020204030204" pitchFamily="34" charset="0"/>
              </a:rPr>
              <a:t>khủng</a:t>
            </a:r>
            <a:r>
              <a:rPr lang="en-US" sz="2400" i="1" dirty="0">
                <a:effectLst/>
                <a:ea typeface="Calibri" panose="020F0502020204030204" pitchFamily="34" charset="0"/>
              </a:rPr>
              <a:t>. </a:t>
            </a:r>
            <a:r>
              <a:rPr lang="en-US" sz="2400" i="1" dirty="0" err="1">
                <a:effectLst/>
                <a:ea typeface="Calibri" panose="020F0502020204030204" pitchFamily="34" charset="0"/>
              </a:rPr>
              <a:t>Chắc</a:t>
            </a:r>
            <a:r>
              <a:rPr lang="en-US" sz="2400" i="1" dirty="0">
                <a:effectLst/>
                <a:ea typeface="Calibri" panose="020F0502020204030204" pitchFamily="34" charset="0"/>
              </a:rPr>
              <a:t> </a:t>
            </a:r>
            <a:r>
              <a:rPr lang="en-US" sz="2400" i="1" dirty="0" err="1">
                <a:effectLst/>
                <a:ea typeface="Calibri" panose="020F0502020204030204" pitchFamily="34" charset="0"/>
              </a:rPr>
              <a:t>chắn</a:t>
            </a:r>
            <a:r>
              <a:rPr lang="en-US" sz="2400" i="1" dirty="0">
                <a:effectLst/>
                <a:ea typeface="Calibri" panose="020F0502020204030204" pitchFamily="34" charset="0"/>
              </a:rPr>
              <a:t> </a:t>
            </a:r>
            <a:r>
              <a:rPr lang="en-US" sz="2400" i="1" dirty="0" err="1">
                <a:effectLst/>
                <a:ea typeface="Calibri" panose="020F0502020204030204" pitchFamily="34" charset="0"/>
              </a:rPr>
              <a:t>là</a:t>
            </a:r>
            <a:r>
              <a:rPr lang="en-US" sz="2400" i="1" dirty="0">
                <a:effectLst/>
                <a:ea typeface="Calibri" panose="020F0502020204030204" pitchFamily="34" charset="0"/>
              </a:rPr>
              <a:t> do </a:t>
            </a:r>
            <a:r>
              <a:rPr lang="en-US" sz="2400" i="1" dirty="0" err="1">
                <a:effectLst/>
                <a:ea typeface="Calibri" panose="020F0502020204030204" pitchFamily="34" charset="0"/>
              </a:rPr>
              <a:t>dùng</a:t>
            </a:r>
            <a:r>
              <a:rPr lang="en-US" sz="2400" i="1" dirty="0">
                <a:effectLst/>
                <a:ea typeface="Calibri" panose="020F0502020204030204" pitchFamily="34" charset="0"/>
              </a:rPr>
              <a:t> </a:t>
            </a:r>
            <a:r>
              <a:rPr lang="en-US" sz="2400" i="1" dirty="0" err="1">
                <a:effectLst/>
                <a:ea typeface="Calibri" panose="020F0502020204030204" pitchFamily="34" charset="0"/>
              </a:rPr>
              <a:t>nước</a:t>
            </a:r>
            <a:r>
              <a:rPr lang="en-US" sz="2400" i="1" dirty="0">
                <a:effectLst/>
                <a:ea typeface="Calibri" panose="020F0502020204030204" pitchFamily="34" charset="0"/>
              </a:rPr>
              <a:t> </a:t>
            </a:r>
            <a:r>
              <a:rPr lang="en-US" sz="2400" i="1" dirty="0" err="1">
                <a:effectLst/>
                <a:ea typeface="Calibri" panose="020F0502020204030204" pitchFamily="34" charset="0"/>
              </a:rPr>
              <a:t>máy</a:t>
            </a:r>
            <a:r>
              <a:rPr lang="en-US" sz="2400" i="1" dirty="0">
                <a:effectLst/>
                <a:ea typeface="Calibri" panose="020F0502020204030204" pitchFamily="34" charset="0"/>
              </a:rPr>
              <a:t>, </a:t>
            </a:r>
            <a:r>
              <a:rPr lang="en-US" sz="2400" i="1" dirty="0" err="1">
                <a:effectLst/>
                <a:ea typeface="Calibri" panose="020F0502020204030204" pitchFamily="34" charset="0"/>
              </a:rPr>
              <a:t>vì</a:t>
            </a:r>
            <a:r>
              <a:rPr lang="en-US" sz="2400" i="1" dirty="0">
                <a:effectLst/>
                <a:ea typeface="Calibri" panose="020F0502020204030204" pitchFamily="34" charset="0"/>
              </a:rPr>
              <a:t> </a:t>
            </a:r>
            <a:r>
              <a:rPr lang="en-US" sz="2400" i="1" dirty="0" err="1">
                <a:effectLst/>
                <a:ea typeface="Calibri" panose="020F0502020204030204" pitchFamily="34" charset="0"/>
              </a:rPr>
              <a:t>đó</a:t>
            </a:r>
            <a:r>
              <a:rPr lang="en-US" sz="2400" i="1" dirty="0">
                <a:effectLst/>
                <a:ea typeface="Calibri" panose="020F0502020204030204" pitchFamily="34" charset="0"/>
              </a:rPr>
              <a:t> </a:t>
            </a:r>
            <a:r>
              <a:rPr lang="en-US" sz="2400" i="1" dirty="0" err="1">
                <a:effectLst/>
                <a:ea typeface="Calibri" panose="020F0502020204030204" pitchFamily="34" charset="0"/>
              </a:rPr>
              <a:t>là</a:t>
            </a:r>
            <a:r>
              <a:rPr lang="en-US" sz="2400" i="1" dirty="0">
                <a:effectLst/>
                <a:ea typeface="Calibri" panose="020F0502020204030204" pitchFamily="34" charset="0"/>
              </a:rPr>
              <a:t> </a:t>
            </a:r>
            <a:r>
              <a:rPr lang="en-US" sz="2400" i="1" dirty="0" err="1">
                <a:solidFill>
                  <a:srgbClr val="FF0000"/>
                </a:solidFill>
                <a:effectLst/>
                <a:ea typeface="Calibri" panose="020F0502020204030204" pitchFamily="34" charset="0"/>
              </a:rPr>
              <a:t>điều</a:t>
            </a:r>
            <a:r>
              <a:rPr lang="en-US" sz="2400" i="1" dirty="0">
                <a:solidFill>
                  <a:srgbClr val="FF0000"/>
                </a:solidFill>
                <a:effectLst/>
                <a:ea typeface="Calibri" panose="020F0502020204030204" pitchFamily="34" charset="0"/>
              </a:rPr>
              <a:t> </a:t>
            </a:r>
            <a:r>
              <a:rPr lang="en-US" sz="2400" i="1" dirty="0" err="1">
                <a:solidFill>
                  <a:srgbClr val="FF0000"/>
                </a:solidFill>
                <a:effectLst/>
                <a:ea typeface="Calibri" panose="020F0502020204030204" pitchFamily="34" charset="0"/>
              </a:rPr>
              <a:t>duy</a:t>
            </a:r>
            <a:r>
              <a:rPr lang="en-US" sz="2400" i="1" dirty="0">
                <a:solidFill>
                  <a:srgbClr val="FF0000"/>
                </a:solidFill>
                <a:effectLst/>
                <a:ea typeface="Calibri" panose="020F0502020204030204" pitchFamily="34" charset="0"/>
              </a:rPr>
              <a:t> </a:t>
            </a:r>
            <a:r>
              <a:rPr lang="en-US" sz="2400" i="1" dirty="0" err="1">
                <a:solidFill>
                  <a:srgbClr val="FF0000"/>
                </a:solidFill>
                <a:effectLst/>
                <a:ea typeface="Calibri" panose="020F0502020204030204" pitchFamily="34" charset="0"/>
              </a:rPr>
              <a:t>nhất</a:t>
            </a:r>
            <a:r>
              <a:rPr lang="en-US" sz="2400" i="1" dirty="0">
                <a:solidFill>
                  <a:srgbClr val="FF0000"/>
                </a:solidFill>
                <a:effectLst/>
                <a:ea typeface="Calibri" panose="020F0502020204030204" pitchFamily="34" charset="0"/>
              </a:rPr>
              <a:t> </a:t>
            </a:r>
            <a:r>
              <a:rPr lang="en-US" sz="2400" i="1" dirty="0" err="1">
                <a:effectLst/>
                <a:ea typeface="Calibri" panose="020F0502020204030204" pitchFamily="34" charset="0"/>
              </a:rPr>
              <a:t>khác</a:t>
            </a:r>
            <a:r>
              <a:rPr lang="en-US" sz="2400" i="1" dirty="0">
                <a:effectLst/>
                <a:ea typeface="Calibri" panose="020F0502020204030204" pitchFamily="34" charset="0"/>
              </a:rPr>
              <a:t> </a:t>
            </a:r>
            <a:r>
              <a:rPr lang="en-US" sz="2400" i="1" dirty="0" err="1">
                <a:effectLst/>
                <a:ea typeface="Calibri" panose="020F0502020204030204" pitchFamily="34" charset="0"/>
              </a:rPr>
              <a:t>với</a:t>
            </a:r>
            <a:r>
              <a:rPr lang="en-US" sz="2400" i="1" dirty="0">
                <a:effectLst/>
                <a:ea typeface="Calibri" panose="020F0502020204030204" pitchFamily="34" charset="0"/>
              </a:rPr>
              <a:t> </a:t>
            </a:r>
            <a:r>
              <a:rPr lang="en-US" sz="2400" i="1" dirty="0" err="1">
                <a:effectLst/>
                <a:ea typeface="Calibri" panose="020F0502020204030204" pitchFamily="34" charset="0"/>
              </a:rPr>
              <a:t>cách</a:t>
            </a:r>
            <a:r>
              <a:rPr lang="en-US" sz="2400" i="1" dirty="0">
                <a:effectLst/>
                <a:ea typeface="Calibri" panose="020F0502020204030204" pitchFamily="34" charset="0"/>
              </a:rPr>
              <a:t> </a:t>
            </a:r>
            <a:r>
              <a:rPr lang="en-US" sz="2400" i="1" dirty="0" err="1">
                <a:effectLst/>
                <a:ea typeface="Calibri" panose="020F0502020204030204" pitchFamily="34" charset="0"/>
              </a:rPr>
              <a:t>tôi</a:t>
            </a:r>
            <a:r>
              <a:rPr lang="en-US" sz="2400" i="1" dirty="0">
                <a:effectLst/>
                <a:ea typeface="Calibri" panose="020F0502020204030204" pitchFamily="34" charset="0"/>
              </a:rPr>
              <a:t> </a:t>
            </a:r>
            <a:r>
              <a:rPr lang="en-US" sz="2400" i="1" dirty="0" err="1">
                <a:effectLst/>
                <a:ea typeface="Calibri" panose="020F0502020204030204" pitchFamily="34" charset="0"/>
              </a:rPr>
              <a:t>thường</a:t>
            </a:r>
            <a:r>
              <a:rPr lang="en-US" sz="2400" i="1" dirty="0">
                <a:effectLst/>
                <a:ea typeface="Calibri" panose="020F0502020204030204" pitchFamily="34" charset="0"/>
              </a:rPr>
              <a:t> </a:t>
            </a:r>
            <a:r>
              <a:rPr lang="en-US" sz="2400" i="1" dirty="0" err="1">
                <a:effectLst/>
                <a:ea typeface="Calibri" panose="020F0502020204030204" pitchFamily="34" charset="0"/>
              </a:rPr>
              <a:t>pha</a:t>
            </a:r>
            <a:r>
              <a:rPr lang="en-US" sz="2400" i="1" dirty="0">
                <a:effectLst/>
                <a:ea typeface="Calibri" panose="020F0502020204030204" pitchFamily="34" charset="0"/>
              </a:rPr>
              <a:t> café.</a:t>
            </a:r>
            <a:endParaRPr lang="en-US" sz="2400" dirty="0">
              <a:effectLst/>
              <a:ea typeface="Calibri" panose="020F0502020204030204" pitchFamily="34" charset="0"/>
            </a:endParaRPr>
          </a:p>
        </p:txBody>
      </p:sp>
      <p:grpSp>
        <p:nvGrpSpPr>
          <p:cNvPr id="15" name="Group 14"/>
          <p:cNvGrpSpPr/>
          <p:nvPr/>
        </p:nvGrpSpPr>
        <p:grpSpPr>
          <a:xfrm>
            <a:off x="1054597" y="5060935"/>
            <a:ext cx="3692036" cy="1284969"/>
            <a:chOff x="836233" y="4856219"/>
            <a:chExt cx="3692036" cy="1284969"/>
          </a:xfrm>
        </p:grpSpPr>
        <p:sp>
          <p:nvSpPr>
            <p:cNvPr id="6" name="Rectangle 5"/>
            <p:cNvSpPr/>
            <p:nvPr/>
          </p:nvSpPr>
          <p:spPr>
            <a:xfrm>
              <a:off x="836233" y="4856219"/>
              <a:ext cx="3629520" cy="461665"/>
            </a:xfrm>
            <a:prstGeom prst="rect">
              <a:avLst/>
            </a:prstGeom>
          </p:spPr>
          <p:txBody>
            <a:bodyPr wrap="none">
              <a:spAutoFit/>
            </a:bodyPr>
            <a:lstStyle/>
            <a:p>
              <a:r>
                <a:rPr lang="en-US" sz="2400" b="1">
                  <a:ea typeface="Tahoma" panose="020B0604030504040204" pitchFamily="34" charset="0"/>
                  <a:cs typeface="Tahoma" panose="020B0604030504040204" pitchFamily="34" charset="0"/>
                </a:rPr>
                <a:t>Q</a:t>
              </a:r>
              <a:r>
                <a:rPr lang="en-US" sz="240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Vị</a:t>
              </a:r>
              <a:r>
                <a:rPr lang="en-US" sz="2400" dirty="0">
                  <a:effectLst/>
                  <a:ea typeface="Tahoma" panose="020B0604030504040204" pitchFamily="34" charset="0"/>
                  <a:cs typeface="Tahoma" panose="020B0604030504040204" pitchFamily="34" charset="0"/>
                </a:rPr>
                <a:t> café </a:t>
              </a:r>
              <a:r>
                <a:rPr lang="en-US" sz="2400" dirty="0" err="1">
                  <a:effectLst/>
                  <a:ea typeface="Tahoma" panose="020B0604030504040204" pitchFamily="34" charset="0"/>
                  <a:cs typeface="Tahoma" panose="020B0604030504040204" pitchFamily="34" charset="0"/>
                </a:rPr>
                <a:t>dở</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kinh</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khủng</a:t>
              </a:r>
              <a:endParaRPr lang="en-US" sz="2400" dirty="0">
                <a:ea typeface="Tahoma" panose="020B0604030504040204" pitchFamily="34" charset="0"/>
                <a:cs typeface="Tahoma" panose="020B0604030504040204" pitchFamily="34" charset="0"/>
              </a:endParaRPr>
            </a:p>
          </p:txBody>
        </p:sp>
        <p:sp>
          <p:nvSpPr>
            <p:cNvPr id="7" name="Rectangle 6"/>
            <p:cNvSpPr/>
            <p:nvPr/>
          </p:nvSpPr>
          <p:spPr>
            <a:xfrm>
              <a:off x="836233" y="5267871"/>
              <a:ext cx="3692036" cy="461665"/>
            </a:xfrm>
            <a:prstGeom prst="rect">
              <a:avLst/>
            </a:prstGeom>
          </p:spPr>
          <p:txBody>
            <a:bodyPr wrap="none">
              <a:spAutoFit/>
            </a:bodyPr>
            <a:lstStyle/>
            <a:p>
              <a:r>
                <a:rPr lang="en-US" sz="2400" b="1">
                  <a:effectLst/>
                  <a:ea typeface="Tahoma" panose="020B0604030504040204" pitchFamily="34" charset="0"/>
                  <a:cs typeface="Tahoma" panose="020B0604030504040204" pitchFamily="34" charset="0"/>
                </a:rPr>
                <a:t>N</a:t>
              </a:r>
              <a:r>
                <a:rPr lang="en-US" sz="240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Pha</a:t>
              </a:r>
              <a:r>
                <a:rPr lang="en-US" sz="2400" dirty="0">
                  <a:effectLst/>
                  <a:ea typeface="Tahoma" panose="020B0604030504040204" pitchFamily="34" charset="0"/>
                  <a:cs typeface="Tahoma" panose="020B0604030504040204" pitchFamily="34" charset="0"/>
                </a:rPr>
                <a:t> café </a:t>
              </a:r>
              <a:r>
                <a:rPr lang="en-US" sz="2400" dirty="0" err="1">
                  <a:effectLst/>
                  <a:ea typeface="Tahoma" panose="020B0604030504040204" pitchFamily="34" charset="0"/>
                  <a:cs typeface="Tahoma" panose="020B0604030504040204" pitchFamily="34" charset="0"/>
                </a:rPr>
                <a:t>với</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nước</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máy</a:t>
              </a:r>
              <a:endParaRPr lang="en-US" sz="2400" dirty="0">
                <a:ea typeface="Tahoma" panose="020B0604030504040204" pitchFamily="34" charset="0"/>
                <a:cs typeface="Tahoma" panose="020B0604030504040204" pitchFamily="34" charset="0"/>
              </a:endParaRPr>
            </a:p>
          </p:txBody>
        </p:sp>
        <p:sp>
          <p:nvSpPr>
            <p:cNvPr id="8" name="Rectangle 7"/>
            <p:cNvSpPr/>
            <p:nvPr/>
          </p:nvSpPr>
          <p:spPr>
            <a:xfrm>
              <a:off x="836233" y="5679523"/>
              <a:ext cx="1516762" cy="461665"/>
            </a:xfrm>
            <a:prstGeom prst="rect">
              <a:avLst/>
            </a:prstGeom>
          </p:spPr>
          <p:txBody>
            <a:bodyPr wrap="none">
              <a:spAutoFit/>
            </a:bodyPr>
            <a:lstStyle/>
            <a:p>
              <a:r>
                <a:rPr lang="en-US" sz="2400" b="1" dirty="0">
                  <a:effectLst/>
                  <a:ea typeface="Tahoma" panose="020B0604030504040204" pitchFamily="34" charset="0"/>
                  <a:cs typeface="Tahoma" panose="020B0604030504040204" pitchFamily="34" charset="0"/>
                </a:rPr>
                <a:t>P</a:t>
              </a:r>
              <a:r>
                <a:rPr lang="en-US" sz="2400" dirty="0">
                  <a:effectLst/>
                  <a:ea typeface="Tahoma" panose="020B0604030504040204" pitchFamily="34" charset="0"/>
                  <a:cs typeface="Tahoma" panose="020B0604030504040204" pitchFamily="34" charset="0"/>
                </a:rPr>
                <a:t>: </a:t>
              </a:r>
              <a:r>
                <a:rPr lang="en-US" sz="2400" dirty="0">
                  <a:ea typeface="Tahoma" panose="020B0604030504040204" pitchFamily="34" charset="0"/>
                  <a:cs typeface="Tahoma" panose="020B0604030504040204" pitchFamily="34" charset="0"/>
                </a:rPr>
                <a:t>Sai</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biệt</a:t>
              </a:r>
              <a:endParaRPr lang="en-US" sz="2400" dirty="0">
                <a:ea typeface="Tahoma" panose="020B0604030504040204" pitchFamily="34" charset="0"/>
                <a:cs typeface="Tahoma" panose="020B0604030504040204" pitchFamily="34" charset="0"/>
              </a:endParaRPr>
            </a:p>
          </p:txBody>
        </p:sp>
      </p:grpSp>
      <p:pic>
        <p:nvPicPr>
          <p:cNvPr id="9" name="Picture 2" descr="Image result for bertrand russell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7360" y="1383971"/>
            <a:ext cx="2379453" cy="2581564"/>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p:cNvSpPr/>
          <p:nvPr/>
        </p:nvSpPr>
        <p:spPr>
          <a:xfrm>
            <a:off x="6550925" y="2089774"/>
            <a:ext cx="3553047" cy="837305"/>
          </a:xfrm>
          <a:prstGeom prst="wedgeEllipseCallout">
            <a:avLst>
              <a:gd name="adj1" fmla="val 54284"/>
              <a:gd name="adj2" fmla="val 6351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Có</a:t>
            </a:r>
            <a:r>
              <a:rPr lang="en-US" sz="2400" dirty="0"/>
              <a:t> </a:t>
            </a:r>
            <a:r>
              <a:rPr lang="en-US" sz="2400" dirty="0" err="1"/>
              <a:t>khá</a:t>
            </a:r>
            <a:r>
              <a:rPr lang="en-US" sz="2400" dirty="0"/>
              <a:t> </a:t>
            </a:r>
            <a:r>
              <a:rPr lang="en-US" sz="2400" dirty="0" err="1"/>
              <a:t>hơn</a:t>
            </a:r>
            <a:r>
              <a:rPr lang="en-US" sz="2400" dirty="0"/>
              <a:t> </a:t>
            </a:r>
            <a:r>
              <a:rPr lang="en-US" sz="2400" dirty="0" err="1"/>
              <a:t>chút</a:t>
            </a:r>
            <a:r>
              <a:rPr lang="en-US" sz="2400" dirty="0"/>
              <a:t>.</a:t>
            </a:r>
          </a:p>
        </p:txBody>
      </p:sp>
      <p:grpSp>
        <p:nvGrpSpPr>
          <p:cNvPr id="16" name="Group 15"/>
          <p:cNvGrpSpPr/>
          <p:nvPr/>
        </p:nvGrpSpPr>
        <p:grpSpPr>
          <a:xfrm>
            <a:off x="771890" y="2508427"/>
            <a:ext cx="5548974" cy="2190869"/>
            <a:chOff x="578629" y="2443920"/>
            <a:chExt cx="5548974" cy="2190869"/>
          </a:xfrm>
        </p:grpSpPr>
        <p:sp>
          <p:nvSpPr>
            <p:cNvPr id="3" name="Rectangle 2"/>
            <p:cNvSpPr/>
            <p:nvPr/>
          </p:nvSpPr>
          <p:spPr>
            <a:xfrm>
              <a:off x="578630" y="2443920"/>
              <a:ext cx="5548972" cy="461665"/>
            </a:xfrm>
            <a:prstGeom prst="rect">
              <a:avLst/>
            </a:prstGeom>
          </p:spPr>
          <p:txBody>
            <a:bodyPr wrap="square">
              <a:spAutoFit/>
            </a:bodyPr>
            <a:lstStyle/>
            <a:p>
              <a:pPr algn="just"/>
              <a:r>
                <a:rPr lang="en-US" sz="2400">
                  <a:effectLst/>
                  <a:ea typeface="Tahoma" panose="020B0604030504040204" pitchFamily="34" charset="0"/>
                  <a:cs typeface="Tahoma" panose="020B0604030504040204" pitchFamily="34" charset="0"/>
                </a:rPr>
                <a:t>(1) Café </a:t>
              </a:r>
              <a:r>
                <a:rPr lang="en-US" sz="2400" dirty="0" err="1">
                  <a:effectLst/>
                  <a:ea typeface="Tahoma" panose="020B0604030504040204" pitchFamily="34" charset="0"/>
                  <a:cs typeface="Tahoma" panose="020B0604030504040204" pitchFamily="34" charset="0"/>
                </a:rPr>
                <a:t>sáng</a:t>
              </a:r>
              <a:r>
                <a:rPr lang="en-US" sz="2400" dirty="0">
                  <a:effectLst/>
                  <a:ea typeface="Tahoma" panose="020B0604030504040204" pitchFamily="34" charset="0"/>
                  <a:cs typeface="Tahoma" panose="020B0604030504040204" pitchFamily="34" charset="0"/>
                </a:rPr>
                <a:t> nay </a:t>
              </a:r>
              <a:r>
                <a:rPr lang="en-US" sz="2400" dirty="0" err="1">
                  <a:effectLst/>
                  <a:ea typeface="Tahoma" panose="020B0604030504040204" pitchFamily="34" charset="0"/>
                  <a:cs typeface="Tahoma" panose="020B0604030504040204" pitchFamily="34" charset="0"/>
                </a:rPr>
                <a:t>có</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vị</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dở</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kinh</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khủng</a:t>
              </a:r>
              <a:r>
                <a:rPr lang="en-US" sz="2400" dirty="0">
                  <a:effectLst/>
                  <a:ea typeface="Tahoma" panose="020B0604030504040204" pitchFamily="34" charset="0"/>
                  <a:cs typeface="Tahoma" panose="020B0604030504040204" pitchFamily="34" charset="0"/>
                </a:rPr>
                <a:t>.</a:t>
              </a:r>
              <a:endParaRPr lang="en-US" sz="2400" dirty="0">
                <a:ea typeface="Tahoma" panose="020B0604030504040204" pitchFamily="34" charset="0"/>
                <a:cs typeface="Tahoma" panose="020B0604030504040204" pitchFamily="34" charset="0"/>
              </a:endParaRPr>
            </a:p>
          </p:txBody>
        </p:sp>
        <p:sp>
          <p:nvSpPr>
            <p:cNvPr id="4" name="Rectangle 3"/>
            <p:cNvSpPr/>
            <p:nvPr/>
          </p:nvSpPr>
          <p:spPr>
            <a:xfrm>
              <a:off x="578630" y="2942672"/>
              <a:ext cx="5548973" cy="830997"/>
            </a:xfrm>
            <a:prstGeom prst="rect">
              <a:avLst/>
            </a:prstGeom>
          </p:spPr>
          <p:txBody>
            <a:bodyPr wrap="square">
              <a:spAutoFit/>
            </a:bodyPr>
            <a:lstStyle/>
            <a:p>
              <a:pPr algn="just"/>
              <a:r>
                <a:rPr lang="en-US" sz="2400">
                  <a:effectLst/>
                  <a:ea typeface="Tahoma" panose="020B0604030504040204" pitchFamily="34" charset="0"/>
                  <a:cs typeface="Tahoma" panose="020B0604030504040204" pitchFamily="34" charset="0"/>
                </a:rPr>
                <a:t>(2) Dùng </a:t>
              </a:r>
              <a:r>
                <a:rPr lang="en-US" sz="2400" dirty="0" err="1">
                  <a:effectLst/>
                  <a:ea typeface="Tahoma" panose="020B0604030504040204" pitchFamily="34" charset="0"/>
                  <a:cs typeface="Tahoma" panose="020B0604030504040204" pitchFamily="34" charset="0"/>
                </a:rPr>
                <a:t>nước</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máy</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là</a:t>
              </a:r>
              <a:r>
                <a:rPr lang="en-US" sz="2400" dirty="0">
                  <a:effectLst/>
                  <a:ea typeface="Tahoma" panose="020B0604030504040204" pitchFamily="34" charset="0"/>
                  <a:cs typeface="Tahoma" panose="020B0604030504040204" pitchFamily="34" charset="0"/>
                </a:rPr>
                <a:t> </a:t>
              </a:r>
              <a:r>
                <a:rPr lang="en-US" sz="2400" dirty="0" err="1">
                  <a:solidFill>
                    <a:srgbClr val="FF0000"/>
                  </a:solidFill>
                  <a:effectLst/>
                  <a:ea typeface="Tahoma" panose="020B0604030504040204" pitchFamily="34" charset="0"/>
                  <a:cs typeface="Tahoma" panose="020B0604030504040204" pitchFamily="34" charset="0"/>
                </a:rPr>
                <a:t>điều</a:t>
              </a:r>
              <a:r>
                <a:rPr lang="en-US" sz="2400" dirty="0">
                  <a:solidFill>
                    <a:srgbClr val="FF0000"/>
                  </a:solidFill>
                  <a:effectLst/>
                  <a:ea typeface="Tahoma" panose="020B0604030504040204" pitchFamily="34" charset="0"/>
                  <a:cs typeface="Tahoma" panose="020B0604030504040204" pitchFamily="34" charset="0"/>
                </a:rPr>
                <a:t> </a:t>
              </a:r>
              <a:r>
                <a:rPr lang="en-US" sz="2400" dirty="0" err="1">
                  <a:solidFill>
                    <a:srgbClr val="FF0000"/>
                  </a:solidFill>
                  <a:effectLst/>
                  <a:ea typeface="Tahoma" panose="020B0604030504040204" pitchFamily="34" charset="0"/>
                  <a:cs typeface="Tahoma" panose="020B0604030504040204" pitchFamily="34" charset="0"/>
                </a:rPr>
                <a:t>duy</a:t>
              </a:r>
              <a:r>
                <a:rPr lang="en-US" sz="2400" dirty="0">
                  <a:solidFill>
                    <a:srgbClr val="FF0000"/>
                  </a:solidFill>
                  <a:effectLst/>
                  <a:ea typeface="Tahoma" panose="020B0604030504040204" pitchFamily="34" charset="0"/>
                  <a:cs typeface="Tahoma" panose="020B0604030504040204" pitchFamily="34" charset="0"/>
                </a:rPr>
                <a:t> </a:t>
              </a:r>
              <a:r>
                <a:rPr lang="en-US" sz="2400" dirty="0" err="1">
                  <a:solidFill>
                    <a:srgbClr val="FF0000"/>
                  </a:solidFill>
                  <a:effectLst/>
                  <a:ea typeface="Tahoma" panose="020B0604030504040204" pitchFamily="34" charset="0"/>
                  <a:cs typeface="Tahoma" panose="020B0604030504040204" pitchFamily="34" charset="0"/>
                </a:rPr>
                <a:t>nhất</a:t>
              </a:r>
              <a:r>
                <a:rPr lang="en-US" sz="2400" dirty="0">
                  <a:solidFill>
                    <a:srgbClr val="FF0000"/>
                  </a:solidFill>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khác</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với</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cách</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tôi</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thường</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pha</a:t>
              </a:r>
              <a:r>
                <a:rPr lang="en-US" sz="2400" dirty="0">
                  <a:effectLst/>
                  <a:ea typeface="Tahoma" panose="020B0604030504040204" pitchFamily="34" charset="0"/>
                  <a:cs typeface="Tahoma" panose="020B0604030504040204" pitchFamily="34" charset="0"/>
                </a:rPr>
                <a:t> café.</a:t>
              </a:r>
              <a:endParaRPr lang="en-US" sz="2400" dirty="0">
                <a:ea typeface="Tahoma" panose="020B0604030504040204" pitchFamily="34" charset="0"/>
                <a:cs typeface="Tahoma" panose="020B0604030504040204" pitchFamily="34" charset="0"/>
              </a:endParaRPr>
            </a:p>
          </p:txBody>
        </p:sp>
        <p:sp>
          <p:nvSpPr>
            <p:cNvPr id="5" name="Rectangle 4"/>
            <p:cNvSpPr/>
            <p:nvPr/>
          </p:nvSpPr>
          <p:spPr>
            <a:xfrm>
              <a:off x="578629" y="3803792"/>
              <a:ext cx="5548973" cy="830997"/>
            </a:xfrm>
            <a:prstGeom prst="rect">
              <a:avLst/>
            </a:prstGeom>
          </p:spPr>
          <p:txBody>
            <a:bodyPr wrap="square">
              <a:spAutoFit/>
            </a:bodyPr>
            <a:lstStyle/>
            <a:p>
              <a:pPr algn="just"/>
              <a:r>
                <a:rPr lang="en-US" sz="2400">
                  <a:effectLst/>
                  <a:ea typeface="Tahoma" panose="020B0604030504040204" pitchFamily="34" charset="0"/>
                  <a:cs typeface="Tahoma" panose="020B0604030504040204" pitchFamily="34" charset="0"/>
                </a:rPr>
                <a:t>(3) Nguyên </a:t>
              </a:r>
              <a:r>
                <a:rPr lang="en-US" sz="2400" dirty="0" err="1">
                  <a:effectLst/>
                  <a:ea typeface="Tahoma" panose="020B0604030504040204" pitchFamily="34" charset="0"/>
                  <a:cs typeface="Tahoma" panose="020B0604030504040204" pitchFamily="34" charset="0"/>
                </a:rPr>
                <a:t>nhân</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của</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vị</a:t>
              </a:r>
              <a:r>
                <a:rPr lang="en-US" sz="2400" dirty="0">
                  <a:effectLst/>
                  <a:ea typeface="Tahoma" panose="020B0604030504040204" pitchFamily="34" charset="0"/>
                  <a:cs typeface="Tahoma" panose="020B0604030504040204" pitchFamily="34" charset="0"/>
                </a:rPr>
                <a:t> café </a:t>
              </a:r>
              <a:r>
                <a:rPr lang="en-US" sz="2400" dirty="0" err="1">
                  <a:effectLst/>
                  <a:ea typeface="Tahoma" panose="020B0604030504040204" pitchFamily="34" charset="0"/>
                  <a:cs typeface="Tahoma" panose="020B0604030504040204" pitchFamily="34" charset="0"/>
                </a:rPr>
                <a:t>dở</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kinh</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khủng</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phải</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là</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việc</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dùng</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nước</a:t>
              </a:r>
              <a:r>
                <a:rPr lang="en-US" sz="2400" dirty="0">
                  <a:effectLst/>
                  <a:ea typeface="Tahoma" panose="020B0604030504040204" pitchFamily="34" charset="0"/>
                  <a:cs typeface="Tahoma" panose="020B0604030504040204" pitchFamily="34" charset="0"/>
                </a:rPr>
                <a:t> </a:t>
              </a:r>
              <a:r>
                <a:rPr lang="en-US" sz="2400" dirty="0" err="1">
                  <a:effectLst/>
                  <a:ea typeface="Tahoma" panose="020B0604030504040204" pitchFamily="34" charset="0"/>
                  <a:cs typeface="Tahoma" panose="020B0604030504040204" pitchFamily="34" charset="0"/>
                </a:rPr>
                <a:t>máy</a:t>
              </a:r>
              <a:r>
                <a:rPr lang="en-US" sz="2400" dirty="0">
                  <a:effectLst/>
                  <a:ea typeface="Tahoma" panose="020B0604030504040204" pitchFamily="34" charset="0"/>
                  <a:cs typeface="Tahoma" panose="020B0604030504040204" pitchFamily="34" charset="0"/>
                </a:rPr>
                <a:t>.</a:t>
              </a:r>
              <a:endParaRPr lang="en-US" sz="2400" dirty="0">
                <a:ea typeface="Tahoma" panose="020B0604030504040204" pitchFamily="34" charset="0"/>
                <a:cs typeface="Tahoma" panose="020B0604030504040204" pitchFamily="34" charset="0"/>
              </a:endParaRPr>
            </a:p>
          </p:txBody>
        </p:sp>
        <p:cxnSp>
          <p:nvCxnSpPr>
            <p:cNvPr id="14" name="Straight Connector 13"/>
            <p:cNvCxnSpPr/>
            <p:nvPr/>
          </p:nvCxnSpPr>
          <p:spPr>
            <a:xfrm>
              <a:off x="627797" y="3773669"/>
              <a:ext cx="5377218" cy="30123"/>
            </a:xfrm>
            <a:prstGeom prst="line">
              <a:avLst/>
            </a:prstGeom>
          </p:spPr>
          <p:style>
            <a:lnRef idx="1">
              <a:schemeClr val="dk1"/>
            </a:lnRef>
            <a:fillRef idx="0">
              <a:schemeClr val="dk1"/>
            </a:fillRef>
            <a:effectRef idx="0">
              <a:schemeClr val="dk1"/>
            </a:effectRef>
            <a:fontRef idx="minor">
              <a:schemeClr val="tx1"/>
            </a:fontRef>
          </p:style>
        </p:cxnSp>
      </p:grpSp>
      <p:pic>
        <p:nvPicPr>
          <p:cNvPr id="17" name="Picture 16"/>
          <p:cNvPicPr>
            <a:picLocks noChangeAspect="1"/>
          </p:cNvPicPr>
          <p:nvPr/>
        </p:nvPicPr>
        <p:blipFill>
          <a:blip r:embed="rId3"/>
          <a:stretch>
            <a:fillRect/>
          </a:stretch>
        </p:blipFill>
        <p:spPr>
          <a:xfrm>
            <a:off x="5900747" y="4252937"/>
            <a:ext cx="2426701" cy="2255000"/>
          </a:xfrm>
          <a:prstGeom prst="rect">
            <a:avLst/>
          </a:prstGeom>
        </p:spPr>
      </p:pic>
      <p:sp>
        <p:nvSpPr>
          <p:cNvPr id="18" name="Oval Callout 17"/>
          <p:cNvSpPr/>
          <p:nvPr/>
        </p:nvSpPr>
        <p:spPr>
          <a:xfrm>
            <a:off x="8033418" y="4209924"/>
            <a:ext cx="3216255" cy="1276538"/>
          </a:xfrm>
          <a:prstGeom prst="wedgeEllipseCallout">
            <a:avLst>
              <a:gd name="adj1" fmla="val -59940"/>
              <a:gd name="adj2" fmla="val 2633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i="1"/>
              <a:t>Xem thử có </a:t>
            </a:r>
            <a:r>
              <a:rPr lang="en-US" sz="2400" i="1" dirty="0" err="1"/>
              <a:t>hạt</a:t>
            </a:r>
            <a:r>
              <a:rPr lang="en-US" sz="2400" i="1" dirty="0"/>
              <a:t> café </a:t>
            </a:r>
            <a:r>
              <a:rPr lang="en-US" sz="2400" i="1" dirty="0" err="1"/>
              <a:t>nào</a:t>
            </a:r>
            <a:r>
              <a:rPr lang="en-US" sz="2400" i="1" dirty="0"/>
              <a:t> … </a:t>
            </a:r>
            <a:r>
              <a:rPr lang="en-US" sz="2400" i="1" dirty="0" err="1"/>
              <a:t>bị</a:t>
            </a:r>
            <a:r>
              <a:rPr lang="en-US" sz="2400" i="1" dirty="0"/>
              <a:t> </a:t>
            </a:r>
            <a:r>
              <a:rPr lang="en-US" sz="2400" i="1" dirty="0" err="1"/>
              <a:t>thúi</a:t>
            </a:r>
            <a:r>
              <a:rPr lang="en-US" sz="2400" i="1" dirty="0"/>
              <a:t> </a:t>
            </a:r>
            <a:r>
              <a:rPr lang="en-US" sz="2400" i="1" dirty="0" err="1"/>
              <a:t>không</a:t>
            </a:r>
            <a:r>
              <a:rPr lang="en-US" sz="2400" i="1" dirty="0"/>
              <a:t>.</a:t>
            </a:r>
          </a:p>
        </p:txBody>
      </p:sp>
    </p:spTree>
    <p:extLst>
      <p:ext uri="{BB962C8B-B14F-4D97-AF65-F5344CB8AC3E}">
        <p14:creationId xmlns:p14="http://schemas.microsoft.com/office/powerpoint/2010/main" val="363120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D79B651-90DC-DE45-944E-05EB74BFE556}"/>
              </a:ext>
            </a:extLst>
          </p:cNvPr>
          <p:cNvGrpSpPr/>
          <p:nvPr/>
        </p:nvGrpSpPr>
        <p:grpSpPr>
          <a:xfrm>
            <a:off x="3552675" y="404036"/>
            <a:ext cx="5086649" cy="969496"/>
            <a:chOff x="3552675" y="404036"/>
            <a:chExt cx="5086649" cy="969496"/>
          </a:xfrm>
        </p:grpSpPr>
        <p:sp>
          <p:nvSpPr>
            <p:cNvPr id="4" name="TextBox 3">
              <a:extLst>
                <a:ext uri="{FF2B5EF4-FFF2-40B4-BE49-F238E27FC236}">
                  <a16:creationId xmlns:a16="http://schemas.microsoft.com/office/drawing/2014/main" id="{BA60FE8A-E03A-7B45-B278-817860FE46AA}"/>
                </a:ext>
              </a:extLst>
            </p:cNvPr>
            <p:cNvSpPr txBox="1"/>
            <p:nvPr/>
          </p:nvSpPr>
          <p:spPr>
            <a:xfrm>
              <a:off x="4171507" y="404036"/>
              <a:ext cx="3848986" cy="523220"/>
            </a:xfrm>
            <a:prstGeom prst="rect">
              <a:avLst/>
            </a:prstGeom>
            <a:noFill/>
          </p:spPr>
          <p:txBody>
            <a:bodyPr wrap="square" rtlCol="0">
              <a:spAutoFit/>
            </a:bodyPr>
            <a:lstStyle/>
            <a:p>
              <a:pPr algn="ctr"/>
              <a:r>
                <a:rPr lang="vi-VN" sz="2800" b="1" dirty="0">
                  <a:latin typeface="Arial" panose="020B0604020202020204" pitchFamily="34" charset="0"/>
                  <a:cs typeface="Arial" panose="020B0604020202020204" pitchFamily="34" charset="0"/>
                </a:rPr>
                <a:t>THỰC HÀNH</a:t>
              </a:r>
              <a:endParaRPr sz="28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92E4C20-B998-1846-B6FA-EB0A5B6DBD8D}"/>
                </a:ext>
              </a:extLst>
            </p:cNvPr>
            <p:cNvSpPr txBox="1"/>
            <p:nvPr/>
          </p:nvSpPr>
          <p:spPr>
            <a:xfrm>
              <a:off x="3552675" y="927256"/>
              <a:ext cx="5086649" cy="446276"/>
            </a:xfrm>
            <a:prstGeom prst="rect">
              <a:avLst/>
            </a:prstGeom>
            <a:noFill/>
          </p:spPr>
          <p:txBody>
            <a:bodyPr wrap="none" rtlCol="0">
              <a:spAutoFit/>
            </a:bodyPr>
            <a:lstStyle/>
            <a:p>
              <a:r>
                <a:rPr lang="vi-VN" sz="2300" b="1" dirty="0">
                  <a:solidFill>
                    <a:srgbClr val="0070C0"/>
                  </a:solidFill>
                  <a:latin typeface="Arial" panose="020B0604020202020204" pitchFamily="34" charset="0"/>
                  <a:cs typeface="Arial" panose="020B0604020202020204" pitchFamily="34" charset="0"/>
                </a:rPr>
                <a:t>Xác định câu văn nào là phán đoán</a:t>
              </a:r>
              <a:endParaRPr sz="2300" b="1" dirty="0">
                <a:solidFill>
                  <a:srgbClr val="0070C0"/>
                </a:solidFill>
                <a:latin typeface="Arial" panose="020B0604020202020204" pitchFamily="34" charset="0"/>
                <a:cs typeface="Arial" panose="020B0604020202020204" pitchFamily="34" charset="0"/>
              </a:endParaRPr>
            </a:p>
          </p:txBody>
        </p:sp>
      </p:grpSp>
      <p:sp>
        <p:nvSpPr>
          <p:cNvPr id="6" name="Rectangle 5">
            <a:extLst>
              <a:ext uri="{FF2B5EF4-FFF2-40B4-BE49-F238E27FC236}">
                <a16:creationId xmlns:a16="http://schemas.microsoft.com/office/drawing/2014/main" id="{4159BC45-AEAF-7949-B350-50CC510AD772}"/>
              </a:ext>
            </a:extLst>
          </p:cNvPr>
          <p:cNvSpPr/>
          <p:nvPr/>
        </p:nvSpPr>
        <p:spPr>
          <a:xfrm>
            <a:off x="1311348" y="1695894"/>
            <a:ext cx="9569303" cy="2849526"/>
          </a:xfrm>
          <a:prstGeom prst="rect">
            <a:avLst/>
          </a:prstGeom>
          <a:blipFill>
            <a:blip r:embed="rId5"/>
            <a:stretch>
              <a:fillRect/>
            </a:stretch>
          </a:blipFill>
          <a:ln>
            <a:noFill/>
          </a:ln>
          <a:scene3d>
            <a:camera prst="orthographicFront"/>
            <a:lightRig rig="threePt" dir="t"/>
          </a:scene3d>
          <a:sp3d>
            <a:bevelT w="190500" h="114300" prst="coolSlant"/>
          </a:sp3d>
        </p:spPr>
        <p:style>
          <a:lnRef idx="2">
            <a:schemeClr val="accent6"/>
          </a:lnRef>
          <a:fillRef idx="1">
            <a:schemeClr val="lt1"/>
          </a:fillRef>
          <a:effectRef idx="0">
            <a:schemeClr val="accent6"/>
          </a:effectRef>
          <a:fontRef idx="minor">
            <a:schemeClr val="dk1"/>
          </a:fontRef>
        </p:style>
        <p:txBody>
          <a:bodyPr lIns="360000" tIns="144000" rIns="360000" bIns="144000" rtlCol="0" anchor="t"/>
          <a:lstStyle/>
          <a:p>
            <a:pPr algn="just">
              <a:spcBef>
                <a:spcPts val="600"/>
              </a:spcBef>
              <a:spcAft>
                <a:spcPts val="600"/>
              </a:spcAft>
            </a:pPr>
            <a:r>
              <a:rPr lang="vi-VN" sz="2200" dirty="0">
                <a:latin typeface="Arial" panose="020B0604020202020204" pitchFamily="34" charset="0"/>
                <a:cs typeface="Arial" panose="020B0604020202020204" pitchFamily="34" charset="0"/>
              </a:rPr>
              <a:t>A. Hãy làm sao có lòng dũng cảm trong tình yêu của ngươi!</a:t>
            </a:r>
          </a:p>
          <a:p>
            <a:pPr algn="just">
              <a:spcBef>
                <a:spcPts val="600"/>
              </a:spcBef>
              <a:spcAft>
                <a:spcPts val="600"/>
              </a:spcAft>
            </a:pPr>
            <a:r>
              <a:rPr lang="vi-VN" sz="2200" dirty="0">
                <a:latin typeface="Arial" panose="020B0604020202020204" pitchFamily="34" charset="0"/>
                <a:cs typeface="Arial" panose="020B0604020202020204" pitchFamily="34" charset="0"/>
              </a:rPr>
              <a:t>B. Chính thể càng gần với dân chủ thì cách phán xử càng cố định.</a:t>
            </a:r>
          </a:p>
          <a:p>
            <a:pPr algn="just">
              <a:spcBef>
                <a:spcPts val="600"/>
              </a:spcBef>
              <a:spcAft>
                <a:spcPts val="600"/>
              </a:spcAft>
            </a:pPr>
            <a:r>
              <a:rPr lang="vi-VN" sz="2200" dirty="0">
                <a:latin typeface="Arial" panose="020B0604020202020204" pitchFamily="34" charset="0"/>
                <a:cs typeface="Arial" panose="020B0604020202020204" pitchFamily="34" charset="0"/>
              </a:rPr>
              <a:t>C. Các bạn hãy so sánh cái tinh thần thấm nhuần trong giới trẻ đam mê học thuật cách đây một trăm năm với tinh thần của giới trẻ hôm nay.</a:t>
            </a:r>
          </a:p>
          <a:p>
            <a:pPr algn="just">
              <a:spcBef>
                <a:spcPts val="600"/>
              </a:spcBef>
              <a:spcAft>
                <a:spcPts val="600"/>
              </a:spcAft>
            </a:pPr>
            <a:r>
              <a:rPr lang="vi-VN" sz="2200" dirty="0">
                <a:latin typeface="Arial" panose="020B0604020202020204" pitchFamily="34" charset="0"/>
                <a:cs typeface="Arial" panose="020B0604020202020204" pitchFamily="34" charset="0"/>
              </a:rPr>
              <a:t>D. </a:t>
            </a:r>
            <a:r>
              <a:rPr lang="en-US" sz="2200" dirty="0" err="1">
                <a:latin typeface="Arial" panose="020B0604020202020204" pitchFamily="34" charset="0"/>
                <a:cs typeface="Arial" panose="020B0604020202020204" pitchFamily="34" charset="0"/>
              </a:rPr>
              <a:t>Tại</a:t>
            </a:r>
            <a:r>
              <a:rPr lang="vi-VN" sz="2200" dirty="0">
                <a:latin typeface="Arial" panose="020B0604020202020204" pitchFamily="34" charset="0"/>
                <a:cs typeface="Arial" panose="020B0604020202020204" pitchFamily="34" charset="0"/>
              </a:rPr>
              <a:t> sao chúng ta phải lo lắng về công nghệ sinh học?</a:t>
            </a:r>
            <a:r>
              <a:rPr lang="en-VN" sz="2200" dirty="0">
                <a:latin typeface="Arial" panose="020B0604020202020204" pitchFamily="34" charset="0"/>
                <a:cs typeface="Arial" panose="020B0604020202020204" pitchFamily="34" charset="0"/>
              </a:rPr>
              <a:t> </a:t>
            </a:r>
            <a:endParaRPr sz="2200" dirty="0">
              <a:latin typeface="Arial" panose="020B0604020202020204" pitchFamily="34" charset="0"/>
              <a:cs typeface="Arial" panose="020B0604020202020204" pitchFamily="34" charset="0"/>
            </a:endParaRPr>
          </a:p>
        </p:txBody>
      </p:sp>
      <p:sp>
        <p:nvSpPr>
          <p:cNvPr id="7" name="Hexagon 6">
            <a:extLst>
              <a:ext uri="{FF2B5EF4-FFF2-40B4-BE49-F238E27FC236}">
                <a16:creationId xmlns:a16="http://schemas.microsoft.com/office/drawing/2014/main" id="{FEFAA67D-C5DF-A045-ABB3-D8C9E273E974}"/>
              </a:ext>
            </a:extLst>
          </p:cNvPr>
          <p:cNvSpPr/>
          <p:nvPr/>
        </p:nvSpPr>
        <p:spPr>
          <a:xfrm>
            <a:off x="2332075" y="4755845"/>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A</a:t>
            </a:r>
            <a:endParaRPr sz="2300" b="1" dirty="0">
              <a:latin typeface="Arial" panose="020B0604020202020204" pitchFamily="34" charset="0"/>
              <a:cs typeface="Arial" panose="020B0604020202020204" pitchFamily="34" charset="0"/>
            </a:endParaRPr>
          </a:p>
        </p:txBody>
      </p:sp>
      <p:sp>
        <p:nvSpPr>
          <p:cNvPr id="8" name="Hexagon 7">
            <a:extLst>
              <a:ext uri="{FF2B5EF4-FFF2-40B4-BE49-F238E27FC236}">
                <a16:creationId xmlns:a16="http://schemas.microsoft.com/office/drawing/2014/main" id="{ECB33E85-ACA7-624B-A734-A969719C388C}"/>
              </a:ext>
            </a:extLst>
          </p:cNvPr>
          <p:cNvSpPr/>
          <p:nvPr/>
        </p:nvSpPr>
        <p:spPr>
          <a:xfrm>
            <a:off x="2332075" y="5553288"/>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C</a:t>
            </a:r>
            <a:endParaRPr sz="2300" b="1" dirty="0">
              <a:latin typeface="Arial" panose="020B0604020202020204" pitchFamily="34" charset="0"/>
              <a:cs typeface="Arial" panose="020B0604020202020204" pitchFamily="34" charset="0"/>
            </a:endParaRPr>
          </a:p>
        </p:txBody>
      </p:sp>
      <p:sp>
        <p:nvSpPr>
          <p:cNvPr id="9" name="Hexagon 8">
            <a:extLst>
              <a:ext uri="{FF2B5EF4-FFF2-40B4-BE49-F238E27FC236}">
                <a16:creationId xmlns:a16="http://schemas.microsoft.com/office/drawing/2014/main" id="{5EA2A775-8708-A042-8AAE-AFB3D054104C}"/>
              </a:ext>
            </a:extLst>
          </p:cNvPr>
          <p:cNvSpPr/>
          <p:nvPr/>
        </p:nvSpPr>
        <p:spPr>
          <a:xfrm>
            <a:off x="6351181" y="4755845"/>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B</a:t>
            </a:r>
            <a:endParaRPr sz="2300" b="1" dirty="0">
              <a:latin typeface="Arial" panose="020B0604020202020204" pitchFamily="34" charset="0"/>
              <a:cs typeface="Arial" panose="020B0604020202020204" pitchFamily="34" charset="0"/>
            </a:endParaRPr>
          </a:p>
        </p:txBody>
      </p:sp>
      <p:sp>
        <p:nvSpPr>
          <p:cNvPr id="10" name="Hexagon 9">
            <a:extLst>
              <a:ext uri="{FF2B5EF4-FFF2-40B4-BE49-F238E27FC236}">
                <a16:creationId xmlns:a16="http://schemas.microsoft.com/office/drawing/2014/main" id="{74FD5639-59E4-CE4F-84DB-A1C0A16008AC}"/>
              </a:ext>
            </a:extLst>
          </p:cNvPr>
          <p:cNvSpPr/>
          <p:nvPr/>
        </p:nvSpPr>
        <p:spPr>
          <a:xfrm>
            <a:off x="6351181" y="5553288"/>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D</a:t>
            </a:r>
            <a:endParaRPr sz="2300" b="1"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0B31653-55C1-F143-B5A5-83CC2A3C809C}"/>
              </a:ext>
            </a:extLst>
          </p:cNvPr>
          <p:cNvSpPr/>
          <p:nvPr/>
        </p:nvSpPr>
        <p:spPr>
          <a:xfrm>
            <a:off x="0" y="0"/>
            <a:ext cx="12192000" cy="6869795"/>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7E13632A-3420-4B4B-AC4D-EC7E83AD4F67}"/>
              </a:ext>
            </a:extLst>
          </p:cNvPr>
          <p:cNvSpPr/>
          <p:nvPr/>
        </p:nvSpPr>
        <p:spPr>
          <a:xfrm>
            <a:off x="1451714" y="1707811"/>
            <a:ext cx="9569303" cy="2849526"/>
          </a:xfrm>
          <a:prstGeom prst="rect">
            <a:avLst/>
          </a:prstGeom>
          <a:blipFill>
            <a:blip r:embed="rId5"/>
            <a:stretch>
              <a:fillRect/>
            </a:stretch>
          </a:blipFill>
          <a:ln>
            <a:noFill/>
          </a:ln>
          <a:scene3d>
            <a:camera prst="orthographicFront"/>
            <a:lightRig rig="threePt" dir="t"/>
          </a:scene3d>
          <a:sp3d>
            <a:bevelT w="190500" h="114300" prst="coolSlant"/>
          </a:sp3d>
        </p:spPr>
        <p:style>
          <a:lnRef idx="2">
            <a:schemeClr val="accent6"/>
          </a:lnRef>
          <a:fillRef idx="1">
            <a:schemeClr val="lt1"/>
          </a:fillRef>
          <a:effectRef idx="0">
            <a:schemeClr val="accent6"/>
          </a:effectRef>
          <a:fontRef idx="minor">
            <a:schemeClr val="dk1"/>
          </a:fontRef>
        </p:style>
        <p:txBody>
          <a:bodyPr lIns="360000" tIns="144000" rIns="360000" bIns="144000" rtlCol="0" anchor="ctr"/>
          <a:lstStyle/>
          <a:p>
            <a:pPr algn="just">
              <a:spcBef>
                <a:spcPts val="600"/>
              </a:spcBef>
              <a:spcAft>
                <a:spcPts val="600"/>
              </a:spcAft>
            </a:pPr>
            <a:r>
              <a:rPr lang="vi-VN" sz="2300" dirty="0">
                <a:latin typeface="Arial" panose="020B0604020202020204" pitchFamily="34" charset="0"/>
                <a:cs typeface="Arial" panose="020B0604020202020204" pitchFamily="34" charset="0"/>
              </a:rPr>
              <a:t>A. Tại sao hoa trái của chúng ta đều bị thối nhũn và hóa nâu? </a:t>
            </a:r>
          </a:p>
          <a:p>
            <a:pPr algn="just">
              <a:spcBef>
                <a:spcPts val="600"/>
              </a:spcBef>
              <a:spcAft>
                <a:spcPts val="600"/>
              </a:spcAft>
            </a:pPr>
            <a:r>
              <a:rPr lang="vi-VN" sz="2300" dirty="0">
                <a:latin typeface="Arial" panose="020B0604020202020204" pitchFamily="34" charset="0"/>
                <a:cs typeface="Arial" panose="020B0604020202020204" pitchFamily="34" charset="0"/>
              </a:rPr>
              <a:t>B. Hãy trao tặng cái tốt nhất của bạn và hãy nhân ái.</a:t>
            </a:r>
          </a:p>
          <a:p>
            <a:pPr algn="just">
              <a:spcBef>
                <a:spcPts val="600"/>
              </a:spcBef>
              <a:spcAft>
                <a:spcPts val="600"/>
              </a:spcAft>
            </a:pPr>
            <a:r>
              <a:rPr lang="vi-VN" sz="2300" dirty="0">
                <a:latin typeface="Arial" panose="020B0604020202020204" pitchFamily="34" charset="0"/>
                <a:cs typeface="Arial" panose="020B0604020202020204" pitchFamily="34" charset="0"/>
              </a:rPr>
              <a:t>C. Ví đây đổi phận làm trai được, thì sự anh hùng há bấy nhiêu.</a:t>
            </a:r>
          </a:p>
          <a:p>
            <a:pPr algn="just">
              <a:spcBef>
                <a:spcPts val="600"/>
              </a:spcBef>
              <a:spcAft>
                <a:spcPts val="600"/>
              </a:spcAft>
            </a:pPr>
            <a:r>
              <a:rPr lang="vi-VN" sz="2300" dirty="0">
                <a:latin typeface="Arial" panose="020B0604020202020204" pitchFamily="34" charset="0"/>
                <a:cs typeface="Arial" panose="020B0604020202020204" pitchFamily="34" charset="0"/>
              </a:rPr>
              <a:t>D. Không được nhận quà cáp, dù đó là của quý báu hay vật xoàng xỉnh.</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14" name="Hexagon 13">
            <a:extLst>
              <a:ext uri="{FF2B5EF4-FFF2-40B4-BE49-F238E27FC236}">
                <a16:creationId xmlns:a16="http://schemas.microsoft.com/office/drawing/2014/main" id="{868E8B2A-AA8C-324D-97F1-B151E995B5A0}"/>
              </a:ext>
            </a:extLst>
          </p:cNvPr>
          <p:cNvSpPr/>
          <p:nvPr/>
        </p:nvSpPr>
        <p:spPr>
          <a:xfrm>
            <a:off x="2390334" y="4844170"/>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A</a:t>
            </a:r>
            <a:endParaRPr sz="2300" b="1" dirty="0">
              <a:latin typeface="Arial" panose="020B0604020202020204" pitchFamily="34" charset="0"/>
              <a:cs typeface="Arial" panose="020B0604020202020204" pitchFamily="34" charset="0"/>
            </a:endParaRPr>
          </a:p>
        </p:txBody>
      </p:sp>
      <p:sp>
        <p:nvSpPr>
          <p:cNvPr id="15" name="Hexagon 14">
            <a:extLst>
              <a:ext uri="{FF2B5EF4-FFF2-40B4-BE49-F238E27FC236}">
                <a16:creationId xmlns:a16="http://schemas.microsoft.com/office/drawing/2014/main" id="{A7430C1C-CD07-D842-955E-013AA289F0BA}"/>
              </a:ext>
            </a:extLst>
          </p:cNvPr>
          <p:cNvSpPr/>
          <p:nvPr/>
        </p:nvSpPr>
        <p:spPr>
          <a:xfrm>
            <a:off x="2390334" y="5641613"/>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C</a:t>
            </a:r>
            <a:endParaRPr sz="2300" b="1" dirty="0">
              <a:latin typeface="Arial" panose="020B0604020202020204" pitchFamily="34" charset="0"/>
              <a:cs typeface="Arial" panose="020B0604020202020204" pitchFamily="34" charset="0"/>
            </a:endParaRPr>
          </a:p>
        </p:txBody>
      </p:sp>
      <p:sp>
        <p:nvSpPr>
          <p:cNvPr id="16" name="Hexagon 15">
            <a:extLst>
              <a:ext uri="{FF2B5EF4-FFF2-40B4-BE49-F238E27FC236}">
                <a16:creationId xmlns:a16="http://schemas.microsoft.com/office/drawing/2014/main" id="{E9409636-2EB3-F44E-BCF4-77085E1F8FAC}"/>
              </a:ext>
            </a:extLst>
          </p:cNvPr>
          <p:cNvSpPr/>
          <p:nvPr/>
        </p:nvSpPr>
        <p:spPr>
          <a:xfrm>
            <a:off x="6409440" y="4844170"/>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B</a:t>
            </a:r>
            <a:endParaRPr sz="2300" b="1" dirty="0">
              <a:latin typeface="Arial" panose="020B0604020202020204" pitchFamily="34" charset="0"/>
              <a:cs typeface="Arial" panose="020B0604020202020204" pitchFamily="34" charset="0"/>
            </a:endParaRPr>
          </a:p>
        </p:txBody>
      </p:sp>
      <p:sp>
        <p:nvSpPr>
          <p:cNvPr id="17" name="Hexagon 16">
            <a:extLst>
              <a:ext uri="{FF2B5EF4-FFF2-40B4-BE49-F238E27FC236}">
                <a16:creationId xmlns:a16="http://schemas.microsoft.com/office/drawing/2014/main" id="{E35AA679-7D5A-B344-B9AA-B3A219F7F8BF}"/>
              </a:ext>
            </a:extLst>
          </p:cNvPr>
          <p:cNvSpPr/>
          <p:nvPr/>
        </p:nvSpPr>
        <p:spPr>
          <a:xfrm>
            <a:off x="6409440" y="5641613"/>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D</a:t>
            </a:r>
            <a:endParaRPr sz="23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A813AC7-1116-7143-908D-0F003204DF21}"/>
              </a:ext>
            </a:extLst>
          </p:cNvPr>
          <p:cNvSpPr/>
          <p:nvPr/>
        </p:nvSpPr>
        <p:spPr>
          <a:xfrm>
            <a:off x="0" y="0"/>
            <a:ext cx="12192000" cy="6869795"/>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a:extLst>
              <a:ext uri="{FF2B5EF4-FFF2-40B4-BE49-F238E27FC236}">
                <a16:creationId xmlns:a16="http://schemas.microsoft.com/office/drawing/2014/main" id="{D315F70C-6507-3C4A-895F-2A671939E73C}"/>
              </a:ext>
            </a:extLst>
          </p:cNvPr>
          <p:cNvSpPr/>
          <p:nvPr/>
        </p:nvSpPr>
        <p:spPr>
          <a:xfrm>
            <a:off x="1451714" y="1707811"/>
            <a:ext cx="9569303" cy="2849526"/>
          </a:xfrm>
          <a:prstGeom prst="rect">
            <a:avLst/>
          </a:prstGeom>
          <a:blipFill>
            <a:blip r:embed="rId5"/>
            <a:stretch>
              <a:fillRect/>
            </a:stretch>
          </a:blipFill>
          <a:ln>
            <a:noFill/>
          </a:ln>
          <a:scene3d>
            <a:camera prst="orthographicFront"/>
            <a:lightRig rig="threePt" dir="t"/>
          </a:scene3d>
          <a:sp3d>
            <a:bevelT w="190500" h="114300" prst="coolSlant"/>
          </a:sp3d>
        </p:spPr>
        <p:style>
          <a:lnRef idx="2">
            <a:schemeClr val="accent6"/>
          </a:lnRef>
          <a:fillRef idx="1">
            <a:schemeClr val="lt1"/>
          </a:fillRef>
          <a:effectRef idx="0">
            <a:schemeClr val="accent6"/>
          </a:effectRef>
          <a:fontRef idx="minor">
            <a:schemeClr val="dk1"/>
          </a:fontRef>
        </p:style>
        <p:txBody>
          <a:bodyPr lIns="360000" tIns="144000" rIns="360000" bIns="144000" rtlCol="0" anchor="ctr"/>
          <a:lstStyle/>
          <a:p>
            <a:pPr algn="just">
              <a:spcBef>
                <a:spcPts val="600"/>
              </a:spcBef>
              <a:spcAft>
                <a:spcPts val="600"/>
              </a:spcAft>
            </a:pPr>
            <a:r>
              <a:rPr lang="vi-VN" sz="2300" dirty="0">
                <a:latin typeface="Arial" panose="020B0604020202020204" pitchFamily="34" charset="0"/>
                <a:cs typeface="Arial" panose="020B0604020202020204" pitchFamily="34" charset="0"/>
              </a:rPr>
              <a:t>A. Đứa dốt mở miệng nói khôn ngoan chẳng khác gì kẻ say vung cành gai mà múa.</a:t>
            </a:r>
          </a:p>
          <a:p>
            <a:pPr algn="just">
              <a:spcBef>
                <a:spcPts val="600"/>
              </a:spcBef>
              <a:spcAft>
                <a:spcPts val="600"/>
              </a:spcAft>
            </a:pPr>
            <a:r>
              <a:rPr lang="vi-VN" sz="2300" dirty="0">
                <a:latin typeface="Arial" panose="020B0604020202020204" pitchFamily="34" charset="0"/>
                <a:cs typeface="Arial" panose="020B0604020202020204" pitchFamily="34" charset="0"/>
              </a:rPr>
              <a:t>B. Vĩ đại thay phán quyết của Ngài, thật khó mà giải thích.</a:t>
            </a:r>
          </a:p>
          <a:p>
            <a:pPr algn="just">
              <a:spcBef>
                <a:spcPts val="600"/>
              </a:spcBef>
              <a:spcAft>
                <a:spcPts val="600"/>
              </a:spcAft>
            </a:pPr>
            <a:r>
              <a:rPr lang="vi-VN" sz="2300" dirty="0">
                <a:latin typeface="Arial" panose="020B0604020202020204" pitchFamily="34" charset="0"/>
                <a:cs typeface="Arial" panose="020B0604020202020204" pitchFamily="34" charset="0"/>
              </a:rPr>
              <a:t>C. Các luật phục vụ chính trị có quan hệ với khí hậu như thế nào?</a:t>
            </a:r>
          </a:p>
          <a:p>
            <a:pPr algn="just">
              <a:spcBef>
                <a:spcPts val="600"/>
              </a:spcBef>
              <a:spcAft>
                <a:spcPts val="600"/>
              </a:spcAft>
            </a:pPr>
            <a:r>
              <a:rPr lang="vi-VN" sz="2300" dirty="0">
                <a:latin typeface="Arial" panose="020B0604020202020204" pitchFamily="34" charset="0"/>
                <a:cs typeface="Arial" panose="020B0604020202020204" pitchFamily="34" charset="0"/>
              </a:rPr>
              <a:t>D. Xin Chúa thấy cho: thù địch con đông vô kể, chúng ghét thân này, ghét cay ghét đắng.</a:t>
            </a:r>
            <a:endParaRPr sz="2300" dirty="0">
              <a:latin typeface="Arial" panose="020B0604020202020204" pitchFamily="34" charset="0"/>
              <a:cs typeface="Arial" panose="020B0604020202020204" pitchFamily="34" charset="0"/>
            </a:endParaRPr>
          </a:p>
        </p:txBody>
      </p:sp>
      <p:sp>
        <p:nvSpPr>
          <p:cNvPr id="20" name="Hexagon 19">
            <a:extLst>
              <a:ext uri="{FF2B5EF4-FFF2-40B4-BE49-F238E27FC236}">
                <a16:creationId xmlns:a16="http://schemas.microsoft.com/office/drawing/2014/main" id="{3CC84C35-1D8D-814D-8A49-69AC98C46927}"/>
              </a:ext>
            </a:extLst>
          </p:cNvPr>
          <p:cNvSpPr/>
          <p:nvPr/>
        </p:nvSpPr>
        <p:spPr>
          <a:xfrm>
            <a:off x="2390334" y="4844170"/>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A</a:t>
            </a:r>
            <a:endParaRPr sz="2300" b="1" dirty="0">
              <a:latin typeface="Arial" panose="020B0604020202020204" pitchFamily="34" charset="0"/>
              <a:cs typeface="Arial" panose="020B0604020202020204" pitchFamily="34" charset="0"/>
            </a:endParaRPr>
          </a:p>
        </p:txBody>
      </p:sp>
      <p:sp>
        <p:nvSpPr>
          <p:cNvPr id="21" name="Hexagon 20">
            <a:extLst>
              <a:ext uri="{FF2B5EF4-FFF2-40B4-BE49-F238E27FC236}">
                <a16:creationId xmlns:a16="http://schemas.microsoft.com/office/drawing/2014/main" id="{D62A661A-EEC5-7143-90C6-C846F19EF714}"/>
              </a:ext>
            </a:extLst>
          </p:cNvPr>
          <p:cNvSpPr/>
          <p:nvPr/>
        </p:nvSpPr>
        <p:spPr>
          <a:xfrm>
            <a:off x="2390334" y="5641613"/>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C</a:t>
            </a:r>
            <a:endParaRPr sz="2300" b="1" dirty="0">
              <a:latin typeface="Arial" panose="020B0604020202020204" pitchFamily="34" charset="0"/>
              <a:cs typeface="Arial" panose="020B0604020202020204" pitchFamily="34" charset="0"/>
            </a:endParaRPr>
          </a:p>
        </p:txBody>
      </p:sp>
      <p:sp>
        <p:nvSpPr>
          <p:cNvPr id="22" name="Hexagon 21">
            <a:extLst>
              <a:ext uri="{FF2B5EF4-FFF2-40B4-BE49-F238E27FC236}">
                <a16:creationId xmlns:a16="http://schemas.microsoft.com/office/drawing/2014/main" id="{B3C051EE-6537-F24D-BD73-1DD4F6803266}"/>
              </a:ext>
            </a:extLst>
          </p:cNvPr>
          <p:cNvSpPr/>
          <p:nvPr/>
        </p:nvSpPr>
        <p:spPr>
          <a:xfrm>
            <a:off x="6409440" y="4844170"/>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B</a:t>
            </a:r>
            <a:endParaRPr sz="2300" b="1" dirty="0">
              <a:latin typeface="Arial" panose="020B0604020202020204" pitchFamily="34" charset="0"/>
              <a:cs typeface="Arial" panose="020B0604020202020204" pitchFamily="34" charset="0"/>
            </a:endParaRPr>
          </a:p>
        </p:txBody>
      </p:sp>
      <p:sp>
        <p:nvSpPr>
          <p:cNvPr id="23" name="Hexagon 22">
            <a:extLst>
              <a:ext uri="{FF2B5EF4-FFF2-40B4-BE49-F238E27FC236}">
                <a16:creationId xmlns:a16="http://schemas.microsoft.com/office/drawing/2014/main" id="{1271196B-CF8C-6743-93BE-A22F5DD564C5}"/>
              </a:ext>
            </a:extLst>
          </p:cNvPr>
          <p:cNvSpPr/>
          <p:nvPr/>
        </p:nvSpPr>
        <p:spPr>
          <a:xfrm>
            <a:off x="6409440" y="5641613"/>
            <a:ext cx="3622158" cy="744279"/>
          </a:xfrm>
          <a:prstGeom prst="hexagon">
            <a:avLst/>
          </a:prstGeom>
          <a:blipFill>
            <a:blip r:embed="rId6"/>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ĐÁP ÁN D</a:t>
            </a:r>
            <a:endParaRPr sz="23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695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9"/>
                    </p:tgtEl>
                  </p:cond>
                </p:stCondLst>
                <p:endSync evt="end" delay="0">
                  <p:rtn val="all"/>
                </p:endSync>
                <p:childTnLst>
                  <p:par>
                    <p:cTn id="32" fill="hold">
                      <p:stCondLst>
                        <p:cond delay="0"/>
                      </p:stCondLst>
                      <p:childTnLst>
                        <p:par>
                          <p:cTn id="33" fill="hold">
                            <p:stCondLst>
                              <p:cond delay="0"/>
                            </p:stCondLst>
                            <p:childTnLst>
                              <p:par>
                                <p:cTn id="34" presetID="1" presetClass="emph" presetSubtype="2" fill="hold" nodeType="clickEffect">
                                  <p:stCondLst>
                                    <p:cond delay="0"/>
                                  </p:stCondLst>
                                  <p:childTnLst>
                                    <p:animClr clrSpc="rgb" dir="cw">
                                      <p:cBhvr>
                                        <p:cTn id="35" dur="2000" fill="hold"/>
                                        <p:tgtEl>
                                          <p:spTgt spid="9"/>
                                        </p:tgtEl>
                                        <p:attrNameLst>
                                          <p:attrName>fillcolor</p:attrName>
                                        </p:attrNameLst>
                                      </p:cBhvr>
                                      <p:to>
                                        <a:schemeClr val="accent2"/>
                                      </p:to>
                                    </p:animClr>
                                    <p:set>
                                      <p:cBhvr>
                                        <p:cTn id="36" dur="2000" fill="hold"/>
                                        <p:tgtEl>
                                          <p:spTgt spid="9"/>
                                        </p:tgtEl>
                                        <p:attrNameLst>
                                          <p:attrName>fill.type</p:attrName>
                                        </p:attrNameLst>
                                      </p:cBhvr>
                                      <p:to>
                                        <p:strVal val="solid"/>
                                      </p:to>
                                    </p:set>
                                    <p:set>
                                      <p:cBhvr>
                                        <p:cTn id="37" dur="2000" fill="hold"/>
                                        <p:tgtEl>
                                          <p:spTgt spid="9"/>
                                        </p:tgtEl>
                                        <p:attrNameLst>
                                          <p:attrName>fill.on</p:attrName>
                                        </p:attrNameLst>
                                      </p:cBhvr>
                                      <p:to>
                                        <p:strVal val="true"/>
                                      </p:to>
                                    </p:set>
                                  </p:childTnLst>
                                  <p:subTnLst>
                                    <p:audio>
                                      <p:cMediaNode>
                                        <p:cTn display="0" masterRel="sameClick">
                                          <p:stCondLst>
                                            <p:cond evt="begin" delay="0">
                                              <p:tn val="34"/>
                                            </p:cond>
                                          </p:stCondLst>
                                          <p:endCondLst>
                                            <p:cond evt="onStopAudio" delay="0">
                                              <p:tgtEl>
                                                <p:sldTgt/>
                                              </p:tgtEl>
                                            </p:cond>
                                          </p:endCondLst>
                                        </p:cTn>
                                        <p:tgtEl>
                                          <p:sndTgt r:embed="rId2" name="chimes.wav"/>
                                        </p:tgtEl>
                                      </p:cMediaNode>
                                    </p:audio>
                                  </p:subTnLst>
                                </p:cTn>
                              </p:par>
                            </p:childTnLst>
                          </p:cTn>
                        </p:par>
                      </p:childTnLst>
                    </p:cTn>
                  </p:par>
                </p:childTnLst>
              </p:cTn>
              <p:nextCondLst>
                <p:cond evt="onClick" delay="0">
                  <p:tgtEl>
                    <p:spTgt spid="9"/>
                  </p:tgtEl>
                </p:cond>
              </p:nextCondLst>
            </p:seq>
            <p:seq concurrent="1" nextAc="seek">
              <p:cTn id="38" restart="whenNotActive" fill="hold" evtFilter="cancelBubble" nodeType="interactiveSeq">
                <p:stCondLst>
                  <p:cond evt="onClick" delay="0">
                    <p:tgtEl>
                      <p:spTgt spid="7"/>
                    </p:tgtEl>
                  </p:cond>
                </p:stCondLst>
                <p:endSync evt="end" delay="0">
                  <p:rtn val="all"/>
                </p:endSync>
                <p:childTnLst>
                  <p:par>
                    <p:cTn id="39" fill="hold">
                      <p:stCondLst>
                        <p:cond delay="0"/>
                      </p:stCondLst>
                      <p:childTnLst>
                        <p:par>
                          <p:cTn id="40" fill="hold">
                            <p:stCondLst>
                              <p:cond delay="0"/>
                            </p:stCondLst>
                            <p:childTnLst>
                              <p:par>
                                <p:cTn id="41" presetID="16" presetClass="exit" presetSubtype="21" fill="hold" grpId="0" nodeType="clickEffect">
                                  <p:stCondLst>
                                    <p:cond delay="0"/>
                                  </p:stCondLst>
                                  <p:childTnLst>
                                    <p:animEffect transition="out" filter="barn(inVertical)">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subTnLst>
                                    <p:audio>
                                      <p:cMediaNode>
                                        <p:cTn display="0" masterRel="sameClick">
                                          <p:stCondLst>
                                            <p:cond evt="begin" delay="0">
                                              <p:tn val="41"/>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7"/>
                  </p:tgtEl>
                </p:cond>
              </p:nextCondLst>
            </p:seq>
            <p:seq concurrent="1" nextAc="seek">
              <p:cTn id="44" restart="whenNotActive" fill="hold" evtFilter="cancelBubble" nodeType="interactiveSeq">
                <p:stCondLst>
                  <p:cond evt="onClick" delay="0">
                    <p:tgtEl>
                      <p:spTgt spid="8"/>
                    </p:tgtEl>
                  </p:cond>
                </p:stCondLst>
                <p:endSync evt="end" delay="0">
                  <p:rtn val="all"/>
                </p:endSync>
                <p:childTnLst>
                  <p:par>
                    <p:cTn id="45" fill="hold">
                      <p:stCondLst>
                        <p:cond delay="0"/>
                      </p:stCondLst>
                      <p:childTnLst>
                        <p:par>
                          <p:cTn id="46" fill="hold">
                            <p:stCondLst>
                              <p:cond delay="0"/>
                            </p:stCondLst>
                            <p:childTnLst>
                              <p:par>
                                <p:cTn id="47" presetID="16" presetClass="exit" presetSubtype="21" fill="hold" grpId="0" nodeType="clickEffect">
                                  <p:stCondLst>
                                    <p:cond delay="0"/>
                                  </p:stCondLst>
                                  <p:childTnLst>
                                    <p:animEffect transition="out" filter="barn(inVertical)">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8"/>
                  </p:tgtEl>
                </p:cond>
              </p:nextCondLst>
            </p:seq>
            <p:seq concurrent="1" nextAc="seek">
              <p:cTn id="50" restart="whenNotActive" fill="hold" evtFilter="cancelBubble" nodeType="interactiveSeq">
                <p:stCondLst>
                  <p:cond evt="onClick" delay="0">
                    <p:tgtEl>
                      <p:spTgt spid="10"/>
                    </p:tgtEl>
                  </p:cond>
                </p:stCondLst>
                <p:endSync evt="end" delay="0">
                  <p:rtn val="all"/>
                </p:endSync>
                <p:childTnLst>
                  <p:par>
                    <p:cTn id="51" fill="hold">
                      <p:stCondLst>
                        <p:cond delay="0"/>
                      </p:stCondLst>
                      <p:childTnLst>
                        <p:par>
                          <p:cTn id="52" fill="hold">
                            <p:stCondLst>
                              <p:cond delay="0"/>
                            </p:stCondLst>
                            <p:childTnLst>
                              <p:par>
                                <p:cTn id="53" presetID="16" presetClass="exit" presetSubtype="21" fill="hold" grpId="0" nodeType="clickEffect">
                                  <p:stCondLst>
                                    <p:cond delay="0"/>
                                  </p:stCondLst>
                                  <p:childTnLst>
                                    <p:animEffect transition="out" filter="barn(inVertical)">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subTnLst>
                                    <p:audio>
                                      <p:cMediaNode>
                                        <p:cTn display="0" masterRel="sameClick">
                                          <p:stCondLst>
                                            <p:cond evt="begin" delay="0">
                                              <p:tn val="53"/>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10"/>
                  </p:tgtEl>
                </p:cond>
              </p:nextCondLst>
            </p:seq>
            <p:seq concurrent="1" nextAc="seek">
              <p:cTn id="56" restart="whenNotActive" fill="hold" evtFilter="cancelBubble" nodeType="interactiveSeq">
                <p:stCondLst>
                  <p:cond evt="onClick" delay="0">
                    <p:tgtEl>
                      <p:spTgt spid="15"/>
                    </p:tgtEl>
                  </p:cond>
                </p:stCondLst>
                <p:endSync evt="end" delay="0">
                  <p:rtn val="all"/>
                </p:endSync>
                <p:childTnLst>
                  <p:par>
                    <p:cTn id="57" fill="hold">
                      <p:stCondLst>
                        <p:cond delay="0"/>
                      </p:stCondLst>
                      <p:childTnLst>
                        <p:par>
                          <p:cTn id="58" fill="hold">
                            <p:stCondLst>
                              <p:cond delay="0"/>
                            </p:stCondLst>
                            <p:childTnLst>
                              <p:par>
                                <p:cTn id="59" presetID="1" presetClass="emph" presetSubtype="2" fill="hold" nodeType="clickEffect">
                                  <p:stCondLst>
                                    <p:cond delay="0"/>
                                  </p:stCondLst>
                                  <p:childTnLst>
                                    <p:animClr clrSpc="rgb" dir="cw">
                                      <p:cBhvr>
                                        <p:cTn id="60" dur="2000" fill="hold"/>
                                        <p:tgtEl>
                                          <p:spTgt spid="15"/>
                                        </p:tgtEl>
                                        <p:attrNameLst>
                                          <p:attrName>fillcolor</p:attrName>
                                        </p:attrNameLst>
                                      </p:cBhvr>
                                      <p:to>
                                        <a:schemeClr val="accent2"/>
                                      </p:to>
                                    </p:animClr>
                                    <p:set>
                                      <p:cBhvr>
                                        <p:cTn id="61" dur="2000" fill="hold"/>
                                        <p:tgtEl>
                                          <p:spTgt spid="15"/>
                                        </p:tgtEl>
                                        <p:attrNameLst>
                                          <p:attrName>fill.type</p:attrName>
                                        </p:attrNameLst>
                                      </p:cBhvr>
                                      <p:to>
                                        <p:strVal val="solid"/>
                                      </p:to>
                                    </p:set>
                                    <p:set>
                                      <p:cBhvr>
                                        <p:cTn id="62" dur="2000" fill="hold"/>
                                        <p:tgtEl>
                                          <p:spTgt spid="15"/>
                                        </p:tgtEl>
                                        <p:attrNameLst>
                                          <p:attrName>fill.on</p:attrName>
                                        </p:attrNameLst>
                                      </p:cBhvr>
                                      <p:to>
                                        <p:strVal val="true"/>
                                      </p:to>
                                    </p:set>
                                  </p:childTnLst>
                                  <p:subTnLst>
                                    <p:audio>
                                      <p:cMediaNode>
                                        <p:cTn display="0" masterRel="sameClick">
                                          <p:stCondLst>
                                            <p:cond evt="begin" delay="0">
                                              <p:tn val="59"/>
                                            </p:cond>
                                          </p:stCondLst>
                                          <p:endCondLst>
                                            <p:cond evt="onStopAudio" delay="0">
                                              <p:tgtEl>
                                                <p:sldTgt/>
                                              </p:tgtEl>
                                            </p:cond>
                                          </p:endCondLst>
                                        </p:cTn>
                                        <p:tgtEl>
                                          <p:sndTgt r:embed="rId2" name="chimes.wav"/>
                                        </p:tgtEl>
                                      </p:cMediaNode>
                                    </p:audio>
                                  </p:subTnLst>
                                </p:cTn>
                              </p:par>
                            </p:childTnLst>
                          </p:cTn>
                        </p:par>
                      </p:childTnLst>
                    </p:cTn>
                  </p:par>
                </p:childTnLst>
              </p:cTn>
              <p:nextCondLst>
                <p:cond evt="onClick" delay="0">
                  <p:tgtEl>
                    <p:spTgt spid="15"/>
                  </p:tgtEl>
                </p:cond>
              </p:nextCondLst>
            </p:seq>
            <p:seq concurrent="1" nextAc="seek">
              <p:cTn id="63" restart="whenNotActive" fill="hold" evtFilter="cancelBubble" nodeType="interactiveSeq">
                <p:stCondLst>
                  <p:cond evt="onClick" delay="0">
                    <p:tgtEl>
                      <p:spTgt spid="14"/>
                    </p:tgtEl>
                  </p:cond>
                </p:stCondLst>
                <p:endSync evt="end" delay="0">
                  <p:rtn val="all"/>
                </p:endSync>
                <p:childTnLst>
                  <p:par>
                    <p:cTn id="64" fill="hold">
                      <p:stCondLst>
                        <p:cond delay="0"/>
                      </p:stCondLst>
                      <p:childTnLst>
                        <p:par>
                          <p:cTn id="65" fill="hold">
                            <p:stCondLst>
                              <p:cond delay="0"/>
                            </p:stCondLst>
                            <p:childTnLst>
                              <p:par>
                                <p:cTn id="66" presetID="6" presetClass="exit" presetSubtype="32" fill="hold" grpId="1" nodeType="clickEffect">
                                  <p:stCondLst>
                                    <p:cond delay="0"/>
                                  </p:stCondLst>
                                  <p:childTnLst>
                                    <p:animEffect transition="out" filter="circle(out)">
                                      <p:cBhvr>
                                        <p:cTn id="67" dur="2000"/>
                                        <p:tgtEl>
                                          <p:spTgt spid="14"/>
                                        </p:tgtEl>
                                      </p:cBhvr>
                                    </p:animEffect>
                                    <p:set>
                                      <p:cBhvr>
                                        <p:cTn id="68" dur="1" fill="hold">
                                          <p:stCondLst>
                                            <p:cond delay="1999"/>
                                          </p:stCondLst>
                                        </p:cTn>
                                        <p:tgtEl>
                                          <p:spTgt spid="14"/>
                                        </p:tgtEl>
                                        <p:attrNameLst>
                                          <p:attrName>style.visibility</p:attrName>
                                        </p:attrNameLst>
                                      </p:cBhvr>
                                      <p:to>
                                        <p:strVal val="hidden"/>
                                      </p:to>
                                    </p:set>
                                  </p:childTnLst>
                                  <p:subTnLst>
                                    <p:audio>
                                      <p:cMediaNode>
                                        <p:cTn display="0" masterRel="sameClick">
                                          <p:stCondLst>
                                            <p:cond evt="begin" delay="0">
                                              <p:tn val="66"/>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14"/>
                  </p:tgtEl>
                </p:cond>
              </p:nextCondLst>
            </p:seq>
            <p:seq concurrent="1" nextAc="seek">
              <p:cTn id="69" restart="whenNotActive" fill="hold" evtFilter="cancelBubble" nodeType="interactiveSeq">
                <p:stCondLst>
                  <p:cond evt="onClick" delay="0">
                    <p:tgtEl>
                      <p:spTgt spid="16"/>
                    </p:tgtEl>
                  </p:cond>
                </p:stCondLst>
                <p:endSync evt="end" delay="0">
                  <p:rtn val="all"/>
                </p:endSync>
                <p:childTnLst>
                  <p:par>
                    <p:cTn id="70" fill="hold">
                      <p:stCondLst>
                        <p:cond delay="0"/>
                      </p:stCondLst>
                      <p:childTnLst>
                        <p:par>
                          <p:cTn id="71" fill="hold">
                            <p:stCondLst>
                              <p:cond delay="0"/>
                            </p:stCondLst>
                            <p:childTnLst>
                              <p:par>
                                <p:cTn id="72" presetID="6" presetClass="exit" presetSubtype="32" fill="hold" grpId="1" nodeType="clickEffect">
                                  <p:stCondLst>
                                    <p:cond delay="0"/>
                                  </p:stCondLst>
                                  <p:childTnLst>
                                    <p:animEffect transition="out" filter="circle(out)">
                                      <p:cBhvr>
                                        <p:cTn id="73" dur="2000"/>
                                        <p:tgtEl>
                                          <p:spTgt spid="16"/>
                                        </p:tgtEl>
                                      </p:cBhvr>
                                    </p:animEffect>
                                    <p:set>
                                      <p:cBhvr>
                                        <p:cTn id="74" dur="1" fill="hold">
                                          <p:stCondLst>
                                            <p:cond delay="1999"/>
                                          </p:stCondLst>
                                        </p:cTn>
                                        <p:tgtEl>
                                          <p:spTgt spid="16"/>
                                        </p:tgtEl>
                                        <p:attrNameLst>
                                          <p:attrName>style.visibility</p:attrName>
                                        </p:attrNameLst>
                                      </p:cBhvr>
                                      <p:to>
                                        <p:strVal val="hidden"/>
                                      </p:to>
                                    </p:set>
                                  </p:childTnLst>
                                  <p:subTnLst>
                                    <p:audio>
                                      <p:cMediaNode>
                                        <p:cTn display="0" masterRel="sameClick">
                                          <p:stCondLst>
                                            <p:cond evt="begin" delay="0">
                                              <p:tn val="72"/>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16"/>
                  </p:tgtEl>
                </p:cond>
              </p:nextCondLst>
            </p:seq>
            <p:seq concurrent="1" nextAc="seek">
              <p:cTn id="75" restart="whenNotActive" fill="hold" evtFilter="cancelBubble" nodeType="interactiveSeq">
                <p:stCondLst>
                  <p:cond evt="onClick" delay="0">
                    <p:tgtEl>
                      <p:spTgt spid="17"/>
                    </p:tgtEl>
                  </p:cond>
                </p:stCondLst>
                <p:endSync evt="end" delay="0">
                  <p:rtn val="all"/>
                </p:endSync>
                <p:childTnLst>
                  <p:par>
                    <p:cTn id="76" fill="hold">
                      <p:stCondLst>
                        <p:cond delay="0"/>
                      </p:stCondLst>
                      <p:childTnLst>
                        <p:par>
                          <p:cTn id="77" fill="hold">
                            <p:stCondLst>
                              <p:cond delay="0"/>
                            </p:stCondLst>
                            <p:childTnLst>
                              <p:par>
                                <p:cTn id="78" presetID="6" presetClass="exit" presetSubtype="32" fill="hold" grpId="1" nodeType="clickEffect">
                                  <p:stCondLst>
                                    <p:cond delay="0"/>
                                  </p:stCondLst>
                                  <p:childTnLst>
                                    <p:animEffect transition="out" filter="circle(out)">
                                      <p:cBhvr>
                                        <p:cTn id="79" dur="2000"/>
                                        <p:tgtEl>
                                          <p:spTgt spid="17"/>
                                        </p:tgtEl>
                                      </p:cBhvr>
                                    </p:animEffect>
                                    <p:set>
                                      <p:cBhvr>
                                        <p:cTn id="80" dur="1" fill="hold">
                                          <p:stCondLst>
                                            <p:cond delay="1999"/>
                                          </p:stCondLst>
                                        </p:cTn>
                                        <p:tgtEl>
                                          <p:spTgt spid="17"/>
                                        </p:tgtEl>
                                        <p:attrNameLst>
                                          <p:attrName>style.visibility</p:attrName>
                                        </p:attrNameLst>
                                      </p:cBhvr>
                                      <p:to>
                                        <p:strVal val="hidden"/>
                                      </p:to>
                                    </p:set>
                                  </p:childTnLst>
                                  <p:subTnLst>
                                    <p:audio>
                                      <p:cMediaNode>
                                        <p:cTn display="0" masterRel="sameClick">
                                          <p:stCondLst>
                                            <p:cond evt="begin" delay="0">
                                              <p:tn val="78"/>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17"/>
                  </p:tgtEl>
                </p:cond>
              </p:nextCondLst>
            </p:seq>
            <p:seq concurrent="1" nextAc="seek">
              <p:cTn id="81" restart="whenNotActive" fill="hold" evtFilter="cancelBubble" nodeType="interactiveSeq">
                <p:stCondLst>
                  <p:cond evt="onClick" delay="0">
                    <p:tgtEl>
                      <p:spTgt spid="20"/>
                    </p:tgtEl>
                  </p:cond>
                </p:stCondLst>
                <p:endSync evt="end" delay="0">
                  <p:rtn val="all"/>
                </p:endSync>
                <p:childTnLst>
                  <p:par>
                    <p:cTn id="82" fill="hold">
                      <p:stCondLst>
                        <p:cond delay="0"/>
                      </p:stCondLst>
                      <p:childTnLst>
                        <p:par>
                          <p:cTn id="83" fill="hold">
                            <p:stCondLst>
                              <p:cond delay="0"/>
                            </p:stCondLst>
                            <p:childTnLst>
                              <p:par>
                                <p:cTn id="84" presetID="1" presetClass="emph" presetSubtype="2" fill="hold" nodeType="clickEffect">
                                  <p:stCondLst>
                                    <p:cond delay="0"/>
                                  </p:stCondLst>
                                  <p:childTnLst>
                                    <p:animClr clrSpc="rgb" dir="cw">
                                      <p:cBhvr>
                                        <p:cTn id="85" dur="2000" fill="hold"/>
                                        <p:tgtEl>
                                          <p:spTgt spid="20"/>
                                        </p:tgtEl>
                                        <p:attrNameLst>
                                          <p:attrName>fillcolor</p:attrName>
                                        </p:attrNameLst>
                                      </p:cBhvr>
                                      <p:to>
                                        <a:schemeClr val="accent2"/>
                                      </p:to>
                                    </p:animClr>
                                    <p:set>
                                      <p:cBhvr>
                                        <p:cTn id="86" dur="2000" fill="hold"/>
                                        <p:tgtEl>
                                          <p:spTgt spid="20"/>
                                        </p:tgtEl>
                                        <p:attrNameLst>
                                          <p:attrName>fill.type</p:attrName>
                                        </p:attrNameLst>
                                      </p:cBhvr>
                                      <p:to>
                                        <p:strVal val="solid"/>
                                      </p:to>
                                    </p:set>
                                    <p:set>
                                      <p:cBhvr>
                                        <p:cTn id="87" dur="2000" fill="hold"/>
                                        <p:tgtEl>
                                          <p:spTgt spid="20"/>
                                        </p:tgtEl>
                                        <p:attrNameLst>
                                          <p:attrName>fill.on</p:attrName>
                                        </p:attrNameLst>
                                      </p:cBhvr>
                                      <p:to>
                                        <p:strVal val="true"/>
                                      </p:to>
                                    </p:set>
                                  </p:childTnLst>
                                  <p:subTnLst>
                                    <p:audio>
                                      <p:cMediaNode>
                                        <p:cTn display="0" masterRel="sameClick">
                                          <p:stCondLst>
                                            <p:cond evt="begin" delay="0">
                                              <p:tn val="84"/>
                                            </p:cond>
                                          </p:stCondLst>
                                          <p:endCondLst>
                                            <p:cond evt="onStopAudio" delay="0">
                                              <p:tgtEl>
                                                <p:sldTgt/>
                                              </p:tgtEl>
                                            </p:cond>
                                          </p:endCondLst>
                                        </p:cTn>
                                        <p:tgtEl>
                                          <p:sndTgt r:embed="rId2" name="chimes.wav"/>
                                        </p:tgtEl>
                                      </p:cMediaNode>
                                    </p:audio>
                                  </p:subTnLst>
                                </p:cTn>
                              </p:par>
                            </p:childTnLst>
                          </p:cTn>
                        </p:par>
                      </p:childTnLst>
                    </p:cTn>
                  </p:par>
                </p:childTnLst>
              </p:cTn>
              <p:nextCondLst>
                <p:cond evt="onClick" delay="0">
                  <p:tgtEl>
                    <p:spTgt spid="20"/>
                  </p:tgtEl>
                </p:cond>
              </p:nextCondLst>
            </p:seq>
            <p:seq concurrent="1" nextAc="seek">
              <p:cTn id="88" restart="whenNotActive" fill="hold" evtFilter="cancelBubble" nodeType="interactiveSeq">
                <p:stCondLst>
                  <p:cond evt="onClick" delay="0">
                    <p:tgtEl>
                      <p:spTgt spid="22"/>
                    </p:tgtEl>
                  </p:cond>
                </p:stCondLst>
                <p:endSync evt="end" delay="0">
                  <p:rtn val="all"/>
                </p:endSync>
                <p:childTnLst>
                  <p:par>
                    <p:cTn id="89" fill="hold">
                      <p:stCondLst>
                        <p:cond delay="0"/>
                      </p:stCondLst>
                      <p:childTnLst>
                        <p:par>
                          <p:cTn id="90" fill="hold">
                            <p:stCondLst>
                              <p:cond delay="0"/>
                            </p:stCondLst>
                            <p:childTnLst>
                              <p:par>
                                <p:cTn id="91" presetID="16" presetClass="exit" presetSubtype="21" fill="hold" grpId="1" nodeType="clickEffect">
                                  <p:stCondLst>
                                    <p:cond delay="0"/>
                                  </p:stCondLst>
                                  <p:childTnLst>
                                    <p:animEffect transition="out" filter="barn(inVertical)">
                                      <p:cBhvr>
                                        <p:cTn id="92" dur="500"/>
                                        <p:tgtEl>
                                          <p:spTgt spid="22"/>
                                        </p:tgtEl>
                                      </p:cBhvr>
                                    </p:animEffect>
                                    <p:set>
                                      <p:cBhvr>
                                        <p:cTn id="93" dur="1" fill="hold">
                                          <p:stCondLst>
                                            <p:cond delay="499"/>
                                          </p:stCondLst>
                                        </p:cTn>
                                        <p:tgtEl>
                                          <p:spTgt spid="22"/>
                                        </p:tgtEl>
                                        <p:attrNameLst>
                                          <p:attrName>style.visibility</p:attrName>
                                        </p:attrNameLst>
                                      </p:cBhvr>
                                      <p:to>
                                        <p:strVal val="hidden"/>
                                      </p:to>
                                    </p:set>
                                  </p:childTnLst>
                                  <p:subTnLst>
                                    <p:audio>
                                      <p:cMediaNode>
                                        <p:cTn display="0" masterRel="sameClick">
                                          <p:stCondLst>
                                            <p:cond evt="begin" delay="0">
                                              <p:tn val="91"/>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22"/>
                  </p:tgtEl>
                </p:cond>
              </p:nextCondLst>
            </p:seq>
            <p:seq concurrent="1" nextAc="seek">
              <p:cTn id="94" restart="whenNotActive" fill="hold" evtFilter="cancelBubble" nodeType="interactiveSeq">
                <p:stCondLst>
                  <p:cond evt="onClick" delay="0">
                    <p:tgtEl>
                      <p:spTgt spid="23"/>
                    </p:tgtEl>
                  </p:cond>
                </p:stCondLst>
                <p:endSync evt="end" delay="0">
                  <p:rtn val="all"/>
                </p:endSync>
                <p:childTnLst>
                  <p:par>
                    <p:cTn id="95" fill="hold">
                      <p:stCondLst>
                        <p:cond delay="0"/>
                      </p:stCondLst>
                      <p:childTnLst>
                        <p:par>
                          <p:cTn id="96" fill="hold">
                            <p:stCondLst>
                              <p:cond delay="0"/>
                            </p:stCondLst>
                            <p:childTnLst>
                              <p:par>
                                <p:cTn id="97" presetID="16" presetClass="exit" presetSubtype="21" fill="hold" grpId="1" nodeType="clickEffect">
                                  <p:stCondLst>
                                    <p:cond delay="0"/>
                                  </p:stCondLst>
                                  <p:childTnLst>
                                    <p:animEffect transition="out" filter="barn(inVertical)">
                                      <p:cBhvr>
                                        <p:cTn id="98" dur="500"/>
                                        <p:tgtEl>
                                          <p:spTgt spid="23"/>
                                        </p:tgtEl>
                                      </p:cBhvr>
                                    </p:animEffect>
                                    <p:set>
                                      <p:cBhvr>
                                        <p:cTn id="99" dur="1" fill="hold">
                                          <p:stCondLst>
                                            <p:cond delay="499"/>
                                          </p:stCondLst>
                                        </p:cTn>
                                        <p:tgtEl>
                                          <p:spTgt spid="23"/>
                                        </p:tgtEl>
                                        <p:attrNameLst>
                                          <p:attrName>style.visibility</p:attrName>
                                        </p:attrNameLst>
                                      </p:cBhvr>
                                      <p:to>
                                        <p:strVal val="hidden"/>
                                      </p:to>
                                    </p:set>
                                  </p:childTnLst>
                                  <p:subTnLst>
                                    <p:audio>
                                      <p:cMediaNode>
                                        <p:cTn display="0" masterRel="sameClick">
                                          <p:stCondLst>
                                            <p:cond evt="begin" delay="0">
                                              <p:tn val="97"/>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23"/>
                  </p:tgtEl>
                </p:cond>
              </p:nextCondLst>
            </p:seq>
            <p:seq concurrent="1" nextAc="seek">
              <p:cTn id="100" restart="whenNotActive" fill="hold" evtFilter="cancelBubble" nodeType="interactiveSeq">
                <p:stCondLst>
                  <p:cond evt="onClick" delay="0">
                    <p:tgtEl>
                      <p:spTgt spid="21"/>
                    </p:tgtEl>
                  </p:cond>
                </p:stCondLst>
                <p:endSync evt="end" delay="0">
                  <p:rtn val="all"/>
                </p:endSync>
                <p:childTnLst>
                  <p:par>
                    <p:cTn id="101" fill="hold">
                      <p:stCondLst>
                        <p:cond delay="0"/>
                      </p:stCondLst>
                      <p:childTnLst>
                        <p:par>
                          <p:cTn id="102" fill="hold">
                            <p:stCondLst>
                              <p:cond delay="0"/>
                            </p:stCondLst>
                            <p:childTnLst>
                              <p:par>
                                <p:cTn id="103" presetID="16" presetClass="exit" presetSubtype="21" fill="hold" grpId="1" nodeType="clickEffect">
                                  <p:stCondLst>
                                    <p:cond delay="0"/>
                                  </p:stCondLst>
                                  <p:childTnLst>
                                    <p:animEffect transition="out" filter="barn(inVertical)">
                                      <p:cBhvr>
                                        <p:cTn id="104" dur="500"/>
                                        <p:tgtEl>
                                          <p:spTgt spid="21"/>
                                        </p:tgtEl>
                                      </p:cBhvr>
                                    </p:animEffect>
                                    <p:set>
                                      <p:cBhvr>
                                        <p:cTn id="105"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103"/>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21"/>
                  </p:tgtEl>
                </p:cond>
              </p:nextCondLst>
            </p:seq>
          </p:childTnLst>
        </p:cTn>
      </p:par>
    </p:tnLst>
    <p:bldLst>
      <p:bldP spid="7" grpId="0" animBg="1"/>
      <p:bldP spid="8" grpId="0" animBg="1"/>
      <p:bldP spid="10" grpId="0" animBg="1"/>
      <p:bldP spid="12" grpId="0" animBg="1"/>
      <p:bldP spid="13" grpId="0" animBg="1"/>
      <p:bldP spid="14" grpId="0" animBg="1"/>
      <p:bldP spid="14" grpId="1" animBg="1"/>
      <p:bldP spid="15" grpId="0" animBg="1"/>
      <p:bldP spid="16" grpId="0" animBg="1"/>
      <p:bldP spid="16" grpId="1" animBg="1"/>
      <p:bldP spid="17" grpId="0" animBg="1"/>
      <p:bldP spid="17" grpId="1" animBg="1"/>
      <p:bldP spid="18" grpId="0" animBg="1"/>
      <p:bldP spid="19" grpId="0" animBg="1"/>
      <p:bldP spid="20" grpId="0" animBg="1"/>
      <p:bldP spid="21" grpId="0" animBg="1"/>
      <p:bldP spid="21" grpId="1" animBg="1"/>
      <p:bldP spid="22" grpId="0" animBg="1"/>
      <p:bldP spid="22" grpId="1" animBg="1"/>
      <p:bldP spid="23" grpId="0" animBg="1"/>
      <p:bldP spid="23" grpId="1"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757" y="797174"/>
            <a:ext cx="5631976" cy="1938992"/>
          </a:xfrm>
          <a:prstGeom prst="rect">
            <a:avLst/>
          </a:prstGeom>
        </p:spPr>
        <p:txBody>
          <a:bodyPr wrap="square">
            <a:spAutoFit/>
          </a:bodyPr>
          <a:lstStyle/>
          <a:p>
            <a:pPr indent="182880" algn="just"/>
            <a:r>
              <a:rPr lang="en-US" sz="2400" b="1">
                <a:ea typeface="Calibri" panose="020F0502020204030204" pitchFamily="34" charset="0"/>
              </a:rPr>
              <a:t>Luận cứ 3</a:t>
            </a:r>
            <a:r>
              <a:rPr lang="en-US" sz="2400" i="1">
                <a:ea typeface="Calibri" panose="020F0502020204030204" pitchFamily="34" charset="0"/>
              </a:rPr>
              <a:t>: Café sáng nay có vị thật kinh khủng. Chắc chắn là do dùng nước máy, vì đó là điều duy nhất khác với cách tôi thường pha café. Tôi dùng hạt café, nhãn mác café và phin pha y nguyên như cũ.</a:t>
            </a:r>
            <a:endParaRPr lang="vi-VN" sz="2400">
              <a:effectLst/>
              <a:ea typeface="Calibri" panose="020F0502020204030204" pitchFamily="34" charset="0"/>
            </a:endParaRPr>
          </a:p>
        </p:txBody>
      </p:sp>
      <p:grpSp>
        <p:nvGrpSpPr>
          <p:cNvPr id="9" name="Group 8"/>
          <p:cNvGrpSpPr/>
          <p:nvPr/>
        </p:nvGrpSpPr>
        <p:grpSpPr>
          <a:xfrm>
            <a:off x="577757" y="2888131"/>
            <a:ext cx="5631976" cy="2383504"/>
            <a:chOff x="686937" y="2970020"/>
            <a:chExt cx="5631976" cy="2383504"/>
          </a:xfrm>
        </p:grpSpPr>
        <p:sp>
          <p:nvSpPr>
            <p:cNvPr id="3" name="Rectangle 2"/>
            <p:cNvSpPr/>
            <p:nvPr/>
          </p:nvSpPr>
          <p:spPr>
            <a:xfrm>
              <a:off x="871655" y="3437596"/>
              <a:ext cx="4742580" cy="400110"/>
            </a:xfrm>
            <a:prstGeom prst="rect">
              <a:avLst/>
            </a:prstGeom>
          </p:spPr>
          <p:txBody>
            <a:bodyPr wrap="none">
              <a:spAutoFit/>
            </a:bodyPr>
            <a:lstStyle/>
            <a:p>
              <a:r>
                <a:rPr lang="en-US" sz="2000">
                  <a:latin typeface="Tahoma" panose="020B0604030504040204" pitchFamily="34" charset="0"/>
                  <a:ea typeface="Tahoma" panose="020B0604030504040204" pitchFamily="34" charset="0"/>
                  <a:cs typeface="Tahoma" panose="020B0604030504040204" pitchFamily="34" charset="0"/>
                </a:rPr>
                <a:t>(1) Café sáng nay có vị thật kinh khủng.</a:t>
              </a:r>
              <a:endParaRPr lang="vi-VN" sz="2000">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871655" y="3859562"/>
              <a:ext cx="5447258" cy="707886"/>
            </a:xfrm>
            <a:prstGeom prst="rect">
              <a:avLst/>
            </a:prstGeom>
          </p:spPr>
          <p:txBody>
            <a:bodyPr wrap="square">
              <a:spAutoFit/>
            </a:bodyPr>
            <a:lstStyle/>
            <a:p>
              <a:r>
                <a:rPr lang="en-US" sz="2000">
                  <a:solidFill>
                    <a:srgbClr val="C00000"/>
                  </a:solidFill>
                  <a:latin typeface="Tahoma" panose="020B0604030504040204" pitchFamily="34" charset="0"/>
                  <a:ea typeface="Tahoma" panose="020B0604030504040204" pitchFamily="34" charset="0"/>
                  <a:cs typeface="Tahoma" panose="020B0604030504040204" pitchFamily="34" charset="0"/>
                </a:rPr>
                <a:t>(2) Dùng nước máy là điều duy nhất khác với cách tôi thường pha café.</a:t>
              </a:r>
              <a:endParaRPr lang="vi-VN" sz="200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871655" y="4645638"/>
              <a:ext cx="5447258" cy="707886"/>
            </a:xfrm>
            <a:prstGeom prst="rect">
              <a:avLst/>
            </a:prstGeom>
          </p:spPr>
          <p:txBody>
            <a:bodyPr wrap="square">
              <a:spAutoFit/>
            </a:bodyPr>
            <a:lstStyle/>
            <a:p>
              <a:r>
                <a:rPr lang="en-US" sz="2000">
                  <a:latin typeface="Tahoma" panose="020B0604030504040204" pitchFamily="34" charset="0"/>
                  <a:ea typeface="Tahoma" panose="020B0604030504040204" pitchFamily="34" charset="0"/>
                  <a:cs typeface="Tahoma" panose="020B0604030504040204" pitchFamily="34" charset="0"/>
                </a:rPr>
                <a:t>(3) Nguyên nhân của vị café dở kinh khủng phải là việc dùng nước máy.</a:t>
              </a:r>
              <a:endParaRPr lang="vi-VN" sz="2000">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686937" y="2970020"/>
              <a:ext cx="2403222" cy="400110"/>
            </a:xfrm>
            <a:prstGeom prst="rect">
              <a:avLst/>
            </a:prstGeom>
          </p:spPr>
          <p:txBody>
            <a:bodyPr wrap="none">
              <a:spAutoFit/>
            </a:bodyPr>
            <a:lstStyle/>
            <a:p>
              <a:r>
                <a:rPr lang="en-US" sz="2000">
                  <a:latin typeface="Tahoma" panose="020B0604030504040204" pitchFamily="34" charset="0"/>
                  <a:ea typeface="Tahoma" panose="020B0604030504040204" pitchFamily="34" charset="0"/>
                  <a:cs typeface="Tahoma" panose="020B0604030504040204" pitchFamily="34" charset="0"/>
                </a:rPr>
                <a:t>Chuẩn hóa luận cứ:</a:t>
              </a:r>
              <a:endParaRPr lang="vi-VN" sz="2000">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p:cNvCxnSpPr/>
            <p:nvPr/>
          </p:nvCxnSpPr>
          <p:spPr>
            <a:xfrm>
              <a:off x="1009929" y="4567448"/>
              <a:ext cx="4995080" cy="0"/>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p:cNvGrpSpPr/>
          <p:nvPr/>
        </p:nvGrpSpPr>
        <p:grpSpPr>
          <a:xfrm>
            <a:off x="1174052" y="5385427"/>
            <a:ext cx="3104440" cy="1251737"/>
            <a:chOff x="1283232" y="5385428"/>
            <a:chExt cx="3104440" cy="1251737"/>
          </a:xfrm>
        </p:grpSpPr>
        <p:sp>
          <p:nvSpPr>
            <p:cNvPr id="10" name="Rectangle 9"/>
            <p:cNvSpPr/>
            <p:nvPr/>
          </p:nvSpPr>
          <p:spPr>
            <a:xfrm>
              <a:off x="1283232" y="5385428"/>
              <a:ext cx="2992229" cy="400110"/>
            </a:xfrm>
            <a:prstGeom prst="rect">
              <a:avLst/>
            </a:prstGeom>
          </p:spPr>
          <p:txBody>
            <a:bodyPr wrap="none">
              <a:spAutoFit/>
            </a:bodyPr>
            <a:lstStyle/>
            <a:p>
              <a:r>
                <a:rPr lang="en-US" sz="2000" b="1">
                  <a:latin typeface="Tahoma" panose="020B0604030504040204" pitchFamily="34" charset="0"/>
                  <a:ea typeface="Tahoma" panose="020B0604030504040204" pitchFamily="34" charset="0"/>
                  <a:cs typeface="Tahoma" panose="020B0604030504040204" pitchFamily="34" charset="0"/>
                </a:rPr>
                <a:t>Q</a:t>
              </a:r>
              <a:r>
                <a:rPr lang="en-US" sz="2000">
                  <a:latin typeface="Tahoma" panose="020B0604030504040204" pitchFamily="34" charset="0"/>
                  <a:ea typeface="Tahoma" panose="020B0604030504040204" pitchFamily="34" charset="0"/>
                  <a:cs typeface="Tahoma" panose="020B0604030504040204" pitchFamily="34" charset="0"/>
                </a:rPr>
                <a:t>: Vị café dở kinh khủng</a:t>
              </a:r>
              <a:endParaRPr lang="vi-VN" sz="200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p:cNvSpPr/>
            <p:nvPr/>
          </p:nvSpPr>
          <p:spPr>
            <a:xfrm>
              <a:off x="1283232" y="5800312"/>
              <a:ext cx="3104440" cy="400110"/>
            </a:xfrm>
            <a:prstGeom prst="rect">
              <a:avLst/>
            </a:prstGeom>
          </p:spPr>
          <p:txBody>
            <a:bodyPr wrap="none">
              <a:spAutoFit/>
            </a:bodyPr>
            <a:lstStyle/>
            <a:p>
              <a:r>
                <a:rPr lang="en-US" sz="2000" b="1">
                  <a:latin typeface="Tahoma" panose="020B0604030504040204" pitchFamily="34" charset="0"/>
                  <a:ea typeface="Tahoma" panose="020B0604030504040204" pitchFamily="34" charset="0"/>
                  <a:cs typeface="Tahoma" panose="020B0604030504040204" pitchFamily="34" charset="0"/>
                </a:rPr>
                <a:t>N</a:t>
              </a:r>
              <a:r>
                <a:rPr lang="en-US" sz="2000">
                  <a:latin typeface="Tahoma" panose="020B0604030504040204" pitchFamily="34" charset="0"/>
                  <a:ea typeface="Tahoma" panose="020B0604030504040204" pitchFamily="34" charset="0"/>
                  <a:cs typeface="Tahoma" panose="020B0604030504040204" pitchFamily="34" charset="0"/>
                </a:rPr>
                <a:t>: Pha café với nước máy</a:t>
              </a:r>
              <a:endParaRPr lang="vi-VN" sz="200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1283232" y="6237055"/>
              <a:ext cx="1362874" cy="400110"/>
            </a:xfrm>
            <a:prstGeom prst="rect">
              <a:avLst/>
            </a:prstGeom>
          </p:spPr>
          <p:txBody>
            <a:bodyPr wrap="none">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P</a:t>
              </a:r>
              <a:r>
                <a:rPr lang="en-US" sz="2000" dirty="0">
                  <a:latin typeface="Tahoma" panose="020B0604030504040204" pitchFamily="34" charset="0"/>
                  <a:ea typeface="Tahoma" panose="020B0604030504040204" pitchFamily="34" charset="0"/>
                  <a:cs typeface="Tahoma" panose="020B0604030504040204" pitchFamily="34" charset="0"/>
                </a:rPr>
                <a:t>: Sai </a:t>
              </a:r>
              <a:r>
                <a:rPr lang="en-US" sz="2000" dirty="0" err="1">
                  <a:latin typeface="Tahoma" panose="020B0604030504040204" pitchFamily="34" charset="0"/>
                  <a:ea typeface="Tahoma" panose="020B0604030504040204" pitchFamily="34" charset="0"/>
                  <a:cs typeface="Tahoma" panose="020B0604030504040204" pitchFamily="34" charset="0"/>
                </a:rPr>
                <a:t>biệt</a:t>
              </a:r>
              <a:endParaRPr lang="vi-VN" sz="20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29" name="Group 28"/>
          <p:cNvGrpSpPr/>
          <p:nvPr/>
        </p:nvGrpSpPr>
        <p:grpSpPr>
          <a:xfrm>
            <a:off x="6619166" y="687040"/>
            <a:ext cx="4708479" cy="3288662"/>
            <a:chOff x="6619166" y="782576"/>
            <a:chExt cx="4708479" cy="3288662"/>
          </a:xfrm>
        </p:grpSpPr>
        <p:sp>
          <p:nvSpPr>
            <p:cNvPr id="14" name="Rectangle 13"/>
            <p:cNvSpPr/>
            <p:nvPr/>
          </p:nvSpPr>
          <p:spPr>
            <a:xfrm>
              <a:off x="6619166" y="782576"/>
              <a:ext cx="1814047" cy="400110"/>
            </a:xfrm>
            <a:prstGeom prst="rect">
              <a:avLst/>
            </a:prstGeom>
          </p:spPr>
          <p:txBody>
            <a:bodyPr wrap="square">
              <a:spAutoFit/>
            </a:bodyPr>
            <a:lstStyle/>
            <a:p>
              <a:r>
                <a:rPr lang="en-US" sz="2000" i="1">
                  <a:solidFill>
                    <a:srgbClr val="0000CC"/>
                  </a:solidFill>
                  <a:latin typeface="Tahoma" panose="020B0604030504040204" pitchFamily="34" charset="0"/>
                  <a:ea typeface="Tahoma" panose="020B0604030504040204" pitchFamily="34" charset="0"/>
                  <a:cs typeface="Tahoma" panose="020B0604030504040204" pitchFamily="34" charset="0"/>
                </a:rPr>
                <a:t>Luận cứ phụ</a:t>
              </a:r>
              <a:endParaRPr lang="vi-VN" sz="2000" i="1">
                <a:solidFill>
                  <a:srgbClr val="0000CC"/>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6619168" y="1211489"/>
              <a:ext cx="4708476" cy="707886"/>
            </a:xfrm>
            <a:prstGeom prst="rect">
              <a:avLst/>
            </a:prstGeom>
          </p:spPr>
          <p:txBody>
            <a:bodyPr wrap="square">
              <a:spAutoFit/>
            </a:bodyPr>
            <a:lstStyle/>
            <a:p>
              <a:pPr algn="just"/>
              <a:r>
                <a:rPr lang="en-US" sz="2000">
                  <a:latin typeface="Tahoma" panose="020B0604030504040204" pitchFamily="34" charset="0"/>
                  <a:ea typeface="Tahoma" panose="020B0604030504040204" pitchFamily="34" charset="0"/>
                  <a:cs typeface="Tahoma" panose="020B0604030504040204" pitchFamily="34" charset="0"/>
                </a:rPr>
                <a:t>(a) Tôi dùng cùng loại hạt café để pha café hôm nay.</a:t>
              </a:r>
              <a:endParaRPr lang="vi-VN" sz="2000">
                <a:latin typeface="Tahoma" panose="020B0604030504040204" pitchFamily="34" charset="0"/>
                <a:ea typeface="Tahoma" panose="020B0604030504040204" pitchFamily="34" charset="0"/>
                <a:cs typeface="Tahoma" panose="020B0604030504040204" pitchFamily="34" charset="0"/>
              </a:endParaRPr>
            </a:p>
          </p:txBody>
        </p:sp>
        <p:sp>
          <p:nvSpPr>
            <p:cNvPr id="16" name="Rectangle 15"/>
            <p:cNvSpPr/>
            <p:nvPr/>
          </p:nvSpPr>
          <p:spPr>
            <a:xfrm>
              <a:off x="6619167" y="1892358"/>
              <a:ext cx="4708478" cy="707886"/>
            </a:xfrm>
            <a:prstGeom prst="rect">
              <a:avLst/>
            </a:prstGeom>
          </p:spPr>
          <p:txBody>
            <a:bodyPr wrap="square">
              <a:spAutoFit/>
            </a:bodyPr>
            <a:lstStyle/>
            <a:p>
              <a:pPr algn="just"/>
              <a:r>
                <a:rPr lang="en-US" sz="2000">
                  <a:latin typeface="Tahoma" panose="020B0604030504040204" pitchFamily="34" charset="0"/>
                  <a:ea typeface="Tahoma" panose="020B0604030504040204" pitchFamily="34" charset="0"/>
                  <a:cs typeface="Tahoma" panose="020B0604030504040204" pitchFamily="34" charset="0"/>
                </a:rPr>
                <a:t>(b) Tôi dùng cũng nhãn hiệu café ấy để pha café hôm nay.</a:t>
              </a:r>
              <a:endParaRPr lang="vi-VN" sz="200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6619167" y="2592319"/>
              <a:ext cx="4708478" cy="707886"/>
            </a:xfrm>
            <a:prstGeom prst="rect">
              <a:avLst/>
            </a:prstGeom>
          </p:spPr>
          <p:txBody>
            <a:bodyPr wrap="square">
              <a:spAutoFit/>
            </a:bodyPr>
            <a:lstStyle/>
            <a:p>
              <a:pPr algn="just"/>
              <a:r>
                <a:rPr lang="en-US" sz="2000">
                  <a:latin typeface="Tahoma" panose="020B0604030504040204" pitchFamily="34" charset="0"/>
                  <a:ea typeface="Tahoma" panose="020B0604030504040204" pitchFamily="34" charset="0"/>
                  <a:cs typeface="Tahoma" panose="020B0604030504040204" pitchFamily="34" charset="0"/>
                </a:rPr>
                <a:t>(c) Tôi dùng cũng cái phin ấy để pha café hôm nay.</a:t>
              </a:r>
              <a:endParaRPr lang="vi-VN" sz="200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p:cNvSpPr/>
            <p:nvPr/>
          </p:nvSpPr>
          <p:spPr>
            <a:xfrm>
              <a:off x="6619166" y="3363352"/>
              <a:ext cx="4708478" cy="707886"/>
            </a:xfrm>
            <a:prstGeom prst="rect">
              <a:avLst/>
            </a:prstGeom>
          </p:spPr>
          <p:txBody>
            <a:bodyPr wrap="square">
              <a:spAutoFit/>
            </a:bodyPr>
            <a:lstStyle/>
            <a:p>
              <a:pPr algn="just"/>
              <a:r>
                <a:rPr lang="en-US" sz="2000">
                  <a:solidFill>
                    <a:srgbClr val="C00000"/>
                  </a:solidFill>
                  <a:latin typeface="Tahoma" panose="020B0604030504040204" pitchFamily="34" charset="0"/>
                  <a:ea typeface="Tahoma" panose="020B0604030504040204" pitchFamily="34" charset="0"/>
                  <a:cs typeface="Tahoma" panose="020B0604030504040204" pitchFamily="34" charset="0"/>
                </a:rPr>
                <a:t>(2) Việc dùng nước máy là điều duy nhất khác với cách tôi thường pha café.</a:t>
              </a:r>
              <a:endParaRPr lang="vi-VN" sz="200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cxnSp>
          <p:nvCxnSpPr>
            <p:cNvPr id="20" name="Straight Connector 19"/>
            <p:cNvCxnSpPr/>
            <p:nvPr/>
          </p:nvCxnSpPr>
          <p:spPr>
            <a:xfrm>
              <a:off x="6769290" y="3288241"/>
              <a:ext cx="4258101" cy="0"/>
            </a:xfrm>
            <a:prstGeom prst="line">
              <a:avLst/>
            </a:prstGeom>
          </p:spPr>
          <p:style>
            <a:lnRef idx="1">
              <a:schemeClr val="dk1"/>
            </a:lnRef>
            <a:fillRef idx="0">
              <a:schemeClr val="dk1"/>
            </a:fillRef>
            <a:effectRef idx="0">
              <a:schemeClr val="dk1"/>
            </a:effectRef>
            <a:fontRef idx="minor">
              <a:schemeClr val="tx1"/>
            </a:fontRef>
          </p:style>
        </p:cxnSp>
      </p:grpSp>
      <p:grpSp>
        <p:nvGrpSpPr>
          <p:cNvPr id="41" name="Group 40"/>
          <p:cNvGrpSpPr/>
          <p:nvPr/>
        </p:nvGrpSpPr>
        <p:grpSpPr>
          <a:xfrm>
            <a:off x="6398163" y="4123678"/>
            <a:ext cx="2808534" cy="2387616"/>
            <a:chOff x="7367160" y="4123678"/>
            <a:chExt cx="2808534" cy="2387616"/>
          </a:xfrm>
        </p:grpSpPr>
        <p:sp>
          <p:nvSpPr>
            <p:cNvPr id="23" name="Oval 22"/>
            <p:cNvSpPr/>
            <p:nvPr/>
          </p:nvSpPr>
          <p:spPr>
            <a:xfrm>
              <a:off x="7367160" y="5180090"/>
              <a:ext cx="408444" cy="3487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t>1</a:t>
              </a:r>
              <a:endParaRPr lang="vi-VN" sz="2400" b="1"/>
            </a:p>
          </p:txBody>
        </p:sp>
        <p:sp>
          <p:nvSpPr>
            <p:cNvPr id="24" name="Oval 23"/>
            <p:cNvSpPr/>
            <p:nvPr/>
          </p:nvSpPr>
          <p:spPr>
            <a:xfrm>
              <a:off x="8129515" y="6162507"/>
              <a:ext cx="408444" cy="3487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t>3</a:t>
              </a:r>
              <a:endParaRPr lang="vi-VN" sz="2400" b="1"/>
            </a:p>
          </p:txBody>
        </p:sp>
        <p:sp>
          <p:nvSpPr>
            <p:cNvPr id="25" name="Oval 24"/>
            <p:cNvSpPr/>
            <p:nvPr/>
          </p:nvSpPr>
          <p:spPr>
            <a:xfrm>
              <a:off x="9767250" y="4123678"/>
              <a:ext cx="408444" cy="3487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t>c</a:t>
              </a:r>
              <a:endParaRPr lang="vi-VN" sz="2400" b="1"/>
            </a:p>
          </p:txBody>
        </p:sp>
        <p:sp>
          <p:nvSpPr>
            <p:cNvPr id="26" name="Oval 25"/>
            <p:cNvSpPr/>
            <p:nvPr/>
          </p:nvSpPr>
          <p:spPr>
            <a:xfrm>
              <a:off x="8891516" y="4128498"/>
              <a:ext cx="408444" cy="3487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t>b</a:t>
              </a:r>
              <a:endParaRPr lang="vi-VN" sz="2400" b="1"/>
            </a:p>
          </p:txBody>
        </p:sp>
        <p:sp>
          <p:nvSpPr>
            <p:cNvPr id="27" name="Oval 26"/>
            <p:cNvSpPr/>
            <p:nvPr/>
          </p:nvSpPr>
          <p:spPr>
            <a:xfrm>
              <a:off x="8008313" y="4125778"/>
              <a:ext cx="408444" cy="3487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t>a</a:t>
              </a:r>
              <a:endParaRPr lang="vi-VN" sz="2400" b="1"/>
            </a:p>
          </p:txBody>
        </p:sp>
        <p:sp>
          <p:nvSpPr>
            <p:cNvPr id="28" name="Oval 27"/>
            <p:cNvSpPr/>
            <p:nvPr/>
          </p:nvSpPr>
          <p:spPr>
            <a:xfrm>
              <a:off x="8891516" y="5180090"/>
              <a:ext cx="408444" cy="3487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a:t>2</a:t>
              </a:r>
              <a:endParaRPr lang="vi-VN" sz="2400" b="1"/>
            </a:p>
          </p:txBody>
        </p:sp>
        <p:cxnSp>
          <p:nvCxnSpPr>
            <p:cNvPr id="31" name="Straight Arrow Connector 30"/>
            <p:cNvCxnSpPr/>
            <p:nvPr/>
          </p:nvCxnSpPr>
          <p:spPr>
            <a:xfrm>
              <a:off x="8333737" y="4563749"/>
              <a:ext cx="564603" cy="554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a:off x="9095738" y="4563749"/>
              <a:ext cx="0" cy="477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a:off x="9299960" y="4563749"/>
              <a:ext cx="467290" cy="554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7489494" y="5585624"/>
              <a:ext cx="1721755" cy="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a:off x="8333737" y="5585482"/>
              <a:ext cx="0" cy="414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2" name="Rectangle 41"/>
          <p:cNvSpPr/>
          <p:nvPr/>
        </p:nvSpPr>
        <p:spPr>
          <a:xfrm>
            <a:off x="8926893" y="4767240"/>
            <a:ext cx="2563923" cy="1569660"/>
          </a:xfrm>
          <a:prstGeom prst="rect">
            <a:avLst/>
          </a:prstGeom>
        </p:spPr>
        <p:txBody>
          <a:bodyPr wrap="square">
            <a:spAutoFit/>
          </a:bodyPr>
          <a:lstStyle/>
          <a:p>
            <a:r>
              <a:rPr lang="en-US" sz="2400"/>
              <a:t>Đã </a:t>
            </a:r>
            <a:r>
              <a:rPr lang="en-US" sz="2400" b="1" i="1">
                <a:solidFill>
                  <a:srgbClr val="FF0000"/>
                </a:solidFill>
              </a:rPr>
              <a:t>cung cấp chứng cứ </a:t>
            </a:r>
            <a:r>
              <a:rPr lang="en-US" sz="2400"/>
              <a:t>cho phán đoán (2) </a:t>
            </a:r>
          </a:p>
          <a:p>
            <a:r>
              <a:rPr lang="en-US" sz="2400">
                <a:sym typeface="Wingdings" panose="05000000000000000000" pitchFamily="2" charset="2"/>
              </a:rPr>
              <a:t> </a:t>
            </a:r>
            <a:r>
              <a:rPr lang="en-US" sz="2400" b="1">
                <a:sym typeface="Wingdings" panose="05000000000000000000" pitchFamily="2" charset="2"/>
              </a:rPr>
              <a:t>Luận cứ mạnh</a:t>
            </a:r>
            <a:endParaRPr lang="vi-VN" sz="2400" b="1"/>
          </a:p>
        </p:txBody>
      </p:sp>
    </p:spTree>
    <p:extLst>
      <p:ext uri="{BB962C8B-B14F-4D97-AF65-F5344CB8AC3E}">
        <p14:creationId xmlns:p14="http://schemas.microsoft.com/office/powerpoint/2010/main" val="132953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down)">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down)">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57313" y="1109265"/>
            <a:ext cx="9601200" cy="5552311"/>
            <a:chOff x="457200" y="880665"/>
            <a:chExt cx="9601200" cy="5552311"/>
          </a:xfrm>
        </p:grpSpPr>
        <p:pic>
          <p:nvPicPr>
            <p:cNvPr id="3" name="Picture 2" descr="https://www.memoriapress.com/wp-content/uploads/2017/01/Logic-Fallacy_770x350-1024x4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80665"/>
              <a:ext cx="9525000" cy="5552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 y="2209800"/>
              <a:ext cx="6139218" cy="37338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t> </a:t>
              </a:r>
              <a:endParaRPr lang="en-US" dirty="0"/>
            </a:p>
            <a:p>
              <a:pPr algn="ctr"/>
              <a:endParaRPr lang="en-US" dirty="0">
                <a:ln w="3175">
                  <a:solidFill>
                    <a:schemeClr val="tx1"/>
                  </a:solidFill>
                </a:ln>
                <a:noFill/>
              </a:endParaRPr>
            </a:p>
          </p:txBody>
        </p:sp>
        <p:sp>
          <p:nvSpPr>
            <p:cNvPr id="5" name="Rectangle 4"/>
            <p:cNvSpPr/>
            <p:nvPr/>
          </p:nvSpPr>
          <p:spPr>
            <a:xfrm>
              <a:off x="765980" y="2971800"/>
              <a:ext cx="1258438" cy="177335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5000" dirty="0">
                  <a:solidFill>
                    <a:srgbClr val="800000"/>
                  </a:solidFill>
                  <a:latin typeface="Palatino Linotype" panose="02040502050505030304" pitchFamily="18" charset="0"/>
                </a:rPr>
                <a:t>F</a:t>
              </a:r>
              <a:endParaRPr lang="en-US" sz="25000" dirty="0">
                <a:solidFill>
                  <a:srgbClr val="800000"/>
                </a:solidFill>
                <a:latin typeface="Palatino Linotype" panose="02040502050505030304" pitchFamily="18" charset="0"/>
              </a:endParaRPr>
            </a:p>
          </p:txBody>
        </p:sp>
        <p:sp>
          <p:nvSpPr>
            <p:cNvPr id="6" name="Rectangle 5"/>
            <p:cNvSpPr/>
            <p:nvPr/>
          </p:nvSpPr>
          <p:spPr>
            <a:xfrm>
              <a:off x="1917511" y="3298776"/>
              <a:ext cx="4678907" cy="11066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9300" dirty="0">
                  <a:solidFill>
                    <a:srgbClr val="800000"/>
                  </a:solidFill>
                  <a:latin typeface="Constantia" panose="02030602050306030303" pitchFamily="18" charset="0"/>
                </a:rPr>
                <a:t>ALLACY</a:t>
              </a:r>
              <a:endParaRPr lang="en-US" sz="9300" dirty="0">
                <a:solidFill>
                  <a:srgbClr val="800000"/>
                </a:solidFill>
                <a:latin typeface="Georgia" panose="02040502050405020303" pitchFamily="18" charset="0"/>
              </a:endParaRPr>
            </a:p>
          </p:txBody>
        </p:sp>
        <p:sp>
          <p:nvSpPr>
            <p:cNvPr id="7" name="Rectangle 6"/>
            <p:cNvSpPr/>
            <p:nvPr/>
          </p:nvSpPr>
          <p:spPr>
            <a:xfrm>
              <a:off x="2100618" y="2716230"/>
              <a:ext cx="1861782" cy="60050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6000">
                  <a:solidFill>
                    <a:srgbClr val="800000"/>
                  </a:solidFill>
                  <a:latin typeface="+mj-lt"/>
                </a:rPr>
                <a:t>The</a:t>
              </a:r>
              <a:endParaRPr lang="en-US" sz="6000" dirty="0">
                <a:solidFill>
                  <a:srgbClr val="800000"/>
                </a:solidFill>
                <a:latin typeface="+mj-lt"/>
              </a:endParaRPr>
            </a:p>
          </p:txBody>
        </p:sp>
        <p:sp>
          <p:nvSpPr>
            <p:cNvPr id="8" name="Rectangle 7"/>
            <p:cNvSpPr/>
            <p:nvPr/>
          </p:nvSpPr>
          <p:spPr>
            <a:xfrm>
              <a:off x="1079240" y="1290616"/>
              <a:ext cx="4685898" cy="1015663"/>
            </a:xfrm>
            <a:prstGeom prst="rect">
              <a:avLst/>
            </a:prstGeom>
          </p:spPr>
          <p:txBody>
            <a:bodyPr wrap="none">
              <a:spAutoFit/>
            </a:bodyPr>
            <a:lstStyle/>
            <a:p>
              <a:r>
                <a:rPr lang="vi-VN" sz="6000" b="1" dirty="0">
                  <a:solidFill>
                    <a:srgbClr val="800000"/>
                  </a:solidFill>
                  <a:latin typeface="Palatino Linotype" panose="02040502050505030304" pitchFamily="18" charset="0"/>
                </a:rPr>
                <a:t>NGỤY BIỆN</a:t>
              </a:r>
              <a:endParaRPr lang="en-US" sz="6000" b="1" dirty="0">
                <a:solidFill>
                  <a:srgbClr val="800000"/>
                </a:solidFill>
                <a:latin typeface="Palatino Linotype" panose="02040502050505030304" pitchFamily="18" charset="0"/>
              </a:endParaRPr>
            </a:p>
          </p:txBody>
        </p:sp>
      </p:grpSp>
    </p:spTree>
    <p:extLst>
      <p:ext uri="{BB962C8B-B14F-4D97-AF65-F5344CB8AC3E}">
        <p14:creationId xmlns:p14="http://schemas.microsoft.com/office/powerpoint/2010/main" val="5594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909821"/>
            <a:ext cx="5939301" cy="892552"/>
          </a:xfrm>
          <a:prstGeom prst="rect">
            <a:avLst/>
          </a:prstGeom>
        </p:spPr>
        <p:txBody>
          <a:bodyPr wrap="square">
            <a:spAutoFit/>
          </a:bodyPr>
          <a:lstStyle/>
          <a:p>
            <a:pPr>
              <a:defRPr/>
            </a:pPr>
            <a:r>
              <a:rPr lang="en-US" sz="2600" b="1" dirty="0">
                <a:ea typeface="Tahoma" panose="020B0604030504040204" pitchFamily="34" charset="0"/>
                <a:cs typeface="Tahoma" panose="020B0604030504040204" pitchFamily="34" charset="0"/>
              </a:rPr>
              <a:t>CÔNG KÍCH CÁ NHÂN</a:t>
            </a:r>
          </a:p>
          <a:p>
            <a:pPr>
              <a:defRPr/>
            </a:pPr>
            <a:r>
              <a:rPr lang="en-US" sz="2600" i="1" dirty="0">
                <a:solidFill>
                  <a:schemeClr val="accent6">
                    <a:lumMod val="75000"/>
                  </a:schemeClr>
                </a:solidFill>
                <a:ea typeface="Tahoma" panose="020B0604030504040204" pitchFamily="34" charset="0"/>
                <a:cs typeface="Tahoma" panose="020B0604030504040204" pitchFamily="34" charset="0"/>
              </a:rPr>
              <a:t>Ad Hominem</a:t>
            </a:r>
          </a:p>
        </p:txBody>
      </p:sp>
      <p:pic>
        <p:nvPicPr>
          <p:cNvPr id="5" name="Picture 4"/>
          <p:cNvPicPr>
            <a:picLocks noChangeAspect="1"/>
          </p:cNvPicPr>
          <p:nvPr/>
        </p:nvPicPr>
        <p:blipFill>
          <a:blip r:embed="rId2"/>
          <a:stretch>
            <a:fillRect/>
          </a:stretch>
        </p:blipFill>
        <p:spPr>
          <a:xfrm>
            <a:off x="685798" y="4441167"/>
            <a:ext cx="4923431" cy="2333775"/>
          </a:xfrm>
          <a:prstGeom prst="rect">
            <a:avLst/>
          </a:prstGeom>
        </p:spPr>
      </p:pic>
      <p:sp>
        <p:nvSpPr>
          <p:cNvPr id="6" name="Rectangle 5"/>
          <p:cNvSpPr/>
          <p:nvPr/>
        </p:nvSpPr>
        <p:spPr>
          <a:xfrm>
            <a:off x="457200" y="1863395"/>
            <a:ext cx="5799160" cy="830997"/>
          </a:xfrm>
          <a:prstGeom prst="rect">
            <a:avLst/>
          </a:prstGeom>
        </p:spPr>
        <p:txBody>
          <a:bodyPr wrap="square">
            <a:spAutoFit/>
          </a:bodyPr>
          <a:lstStyle/>
          <a:p>
            <a:pPr algn="just"/>
            <a:r>
              <a:rPr lang="vi-VN" altLang="en-US" sz="2400" dirty="0">
                <a:solidFill>
                  <a:srgbClr val="800000"/>
                </a:solidFill>
                <a:latin typeface="Palatino Linotype" panose="02040502050505030304" pitchFamily="18" charset="0"/>
              </a:rPr>
              <a:t>Công kích tư cách người khác chứ không phải luận cứ hay tuyên bố của người ấy</a:t>
            </a:r>
            <a:endParaRPr lang="en-US" altLang="en-US" sz="2400" dirty="0">
              <a:solidFill>
                <a:srgbClr val="800000"/>
              </a:solidFill>
              <a:latin typeface="Palatino Linotype" panose="02040502050505030304" pitchFamily="18" charset="0"/>
            </a:endParaRPr>
          </a:p>
        </p:txBody>
      </p:sp>
      <p:sp>
        <p:nvSpPr>
          <p:cNvPr id="7" name="Rectangle 6"/>
          <p:cNvSpPr/>
          <p:nvPr/>
        </p:nvSpPr>
        <p:spPr>
          <a:xfrm>
            <a:off x="457200" y="2819400"/>
            <a:ext cx="1754006" cy="461665"/>
          </a:xfrm>
          <a:prstGeom prst="rect">
            <a:avLst/>
          </a:prstGeom>
        </p:spPr>
        <p:txBody>
          <a:bodyPr wrap="none">
            <a:spAutoFit/>
          </a:bodyPr>
          <a:lstStyle/>
          <a:p>
            <a:r>
              <a:rPr lang="vi-VN" altLang="en-US" sz="2400" b="1" dirty="0"/>
              <a:t>Cấu trúc:</a:t>
            </a:r>
            <a:endParaRPr lang="en-US" altLang="en-US" sz="2400" b="1" dirty="0"/>
          </a:p>
        </p:txBody>
      </p:sp>
      <p:sp>
        <p:nvSpPr>
          <p:cNvPr id="8" name="Rectangle 6"/>
          <p:cNvSpPr>
            <a:spLocks noChangeArrowheads="1"/>
          </p:cNvSpPr>
          <p:nvPr/>
        </p:nvSpPr>
        <p:spPr bwMode="auto">
          <a:xfrm>
            <a:off x="685799" y="3261550"/>
            <a:ext cx="530556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Calibri Light" panose="020F0302020204030204" pitchFamily="34" charset="0"/>
              <a:buAutoNum type="arabicPeriod"/>
            </a:pPr>
            <a:r>
              <a:rPr lang="en-US" altLang="en-US" sz="2400" dirty="0" err="1">
                <a:solidFill>
                  <a:srgbClr val="0000CC"/>
                </a:solidFill>
                <a:latin typeface="+mn-lt"/>
                <a:cs typeface="Tahoma" panose="020B0604030504040204" pitchFamily="34" charset="0"/>
              </a:rPr>
              <a:t>Người</a:t>
            </a:r>
            <a:r>
              <a:rPr lang="en-US" altLang="en-US" sz="2400" dirty="0">
                <a:solidFill>
                  <a:srgbClr val="0000CC"/>
                </a:solidFill>
                <a:latin typeface="+mn-lt"/>
                <a:cs typeface="Tahoma" panose="020B0604030504040204" pitchFamily="34" charset="0"/>
              </a:rPr>
              <a:t> A </a:t>
            </a:r>
            <a:r>
              <a:rPr lang="en-US" altLang="en-US" sz="2400" dirty="0" err="1">
                <a:solidFill>
                  <a:srgbClr val="0000CC"/>
                </a:solidFill>
                <a:latin typeface="+mn-lt"/>
                <a:cs typeface="Tahoma" panose="020B0604030504040204" pitchFamily="34" charset="0"/>
              </a:rPr>
              <a:t>đưa</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ra</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tuyên</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bố</a:t>
            </a:r>
            <a:r>
              <a:rPr lang="en-US" altLang="en-US" sz="2400" dirty="0">
                <a:solidFill>
                  <a:srgbClr val="0000CC"/>
                </a:solidFill>
                <a:latin typeface="+mn-lt"/>
                <a:cs typeface="Tahoma" panose="020B0604030504040204" pitchFamily="34" charset="0"/>
              </a:rPr>
              <a:t> X. </a:t>
            </a:r>
          </a:p>
          <a:p>
            <a:pPr eaLnBrk="1" hangingPunct="1">
              <a:lnSpc>
                <a:spcPct val="100000"/>
              </a:lnSpc>
              <a:spcBef>
                <a:spcPct val="0"/>
              </a:spcBef>
              <a:buFont typeface="Calibri Light" panose="020F0302020204030204" pitchFamily="34" charset="0"/>
              <a:buAutoNum type="arabicPeriod"/>
            </a:pPr>
            <a:r>
              <a:rPr lang="en-US" altLang="en-US" sz="2400" dirty="0" err="1">
                <a:solidFill>
                  <a:srgbClr val="0000CC"/>
                </a:solidFill>
                <a:latin typeface="+mn-lt"/>
                <a:cs typeface="Tahoma" panose="020B0604030504040204" pitchFamily="34" charset="0"/>
              </a:rPr>
              <a:t>Người</a:t>
            </a:r>
            <a:r>
              <a:rPr lang="en-US" altLang="en-US" sz="2400" dirty="0">
                <a:solidFill>
                  <a:srgbClr val="0000CC"/>
                </a:solidFill>
                <a:latin typeface="+mn-lt"/>
                <a:cs typeface="Tahoma" panose="020B0604030504040204" pitchFamily="34" charset="0"/>
              </a:rPr>
              <a:t> B </a:t>
            </a:r>
            <a:r>
              <a:rPr lang="en-US" altLang="en-US" sz="2400" dirty="0" err="1">
                <a:solidFill>
                  <a:srgbClr val="0000CC"/>
                </a:solidFill>
                <a:latin typeface="+mn-lt"/>
                <a:cs typeface="Tahoma" panose="020B0604030504040204" pitchFamily="34" charset="0"/>
              </a:rPr>
              <a:t>công</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kích</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người</a:t>
            </a:r>
            <a:r>
              <a:rPr lang="en-US" altLang="en-US" sz="2400" dirty="0">
                <a:solidFill>
                  <a:srgbClr val="0000CC"/>
                </a:solidFill>
                <a:latin typeface="+mn-lt"/>
                <a:cs typeface="Tahoma" panose="020B0604030504040204" pitchFamily="34" charset="0"/>
              </a:rPr>
              <a:t> A.</a:t>
            </a:r>
          </a:p>
          <a:p>
            <a:pPr eaLnBrk="1" hangingPunct="1">
              <a:lnSpc>
                <a:spcPct val="100000"/>
              </a:lnSpc>
              <a:spcBef>
                <a:spcPct val="0"/>
              </a:spcBef>
              <a:buFont typeface="Calibri Light" panose="020F0302020204030204" pitchFamily="34" charset="0"/>
              <a:buAutoNum type="arabicPeriod"/>
            </a:pPr>
            <a:r>
              <a:rPr lang="en-US" altLang="en-US" sz="2400" dirty="0">
                <a:solidFill>
                  <a:srgbClr val="0000CC"/>
                </a:solidFill>
                <a:latin typeface="+mn-lt"/>
                <a:cs typeface="Tahoma" panose="020B0604030504040204" pitchFamily="34" charset="0"/>
              </a:rPr>
              <a:t>Do </a:t>
            </a:r>
            <a:r>
              <a:rPr lang="en-US" altLang="en-US" sz="2400" dirty="0" err="1">
                <a:solidFill>
                  <a:srgbClr val="0000CC"/>
                </a:solidFill>
                <a:latin typeface="+mn-lt"/>
                <a:cs typeface="Tahoma" panose="020B0604030504040204" pitchFamily="34" charset="0"/>
              </a:rPr>
              <a:t>đó</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tuyên</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bố</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của</a:t>
            </a:r>
            <a:r>
              <a:rPr lang="en-US" altLang="en-US" sz="2400" dirty="0">
                <a:solidFill>
                  <a:srgbClr val="0000CC"/>
                </a:solidFill>
                <a:latin typeface="+mn-lt"/>
                <a:cs typeface="Tahoma" panose="020B0604030504040204" pitchFamily="34" charset="0"/>
              </a:rPr>
              <a:t> A </a:t>
            </a:r>
            <a:r>
              <a:rPr lang="en-US" altLang="en-US" sz="2400" dirty="0" err="1">
                <a:solidFill>
                  <a:srgbClr val="0000CC"/>
                </a:solidFill>
                <a:latin typeface="+mn-lt"/>
                <a:cs typeface="Tahoma" panose="020B0604030504040204" pitchFamily="34" charset="0"/>
              </a:rPr>
              <a:t>sai</a:t>
            </a:r>
            <a:r>
              <a:rPr lang="en-US" altLang="en-US" sz="2400" dirty="0">
                <a:solidFill>
                  <a:srgbClr val="0000CC"/>
                </a:solidFill>
                <a:latin typeface="+mn-lt"/>
                <a:cs typeface="Tahoma" panose="020B0604030504040204" pitchFamily="34" charset="0"/>
              </a:rPr>
              <a:t>.</a:t>
            </a:r>
          </a:p>
        </p:txBody>
      </p:sp>
      <p:sp>
        <p:nvSpPr>
          <p:cNvPr id="9" name="Rectangle 1"/>
          <p:cNvSpPr>
            <a:spLocks noChangeArrowheads="1"/>
          </p:cNvSpPr>
          <p:nvPr/>
        </p:nvSpPr>
        <p:spPr bwMode="auto">
          <a:xfrm>
            <a:off x="6755642" y="1100889"/>
            <a:ext cx="4667534" cy="535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30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algn="just">
              <a:lnSpc>
                <a:spcPct val="120000"/>
              </a:lnSpc>
              <a:spcBef>
                <a:spcPts val="495"/>
              </a:spcBef>
              <a:spcAft>
                <a:spcPts val="495"/>
              </a:spcAft>
              <a:buNone/>
            </a:pPr>
            <a:r>
              <a:rPr lang="en-US" altLang="en-US" sz="2400" dirty="0">
                <a:latin typeface="+mn-lt"/>
                <a:ea typeface="Calibri" panose="020F0502020204030204" pitchFamily="34" charset="0"/>
                <a:cs typeface="Times New Roman" panose="02020603050405020304" pitchFamily="18" charset="0"/>
              </a:rPr>
              <a:t>Bill: “</a:t>
            </a:r>
            <a:r>
              <a:rPr lang="en-US" altLang="en-US" sz="2400" dirty="0" err="1">
                <a:latin typeface="+mn-lt"/>
                <a:ea typeface="Calibri" panose="020F0502020204030204" pitchFamily="34" charset="0"/>
                <a:cs typeface="Times New Roman" panose="02020603050405020304" pitchFamily="18" charset="0"/>
              </a:rPr>
              <a:t>Tui</a:t>
            </a:r>
            <a:r>
              <a:rPr lang="en-US" altLang="en-US" sz="2400" dirty="0">
                <a:latin typeface="+mn-lt"/>
                <a:ea typeface="Calibri" panose="020F0502020204030204" pitchFamily="34" charset="0"/>
                <a:cs typeface="Times New Roman" panose="02020603050405020304" pitchFamily="18" charset="0"/>
              </a:rPr>
              <a:t> tin </a:t>
            </a:r>
            <a:r>
              <a:rPr lang="en-US" altLang="en-US" sz="2400" dirty="0" err="1">
                <a:latin typeface="+mn-lt"/>
                <a:ea typeface="Calibri" panose="020F0502020204030204" pitchFamily="34" charset="0"/>
                <a:cs typeface="Times New Roman" panose="02020603050405020304" pitchFamily="18" charset="0"/>
              </a:rPr>
              <a:t>nạo</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phá</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thai</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là</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trái</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đạo</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lý</a:t>
            </a:r>
            <a:r>
              <a:rPr lang="en-US" altLang="en-US" sz="2400" dirty="0">
                <a:latin typeface="+mn-lt"/>
                <a:ea typeface="Calibri" panose="020F0502020204030204" pitchFamily="34" charset="0"/>
                <a:cs typeface="Times New Roman" panose="02020603050405020304" pitchFamily="18" charset="0"/>
              </a:rPr>
              <a:t>”</a:t>
            </a:r>
          </a:p>
          <a:p>
            <a:pPr marL="0" algn="just">
              <a:lnSpc>
                <a:spcPct val="120000"/>
              </a:lnSpc>
              <a:spcBef>
                <a:spcPts val="495"/>
              </a:spcBef>
              <a:spcAft>
                <a:spcPts val="495"/>
              </a:spcAft>
              <a:buNone/>
            </a:pPr>
            <a:r>
              <a:rPr lang="en-US" altLang="en-US" sz="2400" dirty="0">
                <a:latin typeface="+mn-lt"/>
                <a:ea typeface="Calibri" panose="020F0502020204030204" pitchFamily="34" charset="0"/>
                <a:cs typeface="Times New Roman" panose="02020603050405020304" pitchFamily="18" charset="0"/>
              </a:rPr>
              <a:t>Dave: “</a:t>
            </a:r>
            <a:r>
              <a:rPr lang="en-US" altLang="en-US" sz="2400" dirty="0" err="1">
                <a:latin typeface="+mn-lt"/>
                <a:ea typeface="Calibri" panose="020F0502020204030204" pitchFamily="34" charset="0"/>
                <a:cs typeface="Times New Roman" panose="02020603050405020304" pitchFamily="18" charset="0"/>
              </a:rPr>
              <a:t>Đương</a:t>
            </a:r>
            <a:r>
              <a:rPr lang="en-US" altLang="en-US" sz="2400" dirty="0">
                <a:latin typeface="+mn-lt"/>
                <a:ea typeface="Calibri" panose="020F0502020204030204" pitchFamily="34" charset="0"/>
                <a:cs typeface="Times New Roman" panose="02020603050405020304" pitchFamily="18" charset="0"/>
              </a:rPr>
              <a:t> </a:t>
            </a:r>
            <a:r>
              <a:rPr lang="en-US" altLang="en-US" sz="2400" err="1">
                <a:latin typeface="+mn-lt"/>
                <a:ea typeface="Calibri" panose="020F0502020204030204" pitchFamily="34" charset="0"/>
                <a:cs typeface="Times New Roman" panose="02020603050405020304" pitchFamily="18" charset="0"/>
              </a:rPr>
              <a:t>nhiên</a:t>
            </a:r>
            <a:r>
              <a:rPr lang="en-US" altLang="en-US" sz="2400">
                <a:latin typeface="+mn-lt"/>
                <a:ea typeface="Calibri" panose="020F0502020204030204" pitchFamily="34" charset="0"/>
                <a:cs typeface="Times New Roman" panose="02020603050405020304" pitchFamily="18" charset="0"/>
              </a:rPr>
              <a:t> ông </a:t>
            </a:r>
            <a:r>
              <a:rPr lang="en-US" altLang="en-US" sz="2400" dirty="0" err="1">
                <a:latin typeface="+mn-lt"/>
                <a:ea typeface="Calibri" panose="020F0502020204030204" pitchFamily="34" charset="0"/>
                <a:cs typeface="Times New Roman" panose="02020603050405020304" pitchFamily="18" charset="0"/>
              </a:rPr>
              <a:t>sẽ</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nói</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thế</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ông</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là</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tu</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sĩ</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mà</a:t>
            </a:r>
            <a:r>
              <a:rPr lang="en-US" altLang="en-US" sz="2400" dirty="0">
                <a:latin typeface="+mn-lt"/>
                <a:ea typeface="Calibri" panose="020F0502020204030204" pitchFamily="34" charset="0"/>
                <a:cs typeface="Times New Roman" panose="02020603050405020304" pitchFamily="18" charset="0"/>
              </a:rPr>
              <a:t>.”</a:t>
            </a:r>
          </a:p>
          <a:p>
            <a:pPr marL="0" algn="just">
              <a:lnSpc>
                <a:spcPct val="120000"/>
              </a:lnSpc>
              <a:spcBef>
                <a:spcPts val="495"/>
              </a:spcBef>
              <a:spcAft>
                <a:spcPts val="495"/>
              </a:spcAft>
              <a:buNone/>
            </a:pPr>
            <a:r>
              <a:rPr lang="en-US" altLang="en-US" sz="2400" dirty="0">
                <a:latin typeface="+mn-lt"/>
                <a:ea typeface="Calibri" panose="020F0502020204030204" pitchFamily="34" charset="0"/>
                <a:cs typeface="Times New Roman" panose="02020603050405020304" pitchFamily="18" charset="0"/>
              </a:rPr>
              <a:t>Bill: “</a:t>
            </a:r>
            <a:r>
              <a:rPr lang="en-US" altLang="en-US" sz="2400" dirty="0" err="1">
                <a:latin typeface="+mn-lt"/>
                <a:ea typeface="Calibri" panose="020F0502020204030204" pitchFamily="34" charset="0"/>
                <a:cs typeface="Times New Roman" panose="02020603050405020304" pitchFamily="18" charset="0"/>
              </a:rPr>
              <a:t>Nhưng</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ông</a:t>
            </a:r>
            <a:r>
              <a:rPr lang="en-US" altLang="en-US" sz="2400" dirty="0">
                <a:latin typeface="+mn-lt"/>
                <a:ea typeface="Calibri" panose="020F0502020204030204" pitchFamily="34" charset="0"/>
                <a:cs typeface="Times New Roman" panose="02020603050405020304" pitchFamily="18" charset="0"/>
              </a:rPr>
              <a:t> </a:t>
            </a:r>
            <a:r>
              <a:rPr lang="en-US" altLang="en-US" sz="2400" err="1">
                <a:latin typeface="+mn-lt"/>
                <a:ea typeface="Calibri" panose="020F0502020204030204" pitchFamily="34" charset="0"/>
                <a:cs typeface="Times New Roman" panose="02020603050405020304" pitchFamily="18" charset="0"/>
              </a:rPr>
              <a:t>thấy</a:t>
            </a:r>
            <a:r>
              <a:rPr lang="en-US" altLang="en-US" sz="2400">
                <a:latin typeface="+mn-lt"/>
                <a:ea typeface="Calibri" panose="020F0502020204030204" pitchFamily="34" charset="0"/>
                <a:cs typeface="Times New Roman" panose="02020603050405020304" pitchFamily="18" charset="0"/>
              </a:rPr>
              <a:t> luận </a:t>
            </a:r>
            <a:r>
              <a:rPr lang="en-US" altLang="en-US" sz="2400" dirty="0" err="1">
                <a:latin typeface="+mn-lt"/>
                <a:ea typeface="Calibri" panose="020F0502020204030204" pitchFamily="34" charset="0"/>
                <a:cs typeface="Times New Roman" panose="02020603050405020304" pitchFamily="18" charset="0"/>
              </a:rPr>
              <a:t>cứ</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tui</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nêu</a:t>
            </a:r>
            <a:r>
              <a:rPr lang="en-US" altLang="en-US" sz="2400" dirty="0">
                <a:latin typeface="+mn-lt"/>
                <a:ea typeface="Calibri" panose="020F0502020204030204" pitchFamily="34" charset="0"/>
                <a:cs typeface="Times New Roman" panose="02020603050405020304" pitchFamily="18" charset="0"/>
              </a:rPr>
              <a:t> </a:t>
            </a:r>
            <a:r>
              <a:rPr lang="en-US" altLang="en-US" sz="2400" err="1">
                <a:latin typeface="+mn-lt"/>
                <a:ea typeface="Calibri" panose="020F0502020204030204" pitchFamily="34" charset="0"/>
                <a:cs typeface="Times New Roman" panose="02020603050405020304" pitchFamily="18" charset="0"/>
              </a:rPr>
              <a:t>ra</a:t>
            </a:r>
            <a:r>
              <a:rPr lang="en-US" altLang="en-US" sz="2400">
                <a:latin typeface="+mn-lt"/>
                <a:ea typeface="Calibri" panose="020F0502020204030204" pitchFamily="34" charset="0"/>
                <a:cs typeface="Times New Roman" panose="02020603050405020304" pitchFamily="18" charset="0"/>
              </a:rPr>
              <a:t> thế </a:t>
            </a:r>
            <a:r>
              <a:rPr lang="en-US" altLang="en-US" sz="2400" dirty="0" err="1">
                <a:latin typeface="+mn-lt"/>
                <a:ea typeface="Calibri" panose="020F0502020204030204" pitchFamily="34" charset="0"/>
                <a:cs typeface="Times New Roman" panose="02020603050405020304" pitchFamily="18" charset="0"/>
              </a:rPr>
              <a:t>nào</a:t>
            </a:r>
            <a:r>
              <a:rPr lang="en-US" altLang="en-US" sz="2400" dirty="0">
                <a:latin typeface="+mn-lt"/>
                <a:ea typeface="Calibri" panose="020F0502020204030204" pitchFamily="34" charset="0"/>
                <a:cs typeface="Times New Roman" panose="02020603050405020304" pitchFamily="18" charset="0"/>
              </a:rPr>
              <a:t>?”</a:t>
            </a:r>
          </a:p>
          <a:p>
            <a:pPr marL="0" algn="just">
              <a:lnSpc>
                <a:spcPct val="120000"/>
              </a:lnSpc>
              <a:spcBef>
                <a:spcPts val="495"/>
              </a:spcBef>
              <a:spcAft>
                <a:spcPts val="495"/>
              </a:spcAft>
              <a:buNone/>
            </a:pPr>
            <a:r>
              <a:rPr lang="en-US" altLang="en-US" sz="2400" dirty="0">
                <a:latin typeface="+mn-lt"/>
                <a:ea typeface="Calibri" panose="020F0502020204030204" pitchFamily="34" charset="0"/>
                <a:cs typeface="Times New Roman" panose="02020603050405020304" pitchFamily="18" charset="0"/>
              </a:rPr>
              <a:t>Dave: “</a:t>
            </a:r>
            <a:r>
              <a:rPr lang="en-US" altLang="en-US" sz="2400" dirty="0" err="1">
                <a:latin typeface="+mn-lt"/>
                <a:ea typeface="Calibri" panose="020F0502020204030204" pitchFamily="34" charset="0"/>
                <a:cs typeface="Times New Roman" panose="02020603050405020304" pitchFamily="18" charset="0"/>
              </a:rPr>
              <a:t>Chả</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có</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giá</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trị</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gì</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Như</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tui</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nói</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ông</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là</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gã</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tu</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sĩ</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cuồng</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đạo</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nên</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ông</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phải</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nói</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nạo</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phá</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thai</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là</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sai</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trái</a:t>
            </a:r>
            <a:r>
              <a:rPr lang="en-US" altLang="en-US" sz="2400" dirty="0">
                <a:latin typeface="+mn-lt"/>
                <a:ea typeface="Calibri" panose="020F0502020204030204" pitchFamily="34" charset="0"/>
                <a:cs typeface="Times New Roman" panose="02020603050405020304" pitchFamily="18" charset="0"/>
              </a:rPr>
              <a:t>, do </a:t>
            </a:r>
            <a:r>
              <a:rPr lang="en-US" altLang="en-US" sz="2400" dirty="0" err="1">
                <a:latin typeface="+mn-lt"/>
                <a:ea typeface="Calibri" panose="020F0502020204030204" pitchFamily="34" charset="0"/>
                <a:cs typeface="Times New Roman" panose="02020603050405020304" pitchFamily="18" charset="0"/>
              </a:rPr>
              <a:t>đó</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tui</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khó</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lòng</a:t>
            </a:r>
            <a:r>
              <a:rPr lang="en-US" altLang="en-US" sz="2400" dirty="0">
                <a:latin typeface="+mn-lt"/>
                <a:ea typeface="Calibri" panose="020F0502020204030204" pitchFamily="34" charset="0"/>
                <a:cs typeface="Times New Roman" panose="02020603050405020304" pitchFamily="18" charset="0"/>
              </a:rPr>
              <a:t> tin </a:t>
            </a:r>
            <a:r>
              <a:rPr lang="en-US" altLang="en-US" sz="2400" dirty="0" err="1">
                <a:latin typeface="+mn-lt"/>
                <a:ea typeface="Calibri" panose="020F0502020204030204" pitchFamily="34" charset="0"/>
                <a:cs typeface="Times New Roman" panose="02020603050405020304" pitchFamily="18" charset="0"/>
              </a:rPr>
              <a:t>ông</a:t>
            </a:r>
            <a:r>
              <a:rPr lang="en-US" altLang="en-US" sz="2400" dirty="0">
                <a:latin typeface="+mn-lt"/>
                <a:ea typeface="Calibri" panose="020F0502020204030204" pitchFamily="34" charset="0"/>
                <a:cs typeface="Times New Roman" panose="02020603050405020304" pitchFamily="18" charset="0"/>
              </a:rPr>
              <a:t> </a:t>
            </a:r>
            <a:r>
              <a:rPr lang="en-US" altLang="en-US" sz="2400" dirty="0" err="1">
                <a:latin typeface="+mn-lt"/>
                <a:ea typeface="Calibri" panose="020F0502020204030204" pitchFamily="34" charset="0"/>
                <a:cs typeface="Times New Roman" panose="02020603050405020304" pitchFamily="18" charset="0"/>
              </a:rPr>
              <a:t>được</a:t>
            </a:r>
            <a:r>
              <a:rPr lang="en-US" altLang="en-US" sz="2400" dirty="0">
                <a:latin typeface="+mn-lt"/>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15542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665284" y="856456"/>
            <a:ext cx="41796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dirty="0">
                <a:latin typeface="+mn-lt"/>
                <a:cs typeface="Tahoma" panose="020B0604030504040204" pitchFamily="34" charset="0"/>
              </a:rPr>
              <a:t>VIỆN ĐẾN QUYỀN UY</a:t>
            </a:r>
          </a:p>
          <a:p>
            <a:pPr eaLnBrk="1" hangingPunct="1">
              <a:lnSpc>
                <a:spcPct val="100000"/>
              </a:lnSpc>
              <a:spcBef>
                <a:spcPct val="0"/>
              </a:spcBef>
              <a:buFontTx/>
              <a:buNone/>
            </a:pPr>
            <a:r>
              <a:rPr lang="en-US" altLang="en-US" sz="2400" dirty="0">
                <a:solidFill>
                  <a:srgbClr val="996633"/>
                </a:solidFill>
                <a:latin typeface="+mn-lt"/>
                <a:cs typeface="Tahoma" panose="020B0604030504040204" pitchFamily="34" charset="0"/>
              </a:rPr>
              <a:t>Appeal to Authority</a:t>
            </a:r>
          </a:p>
        </p:txBody>
      </p:sp>
      <p:sp>
        <p:nvSpPr>
          <p:cNvPr id="3" name="Rectangle 9"/>
          <p:cNvSpPr>
            <a:spLocks noChangeArrowheads="1"/>
          </p:cNvSpPr>
          <p:nvPr/>
        </p:nvSpPr>
        <p:spPr bwMode="auto">
          <a:xfrm>
            <a:off x="665284" y="1761195"/>
            <a:ext cx="487684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Calibri Light" panose="020F0302020204030204" pitchFamily="34" charset="0"/>
              <a:buAutoNum type="arabicPeriod"/>
            </a:pPr>
            <a:r>
              <a:rPr lang="en-US" altLang="en-US" sz="2400" dirty="0" err="1">
                <a:solidFill>
                  <a:srgbClr val="0000CC"/>
                </a:solidFill>
                <a:latin typeface="Palatino Linotype" panose="02040502050505030304" pitchFamily="18" charset="0"/>
                <a:cs typeface="Tahoma" panose="020B0604030504040204" pitchFamily="34" charset="0"/>
              </a:rPr>
              <a:t>Người</a:t>
            </a:r>
            <a:r>
              <a:rPr lang="en-US" altLang="en-US" sz="2400" dirty="0">
                <a:solidFill>
                  <a:srgbClr val="0000CC"/>
                </a:solidFill>
                <a:latin typeface="Palatino Linotype" panose="02040502050505030304" pitchFamily="18" charset="0"/>
                <a:cs typeface="Tahoma" panose="020B0604030504040204" pitchFamily="34" charset="0"/>
              </a:rPr>
              <a:t> A </a:t>
            </a:r>
            <a:r>
              <a:rPr lang="en-US" altLang="en-US" sz="2400" dirty="0" err="1">
                <a:solidFill>
                  <a:srgbClr val="0000CC"/>
                </a:solidFill>
                <a:latin typeface="Palatino Linotype" panose="02040502050505030304" pitchFamily="18" charset="0"/>
                <a:cs typeface="Tahoma" panose="020B0604030504040204" pitchFamily="34" charset="0"/>
              </a:rPr>
              <a:t>có</a:t>
            </a:r>
            <a:r>
              <a:rPr lang="en-US" altLang="en-US" sz="2400" dirty="0">
                <a:solidFill>
                  <a:srgbClr val="0000CC"/>
                </a:solidFill>
                <a:latin typeface="Palatino Linotype" panose="02040502050505030304" pitchFamily="18" charset="0"/>
                <a:cs typeface="Tahoma" panose="020B0604030504040204" pitchFamily="34" charset="0"/>
              </a:rPr>
              <a:t> </a:t>
            </a:r>
            <a:r>
              <a:rPr lang="vi-VN" altLang="en-US" sz="2400" dirty="0">
                <a:solidFill>
                  <a:srgbClr val="0000CC"/>
                </a:solidFill>
                <a:latin typeface="Palatino Linotype" panose="02040502050505030304" pitchFamily="18" charset="0"/>
                <a:cs typeface="Tahoma" panose="020B0604030504040204" pitchFamily="34" charset="0"/>
              </a:rPr>
              <a:t>thẩm quyền </a:t>
            </a:r>
            <a:r>
              <a:rPr lang="en-US" altLang="en-US" sz="2400" dirty="0" err="1">
                <a:solidFill>
                  <a:srgbClr val="0000CC"/>
                </a:solidFill>
                <a:latin typeface="Palatino Linotype" panose="02040502050505030304" pitchFamily="18" charset="0"/>
                <a:cs typeface="Tahoma" panose="020B0604030504040204" pitchFamily="34" charset="0"/>
              </a:rPr>
              <a:t>về</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vấn</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đề</a:t>
            </a:r>
            <a:r>
              <a:rPr lang="en-US" altLang="en-US" sz="2400" dirty="0">
                <a:solidFill>
                  <a:srgbClr val="0000CC"/>
                </a:solidFill>
                <a:latin typeface="Palatino Linotype" panose="02040502050505030304" pitchFamily="18" charset="0"/>
                <a:cs typeface="Tahoma" panose="020B0604030504040204" pitchFamily="34" charset="0"/>
              </a:rPr>
              <a:t> </a:t>
            </a:r>
            <a:r>
              <a:rPr lang="vi-VN" altLang="en-US" sz="2400" dirty="0">
                <a:solidFill>
                  <a:srgbClr val="0000CC"/>
                </a:solidFill>
                <a:latin typeface="Palatino Linotype" panose="02040502050505030304" pitchFamily="18" charset="0"/>
                <a:cs typeface="Tahoma" panose="020B0604030504040204" pitchFamily="34" charset="0"/>
              </a:rPr>
              <a:t>X</a:t>
            </a:r>
            <a:r>
              <a:rPr lang="en-US" altLang="en-US" sz="2400" dirty="0">
                <a:solidFill>
                  <a:srgbClr val="0000CC"/>
                </a:solidFill>
                <a:latin typeface="Palatino Linotype" panose="02040502050505030304" pitchFamily="18" charset="0"/>
                <a:cs typeface="Tahoma" panose="020B0604030504040204" pitchFamily="34" charset="0"/>
              </a:rPr>
              <a:t>.</a:t>
            </a:r>
          </a:p>
          <a:p>
            <a:pPr eaLnBrk="1" hangingPunct="1">
              <a:lnSpc>
                <a:spcPct val="100000"/>
              </a:lnSpc>
              <a:spcBef>
                <a:spcPct val="0"/>
              </a:spcBef>
              <a:buFont typeface="Calibri Light" panose="020F0302020204030204" pitchFamily="34" charset="0"/>
              <a:buAutoNum type="arabicPeriod"/>
            </a:pPr>
            <a:r>
              <a:rPr lang="en-US" altLang="en-US" sz="2400" dirty="0" err="1">
                <a:solidFill>
                  <a:srgbClr val="0000CC"/>
                </a:solidFill>
                <a:latin typeface="Palatino Linotype" panose="02040502050505030304" pitchFamily="18" charset="0"/>
                <a:cs typeface="Tahoma" panose="020B0604030504040204" pitchFamily="34" charset="0"/>
              </a:rPr>
              <a:t>Người</a:t>
            </a:r>
            <a:r>
              <a:rPr lang="en-US" altLang="en-US" sz="2400" dirty="0">
                <a:solidFill>
                  <a:srgbClr val="0000CC"/>
                </a:solidFill>
                <a:latin typeface="Palatino Linotype" panose="02040502050505030304" pitchFamily="18" charset="0"/>
                <a:cs typeface="Tahoma" panose="020B0604030504040204" pitchFamily="34" charset="0"/>
              </a:rPr>
              <a:t> A </a:t>
            </a:r>
            <a:r>
              <a:rPr lang="en-US" altLang="en-US" sz="2400" dirty="0" err="1">
                <a:solidFill>
                  <a:srgbClr val="0000CC"/>
                </a:solidFill>
                <a:latin typeface="Palatino Linotype" panose="02040502050505030304" pitchFamily="18" charset="0"/>
                <a:cs typeface="Tahoma" panose="020B0604030504040204" pitchFamily="34" charset="0"/>
              </a:rPr>
              <a:t>đưa</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ra</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tuyên</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bố</a:t>
            </a:r>
            <a:r>
              <a:rPr lang="en-US" altLang="en-US" sz="2400" dirty="0">
                <a:solidFill>
                  <a:srgbClr val="0000CC"/>
                </a:solidFill>
                <a:latin typeface="Palatino Linotype" panose="02040502050505030304" pitchFamily="18" charset="0"/>
                <a:cs typeface="Tahoma" panose="020B0604030504040204" pitchFamily="34" charset="0"/>
              </a:rPr>
              <a:t> </a:t>
            </a:r>
            <a:r>
              <a:rPr lang="vi-VN" altLang="en-US" sz="2400" dirty="0">
                <a:solidFill>
                  <a:srgbClr val="0000CC"/>
                </a:solidFill>
                <a:latin typeface="Palatino Linotype" panose="02040502050505030304" pitchFamily="18" charset="0"/>
                <a:cs typeface="Tahoma" panose="020B0604030504040204" pitchFamily="34" charset="0"/>
              </a:rPr>
              <a:t>C</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về</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vấn</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đề</a:t>
            </a:r>
            <a:r>
              <a:rPr lang="en-US" altLang="en-US" sz="2400" dirty="0">
                <a:solidFill>
                  <a:srgbClr val="0000CC"/>
                </a:solidFill>
                <a:latin typeface="Palatino Linotype" panose="02040502050505030304" pitchFamily="18" charset="0"/>
                <a:cs typeface="Tahoma" panose="020B0604030504040204" pitchFamily="34" charset="0"/>
              </a:rPr>
              <a:t> </a:t>
            </a:r>
            <a:r>
              <a:rPr lang="vi-VN" altLang="en-US" sz="2400" dirty="0">
                <a:solidFill>
                  <a:srgbClr val="0000CC"/>
                </a:solidFill>
                <a:latin typeface="Palatino Linotype" panose="02040502050505030304" pitchFamily="18" charset="0"/>
                <a:cs typeface="Tahoma" panose="020B0604030504040204" pitchFamily="34" charset="0"/>
              </a:rPr>
              <a:t>X</a:t>
            </a:r>
            <a:r>
              <a:rPr lang="en-US" altLang="en-US" sz="2400" dirty="0">
                <a:solidFill>
                  <a:srgbClr val="0000CC"/>
                </a:solidFill>
                <a:latin typeface="Palatino Linotype" panose="02040502050505030304" pitchFamily="18" charset="0"/>
                <a:cs typeface="Tahoma" panose="020B0604030504040204" pitchFamily="34" charset="0"/>
              </a:rPr>
              <a:t>.</a:t>
            </a:r>
          </a:p>
          <a:p>
            <a:pPr eaLnBrk="1" hangingPunct="1">
              <a:lnSpc>
                <a:spcPct val="100000"/>
              </a:lnSpc>
              <a:spcBef>
                <a:spcPct val="0"/>
              </a:spcBef>
              <a:buFont typeface="Calibri Light" panose="020F0302020204030204" pitchFamily="34" charset="0"/>
              <a:buAutoNum type="arabicPeriod"/>
            </a:pPr>
            <a:r>
              <a:rPr lang="en-US" altLang="en-US" sz="2400" dirty="0">
                <a:solidFill>
                  <a:srgbClr val="0000CC"/>
                </a:solidFill>
                <a:latin typeface="Palatino Linotype" panose="02040502050505030304" pitchFamily="18" charset="0"/>
                <a:cs typeface="Tahoma" panose="020B0604030504040204" pitchFamily="34" charset="0"/>
              </a:rPr>
              <a:t>Do </a:t>
            </a:r>
            <a:r>
              <a:rPr lang="en-US" altLang="en-US" sz="2400" dirty="0" err="1">
                <a:solidFill>
                  <a:srgbClr val="0000CC"/>
                </a:solidFill>
                <a:latin typeface="Palatino Linotype" panose="02040502050505030304" pitchFamily="18" charset="0"/>
                <a:cs typeface="Tahoma" panose="020B0604030504040204" pitchFamily="34" charset="0"/>
              </a:rPr>
              <a:t>đó</a:t>
            </a:r>
            <a:r>
              <a:rPr lang="en-US" altLang="en-US" sz="2400" dirty="0">
                <a:solidFill>
                  <a:srgbClr val="0000CC"/>
                </a:solidFill>
                <a:latin typeface="Palatino Linotype" panose="02040502050505030304" pitchFamily="18" charset="0"/>
                <a:cs typeface="Tahoma" panose="020B0604030504040204" pitchFamily="34" charset="0"/>
              </a:rPr>
              <a:t>, C </a:t>
            </a:r>
            <a:r>
              <a:rPr lang="en-US" altLang="en-US" sz="2400" dirty="0" err="1">
                <a:solidFill>
                  <a:srgbClr val="0000CC"/>
                </a:solidFill>
                <a:latin typeface="Palatino Linotype" panose="02040502050505030304" pitchFamily="18" charset="0"/>
                <a:cs typeface="Tahoma" panose="020B0604030504040204" pitchFamily="34" charset="0"/>
              </a:rPr>
              <a:t>đúng</a:t>
            </a:r>
            <a:r>
              <a:rPr lang="en-US" altLang="en-US" sz="2400" dirty="0">
                <a:solidFill>
                  <a:srgbClr val="0000CC"/>
                </a:solidFill>
                <a:latin typeface="Palatino Linotype" panose="02040502050505030304" pitchFamily="18" charset="0"/>
                <a:cs typeface="Tahoma" panose="020B0604030504040204" pitchFamily="34" charset="0"/>
              </a:rPr>
              <a:t>.</a:t>
            </a:r>
          </a:p>
        </p:txBody>
      </p:sp>
      <p:sp>
        <p:nvSpPr>
          <p:cNvPr id="4" name="Rectangle 3"/>
          <p:cNvSpPr>
            <a:spLocks noChangeArrowheads="1"/>
          </p:cNvSpPr>
          <p:nvPr/>
        </p:nvSpPr>
        <p:spPr bwMode="auto">
          <a:xfrm>
            <a:off x="6100549" y="1036365"/>
            <a:ext cx="494731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825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0" algn="just">
              <a:lnSpc>
                <a:spcPct val="100000"/>
              </a:lnSpc>
              <a:spcBef>
                <a:spcPts val="0"/>
              </a:spcBef>
              <a:buFontTx/>
              <a:buNone/>
            </a:pPr>
            <a:r>
              <a:rPr lang="en-US" altLang="en-US" sz="2400" b="1" dirty="0">
                <a:latin typeface="+mn-lt"/>
                <a:cs typeface="Calibri" panose="020F0502020204030204" pitchFamily="34" charset="0"/>
              </a:rPr>
              <a:t>1.</a:t>
            </a:r>
            <a:r>
              <a:rPr lang="vi-VN" altLang="en-US" sz="2400" b="1" dirty="0">
                <a:latin typeface="+mn-lt"/>
                <a:cs typeface="Calibri" panose="020F0502020204030204" pitchFamily="34" charset="0"/>
              </a:rPr>
              <a:t> </a:t>
            </a:r>
            <a:r>
              <a:rPr lang="en-US" altLang="en-US" sz="2400" dirty="0">
                <a:latin typeface="+mn-lt"/>
                <a:cs typeface="Calibri" panose="020F0502020204030204" pitchFamily="34" charset="0"/>
              </a:rPr>
              <a:t>Richard Dawkins, </a:t>
            </a:r>
            <a:r>
              <a:rPr lang="en-US" altLang="en-US" sz="2400" dirty="0" err="1">
                <a:latin typeface="+mn-lt"/>
                <a:cs typeface="Calibri" panose="020F0502020204030204" pitchFamily="34" charset="0"/>
              </a:rPr>
              <a:t>một</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nhà</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sinh</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học</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tiến</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hóa</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và</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có</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lẽ</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là</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chuyên</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gia</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hàng</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đầu</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trong</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lĩnh</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vực</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này</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nói</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rằng</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tiến</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hóa</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là</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sự</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kiện</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có</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thật</a:t>
            </a:r>
            <a:r>
              <a:rPr lang="en-US" altLang="en-US" sz="2400" dirty="0">
                <a:latin typeface="+mn-lt"/>
                <a:cs typeface="Calibri" panose="020F0502020204030204" pitchFamily="34" charset="0"/>
              </a:rPr>
              <a:t>. Do </a:t>
            </a:r>
            <a:r>
              <a:rPr lang="en-US" altLang="en-US" sz="2400" dirty="0" err="1">
                <a:latin typeface="+mn-lt"/>
                <a:cs typeface="Calibri" panose="020F0502020204030204" pitchFamily="34" charset="0"/>
              </a:rPr>
              <a:t>đó</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tôi</a:t>
            </a:r>
            <a:r>
              <a:rPr lang="en-US" altLang="en-US" sz="2400" dirty="0">
                <a:latin typeface="+mn-lt"/>
                <a:cs typeface="Calibri" panose="020F0502020204030204" pitchFamily="34" charset="0"/>
              </a:rPr>
              <a:t> tin </a:t>
            </a:r>
            <a:r>
              <a:rPr lang="en-US" altLang="en-US" sz="2400" dirty="0" err="1">
                <a:latin typeface="+mn-lt"/>
                <a:cs typeface="Calibri" panose="020F0502020204030204" pitchFamily="34" charset="0"/>
              </a:rPr>
              <a:t>tiến</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hóa</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là</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sự</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kiện</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có</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thật</a:t>
            </a:r>
            <a:r>
              <a:rPr lang="en-US" altLang="en-US" sz="2400" dirty="0">
                <a:latin typeface="+mn-lt"/>
                <a:cs typeface="Calibri" panose="020F0502020204030204" pitchFamily="34" charset="0"/>
              </a:rPr>
              <a:t>.</a:t>
            </a:r>
          </a:p>
        </p:txBody>
      </p:sp>
      <p:grpSp>
        <p:nvGrpSpPr>
          <p:cNvPr id="10" name="Group 9"/>
          <p:cNvGrpSpPr/>
          <p:nvPr/>
        </p:nvGrpSpPr>
        <p:grpSpPr>
          <a:xfrm>
            <a:off x="904164" y="3773929"/>
            <a:ext cx="4637965" cy="2988535"/>
            <a:chOff x="481083" y="3869465"/>
            <a:chExt cx="4637965" cy="2988535"/>
          </a:xfrm>
        </p:grpSpPr>
        <p:pic>
          <p:nvPicPr>
            <p:cNvPr id="5" name="Picture 4"/>
            <p:cNvPicPr>
              <a:picLocks noChangeAspect="1"/>
            </p:cNvPicPr>
            <p:nvPr/>
          </p:nvPicPr>
          <p:blipFill>
            <a:blip r:embed="rId2"/>
            <a:stretch>
              <a:fillRect/>
            </a:stretch>
          </p:blipFill>
          <p:spPr>
            <a:xfrm>
              <a:off x="494732" y="3872877"/>
              <a:ext cx="4624316" cy="2985123"/>
            </a:xfrm>
            <a:prstGeom prst="rect">
              <a:avLst/>
            </a:prstGeom>
          </p:spPr>
        </p:pic>
        <p:sp>
          <p:nvSpPr>
            <p:cNvPr id="6" name="Rectangle 5"/>
            <p:cNvSpPr/>
            <p:nvPr/>
          </p:nvSpPr>
          <p:spPr>
            <a:xfrm>
              <a:off x="481083" y="4228375"/>
              <a:ext cx="3207224" cy="1938992"/>
            </a:xfrm>
            <a:prstGeom prst="rect">
              <a:avLst/>
            </a:prstGeom>
          </p:spPr>
          <p:txBody>
            <a:bodyPr wrap="square">
              <a:spAutoFit/>
            </a:bodyPr>
            <a:lstStyle/>
            <a:p>
              <a:r>
                <a:rPr lang="vi-VN" sz="2400" i="1" dirty="0">
                  <a:latin typeface="Palatino Linotype" panose="02040502050505030304" pitchFamily="18" charset="0"/>
                </a:rPr>
                <a:t>“Người quân tử trông cậy ở mình, kẻ tiểu nhân trông cậy ở người.” </a:t>
              </a:r>
            </a:p>
            <a:p>
              <a:r>
                <a:rPr lang="vi-VN" sz="2400" dirty="0">
                  <a:latin typeface="Palatino Linotype" panose="02040502050505030304" pitchFamily="18" charset="0"/>
                </a:rPr>
                <a:t>Khổng Tử (551-479 tCN)</a:t>
              </a:r>
              <a:endParaRPr lang="en-US" sz="2400" dirty="0">
                <a:latin typeface="Palatino Linotype" panose="02040502050505030304" pitchFamily="18" charset="0"/>
              </a:endParaRPr>
            </a:p>
          </p:txBody>
        </p:sp>
        <p:cxnSp>
          <p:nvCxnSpPr>
            <p:cNvPr id="7" name="Straight Connector 6"/>
            <p:cNvCxnSpPr/>
            <p:nvPr/>
          </p:nvCxnSpPr>
          <p:spPr>
            <a:xfrm>
              <a:off x="481084" y="3869465"/>
              <a:ext cx="46243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105400" y="3869465"/>
              <a:ext cx="0" cy="2988535"/>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Rectangle 3"/>
          <p:cNvSpPr>
            <a:spLocks noChangeArrowheads="1"/>
          </p:cNvSpPr>
          <p:nvPr/>
        </p:nvSpPr>
        <p:spPr bwMode="auto">
          <a:xfrm>
            <a:off x="6100548" y="3869465"/>
            <a:ext cx="494731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vi-VN" altLang="en-US" sz="2400" b="1" dirty="0">
                <a:latin typeface="+mn-lt"/>
                <a:cs typeface="Calibri" panose="020F0502020204030204" pitchFamily="34" charset="0"/>
              </a:rPr>
              <a:t>2</a:t>
            </a:r>
            <a:r>
              <a:rPr lang="en-US" altLang="en-US" sz="2400" b="1" dirty="0">
                <a:latin typeface="+mn-lt"/>
                <a:cs typeface="Calibri" panose="020F0502020204030204" pitchFamily="34" charset="0"/>
              </a:rPr>
              <a:t>.</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Issac</a:t>
            </a:r>
            <a:r>
              <a:rPr lang="en-US" altLang="en-US" sz="2400" dirty="0">
                <a:latin typeface="+mn-lt"/>
                <a:cs typeface="Calibri" panose="020F0502020204030204" pitchFamily="34" charset="0"/>
              </a:rPr>
              <a:t> Newton </a:t>
            </a:r>
            <a:r>
              <a:rPr lang="en-US" altLang="en-US" sz="2400" dirty="0" err="1">
                <a:latin typeface="+mn-lt"/>
                <a:cs typeface="Calibri" panose="020F0502020204030204" pitchFamily="34" charset="0"/>
              </a:rPr>
              <a:t>là</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một</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thiên</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tài</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Ông</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ấy</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có</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trí</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tuệ</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và</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tầm</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nhìn</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hết</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sức</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sâu</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rộng</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Ông</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ấy</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còn</a:t>
            </a:r>
            <a:r>
              <a:rPr lang="en-US" altLang="en-US" sz="2400" dirty="0">
                <a:latin typeface="+mn-lt"/>
                <a:cs typeface="Calibri" panose="020F0502020204030204" pitchFamily="34" charset="0"/>
              </a:rPr>
              <a:t> tin </a:t>
            </a:r>
            <a:r>
              <a:rPr lang="en-US" altLang="en-US" sz="2400" dirty="0" err="1">
                <a:latin typeface="+mn-lt"/>
                <a:cs typeface="Calibri" panose="020F0502020204030204" pitchFamily="34" charset="0"/>
              </a:rPr>
              <a:t>là</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có</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Thượng</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đế</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Thế</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thì</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lý</a:t>
            </a:r>
            <a:r>
              <a:rPr lang="en-US" altLang="en-US" sz="2400" dirty="0">
                <a:latin typeface="+mn-lt"/>
                <a:cs typeface="Calibri" panose="020F0502020204030204" pitchFamily="34" charset="0"/>
              </a:rPr>
              <a:t> do </a:t>
            </a:r>
            <a:r>
              <a:rPr lang="en-US" altLang="en-US" sz="2400" dirty="0" err="1">
                <a:latin typeface="+mn-lt"/>
                <a:cs typeface="Calibri" panose="020F0502020204030204" pitchFamily="34" charset="0"/>
              </a:rPr>
              <a:t>gì</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mà</a:t>
            </a:r>
            <a:r>
              <a:rPr lang="en-US" altLang="en-US" sz="2400" dirty="0">
                <a:latin typeface="+mn-lt"/>
                <a:cs typeface="Calibri" panose="020F0502020204030204" pitchFamily="34" charset="0"/>
              </a:rPr>
              <a:t> ta </a:t>
            </a:r>
            <a:r>
              <a:rPr lang="en-US" altLang="en-US" sz="2400" dirty="0" err="1">
                <a:latin typeface="+mn-lt"/>
                <a:cs typeface="Calibri" panose="020F0502020204030204" pitchFamily="34" charset="0"/>
              </a:rPr>
              <a:t>không</a:t>
            </a:r>
            <a:r>
              <a:rPr lang="en-US" altLang="en-US" sz="2400" dirty="0">
                <a:latin typeface="+mn-lt"/>
                <a:cs typeface="Calibri" panose="020F0502020204030204" pitchFamily="34" charset="0"/>
              </a:rPr>
              <a:t> tin </a:t>
            </a:r>
            <a:r>
              <a:rPr lang="en-US" altLang="en-US" sz="2400" dirty="0" err="1">
                <a:latin typeface="+mn-lt"/>
                <a:cs typeface="Calibri" panose="020F0502020204030204" pitchFamily="34" charset="0"/>
              </a:rPr>
              <a:t>vào</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điều</a:t>
            </a:r>
            <a:r>
              <a:rPr lang="en-US" altLang="en-US" sz="2400" dirty="0">
                <a:latin typeface="+mn-lt"/>
                <a:cs typeface="Calibri" panose="020F0502020204030204" pitchFamily="34" charset="0"/>
              </a:rPr>
              <a:t> </a:t>
            </a:r>
            <a:r>
              <a:rPr lang="en-US" altLang="en-US" sz="2400" dirty="0" err="1">
                <a:latin typeface="+mn-lt"/>
                <a:cs typeface="Calibri" panose="020F0502020204030204" pitchFamily="34" charset="0"/>
              </a:rPr>
              <a:t>đó</a:t>
            </a:r>
            <a:r>
              <a:rPr lang="en-US" altLang="en-US" sz="2400" dirty="0">
                <a:latin typeface="+mn-lt"/>
                <a:cs typeface="Calibri" panose="020F0502020204030204" pitchFamily="34" charset="0"/>
              </a:rPr>
              <a:t>?</a:t>
            </a:r>
          </a:p>
        </p:txBody>
      </p:sp>
    </p:spTree>
    <p:extLst>
      <p:ext uri="{BB962C8B-B14F-4D97-AF65-F5344CB8AC3E}">
        <p14:creationId xmlns:p14="http://schemas.microsoft.com/office/powerpoint/2010/main" val="2853856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Káº¿t quáº£ hÃ¬nh áº£nh cho straw 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604" y="1773994"/>
            <a:ext cx="2006566" cy="22558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939705" y="942719"/>
            <a:ext cx="474662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500" b="1" dirty="0">
                <a:latin typeface="+mn-lt"/>
                <a:cs typeface="Tahoma" panose="020B0604030504040204" pitchFamily="34" charset="0"/>
              </a:rPr>
              <a:t>NGƯỜI RƠM</a:t>
            </a:r>
          </a:p>
          <a:p>
            <a:pPr eaLnBrk="1" hangingPunct="1">
              <a:lnSpc>
                <a:spcPct val="100000"/>
              </a:lnSpc>
              <a:spcBef>
                <a:spcPct val="0"/>
              </a:spcBef>
              <a:buFontTx/>
              <a:buNone/>
            </a:pPr>
            <a:r>
              <a:rPr lang="en-US" altLang="en-US" sz="2500" b="1" i="1" dirty="0">
                <a:solidFill>
                  <a:srgbClr val="996633"/>
                </a:solidFill>
                <a:latin typeface="+mn-lt"/>
                <a:cs typeface="Tahoma" panose="020B0604030504040204" pitchFamily="34" charset="0"/>
              </a:rPr>
              <a:t>Straw Man</a:t>
            </a:r>
          </a:p>
        </p:txBody>
      </p:sp>
      <p:sp>
        <p:nvSpPr>
          <p:cNvPr id="4" name="Rectangle 18"/>
          <p:cNvSpPr>
            <a:spLocks noChangeArrowheads="1"/>
          </p:cNvSpPr>
          <p:nvPr/>
        </p:nvSpPr>
        <p:spPr bwMode="auto">
          <a:xfrm>
            <a:off x="993816" y="4514339"/>
            <a:ext cx="482013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ts val="0"/>
              </a:spcBef>
              <a:buFontTx/>
              <a:buAutoNum type="arabicPeriod"/>
            </a:pPr>
            <a:r>
              <a:rPr lang="en-US" altLang="en-US" sz="2400" dirty="0" err="1">
                <a:solidFill>
                  <a:srgbClr val="0000CC"/>
                </a:solidFill>
                <a:latin typeface="Palatino Linotype" panose="02040502050505030304" pitchFamily="18" charset="0"/>
                <a:cs typeface="Tahoma" panose="020B0604030504040204" pitchFamily="34" charset="0"/>
              </a:rPr>
              <a:t>Người</a:t>
            </a:r>
            <a:r>
              <a:rPr lang="en-US" altLang="en-US" sz="2400" dirty="0">
                <a:solidFill>
                  <a:srgbClr val="0000CC"/>
                </a:solidFill>
                <a:latin typeface="Palatino Linotype" panose="02040502050505030304" pitchFamily="18" charset="0"/>
                <a:cs typeface="Tahoma" panose="020B0604030504040204" pitchFamily="34" charset="0"/>
              </a:rPr>
              <a:t> A </a:t>
            </a:r>
            <a:r>
              <a:rPr lang="en-US" altLang="en-US" sz="2400" dirty="0" err="1">
                <a:solidFill>
                  <a:srgbClr val="0000CC"/>
                </a:solidFill>
                <a:latin typeface="Palatino Linotype" panose="02040502050505030304" pitchFamily="18" charset="0"/>
                <a:cs typeface="Tahoma" panose="020B0604030504040204" pitchFamily="34" charset="0"/>
              </a:rPr>
              <a:t>có</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quan</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điểm</a:t>
            </a:r>
            <a:r>
              <a:rPr lang="en-US" altLang="en-US" sz="2400" dirty="0">
                <a:solidFill>
                  <a:srgbClr val="0000CC"/>
                </a:solidFill>
                <a:latin typeface="Palatino Linotype" panose="02040502050505030304" pitchFamily="18" charset="0"/>
                <a:cs typeface="Tahoma" panose="020B0604030504040204" pitchFamily="34" charset="0"/>
              </a:rPr>
              <a:t> X.</a:t>
            </a:r>
          </a:p>
          <a:p>
            <a:pPr eaLnBrk="1" hangingPunct="1">
              <a:lnSpc>
                <a:spcPct val="100000"/>
              </a:lnSpc>
              <a:spcBef>
                <a:spcPts val="0"/>
              </a:spcBef>
              <a:buFontTx/>
              <a:buAutoNum type="arabicPeriod"/>
            </a:pPr>
            <a:r>
              <a:rPr lang="en-US" altLang="en-US" sz="2400" dirty="0" err="1">
                <a:solidFill>
                  <a:srgbClr val="0000CC"/>
                </a:solidFill>
                <a:latin typeface="Palatino Linotype" panose="02040502050505030304" pitchFamily="18" charset="0"/>
                <a:cs typeface="Tahoma" panose="020B0604030504040204" pitchFamily="34" charset="0"/>
              </a:rPr>
              <a:t>Người</a:t>
            </a:r>
            <a:r>
              <a:rPr lang="en-US" altLang="en-US" sz="2400" dirty="0">
                <a:solidFill>
                  <a:srgbClr val="0000CC"/>
                </a:solidFill>
                <a:latin typeface="Palatino Linotype" panose="02040502050505030304" pitchFamily="18" charset="0"/>
                <a:cs typeface="Tahoma" panose="020B0604030504040204" pitchFamily="34" charset="0"/>
              </a:rPr>
              <a:t> B </a:t>
            </a:r>
            <a:r>
              <a:rPr lang="en-US" altLang="en-US" sz="2400" dirty="0" err="1">
                <a:solidFill>
                  <a:srgbClr val="0000CC"/>
                </a:solidFill>
                <a:latin typeface="Palatino Linotype" panose="02040502050505030304" pitchFamily="18" charset="0"/>
                <a:cs typeface="Tahoma" panose="020B0604030504040204" pitchFamily="34" charset="0"/>
              </a:rPr>
              <a:t>trình</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bày</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lại</a:t>
            </a:r>
            <a:r>
              <a:rPr lang="en-US" altLang="en-US" sz="2400" dirty="0">
                <a:solidFill>
                  <a:srgbClr val="0000CC"/>
                </a:solidFill>
                <a:latin typeface="Palatino Linotype" panose="02040502050505030304" pitchFamily="18" charset="0"/>
                <a:cs typeface="Tahoma" panose="020B0604030504040204" pitchFamily="34" charset="0"/>
              </a:rPr>
              <a:t> X</a:t>
            </a:r>
            <a:r>
              <a:rPr lang="vi-VN" altLang="en-US" sz="2400" dirty="0">
                <a:solidFill>
                  <a:srgbClr val="0000CC"/>
                </a:solidFill>
                <a:latin typeface="Palatino Linotype" panose="02040502050505030304" pitchFamily="18" charset="0"/>
                <a:cs typeface="Tahoma" panose="020B0604030504040204" pitchFamily="34" charset="0"/>
              </a:rPr>
              <a:t> nhưng xuyên tạc thành Y</a:t>
            </a:r>
            <a:endParaRPr lang="en-US" altLang="en-US" sz="2400" dirty="0">
              <a:solidFill>
                <a:srgbClr val="0000CC"/>
              </a:solidFill>
              <a:latin typeface="Palatino Linotype" panose="02040502050505030304" pitchFamily="18" charset="0"/>
              <a:cs typeface="Tahoma" panose="020B0604030504040204" pitchFamily="34" charset="0"/>
            </a:endParaRPr>
          </a:p>
          <a:p>
            <a:pPr eaLnBrk="1" hangingPunct="1">
              <a:lnSpc>
                <a:spcPct val="100000"/>
              </a:lnSpc>
              <a:spcBef>
                <a:spcPts val="0"/>
              </a:spcBef>
              <a:buFontTx/>
              <a:buAutoNum type="arabicPeriod"/>
            </a:pPr>
            <a:r>
              <a:rPr lang="en-US" altLang="en-US" sz="2400" dirty="0" err="1">
                <a:solidFill>
                  <a:srgbClr val="0000CC"/>
                </a:solidFill>
                <a:latin typeface="Palatino Linotype" panose="02040502050505030304" pitchFamily="18" charset="0"/>
                <a:cs typeface="Tahoma" panose="020B0604030504040204" pitchFamily="34" charset="0"/>
              </a:rPr>
              <a:t>Người</a:t>
            </a:r>
            <a:r>
              <a:rPr lang="en-US" altLang="en-US" sz="2400" dirty="0">
                <a:solidFill>
                  <a:srgbClr val="0000CC"/>
                </a:solidFill>
                <a:latin typeface="Palatino Linotype" panose="02040502050505030304" pitchFamily="18" charset="0"/>
                <a:cs typeface="Tahoma" panose="020B0604030504040204" pitchFamily="34" charset="0"/>
              </a:rPr>
              <a:t> B </a:t>
            </a:r>
            <a:r>
              <a:rPr lang="en-US" altLang="en-US" sz="2400" dirty="0" err="1">
                <a:solidFill>
                  <a:srgbClr val="0000CC"/>
                </a:solidFill>
                <a:latin typeface="Palatino Linotype" panose="02040502050505030304" pitchFamily="18" charset="0"/>
                <a:cs typeface="Tahoma" panose="020B0604030504040204" pitchFamily="34" charset="0"/>
              </a:rPr>
              <a:t>công</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kích</a:t>
            </a:r>
            <a:r>
              <a:rPr lang="en-US" altLang="en-US" sz="2400" dirty="0">
                <a:solidFill>
                  <a:srgbClr val="0000CC"/>
                </a:solidFill>
                <a:latin typeface="Palatino Linotype" panose="02040502050505030304" pitchFamily="18" charset="0"/>
                <a:cs typeface="Tahoma" panose="020B0604030504040204" pitchFamily="34" charset="0"/>
              </a:rPr>
              <a:t> Y </a:t>
            </a:r>
          </a:p>
          <a:p>
            <a:pPr eaLnBrk="1" hangingPunct="1">
              <a:lnSpc>
                <a:spcPct val="100000"/>
              </a:lnSpc>
              <a:spcBef>
                <a:spcPts val="0"/>
              </a:spcBef>
              <a:buFontTx/>
              <a:buAutoNum type="arabicPeriod"/>
            </a:pPr>
            <a:r>
              <a:rPr lang="en-US" altLang="en-US" sz="2400" dirty="0">
                <a:solidFill>
                  <a:srgbClr val="0000CC"/>
                </a:solidFill>
                <a:latin typeface="Palatino Linotype" panose="02040502050505030304" pitchFamily="18" charset="0"/>
                <a:cs typeface="Tahoma" panose="020B0604030504040204" pitchFamily="34" charset="0"/>
              </a:rPr>
              <a:t>Do </a:t>
            </a:r>
            <a:r>
              <a:rPr lang="en-US" altLang="en-US" sz="2400" dirty="0" err="1">
                <a:solidFill>
                  <a:srgbClr val="0000CC"/>
                </a:solidFill>
                <a:latin typeface="Palatino Linotype" panose="02040502050505030304" pitchFamily="18" charset="0"/>
                <a:cs typeface="Tahoma" panose="020B0604030504040204" pitchFamily="34" charset="0"/>
              </a:rPr>
              <a:t>đó</a:t>
            </a:r>
            <a:r>
              <a:rPr lang="en-US" altLang="en-US" sz="2400" dirty="0">
                <a:solidFill>
                  <a:srgbClr val="0000CC"/>
                </a:solidFill>
                <a:latin typeface="Palatino Linotype" panose="02040502050505030304" pitchFamily="18" charset="0"/>
                <a:cs typeface="Tahoma" panose="020B0604030504040204" pitchFamily="34" charset="0"/>
              </a:rPr>
              <a:t>, X </a:t>
            </a:r>
            <a:r>
              <a:rPr lang="en-US" altLang="en-US" sz="2400" dirty="0" err="1">
                <a:solidFill>
                  <a:srgbClr val="0000CC"/>
                </a:solidFill>
                <a:latin typeface="Palatino Linotype" panose="02040502050505030304" pitchFamily="18" charset="0"/>
                <a:cs typeface="Tahoma" panose="020B0604030504040204" pitchFamily="34" charset="0"/>
              </a:rPr>
              <a:t>sai</a:t>
            </a:r>
            <a:r>
              <a:rPr lang="en-US" altLang="en-US" sz="2400" dirty="0">
                <a:solidFill>
                  <a:srgbClr val="0000CC"/>
                </a:solidFill>
                <a:latin typeface="Palatino Linotype" panose="02040502050505030304" pitchFamily="18" charset="0"/>
                <a:cs typeface="Tahoma" panose="020B0604030504040204" pitchFamily="34" charset="0"/>
              </a:rPr>
              <a:t> hay </a:t>
            </a:r>
            <a:r>
              <a:rPr lang="en-US" altLang="en-US" sz="2400" dirty="0" err="1">
                <a:solidFill>
                  <a:srgbClr val="0000CC"/>
                </a:solidFill>
                <a:latin typeface="Palatino Linotype" panose="02040502050505030304" pitchFamily="18" charset="0"/>
                <a:cs typeface="Tahoma" panose="020B0604030504040204" pitchFamily="34" charset="0"/>
              </a:rPr>
              <a:t>dối</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trá</a:t>
            </a:r>
            <a:r>
              <a:rPr lang="en-US" altLang="en-US" sz="2400" dirty="0">
                <a:solidFill>
                  <a:srgbClr val="0000CC"/>
                </a:solidFill>
                <a:latin typeface="Palatino Linotype" panose="02040502050505030304" pitchFamily="18" charset="0"/>
                <a:cs typeface="Tahoma" panose="020B0604030504040204" pitchFamily="34" charset="0"/>
              </a:rPr>
              <a:t>.</a:t>
            </a:r>
          </a:p>
        </p:txBody>
      </p:sp>
      <p:sp>
        <p:nvSpPr>
          <p:cNvPr id="5" name="Rectangle 4"/>
          <p:cNvSpPr/>
          <p:nvPr/>
        </p:nvSpPr>
        <p:spPr>
          <a:xfrm>
            <a:off x="2979785" y="1691160"/>
            <a:ext cx="2061453" cy="2308324"/>
          </a:xfrm>
          <a:prstGeom prst="rect">
            <a:avLst/>
          </a:prstGeom>
        </p:spPr>
        <p:txBody>
          <a:bodyPr wrap="square">
            <a:spAutoFit/>
          </a:bodyPr>
          <a:lstStyle/>
          <a:p>
            <a:pPr marL="0" lvl="1"/>
            <a:r>
              <a:rPr lang="vi-VN" sz="2400" dirty="0">
                <a:latin typeface="Palatino Linotype" panose="02040502050505030304" pitchFamily="18" charset="0"/>
                <a:ea typeface="Tahoma" panose="020B0604030504040204" pitchFamily="34" charset="0"/>
                <a:cs typeface="Times New Roman" panose="02020603050405020304" pitchFamily="18" charset="0"/>
              </a:rPr>
              <a:t>xuyên tạc hay trình bày sai quan điểm của người khác để dễ bề công kích</a:t>
            </a:r>
            <a:endParaRPr lang="en-US" sz="2400" dirty="0">
              <a:latin typeface="Palatino Linotype" panose="02040502050505030304" pitchFamily="18" charset="0"/>
              <a:ea typeface="Tahoma" panose="020B0604030504040204" pitchFamily="34" charset="0"/>
              <a:cs typeface="Times New Roman" panose="02020603050405020304" pitchFamily="18" charset="0"/>
            </a:endParaRPr>
          </a:p>
        </p:txBody>
      </p:sp>
      <p:sp>
        <p:nvSpPr>
          <p:cNvPr id="6" name="Rectangle 5"/>
          <p:cNvSpPr/>
          <p:nvPr/>
        </p:nvSpPr>
        <p:spPr>
          <a:xfrm>
            <a:off x="939704" y="4021896"/>
            <a:ext cx="1449436" cy="461665"/>
          </a:xfrm>
          <a:prstGeom prst="rect">
            <a:avLst/>
          </a:prstGeom>
        </p:spPr>
        <p:txBody>
          <a:bodyPr wrap="none">
            <a:spAutoFit/>
          </a:bodyPr>
          <a:lstStyle/>
          <a:p>
            <a:r>
              <a:rPr lang="vi-VN" sz="2400" b="1" dirty="0">
                <a:solidFill>
                  <a:srgbClr val="996633"/>
                </a:solidFill>
                <a:latin typeface="Palatino Linotype" panose="02040502050505030304" pitchFamily="18" charset="0"/>
              </a:rPr>
              <a:t>Cấu trúc:</a:t>
            </a:r>
            <a:endParaRPr lang="en-US" sz="2400" b="1" dirty="0">
              <a:solidFill>
                <a:srgbClr val="996633"/>
              </a:solidFill>
              <a:latin typeface="Palatino Linotype" panose="02040502050505030304" pitchFamily="18" charset="0"/>
            </a:endParaRPr>
          </a:p>
        </p:txBody>
      </p:sp>
      <p:sp>
        <p:nvSpPr>
          <p:cNvPr id="7" name="Rectangle 6"/>
          <p:cNvSpPr/>
          <p:nvPr/>
        </p:nvSpPr>
        <p:spPr>
          <a:xfrm>
            <a:off x="8109045" y="942719"/>
            <a:ext cx="3206077" cy="2400657"/>
          </a:xfrm>
          <a:prstGeom prst="rect">
            <a:avLst/>
          </a:prstGeom>
        </p:spPr>
        <p:txBody>
          <a:bodyPr wrap="square">
            <a:spAutoFit/>
          </a:bodyPr>
          <a:lstStyle/>
          <a:p>
            <a:pPr algn="just"/>
            <a:r>
              <a:rPr lang="en-US" sz="2500" i="1" dirty="0" err="1">
                <a:latin typeface="Palatino Linotype" panose="02040502050505030304" pitchFamily="18" charset="0"/>
                <a:ea typeface="Tahoma" panose="020B0604030504040204" pitchFamily="34" charset="0"/>
                <a:cs typeface="Times New Roman" panose="02020603050405020304" pitchFamily="18" charset="0"/>
              </a:rPr>
              <a:t>Quảng</a:t>
            </a:r>
            <a:r>
              <a:rPr lang="en-US" sz="2500" i="1" dirty="0">
                <a:latin typeface="Palatino Linotype" panose="02040502050505030304" pitchFamily="18" charset="0"/>
                <a:ea typeface="Tahoma" panose="020B0604030504040204" pitchFamily="34" charset="0"/>
                <a:cs typeface="Times New Roman" panose="02020603050405020304" pitchFamily="18" charset="0"/>
              </a:rPr>
              <a:t> </a:t>
            </a:r>
            <a:r>
              <a:rPr lang="en-US" sz="2500" i="1" dirty="0" err="1">
                <a:latin typeface="Palatino Linotype" panose="02040502050505030304" pitchFamily="18" charset="0"/>
                <a:ea typeface="Tahoma" panose="020B0604030504040204" pitchFamily="34" charset="0"/>
                <a:cs typeface="Times New Roman" panose="02020603050405020304" pitchFamily="18" charset="0"/>
              </a:rPr>
              <a:t>cáo</a:t>
            </a:r>
            <a:r>
              <a:rPr lang="en-US" sz="2500" i="1" dirty="0">
                <a:latin typeface="Palatino Linotype" panose="02040502050505030304" pitchFamily="18" charset="0"/>
                <a:ea typeface="Tahoma" panose="020B0604030504040204" pitchFamily="34" charset="0"/>
                <a:cs typeface="Times New Roman" panose="02020603050405020304" pitchFamily="18" charset="0"/>
              </a:rPr>
              <a:t> </a:t>
            </a:r>
            <a:r>
              <a:rPr lang="en-US" sz="2500" i="1" dirty="0" err="1">
                <a:latin typeface="Palatino Linotype" panose="02040502050505030304" pitchFamily="18" charset="0"/>
                <a:ea typeface="Tahoma" panose="020B0604030504040204" pitchFamily="34" charset="0"/>
                <a:cs typeface="Times New Roman" panose="02020603050405020304" pitchFamily="18" charset="0"/>
              </a:rPr>
              <a:t>rượu</a:t>
            </a:r>
            <a:r>
              <a:rPr lang="en-US" sz="2500" i="1" dirty="0">
                <a:latin typeface="Palatino Linotype" panose="02040502050505030304" pitchFamily="18" charset="0"/>
                <a:ea typeface="Tahoma" panose="020B0604030504040204" pitchFamily="34" charset="0"/>
                <a:cs typeface="Times New Roman" panose="02020603050405020304" pitchFamily="18" charset="0"/>
              </a:rPr>
              <a:t> </a:t>
            </a:r>
            <a:r>
              <a:rPr lang="en-US" sz="2500" i="1" dirty="0" err="1">
                <a:latin typeface="Palatino Linotype" panose="02040502050505030304" pitchFamily="18" charset="0"/>
                <a:ea typeface="Tahoma" panose="020B0604030504040204" pitchFamily="34" charset="0"/>
                <a:cs typeface="Times New Roman" panose="02020603050405020304" pitchFamily="18" charset="0"/>
              </a:rPr>
              <a:t>bia</a:t>
            </a:r>
            <a:r>
              <a:rPr lang="en-US" sz="2500" i="1" dirty="0">
                <a:latin typeface="Palatino Linotype" panose="02040502050505030304" pitchFamily="18" charset="0"/>
                <a:ea typeface="Tahoma" panose="020B0604030504040204" pitchFamily="34" charset="0"/>
                <a:cs typeface="Times New Roman" panose="02020603050405020304" pitchFamily="18" charset="0"/>
              </a:rPr>
              <a:t> </a:t>
            </a:r>
            <a:r>
              <a:rPr lang="vi-VN" sz="2500" i="1" dirty="0">
                <a:latin typeface="Palatino Linotype" panose="02040502050505030304" pitchFamily="18" charset="0"/>
                <a:ea typeface="Tahoma" panose="020B0604030504040204" pitchFamily="34" charset="0"/>
                <a:cs typeface="Times New Roman" panose="02020603050405020304" pitchFamily="18" charset="0"/>
              </a:rPr>
              <a:t>khiến sinh viên ăn nhậu và lơ là việc học. Do đó, ta không nên cho phép quảng cáo rượu bia trên ti vi.</a:t>
            </a:r>
            <a:endParaRPr lang="en-US" sz="2500" i="1" dirty="0">
              <a:latin typeface="Palatino Linotype" panose="02040502050505030304" pitchFamily="18" charset="0"/>
              <a:ea typeface="Tahoma" panose="020B060403050404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9076963" y="4111741"/>
            <a:ext cx="2403507" cy="2304211"/>
          </a:xfrm>
          <a:prstGeom prst="rect">
            <a:avLst/>
          </a:prstGeom>
        </p:spPr>
      </p:pic>
      <p:sp>
        <p:nvSpPr>
          <p:cNvPr id="9" name="Rectangle 8"/>
          <p:cNvSpPr/>
          <p:nvPr/>
        </p:nvSpPr>
        <p:spPr>
          <a:xfrm>
            <a:off x="6414448" y="4174606"/>
            <a:ext cx="2539685" cy="2015936"/>
          </a:xfrm>
          <a:prstGeom prst="rect">
            <a:avLst/>
          </a:prstGeom>
        </p:spPr>
        <p:txBody>
          <a:bodyPr wrap="square">
            <a:spAutoFit/>
          </a:bodyPr>
          <a:lstStyle/>
          <a:p>
            <a:pPr algn="ctr"/>
            <a:r>
              <a:rPr lang="vi-VN" sz="2500" i="1" dirty="0">
                <a:latin typeface="Palatino Linotype" panose="02040502050505030304" pitchFamily="18" charset="0"/>
                <a:cs typeface="Consolas" panose="020B0609020204030204" pitchFamily="49" charset="0"/>
              </a:rPr>
              <a:t>Trăm năm Kiều vẫn là Kiều. Sinh viên ăn nhậu là điều tất nhiên. Sao cấm được.</a:t>
            </a:r>
            <a:endParaRPr lang="en-US" sz="2500" i="1" dirty="0">
              <a:latin typeface="Palatino Linotype" panose="02040502050505030304" pitchFamily="18" charset="0"/>
              <a:cs typeface="Consolas" panose="020B0609020204030204" pitchFamily="49" charset="0"/>
            </a:endParaRPr>
          </a:p>
        </p:txBody>
      </p:sp>
      <p:pic>
        <p:nvPicPr>
          <p:cNvPr id="10" name="Picture 9"/>
          <p:cNvPicPr>
            <a:picLocks noChangeAspect="1"/>
          </p:cNvPicPr>
          <p:nvPr/>
        </p:nvPicPr>
        <p:blipFill>
          <a:blip r:embed="rId4"/>
          <a:stretch>
            <a:fillRect/>
          </a:stretch>
        </p:blipFill>
        <p:spPr>
          <a:xfrm>
            <a:off x="6218652" y="791036"/>
            <a:ext cx="1890393" cy="2913921"/>
          </a:xfrm>
          <a:prstGeom prst="rect">
            <a:avLst/>
          </a:prstGeom>
        </p:spPr>
      </p:pic>
    </p:spTree>
    <p:extLst>
      <p:ext uri="{BB962C8B-B14F-4D97-AF65-F5344CB8AC3E}">
        <p14:creationId xmlns:p14="http://schemas.microsoft.com/office/powerpoint/2010/main" val="220867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4"/>
          <p:cNvSpPr>
            <a:spLocks noChangeArrowheads="1"/>
          </p:cNvSpPr>
          <p:nvPr/>
        </p:nvSpPr>
        <p:spPr bwMode="auto">
          <a:xfrm>
            <a:off x="627797" y="927914"/>
            <a:ext cx="51725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en-US" sz="2400" b="1" dirty="0">
                <a:latin typeface="Tahoma" panose="020B0604030504040204" pitchFamily="34" charset="0"/>
                <a:cs typeface="Tahoma" panose="020B0604030504040204" pitchFamily="34" charset="0"/>
              </a:rPr>
              <a:t>VIỆN ĐẾN SỰ KHÔNG BIẾT </a:t>
            </a:r>
          </a:p>
          <a:p>
            <a:pPr algn="just" eaLnBrk="1" hangingPunct="1">
              <a:lnSpc>
                <a:spcPct val="100000"/>
              </a:lnSpc>
              <a:spcBef>
                <a:spcPct val="0"/>
              </a:spcBef>
              <a:buFontTx/>
              <a:buNone/>
            </a:pPr>
            <a:r>
              <a:rPr lang="en-US" altLang="en-US" sz="2400" i="1" dirty="0">
                <a:solidFill>
                  <a:srgbClr val="996633"/>
                </a:solidFill>
                <a:latin typeface="Tahoma" panose="020B0604030504040204" pitchFamily="34" charset="0"/>
                <a:cs typeface="Tahoma" panose="020B0604030504040204" pitchFamily="34" charset="0"/>
              </a:rPr>
              <a:t>Appeal to Ignorance</a:t>
            </a:r>
          </a:p>
        </p:txBody>
      </p:sp>
      <p:sp>
        <p:nvSpPr>
          <p:cNvPr id="4" name="Rectangle 7"/>
          <p:cNvSpPr>
            <a:spLocks noChangeArrowheads="1"/>
          </p:cNvSpPr>
          <p:nvPr/>
        </p:nvSpPr>
        <p:spPr bwMode="auto">
          <a:xfrm>
            <a:off x="6604378" y="1037552"/>
            <a:ext cx="4786952"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vi-VN" altLang="en-US" sz="2600" b="1" dirty="0">
                <a:latin typeface="Times New Roman" panose="02020603050405020304" pitchFamily="18" charset="0"/>
                <a:cs typeface="Times New Roman" panose="02020603050405020304" pitchFamily="18" charset="0"/>
              </a:rPr>
              <a:t>1. </a:t>
            </a:r>
            <a:r>
              <a:rPr lang="en-US" altLang="en-US" sz="2600" dirty="0">
                <a:latin typeface="Times New Roman" panose="02020603050405020304" pitchFamily="18" charset="0"/>
                <a:cs typeface="Times New Roman" panose="02020603050405020304" pitchFamily="18" charset="0"/>
              </a:rPr>
              <a:t>Ai </a:t>
            </a:r>
            <a:r>
              <a:rPr lang="en-US" altLang="en-US" sz="2600" dirty="0" err="1">
                <a:latin typeface="Times New Roman" panose="02020603050405020304" pitchFamily="18" charset="0"/>
                <a:cs typeface="Times New Roman" panose="02020603050405020304" pitchFamily="18" charset="0"/>
              </a:rPr>
              <a:t>dám</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nói</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không</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có</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thế</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giới</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tâm</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linh</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không</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có</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thần</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Phật</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quỷ</a:t>
            </a:r>
            <a:r>
              <a:rPr lang="en-US" altLang="en-US" sz="2600" dirty="0">
                <a:latin typeface="Times New Roman" panose="02020603050405020304" pitchFamily="18" charset="0"/>
                <a:cs typeface="Times New Roman" panose="02020603050405020304" pitchFamily="18" charset="0"/>
              </a:rPr>
              <a:t>, ma? </a:t>
            </a:r>
            <a:r>
              <a:rPr lang="en-US" altLang="en-US" sz="2600" dirty="0" err="1">
                <a:latin typeface="Times New Roman" panose="02020603050405020304" pitchFamily="18" charset="0"/>
                <a:cs typeface="Times New Roman" panose="02020603050405020304" pitchFamily="18" charset="0"/>
              </a:rPr>
              <a:t>Không</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ai</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dám</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thế</a:t>
            </a:r>
            <a:r>
              <a:rPr lang="en-US" altLang="en-US" sz="2600" dirty="0">
                <a:latin typeface="Times New Roman" panose="02020603050405020304" pitchFamily="18" charset="0"/>
                <a:cs typeface="Times New Roman" panose="02020603050405020304" pitchFamily="18" charset="0"/>
              </a:rPr>
              <a:t>. Theo </a:t>
            </a:r>
            <a:r>
              <a:rPr lang="en-US" altLang="en-US" sz="2600" dirty="0" err="1">
                <a:latin typeface="Times New Roman" panose="02020603050405020304" pitchFamily="18" charset="0"/>
                <a:cs typeface="Times New Roman" panose="02020603050405020304" pitchFamily="18" charset="0"/>
              </a:rPr>
              <a:t>Phật</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chúng</a:t>
            </a:r>
            <a:r>
              <a:rPr lang="en-US" altLang="en-US" sz="2600" dirty="0">
                <a:latin typeface="Times New Roman" panose="02020603050405020304" pitchFamily="18" charset="0"/>
                <a:cs typeface="Times New Roman" panose="02020603050405020304" pitchFamily="18" charset="0"/>
              </a:rPr>
              <a:t> ta </a:t>
            </a:r>
            <a:r>
              <a:rPr lang="en-US" altLang="en-US" sz="2600" dirty="0" err="1">
                <a:latin typeface="Times New Roman" panose="02020603050405020304" pitchFamily="18" charset="0"/>
                <a:cs typeface="Times New Roman" panose="02020603050405020304" pitchFamily="18" charset="0"/>
              </a:rPr>
              <a:t>biết</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rõ</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có</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thế</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giới</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tâm</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linh</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Có</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thế</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giới</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tâm</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linh</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là</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có</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thế</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giới</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vong</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hồn</a:t>
            </a:r>
            <a:r>
              <a:rPr lang="en-US" altLang="en-US" sz="2600" dirty="0">
                <a:latin typeface="Times New Roman" panose="02020603050405020304" pitchFamily="18" charset="0"/>
                <a:cs typeface="Times New Roman" panose="02020603050405020304" pitchFamily="18" charset="0"/>
              </a:rPr>
              <a:t>. Do </a:t>
            </a:r>
            <a:r>
              <a:rPr lang="en-US" altLang="en-US" sz="2600" dirty="0" err="1">
                <a:latin typeface="Times New Roman" panose="02020603050405020304" pitchFamily="18" charset="0"/>
                <a:cs typeface="Times New Roman" panose="02020603050405020304" pitchFamily="18" charset="0"/>
              </a:rPr>
              <a:t>đó</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oan</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gia</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trái</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chủ</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là</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hiện</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tượng</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có</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thật</a:t>
            </a:r>
            <a:r>
              <a:rPr lang="en-US" altLang="en-US" sz="2600" dirty="0">
                <a:latin typeface="Times New Roman" panose="02020603050405020304" pitchFamily="18" charset="0"/>
                <a:cs typeface="Times New Roman" panose="02020603050405020304" pitchFamily="18" charset="0"/>
              </a:rPr>
              <a:t>. </a:t>
            </a:r>
          </a:p>
        </p:txBody>
      </p:sp>
      <p:sp>
        <p:nvSpPr>
          <p:cNvPr id="5" name="Rectangle 5"/>
          <p:cNvSpPr>
            <a:spLocks noChangeArrowheads="1"/>
          </p:cNvSpPr>
          <p:nvPr/>
        </p:nvSpPr>
        <p:spPr bwMode="auto">
          <a:xfrm>
            <a:off x="6618026" y="4434326"/>
            <a:ext cx="4786952"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825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indent="0" algn="just">
              <a:lnSpc>
                <a:spcPct val="100000"/>
              </a:lnSpc>
              <a:spcBef>
                <a:spcPts val="0"/>
              </a:spcBef>
              <a:buFontTx/>
              <a:buNone/>
            </a:pPr>
            <a:r>
              <a:rPr lang="en-US" altLang="en-US" sz="2600" b="1" dirty="0">
                <a:latin typeface="Times New Roman" panose="02020603050405020304" pitchFamily="18" charset="0"/>
                <a:cs typeface="Calibri" panose="020F0502020204030204" pitchFamily="34" charset="0"/>
              </a:rPr>
              <a:t>2. </a:t>
            </a:r>
            <a:r>
              <a:rPr lang="vi-VN" altLang="en-US" sz="2600" dirty="0">
                <a:latin typeface="Times New Roman" panose="02020603050405020304" pitchFamily="18" charset="0"/>
                <a:cs typeface="Calibri" panose="020F0502020204030204" pitchFamily="34" charset="0"/>
              </a:rPr>
              <a:t>Chẳng ai chứng minh được rằng ma quỷ là có thật</a:t>
            </a:r>
            <a:r>
              <a:rPr lang="en-US" altLang="en-US" sz="2600" dirty="0">
                <a:latin typeface="Times New Roman" panose="02020603050405020304" pitchFamily="18" charset="0"/>
                <a:cs typeface="Calibri" panose="020F0502020204030204" pitchFamily="34" charset="0"/>
              </a:rPr>
              <a:t>.</a:t>
            </a:r>
            <a:r>
              <a:rPr lang="vi-VN" altLang="en-US" sz="2600" dirty="0">
                <a:latin typeface="Times New Roman" panose="02020603050405020304" pitchFamily="18" charset="0"/>
                <a:cs typeface="Calibri" panose="020F0502020204030204" pitchFamily="34" charset="0"/>
              </a:rPr>
              <a:t> Thế thì, anh đừng nói có ma quỷ trong tháng cô hồn với tôi.</a:t>
            </a:r>
            <a:endParaRPr lang="en-US" altLang="en-US" sz="2600" dirty="0">
              <a:latin typeface="Times New Roman" panose="02020603050405020304" pitchFamily="18" charset="0"/>
              <a:cs typeface="Calibri" panose="020F0502020204030204" pitchFamily="34" charset="0"/>
            </a:endParaRPr>
          </a:p>
        </p:txBody>
      </p:sp>
      <p:grpSp>
        <p:nvGrpSpPr>
          <p:cNvPr id="10" name="Group 9"/>
          <p:cNvGrpSpPr/>
          <p:nvPr/>
        </p:nvGrpSpPr>
        <p:grpSpPr>
          <a:xfrm>
            <a:off x="673314" y="1892286"/>
            <a:ext cx="5287015" cy="2037745"/>
            <a:chOff x="673314" y="1892286"/>
            <a:chExt cx="5287015" cy="2037745"/>
          </a:xfrm>
        </p:grpSpPr>
        <p:sp>
          <p:nvSpPr>
            <p:cNvPr id="3" name="Rectangle 25"/>
            <p:cNvSpPr>
              <a:spLocks noChangeArrowheads="1"/>
            </p:cNvSpPr>
            <p:nvPr/>
          </p:nvSpPr>
          <p:spPr bwMode="auto">
            <a:xfrm>
              <a:off x="1130514" y="3437588"/>
              <a:ext cx="481990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eaLnBrk="1" hangingPunct="1">
                <a:lnSpc>
                  <a:spcPct val="100000"/>
                </a:lnSpc>
                <a:spcBef>
                  <a:spcPct val="0"/>
                </a:spcBef>
                <a:buNone/>
              </a:pPr>
              <a:r>
                <a:rPr lang="vi-VN" altLang="en-US" sz="2600" dirty="0">
                  <a:solidFill>
                    <a:srgbClr val="0000CC"/>
                  </a:solidFill>
                  <a:latin typeface="Times New Roman" panose="02020603050405020304" pitchFamily="18" charset="0"/>
                  <a:cs typeface="Times New Roman" panose="02020603050405020304" pitchFamily="18" charset="0"/>
                </a:rPr>
                <a:t>X sai vì chưa ai cho thấy nó </a:t>
              </a:r>
              <a:r>
                <a:rPr lang="en-US" altLang="en-US" sz="2600" dirty="0" err="1">
                  <a:solidFill>
                    <a:srgbClr val="0000CC"/>
                  </a:solidFill>
                  <a:latin typeface="Times New Roman" panose="02020603050405020304" pitchFamily="18" charset="0"/>
                  <a:cs typeface="Times New Roman" panose="02020603050405020304" pitchFamily="18" charset="0"/>
                </a:rPr>
                <a:t>đúng</a:t>
              </a:r>
              <a:r>
                <a:rPr lang="en-US" altLang="en-US" sz="2600" dirty="0">
                  <a:solidFill>
                    <a:srgbClr val="0000CC"/>
                  </a:solidFill>
                  <a:latin typeface="Times New Roman" panose="02020603050405020304" pitchFamily="18" charset="0"/>
                  <a:cs typeface="Times New Roman" panose="02020603050405020304" pitchFamily="18" charset="0"/>
                </a:rPr>
                <a:t>.</a:t>
              </a:r>
            </a:p>
          </p:txBody>
        </p:sp>
        <p:sp>
          <p:nvSpPr>
            <p:cNvPr id="6" name="Rectangle 5"/>
            <p:cNvSpPr/>
            <p:nvPr/>
          </p:nvSpPr>
          <p:spPr>
            <a:xfrm>
              <a:off x="730432" y="1892286"/>
              <a:ext cx="2205889" cy="461665"/>
            </a:xfrm>
            <a:prstGeom prst="rect">
              <a:avLst/>
            </a:prstGeom>
          </p:spPr>
          <p:txBody>
            <a:bodyPr wrap="square">
              <a:spAutoFit/>
            </a:bodyPr>
            <a:lstStyle/>
            <a:p>
              <a:r>
                <a:rPr lang="vi-VN" altLang="en-US" sz="2400" dirty="0">
                  <a:latin typeface="Tahoma" panose="020B0604030504040204" pitchFamily="34" charset="0"/>
                  <a:cs typeface="Tahoma" panose="020B0604030504040204" pitchFamily="34" charset="0"/>
                </a:rPr>
                <a:t>Cấu trúc 1: </a:t>
              </a:r>
              <a:endParaRPr lang="en-US" sz="2400" dirty="0"/>
            </a:p>
          </p:txBody>
        </p:sp>
        <p:sp>
          <p:nvSpPr>
            <p:cNvPr id="7" name="Rectangle 6"/>
            <p:cNvSpPr/>
            <p:nvPr/>
          </p:nvSpPr>
          <p:spPr>
            <a:xfrm>
              <a:off x="1130515" y="2346074"/>
              <a:ext cx="4829814" cy="492443"/>
            </a:xfrm>
            <a:prstGeom prst="rect">
              <a:avLst/>
            </a:prstGeom>
          </p:spPr>
          <p:txBody>
            <a:bodyPr wrap="square">
              <a:spAutoFit/>
            </a:bodyPr>
            <a:lstStyle/>
            <a:p>
              <a:pPr>
                <a:spcBef>
                  <a:spcPct val="0"/>
                </a:spcBef>
              </a:pPr>
              <a:r>
                <a:rPr lang="vi-VN" altLang="en-US" sz="2600" dirty="0">
                  <a:solidFill>
                    <a:srgbClr val="0000CC"/>
                  </a:solidFill>
                  <a:latin typeface="Times New Roman" panose="02020603050405020304" pitchFamily="18" charset="0"/>
                  <a:cs typeface="Times New Roman" panose="02020603050405020304" pitchFamily="18" charset="0"/>
                </a:rPr>
                <a:t>X đúng vì chưa ai cho thấy nó</a:t>
              </a:r>
              <a:r>
                <a:rPr lang="en-US" altLang="en-US" sz="2600" dirty="0">
                  <a:solidFill>
                    <a:srgbClr val="0000CC"/>
                  </a:solidFill>
                  <a:latin typeface="Times New Roman" panose="02020603050405020304" pitchFamily="18" charset="0"/>
                  <a:cs typeface="Times New Roman" panose="02020603050405020304" pitchFamily="18" charset="0"/>
                </a:rPr>
                <a:t> </a:t>
              </a:r>
              <a:r>
                <a:rPr lang="en-US" altLang="en-US" sz="2600" dirty="0" err="1">
                  <a:solidFill>
                    <a:srgbClr val="0000CC"/>
                  </a:solidFill>
                  <a:latin typeface="Times New Roman" panose="02020603050405020304" pitchFamily="18" charset="0"/>
                  <a:cs typeface="Times New Roman" panose="02020603050405020304" pitchFamily="18" charset="0"/>
                </a:rPr>
                <a:t>sai</a:t>
              </a:r>
              <a:r>
                <a:rPr lang="en-US" altLang="en-US" sz="2600" dirty="0">
                  <a:solidFill>
                    <a:srgbClr val="0000CC"/>
                  </a:solidFill>
                  <a:latin typeface="Times New Roman" panose="02020603050405020304" pitchFamily="18" charset="0"/>
                  <a:cs typeface="Times New Roman" panose="02020603050405020304" pitchFamily="18" charset="0"/>
                </a:rPr>
                <a:t>. </a:t>
              </a:r>
            </a:p>
          </p:txBody>
        </p:sp>
        <p:sp>
          <p:nvSpPr>
            <p:cNvPr id="8" name="Rectangle 7"/>
            <p:cNvSpPr/>
            <p:nvPr/>
          </p:nvSpPr>
          <p:spPr>
            <a:xfrm>
              <a:off x="673314" y="3018067"/>
              <a:ext cx="2205889" cy="461665"/>
            </a:xfrm>
            <a:prstGeom prst="rect">
              <a:avLst/>
            </a:prstGeom>
          </p:spPr>
          <p:txBody>
            <a:bodyPr wrap="square">
              <a:spAutoFit/>
            </a:bodyPr>
            <a:lstStyle/>
            <a:p>
              <a:r>
                <a:rPr lang="vi-VN" altLang="en-US" sz="2400" dirty="0">
                  <a:latin typeface="Tahoma" panose="020B0604030504040204" pitchFamily="34" charset="0"/>
                  <a:cs typeface="Tahoma" panose="020B0604030504040204" pitchFamily="34" charset="0"/>
                </a:rPr>
                <a:t>Cấu trúc 2: </a:t>
              </a:r>
              <a:endParaRPr lang="en-US" sz="2400" dirty="0"/>
            </a:p>
          </p:txBody>
        </p:sp>
      </p:grpSp>
      <p:pic>
        <p:nvPicPr>
          <p:cNvPr id="9" name="Picture 8"/>
          <p:cNvPicPr>
            <a:picLocks noChangeAspect="1"/>
          </p:cNvPicPr>
          <p:nvPr/>
        </p:nvPicPr>
        <p:blipFill>
          <a:blip r:embed="rId2"/>
          <a:stretch>
            <a:fillRect/>
          </a:stretch>
        </p:blipFill>
        <p:spPr>
          <a:xfrm>
            <a:off x="673314" y="3983803"/>
            <a:ext cx="5213920" cy="2874197"/>
          </a:xfrm>
          <a:prstGeom prst="rect">
            <a:avLst/>
          </a:prstGeom>
        </p:spPr>
      </p:pic>
    </p:spTree>
    <p:extLst>
      <p:ext uri="{BB962C8B-B14F-4D97-AF65-F5344CB8AC3E}">
        <p14:creationId xmlns:p14="http://schemas.microsoft.com/office/powerpoint/2010/main" val="341269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78472" y="1122528"/>
            <a:ext cx="444917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vi-VN" altLang="en-US" sz="2400" b="1" dirty="0">
                <a:latin typeface="Palatino Linotype" panose="02040502050505030304" pitchFamily="18" charset="0"/>
                <a:cs typeface="Tahoma" panose="020B0604030504040204" pitchFamily="34" charset="0"/>
              </a:rPr>
              <a:t>1.</a:t>
            </a:r>
            <a:r>
              <a:rPr lang="vi-VN"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Tôi</a:t>
            </a:r>
            <a:r>
              <a:rPr lang="en-US" altLang="en-US" sz="2400" dirty="0">
                <a:latin typeface="Palatino Linotype" panose="02040502050505030304" pitchFamily="18" charset="0"/>
                <a:cs typeface="Tahoma" panose="020B0604030504040204" pitchFamily="34" charset="0"/>
              </a:rPr>
              <a:t> tin </a:t>
            </a:r>
            <a:r>
              <a:rPr lang="en-US" altLang="en-US" sz="2400" dirty="0" err="1">
                <a:latin typeface="Palatino Linotype" panose="02040502050505030304" pitchFamily="18" charset="0"/>
                <a:cs typeface="Tahoma" panose="020B0604030504040204" pitchFamily="34" charset="0"/>
              </a:rPr>
              <a:t>chắc</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rằng</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tôi</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sẽ</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đáp</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ứng</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được</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các</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yêu</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cầu</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của</a:t>
            </a:r>
            <a:r>
              <a:rPr lang="en-US" altLang="en-US" sz="2400" dirty="0">
                <a:latin typeface="Palatino Linotype" panose="02040502050505030304" pitchFamily="18" charset="0"/>
                <a:cs typeface="Tahoma" panose="020B0604030504040204" pitchFamily="34" charset="0"/>
              </a:rPr>
              <a:t> </a:t>
            </a:r>
            <a:r>
              <a:rPr lang="vi-VN" altLang="en-US" sz="2400" dirty="0">
                <a:latin typeface="Palatino Linotype" panose="02040502050505030304" pitchFamily="18" charset="0"/>
                <a:cs typeface="Tahoma" panose="020B0604030504040204" pitchFamily="34" charset="0"/>
              </a:rPr>
              <a:t>ông</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Tôi</a:t>
            </a:r>
            <a:r>
              <a:rPr lang="en-US" altLang="en-US" sz="2400" dirty="0">
                <a:latin typeface="Palatino Linotype" panose="02040502050505030304" pitchFamily="18" charset="0"/>
                <a:cs typeface="Tahoma" panose="020B0604030504040204" pitchFamily="34" charset="0"/>
              </a:rPr>
              <a:t> </a:t>
            </a:r>
            <a:r>
              <a:rPr lang="vi-VN" altLang="en-US" sz="2400" dirty="0">
                <a:latin typeface="Palatino Linotype" panose="02040502050505030304" pitchFamily="18" charset="0"/>
                <a:cs typeface="Tahoma" panose="020B0604030504040204" pitchFamily="34" charset="0"/>
              </a:rPr>
              <a:t>rất </a:t>
            </a:r>
            <a:r>
              <a:rPr lang="en-US" altLang="en-US" sz="2400" dirty="0" err="1">
                <a:latin typeface="Palatino Linotype" panose="02040502050505030304" pitchFamily="18" charset="0"/>
                <a:cs typeface="Tahoma" panose="020B0604030504040204" pitchFamily="34" charset="0"/>
              </a:rPr>
              <a:t>cần</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việc</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làm</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vì</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mẹ</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tôi</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đang</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bị</a:t>
            </a:r>
            <a:r>
              <a:rPr lang="en-US" altLang="en-US" sz="2400" dirty="0">
                <a:latin typeface="Palatino Linotype" panose="02040502050505030304" pitchFamily="18" charset="0"/>
                <a:cs typeface="Tahoma" panose="020B0604030504040204" pitchFamily="34" charset="0"/>
              </a:rPr>
              <a:t> </a:t>
            </a:r>
            <a:r>
              <a:rPr lang="en-US" altLang="en-US" sz="2400" dirty="0" err="1">
                <a:latin typeface="Palatino Linotype" panose="02040502050505030304" pitchFamily="18" charset="0"/>
                <a:cs typeface="Tahoma" panose="020B0604030504040204" pitchFamily="34" charset="0"/>
              </a:rPr>
              <a:t>ốm</a:t>
            </a:r>
            <a:r>
              <a:rPr lang="en-US" altLang="en-US" sz="2400" dirty="0">
                <a:latin typeface="Palatino Linotype" panose="02040502050505030304" pitchFamily="18" charset="0"/>
                <a:cs typeface="Tahoma" panose="020B0604030504040204" pitchFamily="34" charset="0"/>
              </a:rPr>
              <a:t>.</a:t>
            </a:r>
          </a:p>
        </p:txBody>
      </p:sp>
      <p:sp>
        <p:nvSpPr>
          <p:cNvPr id="3" name="Rectangle 2"/>
          <p:cNvSpPr>
            <a:spLocks noChangeArrowheads="1"/>
          </p:cNvSpPr>
          <p:nvPr/>
        </p:nvSpPr>
        <p:spPr bwMode="auto">
          <a:xfrm>
            <a:off x="712636" y="846865"/>
            <a:ext cx="48006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600" b="1" dirty="0">
                <a:latin typeface="Palatino Linotype" panose="02040502050505030304" pitchFamily="18" charset="0"/>
                <a:cs typeface="Tahoma" panose="020B0604030504040204" pitchFamily="34" charset="0"/>
              </a:rPr>
              <a:t>VIỆN ĐẾN LÒNG TRẮC ẨN</a:t>
            </a:r>
          </a:p>
          <a:p>
            <a:pPr eaLnBrk="1" hangingPunct="1">
              <a:lnSpc>
                <a:spcPct val="100000"/>
              </a:lnSpc>
              <a:spcBef>
                <a:spcPct val="0"/>
              </a:spcBef>
              <a:buFontTx/>
              <a:buNone/>
            </a:pPr>
            <a:r>
              <a:rPr lang="en-US" altLang="en-US" sz="2600" i="1" dirty="0">
                <a:solidFill>
                  <a:srgbClr val="996633"/>
                </a:solidFill>
                <a:latin typeface="Palatino Linotype" panose="02040502050505030304" pitchFamily="18" charset="0"/>
                <a:cs typeface="Tahoma" panose="020B0604030504040204" pitchFamily="34" charset="0"/>
              </a:rPr>
              <a:t>Appeal to Pity</a:t>
            </a:r>
          </a:p>
        </p:txBody>
      </p:sp>
      <p:sp>
        <p:nvSpPr>
          <p:cNvPr id="4" name="Rectangle 6"/>
          <p:cNvSpPr>
            <a:spLocks noChangeArrowheads="1"/>
          </p:cNvSpPr>
          <p:nvPr/>
        </p:nvSpPr>
        <p:spPr bwMode="auto">
          <a:xfrm>
            <a:off x="2146611" y="3053504"/>
            <a:ext cx="429377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288000" indent="-288000" eaLnBrk="1" hangingPunct="1">
              <a:lnSpc>
                <a:spcPct val="100000"/>
              </a:lnSpc>
              <a:spcBef>
                <a:spcPct val="0"/>
              </a:spcBef>
              <a:buFontTx/>
              <a:buAutoNum type="arabicPeriod"/>
            </a:pPr>
            <a:r>
              <a:rPr lang="en-US" altLang="en-US" sz="2400">
                <a:solidFill>
                  <a:srgbClr val="0000CC"/>
                </a:solidFill>
                <a:latin typeface="Palatino Linotype" panose="02040502050505030304" pitchFamily="18" charset="0"/>
                <a:cs typeface="Tahoma" panose="020B0604030504040204" pitchFamily="34" charset="0"/>
              </a:rPr>
              <a:t>X </a:t>
            </a:r>
            <a:r>
              <a:rPr lang="en-US" altLang="en-US" sz="2400" dirty="0" err="1">
                <a:solidFill>
                  <a:srgbClr val="0000CC"/>
                </a:solidFill>
                <a:latin typeface="Palatino Linotype" panose="02040502050505030304" pitchFamily="18" charset="0"/>
                <a:cs typeface="Tahoma" panose="020B0604030504040204" pitchFamily="34" charset="0"/>
              </a:rPr>
              <a:t>được</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trình</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bày</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với</a:t>
            </a:r>
            <a:r>
              <a:rPr lang="en-US" altLang="en-US" sz="2400" dirty="0">
                <a:solidFill>
                  <a:srgbClr val="0000CC"/>
                </a:solidFill>
                <a:latin typeface="Palatino Linotype" panose="02040502050505030304" pitchFamily="18" charset="0"/>
                <a:cs typeface="Tahoma" panose="020B0604030504040204" pitchFamily="34" charset="0"/>
              </a:rPr>
              <a:t> ý </a:t>
            </a:r>
            <a:r>
              <a:rPr lang="en-US" altLang="en-US" sz="2400" dirty="0" err="1">
                <a:solidFill>
                  <a:srgbClr val="0000CC"/>
                </a:solidFill>
                <a:latin typeface="Palatino Linotype" panose="02040502050505030304" pitchFamily="18" charset="0"/>
                <a:cs typeface="Tahoma" panose="020B0604030504040204" pitchFamily="34" charset="0"/>
              </a:rPr>
              <a:t>đồ</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tạo</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ra</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sự</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thương</a:t>
            </a:r>
            <a:r>
              <a:rPr lang="en-US" altLang="en-US" sz="2400" dirty="0">
                <a:solidFill>
                  <a:srgbClr val="0000CC"/>
                </a:solidFill>
                <a:latin typeface="Palatino Linotype" panose="02040502050505030304" pitchFamily="18" charset="0"/>
                <a:cs typeface="Tahoma" panose="020B0604030504040204" pitchFamily="34" charset="0"/>
              </a:rPr>
              <a:t> </a:t>
            </a:r>
            <a:r>
              <a:rPr lang="en-US" altLang="en-US" sz="2400" dirty="0" err="1">
                <a:solidFill>
                  <a:srgbClr val="0000CC"/>
                </a:solidFill>
                <a:latin typeface="Palatino Linotype" panose="02040502050505030304" pitchFamily="18" charset="0"/>
                <a:cs typeface="Tahoma" panose="020B0604030504040204" pitchFamily="34" charset="0"/>
              </a:rPr>
              <a:t>hại</a:t>
            </a:r>
            <a:endParaRPr lang="en-US" altLang="en-US" sz="2400" dirty="0">
              <a:solidFill>
                <a:srgbClr val="0000CC"/>
              </a:solidFill>
              <a:latin typeface="Palatino Linotype" panose="02040502050505030304" pitchFamily="18" charset="0"/>
              <a:cs typeface="Tahoma" panose="020B0604030504040204" pitchFamily="34" charset="0"/>
            </a:endParaRPr>
          </a:p>
          <a:p>
            <a:pPr marL="288000" indent="-288000" eaLnBrk="1" hangingPunct="1">
              <a:lnSpc>
                <a:spcPct val="100000"/>
              </a:lnSpc>
              <a:spcBef>
                <a:spcPct val="0"/>
              </a:spcBef>
              <a:buFontTx/>
              <a:buAutoNum type="arabicPeriod"/>
            </a:pPr>
            <a:r>
              <a:rPr lang="en-US" altLang="en-US" sz="2400" dirty="0">
                <a:solidFill>
                  <a:srgbClr val="0000CC"/>
                </a:solidFill>
                <a:latin typeface="Palatino Linotype" panose="02040502050505030304" pitchFamily="18" charset="0"/>
                <a:cs typeface="Tahoma" panose="020B0604030504040204" pitchFamily="34" charset="0"/>
              </a:rPr>
              <a:t>Do </a:t>
            </a:r>
            <a:r>
              <a:rPr lang="en-US" altLang="en-US" sz="2400" dirty="0" err="1">
                <a:solidFill>
                  <a:srgbClr val="0000CC"/>
                </a:solidFill>
                <a:latin typeface="Palatino Linotype" panose="02040502050505030304" pitchFamily="18" charset="0"/>
                <a:cs typeface="Tahoma" panose="020B0604030504040204" pitchFamily="34" charset="0"/>
              </a:rPr>
              <a:t>đó</a:t>
            </a:r>
            <a:r>
              <a:rPr lang="en-US" altLang="en-US" sz="2400">
                <a:solidFill>
                  <a:srgbClr val="0000CC"/>
                </a:solidFill>
                <a:latin typeface="Palatino Linotype" panose="02040502050505030304" pitchFamily="18" charset="0"/>
                <a:cs typeface="Tahoma" panose="020B0604030504040204" pitchFamily="34" charset="0"/>
              </a:rPr>
              <a:t>, X là </a:t>
            </a:r>
            <a:r>
              <a:rPr lang="en-US" altLang="en-US" sz="2400" dirty="0" err="1">
                <a:solidFill>
                  <a:srgbClr val="0000CC"/>
                </a:solidFill>
                <a:latin typeface="Palatino Linotype" panose="02040502050505030304" pitchFamily="18" charset="0"/>
                <a:cs typeface="Tahoma" panose="020B0604030504040204" pitchFamily="34" charset="0"/>
              </a:rPr>
              <a:t>đúng</a:t>
            </a:r>
            <a:r>
              <a:rPr lang="en-US" altLang="en-US" sz="2400" dirty="0">
                <a:solidFill>
                  <a:srgbClr val="0000CC"/>
                </a:solidFill>
                <a:latin typeface="Palatino Linotype" panose="02040502050505030304" pitchFamily="18" charset="0"/>
                <a:cs typeface="Tahoma" panose="020B0604030504040204" pitchFamily="34" charset="0"/>
              </a:rPr>
              <a:t>.</a:t>
            </a:r>
          </a:p>
        </p:txBody>
      </p:sp>
      <p:sp>
        <p:nvSpPr>
          <p:cNvPr id="5" name="Rectangle 4"/>
          <p:cNvSpPr>
            <a:spLocks noChangeArrowheads="1"/>
          </p:cNvSpPr>
          <p:nvPr/>
        </p:nvSpPr>
        <p:spPr bwMode="auto">
          <a:xfrm>
            <a:off x="6878472" y="2960965"/>
            <a:ext cx="444917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00" b="1" dirty="0">
                <a:latin typeface="Palatino Linotype" panose="02040502050505030304" pitchFamily="18" charset="0"/>
                <a:cs typeface="Calibri" panose="020F0502020204030204" pitchFamily="34" charset="0"/>
              </a:rPr>
              <a:t>2. </a:t>
            </a:r>
            <a:r>
              <a:rPr lang="en-US" altLang="en-US" sz="2400" dirty="0" err="1">
                <a:latin typeface="Palatino Linotype" panose="02040502050505030304" pitchFamily="18" charset="0"/>
                <a:cs typeface="Calibri" panose="020F0502020204030204" pitchFamily="34" charset="0"/>
              </a:rPr>
              <a:t>Em</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biết</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là</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em</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rớt</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tất</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cả</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các</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môn</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thi</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nhưng</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nếu</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em</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không</a:t>
            </a:r>
            <a:r>
              <a:rPr lang="en-US" altLang="en-US" sz="2400" dirty="0">
                <a:latin typeface="Palatino Linotype" panose="02040502050505030304" pitchFamily="18" charset="0"/>
                <a:cs typeface="Calibri" panose="020F0502020204030204" pitchFamily="34" charset="0"/>
              </a:rPr>
              <a:t> qua </a:t>
            </a:r>
            <a:r>
              <a:rPr lang="en-US" altLang="en-US" sz="2400" dirty="0" err="1">
                <a:latin typeface="Palatino Linotype" panose="02040502050505030304" pitchFamily="18" charset="0"/>
                <a:cs typeface="Calibri" panose="020F0502020204030204" pitchFamily="34" charset="0"/>
              </a:rPr>
              <a:t>được</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môn</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này</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em</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sẽ</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học</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lại</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vào</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mùa</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hè</a:t>
            </a:r>
            <a:r>
              <a:rPr lang="en-US" altLang="en-US" sz="2400" dirty="0">
                <a:latin typeface="Palatino Linotype" panose="02040502050505030304" pitchFamily="18" charset="0"/>
                <a:cs typeface="Calibri" panose="020F0502020204030204" pitchFamily="34" charset="0"/>
              </a:rPr>
              <a:t>. </a:t>
            </a:r>
            <a:r>
              <a:rPr lang="vi-VN" altLang="en-US" sz="2400" dirty="0">
                <a:latin typeface="Palatino Linotype" panose="02040502050505030304" pitchFamily="18" charset="0"/>
                <a:cs typeface="Calibri" panose="020F0502020204030204" pitchFamily="34" charset="0"/>
              </a:rPr>
              <a:t>Mà thầy biết đó, mùa hè em phải đi làm thêm để kiếm tiền trang trải cuộc sống. </a:t>
            </a:r>
            <a:r>
              <a:rPr lang="en-US" altLang="en-US" sz="2400" dirty="0" err="1">
                <a:latin typeface="Palatino Linotype" panose="02040502050505030304" pitchFamily="18" charset="0"/>
                <a:cs typeface="Calibri" panose="020F0502020204030204" pitchFamily="34" charset="0"/>
              </a:rPr>
              <a:t>Thầy</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cho</a:t>
            </a:r>
            <a:r>
              <a:rPr lang="en-US" altLang="en-US" sz="2400" dirty="0">
                <a:latin typeface="Palatino Linotype" panose="02040502050505030304" pitchFamily="18" charset="0"/>
                <a:cs typeface="Calibri" panose="020F0502020204030204" pitchFamily="34" charset="0"/>
              </a:rPr>
              <a:t> </a:t>
            </a:r>
            <a:r>
              <a:rPr lang="en-US" altLang="en-US" sz="2400" dirty="0" err="1">
                <a:latin typeface="Palatino Linotype" panose="02040502050505030304" pitchFamily="18" charset="0"/>
                <a:cs typeface="Calibri" panose="020F0502020204030204" pitchFamily="34" charset="0"/>
              </a:rPr>
              <a:t>em</a:t>
            </a:r>
            <a:r>
              <a:rPr lang="en-US" altLang="en-US" sz="2400" dirty="0">
                <a:latin typeface="Palatino Linotype" panose="02040502050505030304" pitchFamily="18" charset="0"/>
                <a:cs typeface="Calibri" panose="020F0502020204030204" pitchFamily="34" charset="0"/>
              </a:rPr>
              <a:t> qua </a:t>
            </a:r>
            <a:r>
              <a:rPr lang="en-US" altLang="en-US" sz="2400" dirty="0" err="1">
                <a:latin typeface="Palatino Linotype" panose="02040502050505030304" pitchFamily="18" charset="0"/>
                <a:cs typeface="Calibri" panose="020F0502020204030204" pitchFamily="34" charset="0"/>
              </a:rPr>
              <a:t>mô</a:t>
            </a:r>
            <a:r>
              <a:rPr lang="vi-VN" altLang="en-US" sz="2400" dirty="0">
                <a:latin typeface="Palatino Linotype" panose="02040502050505030304" pitchFamily="18" charset="0"/>
                <a:cs typeface="Calibri" panose="020F0502020204030204" pitchFamily="34" charset="0"/>
              </a:rPr>
              <a:t>n này, thầy nhé</a:t>
            </a:r>
            <a:r>
              <a:rPr lang="en-US" altLang="en-US" sz="2400" dirty="0">
                <a:latin typeface="Palatino Linotype" panose="02040502050505030304" pitchFamily="18" charset="0"/>
                <a:cs typeface="Calibri" panose="020F0502020204030204" pitchFamily="34" charset="0"/>
              </a:rPr>
              <a:t>.</a:t>
            </a:r>
          </a:p>
        </p:txBody>
      </p:sp>
      <p:sp>
        <p:nvSpPr>
          <p:cNvPr id="6" name="Rectangle 5"/>
          <p:cNvSpPr/>
          <p:nvPr/>
        </p:nvSpPr>
        <p:spPr>
          <a:xfrm>
            <a:off x="697175" y="1784935"/>
            <a:ext cx="5785513" cy="1200329"/>
          </a:xfrm>
          <a:prstGeom prst="rect">
            <a:avLst/>
          </a:prstGeom>
        </p:spPr>
        <p:txBody>
          <a:bodyPr wrap="square">
            <a:spAutoFit/>
          </a:bodyPr>
          <a:lstStyle/>
          <a:p>
            <a:r>
              <a:rPr lang="vi-VN" sz="2400" dirty="0">
                <a:latin typeface="Palatino Linotype" panose="02040502050505030304" pitchFamily="18" charset="0"/>
              </a:rPr>
              <a:t>Cố gắng gợi cảm xúc thương hại hay trắc ẩn dù chúng không liên quan đến kết luận của luận cứ.</a:t>
            </a:r>
            <a:endParaRPr lang="en-US" sz="2400" dirty="0">
              <a:latin typeface="Palatino Linotype" panose="02040502050505030304" pitchFamily="18" charset="0"/>
            </a:endParaRPr>
          </a:p>
        </p:txBody>
      </p:sp>
      <p:pic>
        <p:nvPicPr>
          <p:cNvPr id="7" name="Picture 6"/>
          <p:cNvPicPr>
            <a:picLocks noChangeAspect="1"/>
          </p:cNvPicPr>
          <p:nvPr/>
        </p:nvPicPr>
        <p:blipFill>
          <a:blip r:embed="rId2"/>
          <a:stretch>
            <a:fillRect/>
          </a:stretch>
        </p:blipFill>
        <p:spPr>
          <a:xfrm>
            <a:off x="1011531" y="4277529"/>
            <a:ext cx="4896594" cy="2580471"/>
          </a:xfrm>
          <a:prstGeom prst="rect">
            <a:avLst/>
          </a:prstGeom>
        </p:spPr>
      </p:pic>
      <p:sp>
        <p:nvSpPr>
          <p:cNvPr id="8" name="Rectangle 7"/>
          <p:cNvSpPr/>
          <p:nvPr/>
        </p:nvSpPr>
        <p:spPr>
          <a:xfrm>
            <a:off x="697175" y="3029808"/>
            <a:ext cx="1449436" cy="461665"/>
          </a:xfrm>
          <a:prstGeom prst="rect">
            <a:avLst/>
          </a:prstGeom>
        </p:spPr>
        <p:txBody>
          <a:bodyPr wrap="none">
            <a:spAutoFit/>
          </a:bodyPr>
          <a:lstStyle/>
          <a:p>
            <a:r>
              <a:rPr lang="vi-VN" sz="2400" b="1" dirty="0">
                <a:latin typeface="Palatino Linotype" panose="02040502050505030304" pitchFamily="18" charset="0"/>
              </a:rPr>
              <a:t>Cấu trúc:</a:t>
            </a:r>
            <a:endParaRPr lang="en-US" sz="2400" b="1" dirty="0">
              <a:latin typeface="Palatino Linotype" panose="02040502050505030304" pitchFamily="18" charset="0"/>
            </a:endParaRPr>
          </a:p>
        </p:txBody>
      </p:sp>
    </p:spTree>
    <p:extLst>
      <p:ext uri="{BB962C8B-B14F-4D97-AF65-F5344CB8AC3E}">
        <p14:creationId xmlns:p14="http://schemas.microsoft.com/office/powerpoint/2010/main" val="338104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827877" y="885804"/>
            <a:ext cx="506888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600" b="1" dirty="0">
                <a:latin typeface="+mn-lt"/>
                <a:cs typeface="Tahoma" panose="020B0604030504040204" pitchFamily="34" charset="0"/>
              </a:rPr>
              <a:t>VIỆN TỚI TRUYỀN THỐNG</a:t>
            </a:r>
          </a:p>
          <a:p>
            <a:pPr eaLnBrk="1" hangingPunct="1">
              <a:lnSpc>
                <a:spcPct val="100000"/>
              </a:lnSpc>
              <a:spcBef>
                <a:spcPct val="0"/>
              </a:spcBef>
              <a:buFontTx/>
              <a:buNone/>
            </a:pPr>
            <a:r>
              <a:rPr lang="en-US" altLang="en-US" sz="2600" i="1" dirty="0">
                <a:solidFill>
                  <a:srgbClr val="996633"/>
                </a:solidFill>
                <a:latin typeface="+mn-lt"/>
                <a:cs typeface="Tahoma" panose="020B0604030504040204" pitchFamily="34" charset="0"/>
              </a:rPr>
              <a:t>Appeal to Tradition</a:t>
            </a:r>
          </a:p>
        </p:txBody>
      </p:sp>
      <p:sp>
        <p:nvSpPr>
          <p:cNvPr id="4" name="Rectangle 2"/>
          <p:cNvSpPr>
            <a:spLocks noChangeArrowheads="1"/>
          </p:cNvSpPr>
          <p:nvPr/>
        </p:nvSpPr>
        <p:spPr bwMode="auto">
          <a:xfrm>
            <a:off x="7158795" y="902846"/>
            <a:ext cx="4171407"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vi-VN" altLang="en-US" sz="2400" b="1" dirty="0">
                <a:latin typeface="Palatino Linotype" panose="02040502050505030304" pitchFamily="18" charset="0"/>
                <a:cs typeface="Times New Roman" panose="02020603050405020304" pitchFamily="18" charset="0"/>
              </a:rPr>
              <a:t>1.</a:t>
            </a:r>
            <a:r>
              <a:rPr lang="vi-VN"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Đương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nhiên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là</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tôi</a:t>
            </a:r>
            <a:r>
              <a:rPr lang="en-US" altLang="en-US" sz="2400" dirty="0">
                <a:latin typeface="Palatino Linotype" panose="02040502050505030304" pitchFamily="18" charset="0"/>
                <a:cs typeface="Times New Roman" panose="02020603050405020304" pitchFamily="18" charset="0"/>
              </a:rPr>
              <a:t> tin </a:t>
            </a:r>
            <a:r>
              <a:rPr lang="vi-VN" altLang="en-US" sz="2400" dirty="0">
                <a:latin typeface="Palatino Linotype" panose="02040502050505030304" pitchFamily="18" charset="0"/>
                <a:cs typeface="Times New Roman" panose="02020603050405020304" pitchFamily="18" charset="0"/>
              </a:rPr>
              <a:t>có</a:t>
            </a:r>
            <a:r>
              <a:rPr lang="en-US" altLang="en-US" sz="2400" dirty="0">
                <a:latin typeface="Palatino Linotype" panose="02040502050505030304" pitchFamily="18" charset="0"/>
                <a:cs typeface="Times New Roman" panose="02020603050405020304" pitchFamily="18" charset="0"/>
              </a:rPr>
              <a:t> </a:t>
            </a:r>
            <a:r>
              <a:rPr lang="vi-VN" altLang="en-US" sz="2400" dirty="0">
                <a:latin typeface="Palatino Linotype" panose="02040502050505030304" pitchFamily="18" charset="0"/>
                <a:cs typeface="Times New Roman" panose="02020603050405020304" pitchFamily="18" charset="0"/>
              </a:rPr>
              <a:t>Chúa</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Hàng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nghìn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năm</a:t>
            </a:r>
            <a:r>
              <a:rPr lang="en-US" altLang="en-US" sz="2400" dirty="0">
                <a:latin typeface="Palatino Linotype" panose="02040502050505030304" pitchFamily="18" charset="0"/>
                <a:cs typeface="Times New Roman" panose="02020603050405020304" pitchFamily="18" charset="0"/>
              </a:rPr>
              <a:t> nay </a:t>
            </a:r>
            <a:r>
              <a:rPr lang="en-US" altLang="en-US" sz="2400" dirty="0" err="1">
                <a:latin typeface="Palatino Linotype" panose="02040502050505030304" pitchFamily="18" charset="0"/>
                <a:cs typeface="Times New Roman" panose="02020603050405020304" pitchFamily="18" charset="0"/>
              </a:rPr>
              <a:t>người</a:t>
            </a:r>
            <a:r>
              <a:rPr lang="en-US" altLang="en-US" sz="2400" dirty="0">
                <a:latin typeface="Palatino Linotype" panose="02040502050505030304" pitchFamily="18" charset="0"/>
                <a:cs typeface="Times New Roman" panose="02020603050405020304" pitchFamily="18" charset="0"/>
              </a:rPr>
              <a:t> ta </a:t>
            </a:r>
            <a:r>
              <a:rPr lang="en-US" altLang="en-US" sz="2400" dirty="0" err="1">
                <a:latin typeface="Palatino Linotype" panose="02040502050505030304" pitchFamily="18" charset="0"/>
                <a:cs typeface="Times New Roman" panose="02020603050405020304" pitchFamily="18" charset="0"/>
              </a:rPr>
              <a:t>đã</a:t>
            </a:r>
            <a:r>
              <a:rPr lang="en-US" altLang="en-US" sz="2400" dirty="0">
                <a:latin typeface="Palatino Linotype" panose="02040502050505030304" pitchFamily="18" charset="0"/>
                <a:cs typeface="Times New Roman" panose="02020603050405020304" pitchFamily="18" charset="0"/>
              </a:rPr>
              <a:t> tin </a:t>
            </a:r>
            <a:r>
              <a:rPr lang="vi-VN" altLang="en-US" sz="2400" dirty="0">
                <a:latin typeface="Palatino Linotype" panose="02040502050505030304" pitchFamily="18" charset="0"/>
                <a:cs typeface="Times New Roman" panose="02020603050405020304" pitchFamily="18" charset="0"/>
              </a:rPr>
              <a:t>có</a:t>
            </a:r>
            <a:r>
              <a:rPr lang="en-US" altLang="en-US" sz="2400" dirty="0">
                <a:latin typeface="Palatino Linotype" panose="02040502050505030304" pitchFamily="18" charset="0"/>
                <a:cs typeface="Times New Roman" panose="02020603050405020304" pitchFamily="18" charset="0"/>
              </a:rPr>
              <a:t> </a:t>
            </a:r>
            <a:r>
              <a:rPr lang="vi-VN" altLang="en-US" sz="2400" dirty="0">
                <a:latin typeface="Palatino Linotype" panose="02040502050505030304" pitchFamily="18" charset="0"/>
                <a:cs typeface="Times New Roman" panose="02020603050405020304" pitchFamily="18" charset="0"/>
              </a:rPr>
              <a:t>Chúa </a:t>
            </a:r>
            <a:r>
              <a:rPr lang="en-US" altLang="en-US" sz="2400" dirty="0" err="1">
                <a:latin typeface="Palatino Linotype" panose="02040502050505030304" pitchFamily="18" charset="0"/>
                <a:cs typeface="Times New Roman" panose="02020603050405020304" pitchFamily="18" charset="0"/>
              </a:rPr>
              <a:t>rồi</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điều</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đó</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cũng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chứng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tỏ</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hẳn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nhiên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là</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phải</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có</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Thượng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đế</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Hơn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nữa</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bạn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nghĩ</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thử</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xem</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có</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lòng</a:t>
            </a:r>
            <a:r>
              <a:rPr lang="en-US" altLang="en-US" sz="2400" dirty="0">
                <a:latin typeface="Palatino Linotype" panose="02040502050505030304" pitchFamily="18" charset="0"/>
                <a:cs typeface="Times New Roman" panose="02020603050405020304" pitchFamily="18" charset="0"/>
              </a:rPr>
              <a:t> tin </a:t>
            </a:r>
            <a:r>
              <a:rPr lang="en-US" altLang="en-US" sz="2400" dirty="0" err="1">
                <a:latin typeface="Palatino Linotype" panose="02040502050505030304" pitchFamily="18" charset="0"/>
                <a:cs typeface="Times New Roman" panose="02020603050405020304" pitchFamily="18" charset="0"/>
              </a:rPr>
              <a:t>nào</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khác</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lâu</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bền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như</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thế</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chăng</a:t>
            </a:r>
            <a:r>
              <a:rPr lang="en-US" altLang="en-US" sz="2400" dirty="0">
                <a:latin typeface="Palatino Linotype" panose="02040502050505030304" pitchFamily="18" charset="0"/>
                <a:cs typeface="Times New Roman" panose="02020603050405020304" pitchFamily="18" charset="0"/>
              </a:rPr>
              <a:t>?</a:t>
            </a:r>
          </a:p>
        </p:txBody>
      </p:sp>
      <p:sp>
        <p:nvSpPr>
          <p:cNvPr id="6" name="Rectangle 5"/>
          <p:cNvSpPr/>
          <p:nvPr/>
        </p:nvSpPr>
        <p:spPr>
          <a:xfrm>
            <a:off x="7140597" y="4081910"/>
            <a:ext cx="4189605" cy="2308324"/>
          </a:xfrm>
          <a:prstGeom prst="rect">
            <a:avLst/>
          </a:prstGeom>
        </p:spPr>
        <p:txBody>
          <a:bodyPr wrap="square">
            <a:spAutoFit/>
          </a:bodyPr>
          <a:lstStyle/>
          <a:p>
            <a:pPr algn="just"/>
            <a:r>
              <a:rPr lang="vi-VN" sz="2400" b="1" dirty="0">
                <a:latin typeface="Palatino Linotype" panose="02040502050505030304" pitchFamily="18" charset="0"/>
              </a:rPr>
              <a:t>2. </a:t>
            </a:r>
            <a:r>
              <a:rPr lang="vi-VN" sz="2400" dirty="0">
                <a:latin typeface="Palatino Linotype" panose="02040502050505030304" pitchFamily="18" charset="0"/>
              </a:rPr>
              <a:t>Đã bao đời nay</a:t>
            </a:r>
            <a:r>
              <a:rPr lang="vi-VN" sz="2400">
                <a:latin typeface="Palatino Linotype" panose="02040502050505030304" pitchFamily="18" charset="0"/>
              </a:rPr>
              <a:t>, tình yêu chỉ </a:t>
            </a:r>
            <a:r>
              <a:rPr lang="vi-VN" sz="2400" dirty="0">
                <a:latin typeface="Palatino Linotype" panose="02040502050505030304" pitchFamily="18" charset="0"/>
              </a:rPr>
              <a:t>là giữa người nam và người nữ, chứ có phải giữa người đồng giới tính đâu; do đó</a:t>
            </a:r>
            <a:r>
              <a:rPr lang="vi-VN" sz="2400">
                <a:latin typeface="Palatino Linotype" panose="02040502050505030304" pitchFamily="18" charset="0"/>
              </a:rPr>
              <a:t>, tình yêu đồng </a:t>
            </a:r>
            <a:r>
              <a:rPr lang="vi-VN" sz="2400" dirty="0">
                <a:latin typeface="Palatino Linotype" panose="02040502050505030304" pitchFamily="18" charset="0"/>
              </a:rPr>
              <a:t>giới tính là không được.</a:t>
            </a:r>
            <a:endParaRPr lang="en-US" sz="2400" dirty="0">
              <a:latin typeface="Palatino Linotype" panose="02040502050505030304" pitchFamily="18" charset="0"/>
            </a:endParaRPr>
          </a:p>
        </p:txBody>
      </p:sp>
      <p:pic>
        <p:nvPicPr>
          <p:cNvPr id="7" name="Picture 6"/>
          <p:cNvPicPr>
            <a:picLocks noChangeAspect="1"/>
          </p:cNvPicPr>
          <p:nvPr/>
        </p:nvPicPr>
        <p:blipFill>
          <a:blip r:embed="rId3"/>
          <a:stretch>
            <a:fillRect/>
          </a:stretch>
        </p:blipFill>
        <p:spPr>
          <a:xfrm>
            <a:off x="1300413" y="3884279"/>
            <a:ext cx="5186111" cy="2973721"/>
          </a:xfrm>
          <a:prstGeom prst="rect">
            <a:avLst/>
          </a:prstGeom>
        </p:spPr>
      </p:pic>
      <p:grpSp>
        <p:nvGrpSpPr>
          <p:cNvPr id="13" name="Group 12"/>
          <p:cNvGrpSpPr/>
          <p:nvPr/>
        </p:nvGrpSpPr>
        <p:grpSpPr>
          <a:xfrm>
            <a:off x="721471" y="1914536"/>
            <a:ext cx="6195826" cy="1921992"/>
            <a:chOff x="464287" y="1714504"/>
            <a:chExt cx="6195826" cy="1921992"/>
          </a:xfrm>
        </p:grpSpPr>
        <p:sp>
          <p:nvSpPr>
            <p:cNvPr id="3" name="Rectangle 3"/>
            <p:cNvSpPr>
              <a:spLocks noChangeArrowheads="1"/>
            </p:cNvSpPr>
            <p:nvPr/>
          </p:nvSpPr>
          <p:spPr bwMode="auto">
            <a:xfrm>
              <a:off x="2088112" y="1714504"/>
              <a:ext cx="4572001"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eaLnBrk="1" hangingPunct="1">
                <a:lnSpc>
                  <a:spcPct val="100000"/>
                </a:lnSpc>
                <a:spcBef>
                  <a:spcPct val="0"/>
                </a:spcBef>
                <a:spcAft>
                  <a:spcPts val="600"/>
                </a:spcAft>
                <a:buNone/>
              </a:pPr>
              <a:r>
                <a:rPr lang="vi-VN" altLang="en-US" sz="2400">
                  <a:solidFill>
                    <a:srgbClr val="0000CC"/>
                  </a:solidFill>
                  <a:latin typeface="Palatino Linotype" panose="02040502050505030304" pitchFamily="18" charset="0"/>
                  <a:cs typeface="Tahoma" panose="020B0604030504040204" pitchFamily="34" charset="0"/>
                </a:rPr>
                <a:t>(1) Ông bà ta cho </a:t>
              </a:r>
              <a:r>
                <a:rPr lang="vi-VN" altLang="en-US" sz="2400" dirty="0">
                  <a:solidFill>
                    <a:srgbClr val="0000CC"/>
                  </a:solidFill>
                  <a:latin typeface="Palatino Linotype" panose="02040502050505030304" pitchFamily="18" charset="0"/>
                  <a:cs typeface="Tahoma" panose="020B0604030504040204" pitchFamily="34" charset="0"/>
                </a:rPr>
                <a:t>rằng X đúng.</a:t>
              </a:r>
              <a:endParaRPr lang="en-US" altLang="en-US" sz="2400" dirty="0">
                <a:solidFill>
                  <a:srgbClr val="0000CC"/>
                </a:solidFill>
                <a:latin typeface="Palatino Linotype" panose="02040502050505030304" pitchFamily="18" charset="0"/>
                <a:cs typeface="Tahoma" panose="020B0604030504040204" pitchFamily="34" charset="0"/>
              </a:endParaRPr>
            </a:p>
            <a:p>
              <a:pPr marL="0" indent="0" eaLnBrk="1" hangingPunct="1">
                <a:lnSpc>
                  <a:spcPct val="100000"/>
                </a:lnSpc>
                <a:spcBef>
                  <a:spcPct val="0"/>
                </a:spcBef>
                <a:spcAft>
                  <a:spcPts val="600"/>
                </a:spcAft>
                <a:buNone/>
              </a:pPr>
              <a:r>
                <a:rPr lang="en-US" altLang="en-US" sz="2400">
                  <a:solidFill>
                    <a:srgbClr val="0000CC"/>
                  </a:solidFill>
                  <a:latin typeface="Palatino Linotype" panose="02040502050505030304" pitchFamily="18" charset="0"/>
                  <a:cs typeface="Tahoma" panose="020B0604030504040204" pitchFamily="34" charset="0"/>
                </a:rPr>
                <a:t>(2) </a:t>
              </a:r>
              <a:r>
                <a:rPr lang="en-US" altLang="en-US" sz="2400" dirty="0">
                  <a:solidFill>
                    <a:srgbClr val="0000CC"/>
                  </a:solidFill>
                  <a:latin typeface="Palatino Linotype" panose="02040502050505030304" pitchFamily="18" charset="0"/>
                  <a:cs typeface="Tahoma" panose="020B0604030504040204" pitchFamily="34" charset="0"/>
                </a:rPr>
                <a:t>X </a:t>
              </a:r>
              <a:r>
                <a:rPr lang="vi-VN" altLang="en-US" sz="2400" dirty="0">
                  <a:solidFill>
                    <a:srgbClr val="0000CC"/>
                  </a:solidFill>
                  <a:latin typeface="Palatino Linotype" panose="02040502050505030304" pitchFamily="18" charset="0"/>
                  <a:cs typeface="Tahoma" panose="020B0604030504040204" pitchFamily="34" charset="0"/>
                </a:rPr>
                <a:t>đúng</a:t>
              </a:r>
              <a:r>
                <a:rPr lang="en-US" altLang="en-US" sz="2400" dirty="0">
                  <a:solidFill>
                    <a:srgbClr val="0000CC"/>
                  </a:solidFill>
                  <a:latin typeface="Palatino Linotype" panose="02040502050505030304" pitchFamily="18" charset="0"/>
                  <a:cs typeface="Tahoma" panose="020B0604030504040204" pitchFamily="34" charset="0"/>
                </a:rPr>
                <a:t>.</a:t>
              </a:r>
            </a:p>
          </p:txBody>
        </p:sp>
        <p:sp>
          <p:nvSpPr>
            <p:cNvPr id="5" name="Rectangle 3"/>
            <p:cNvSpPr>
              <a:spLocks noChangeArrowheads="1"/>
            </p:cNvSpPr>
            <p:nvPr/>
          </p:nvSpPr>
          <p:spPr bwMode="auto">
            <a:xfrm>
              <a:off x="2006224" y="2728555"/>
              <a:ext cx="4653889"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eaLnBrk="1" hangingPunct="1">
                <a:lnSpc>
                  <a:spcPct val="100000"/>
                </a:lnSpc>
                <a:spcBef>
                  <a:spcPct val="0"/>
                </a:spcBef>
                <a:spcAft>
                  <a:spcPts val="600"/>
                </a:spcAft>
                <a:buNone/>
              </a:pPr>
              <a:r>
                <a:rPr lang="vi-VN" altLang="en-US" sz="2400">
                  <a:solidFill>
                    <a:srgbClr val="0000CC"/>
                  </a:solidFill>
                  <a:latin typeface="Palatino Linotype" panose="02040502050505030304" pitchFamily="18" charset="0"/>
                  <a:cs typeface="Tahoma" panose="020B0604030504040204" pitchFamily="34" charset="0"/>
                </a:rPr>
                <a:t>(1) Bao </a:t>
              </a:r>
              <a:r>
                <a:rPr lang="vi-VN" altLang="en-US" sz="2400" dirty="0">
                  <a:solidFill>
                    <a:srgbClr val="0000CC"/>
                  </a:solidFill>
                  <a:latin typeface="Palatino Linotype" panose="02040502050505030304" pitchFamily="18" charset="0"/>
                  <a:cs typeface="Tahoma" panose="020B0604030504040204" pitchFamily="34" charset="0"/>
                </a:rPr>
                <a:t>thế hệ cha ông đã làm X.</a:t>
              </a:r>
              <a:endParaRPr lang="en-US" altLang="en-US" sz="2400" dirty="0">
                <a:solidFill>
                  <a:srgbClr val="0000CC"/>
                </a:solidFill>
                <a:latin typeface="Palatino Linotype" panose="02040502050505030304" pitchFamily="18" charset="0"/>
                <a:cs typeface="Tahoma" panose="020B0604030504040204" pitchFamily="34" charset="0"/>
              </a:endParaRPr>
            </a:p>
            <a:p>
              <a:pPr marL="0" indent="0" eaLnBrk="1" hangingPunct="1">
                <a:lnSpc>
                  <a:spcPct val="100000"/>
                </a:lnSpc>
                <a:spcBef>
                  <a:spcPct val="0"/>
                </a:spcBef>
                <a:spcAft>
                  <a:spcPts val="600"/>
                </a:spcAft>
                <a:buNone/>
              </a:pPr>
              <a:r>
                <a:rPr lang="en-US" altLang="en-US" sz="2400">
                  <a:solidFill>
                    <a:srgbClr val="0000CC"/>
                  </a:solidFill>
                  <a:latin typeface="Palatino Linotype" panose="02040502050505030304" pitchFamily="18" charset="0"/>
                  <a:cs typeface="Tahoma" panose="020B0604030504040204" pitchFamily="34" charset="0"/>
                </a:rPr>
                <a:t>(2) </a:t>
              </a:r>
              <a:r>
                <a:rPr lang="vi-VN" altLang="en-US" sz="2400">
                  <a:solidFill>
                    <a:srgbClr val="0000CC"/>
                  </a:solidFill>
                  <a:latin typeface="Palatino Linotype" panose="02040502050505030304" pitchFamily="18" charset="0"/>
                  <a:cs typeface="Tahoma" panose="020B0604030504040204" pitchFamily="34" charset="0"/>
                </a:rPr>
                <a:t>Ta </a:t>
              </a:r>
              <a:r>
                <a:rPr lang="vi-VN" altLang="en-US" sz="2400" dirty="0">
                  <a:solidFill>
                    <a:srgbClr val="0000CC"/>
                  </a:solidFill>
                  <a:latin typeface="Palatino Linotype" panose="02040502050505030304" pitchFamily="18" charset="0"/>
                  <a:cs typeface="Tahoma" panose="020B0604030504040204" pitchFamily="34" charset="0"/>
                </a:rPr>
                <a:t>nên tiếp tục làm X</a:t>
              </a:r>
              <a:r>
                <a:rPr lang="en-US" altLang="en-US" sz="2400" dirty="0">
                  <a:solidFill>
                    <a:srgbClr val="0000CC"/>
                  </a:solidFill>
                  <a:latin typeface="Palatino Linotype" panose="02040502050505030304" pitchFamily="18" charset="0"/>
                  <a:cs typeface="Tahoma" panose="020B0604030504040204" pitchFamily="34" charset="0"/>
                </a:rPr>
                <a:t>.</a:t>
              </a:r>
            </a:p>
          </p:txBody>
        </p:sp>
        <p:cxnSp>
          <p:nvCxnSpPr>
            <p:cNvPr id="9" name="Straight Connector 8"/>
            <p:cNvCxnSpPr/>
            <p:nvPr/>
          </p:nvCxnSpPr>
          <p:spPr>
            <a:xfrm>
              <a:off x="2620374" y="3179928"/>
              <a:ext cx="329648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580024" y="2204686"/>
              <a:ext cx="3296480" cy="0"/>
            </a:xfrm>
            <a:prstGeom prst="line">
              <a:avLst/>
            </a:prstGeom>
          </p:spPr>
          <p:style>
            <a:lnRef idx="3">
              <a:schemeClr val="accent6"/>
            </a:lnRef>
            <a:fillRef idx="0">
              <a:schemeClr val="accent6"/>
            </a:fillRef>
            <a:effectRef idx="2">
              <a:schemeClr val="accent6"/>
            </a:effectRef>
            <a:fontRef idx="minor">
              <a:schemeClr val="tx1"/>
            </a:fontRef>
          </p:style>
        </p:cxnSp>
        <p:sp>
          <p:nvSpPr>
            <p:cNvPr id="11" name="Rectangle 10"/>
            <p:cNvSpPr/>
            <p:nvPr/>
          </p:nvSpPr>
          <p:spPr>
            <a:xfrm>
              <a:off x="464288" y="1714504"/>
              <a:ext cx="1672253" cy="461665"/>
            </a:xfrm>
            <a:prstGeom prst="rect">
              <a:avLst/>
            </a:prstGeom>
          </p:spPr>
          <p:txBody>
            <a:bodyPr wrap="none">
              <a:spAutoFit/>
            </a:bodyPr>
            <a:lstStyle/>
            <a:p>
              <a:r>
                <a:rPr lang="vi-VN" sz="2400">
                  <a:latin typeface="Palatino Linotype" panose="02040502050505030304" pitchFamily="18" charset="0"/>
                </a:rPr>
                <a:t>Cấu trúc 1:</a:t>
              </a:r>
            </a:p>
          </p:txBody>
        </p:sp>
        <p:sp>
          <p:nvSpPr>
            <p:cNvPr id="12" name="Rectangle 11"/>
            <p:cNvSpPr/>
            <p:nvPr/>
          </p:nvSpPr>
          <p:spPr>
            <a:xfrm>
              <a:off x="464287" y="2728555"/>
              <a:ext cx="1672253" cy="461665"/>
            </a:xfrm>
            <a:prstGeom prst="rect">
              <a:avLst/>
            </a:prstGeom>
          </p:spPr>
          <p:txBody>
            <a:bodyPr wrap="none">
              <a:spAutoFit/>
            </a:bodyPr>
            <a:lstStyle/>
            <a:p>
              <a:r>
                <a:rPr lang="vi-VN" sz="2400">
                  <a:latin typeface="Palatino Linotype" panose="02040502050505030304" pitchFamily="18" charset="0"/>
                </a:rPr>
                <a:t>Cấu trúc 2:</a:t>
              </a:r>
            </a:p>
          </p:txBody>
        </p:sp>
      </p:grpSp>
    </p:spTree>
    <p:extLst>
      <p:ext uri="{BB962C8B-B14F-4D97-AF65-F5344CB8AC3E}">
        <p14:creationId xmlns:p14="http://schemas.microsoft.com/office/powerpoint/2010/main" val="200537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p:cNvSpPr>
            <a:spLocks noChangeArrowheads="1"/>
          </p:cNvSpPr>
          <p:nvPr/>
        </p:nvSpPr>
        <p:spPr bwMode="auto">
          <a:xfrm>
            <a:off x="639392" y="992802"/>
            <a:ext cx="51518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vi-VN" altLang="en-US" sz="2400" b="1" dirty="0">
                <a:latin typeface="Palatino Linotype" panose="02040502050505030304" pitchFamily="18" charset="0"/>
                <a:cs typeface="Tahoma" panose="020B0604030504040204" pitchFamily="34" charset="0"/>
              </a:rPr>
              <a:t>ĐÁNH LẠC HƯỚNG / </a:t>
            </a:r>
            <a:r>
              <a:rPr lang="en-US" altLang="en-US" sz="2400" b="1" dirty="0">
                <a:latin typeface="Palatino Linotype" panose="02040502050505030304" pitchFamily="18" charset="0"/>
                <a:cs typeface="Tahoma" panose="020B0604030504040204" pitchFamily="34" charset="0"/>
              </a:rPr>
              <a:t>CÁ TRÍCH</a:t>
            </a:r>
          </a:p>
          <a:p>
            <a:pPr eaLnBrk="1" hangingPunct="1">
              <a:lnSpc>
                <a:spcPct val="100000"/>
              </a:lnSpc>
              <a:spcBef>
                <a:spcPct val="0"/>
              </a:spcBef>
              <a:buFontTx/>
              <a:buNone/>
            </a:pPr>
            <a:r>
              <a:rPr lang="en-US" altLang="en-US" sz="2400" i="1" dirty="0">
                <a:solidFill>
                  <a:srgbClr val="996633"/>
                </a:solidFill>
                <a:latin typeface="Palatino Linotype" panose="02040502050505030304" pitchFamily="18" charset="0"/>
                <a:cs typeface="Tahoma" panose="020B0604030504040204" pitchFamily="34" charset="0"/>
              </a:rPr>
              <a:t>Red Herring</a:t>
            </a:r>
          </a:p>
        </p:txBody>
      </p:sp>
      <p:grpSp>
        <p:nvGrpSpPr>
          <p:cNvPr id="13" name="Group 12"/>
          <p:cNvGrpSpPr/>
          <p:nvPr/>
        </p:nvGrpSpPr>
        <p:grpSpPr>
          <a:xfrm>
            <a:off x="1333508" y="4456301"/>
            <a:ext cx="3824280" cy="1791482"/>
            <a:chOff x="776296" y="4289505"/>
            <a:chExt cx="3581400" cy="1791482"/>
          </a:xfrm>
        </p:grpSpPr>
        <p:sp>
          <p:nvSpPr>
            <p:cNvPr id="3" name="Rectangle 14"/>
            <p:cNvSpPr>
              <a:spLocks noChangeArrowheads="1"/>
            </p:cNvSpPr>
            <p:nvPr/>
          </p:nvSpPr>
          <p:spPr bwMode="auto">
            <a:xfrm>
              <a:off x="776296" y="4765242"/>
              <a:ext cx="3581400" cy="131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AutoNum type="arabicPeriod"/>
              </a:pPr>
              <a:r>
                <a:rPr lang="vi-VN" altLang="en-US" sz="2400" dirty="0">
                  <a:solidFill>
                    <a:srgbClr val="0000CC"/>
                  </a:solidFill>
                  <a:latin typeface="Palatino Linotype" panose="02040502050505030304" pitchFamily="18" charset="0"/>
                  <a:cs typeface="Tahoma" panose="020B0604030504040204" pitchFamily="34" charset="0"/>
                </a:rPr>
                <a:t>Người 1 nêu vấn đề X</a:t>
              </a:r>
              <a:r>
                <a:rPr lang="en-US" altLang="en-US" sz="2400" dirty="0">
                  <a:solidFill>
                    <a:srgbClr val="0000CC"/>
                  </a:solidFill>
                  <a:latin typeface="Palatino Linotype" panose="02040502050505030304" pitchFamily="18" charset="0"/>
                  <a:cs typeface="Tahoma" panose="020B0604030504040204" pitchFamily="34" charset="0"/>
                </a:rPr>
                <a:t>. </a:t>
              </a:r>
            </a:p>
            <a:p>
              <a:pPr algn="just" eaLnBrk="1" hangingPunct="1">
                <a:lnSpc>
                  <a:spcPct val="100000"/>
                </a:lnSpc>
                <a:spcBef>
                  <a:spcPct val="0"/>
                </a:spcBef>
                <a:spcAft>
                  <a:spcPts val="900"/>
                </a:spcAft>
                <a:buFontTx/>
                <a:buAutoNum type="arabicPeriod"/>
              </a:pPr>
              <a:r>
                <a:rPr lang="vi-VN" altLang="en-US" sz="2400" dirty="0">
                  <a:solidFill>
                    <a:srgbClr val="0000CC"/>
                  </a:solidFill>
                  <a:latin typeface="Palatino Linotype" panose="02040502050505030304" pitchFamily="18" charset="0"/>
                  <a:cs typeface="Tahoma" panose="020B0604030504040204" pitchFamily="34" charset="0"/>
                </a:rPr>
                <a:t>Người 2 nêu vấn đề Y.</a:t>
              </a:r>
              <a:endParaRPr lang="en-US" altLang="en-US" sz="2400" dirty="0">
                <a:solidFill>
                  <a:srgbClr val="0000CC"/>
                </a:solidFill>
                <a:latin typeface="Palatino Linotype" panose="02040502050505030304" pitchFamily="18" charset="0"/>
                <a:cs typeface="Tahoma" panose="020B0604030504040204" pitchFamily="34" charset="0"/>
              </a:endParaRPr>
            </a:p>
            <a:p>
              <a:pPr eaLnBrk="1" hangingPunct="1">
                <a:lnSpc>
                  <a:spcPct val="100000"/>
                </a:lnSpc>
                <a:spcBef>
                  <a:spcPct val="0"/>
                </a:spcBef>
                <a:buFontTx/>
                <a:buAutoNum type="arabicPeriod"/>
              </a:pPr>
              <a:r>
                <a:rPr lang="vi-VN" altLang="en-US" sz="2400" dirty="0">
                  <a:solidFill>
                    <a:srgbClr val="0000CC"/>
                  </a:solidFill>
                  <a:latin typeface="Palatino Linotype" panose="02040502050505030304" pitchFamily="18" charset="0"/>
                  <a:cs typeface="Tahoma" panose="020B0604030504040204" pitchFamily="34" charset="0"/>
                </a:rPr>
                <a:t>X </a:t>
              </a:r>
              <a:r>
                <a:rPr lang="en-US" altLang="en-US" sz="2400" dirty="0" err="1">
                  <a:solidFill>
                    <a:srgbClr val="0000CC"/>
                  </a:solidFill>
                  <a:latin typeface="Palatino Linotype" panose="02040502050505030304" pitchFamily="18" charset="0"/>
                  <a:cs typeface="Times New Roman" panose="02020603050405020304" pitchFamily="18" charset="0"/>
                </a:rPr>
                <a:t>bị</a:t>
              </a:r>
              <a:r>
                <a:rPr lang="en-US" altLang="en-US" sz="2400" dirty="0">
                  <a:solidFill>
                    <a:srgbClr val="0000CC"/>
                  </a:solidFill>
                  <a:latin typeface="Palatino Linotype" panose="02040502050505030304" pitchFamily="18" charset="0"/>
                  <a:cs typeface="Times New Roman" panose="02020603050405020304" pitchFamily="18" charset="0"/>
                </a:rPr>
                <a:t> </a:t>
              </a:r>
              <a:r>
                <a:rPr lang="en-US" altLang="en-US" sz="2400" dirty="0" err="1">
                  <a:solidFill>
                    <a:srgbClr val="0000CC"/>
                  </a:solidFill>
                  <a:latin typeface="Palatino Linotype" panose="02040502050505030304" pitchFamily="18" charset="0"/>
                  <a:cs typeface="Times New Roman" panose="02020603050405020304" pitchFamily="18" charset="0"/>
                </a:rPr>
                <a:t>bỏ</a:t>
              </a:r>
              <a:r>
                <a:rPr lang="en-US" altLang="en-US" sz="2400" dirty="0">
                  <a:solidFill>
                    <a:srgbClr val="0000CC"/>
                  </a:solidFill>
                  <a:latin typeface="Palatino Linotype" panose="02040502050505030304" pitchFamily="18" charset="0"/>
                  <a:cs typeface="Times New Roman" panose="02020603050405020304" pitchFamily="18" charset="0"/>
                </a:rPr>
                <a:t> qua</a:t>
              </a:r>
              <a:r>
                <a:rPr lang="en-US" altLang="en-US" sz="2400" dirty="0">
                  <a:solidFill>
                    <a:srgbClr val="0000CC"/>
                  </a:solidFill>
                  <a:latin typeface="Palatino Linotype" panose="02040502050505030304" pitchFamily="18" charset="0"/>
                  <a:cs typeface="Tahoma" panose="020B0604030504040204" pitchFamily="34" charset="0"/>
                </a:rPr>
                <a:t>.</a:t>
              </a:r>
            </a:p>
          </p:txBody>
        </p:sp>
        <p:sp>
          <p:nvSpPr>
            <p:cNvPr id="4" name="Rectangle 3"/>
            <p:cNvSpPr/>
            <p:nvPr/>
          </p:nvSpPr>
          <p:spPr>
            <a:xfrm>
              <a:off x="776296" y="4289505"/>
              <a:ext cx="1441420" cy="461665"/>
            </a:xfrm>
            <a:prstGeom prst="rect">
              <a:avLst/>
            </a:prstGeom>
          </p:spPr>
          <p:txBody>
            <a:bodyPr wrap="none">
              <a:spAutoFit/>
            </a:bodyPr>
            <a:lstStyle/>
            <a:p>
              <a:r>
                <a:rPr lang="vi-VN" sz="2400">
                  <a:latin typeface="Palatino Linotype" panose="02040502050505030304" pitchFamily="18" charset="0"/>
                </a:rPr>
                <a:t>Cấu trúc:</a:t>
              </a:r>
              <a:endParaRPr lang="en-US" sz="2400" dirty="0">
                <a:latin typeface="Palatino Linotype" panose="02040502050505030304" pitchFamily="18" charset="0"/>
              </a:endParaRPr>
            </a:p>
          </p:txBody>
        </p:sp>
      </p:grpSp>
      <p:sp>
        <p:nvSpPr>
          <p:cNvPr id="5" name="Rectangle 10"/>
          <p:cNvSpPr>
            <a:spLocks noChangeArrowheads="1"/>
          </p:cNvSpPr>
          <p:nvPr/>
        </p:nvSpPr>
        <p:spPr bwMode="auto">
          <a:xfrm>
            <a:off x="8838064" y="3753111"/>
            <a:ext cx="24151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vi-VN" altLang="en-US" sz="2400" dirty="0">
                <a:latin typeface="Palatino Linotype" panose="02040502050505030304" pitchFamily="18" charset="0"/>
                <a:cs typeface="Tahoma" panose="020B0604030504040204" pitchFamily="34" charset="0"/>
              </a:rPr>
              <a:t>Thế ai đưa ra bộ quy tắc này?...</a:t>
            </a:r>
            <a:endParaRPr lang="en-US" altLang="en-US" sz="2400" dirty="0">
              <a:latin typeface="Palatino Linotype" panose="02040502050505030304" pitchFamily="18" charset="0"/>
              <a:cs typeface="Tahoma" panose="020B0604030504040204" pitchFamily="34" charset="0"/>
            </a:endParaRPr>
          </a:p>
        </p:txBody>
      </p:sp>
      <p:pic>
        <p:nvPicPr>
          <p:cNvPr id="6" name="Picture 2" descr="https://webstockreview.net/images/clipart-hippo-mad-1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6262" y="1776644"/>
            <a:ext cx="5386997" cy="17831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51936" y="1006563"/>
            <a:ext cx="2986128" cy="830997"/>
          </a:xfrm>
          <a:prstGeom prst="rect">
            <a:avLst/>
          </a:prstGeom>
        </p:spPr>
        <p:txBody>
          <a:bodyPr wrap="square">
            <a:spAutoFit/>
          </a:bodyPr>
          <a:lstStyle/>
          <a:p>
            <a:pPr algn="just">
              <a:lnSpc>
                <a:spcPct val="100000"/>
              </a:lnSpc>
              <a:spcBef>
                <a:spcPct val="0"/>
              </a:spcBef>
              <a:buFontTx/>
              <a:buNone/>
            </a:pPr>
            <a:r>
              <a:rPr lang="vi-VN" altLang="en-US" sz="2400" i="1" dirty="0">
                <a:latin typeface="Palatino Linotype" panose="02040502050505030304" pitchFamily="18" charset="0"/>
                <a:cs typeface="Tahoma" panose="020B0604030504040204" pitchFamily="34" charset="0"/>
              </a:rPr>
              <a:t>Dối vợ là trái đạo lý, anh biết chưa hở?</a:t>
            </a:r>
          </a:p>
        </p:txBody>
      </p:sp>
      <p:sp>
        <p:nvSpPr>
          <p:cNvPr id="8" name="Rectangle 7"/>
          <p:cNvSpPr/>
          <p:nvPr/>
        </p:nvSpPr>
        <p:spPr>
          <a:xfrm>
            <a:off x="9080991" y="1017448"/>
            <a:ext cx="2172269" cy="830997"/>
          </a:xfrm>
          <a:prstGeom prst="rect">
            <a:avLst/>
          </a:prstGeom>
        </p:spPr>
        <p:txBody>
          <a:bodyPr wrap="square">
            <a:spAutoFit/>
          </a:bodyPr>
          <a:lstStyle/>
          <a:p>
            <a:pPr algn="just">
              <a:lnSpc>
                <a:spcPct val="100000"/>
              </a:lnSpc>
              <a:spcBef>
                <a:spcPct val="0"/>
              </a:spcBef>
              <a:buFontTx/>
              <a:buNone/>
            </a:pPr>
            <a:r>
              <a:rPr lang="vi-VN" altLang="en-US" sz="2400" dirty="0">
                <a:latin typeface="Palatino Linotype" panose="02040502050505030304" pitchFamily="18" charset="0"/>
                <a:cs typeface="Tahoma" panose="020B0604030504040204" pitchFamily="34" charset="0"/>
              </a:rPr>
              <a:t>Ủa, đạo lý là cái chi vậy?</a:t>
            </a:r>
          </a:p>
        </p:txBody>
      </p:sp>
      <p:pic>
        <p:nvPicPr>
          <p:cNvPr id="9" name="Picture 2" descr="https://webstockreview.net/images/clipart-hippo-mad-19.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2352" y="4820241"/>
            <a:ext cx="5386997" cy="17831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791200" y="3669744"/>
            <a:ext cx="2992952" cy="1200329"/>
          </a:xfrm>
          <a:prstGeom prst="rect">
            <a:avLst/>
          </a:prstGeom>
        </p:spPr>
        <p:txBody>
          <a:bodyPr wrap="square">
            <a:spAutoFit/>
          </a:bodyPr>
          <a:lstStyle/>
          <a:p>
            <a:pPr algn="just">
              <a:lnSpc>
                <a:spcPct val="100000"/>
              </a:lnSpc>
              <a:spcBef>
                <a:spcPct val="0"/>
              </a:spcBef>
              <a:buFontTx/>
              <a:buNone/>
            </a:pPr>
            <a:r>
              <a:rPr lang="vi-VN" altLang="en-US" sz="2400" i="1" dirty="0">
                <a:latin typeface="Palatino Linotype" panose="02040502050505030304" pitchFamily="18" charset="0"/>
                <a:cs typeface="Tahoma" panose="020B0604030504040204" pitchFamily="34" charset="0"/>
              </a:rPr>
              <a:t>Là bộ quy tắc ứng xử dùng chung cho các nền văn hóa.</a:t>
            </a:r>
          </a:p>
        </p:txBody>
      </p:sp>
      <p:grpSp>
        <p:nvGrpSpPr>
          <p:cNvPr id="14" name="Group 13"/>
          <p:cNvGrpSpPr/>
          <p:nvPr/>
        </p:nvGrpSpPr>
        <p:grpSpPr>
          <a:xfrm>
            <a:off x="660544" y="1992687"/>
            <a:ext cx="3881082" cy="2223922"/>
            <a:chOff x="700096" y="1882257"/>
            <a:chExt cx="3881082" cy="2223922"/>
          </a:xfrm>
        </p:grpSpPr>
        <p:pic>
          <p:nvPicPr>
            <p:cNvPr id="11" name="Picture 4" descr="https://pbs.twimg.com/profile_images/942847303274053632/AWu7x55b_40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96" y="1882257"/>
              <a:ext cx="1752600" cy="222392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739410" y="2103118"/>
              <a:ext cx="1841768" cy="1938992"/>
            </a:xfrm>
            <a:prstGeom prst="rect">
              <a:avLst/>
            </a:prstGeom>
          </p:spPr>
          <p:txBody>
            <a:bodyPr wrap="square">
              <a:spAutoFit/>
            </a:bodyPr>
            <a:lstStyle/>
            <a:p>
              <a:r>
                <a:rPr lang="vi-VN" sz="2400" dirty="0">
                  <a:latin typeface="Palatino Linotype" panose="02040502050505030304" pitchFamily="18" charset="0"/>
                </a:rPr>
                <a:t>lèo lái luận cứ sang vấn đề khác sao cho có lợi cho mình</a:t>
              </a:r>
              <a:endParaRPr lang="en-US" sz="2400" dirty="0">
                <a:latin typeface="Palatino Linotype" panose="02040502050505030304" pitchFamily="18" charset="0"/>
              </a:endParaRPr>
            </a:p>
          </p:txBody>
        </p:sp>
      </p:grpSp>
      <p:cxnSp>
        <p:nvCxnSpPr>
          <p:cNvPr id="16" name="Straight Connector 15"/>
          <p:cNvCxnSpPr/>
          <p:nvPr/>
        </p:nvCxnSpPr>
        <p:spPr>
          <a:xfrm>
            <a:off x="1757361" y="5757863"/>
            <a:ext cx="2886075" cy="1"/>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2585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9"/>
          <p:cNvSpPr>
            <a:spLocks noChangeArrowheads="1"/>
          </p:cNvSpPr>
          <p:nvPr/>
        </p:nvSpPr>
        <p:spPr bwMode="auto">
          <a:xfrm>
            <a:off x="683069" y="1006880"/>
            <a:ext cx="269875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600" b="1" dirty="0">
                <a:latin typeface="+mn-lt"/>
                <a:cs typeface="Tahoma" panose="020B0604030504040204" pitchFamily="34" charset="0"/>
              </a:rPr>
              <a:t>DỐC TRƠN</a:t>
            </a:r>
          </a:p>
          <a:p>
            <a:pPr eaLnBrk="1" hangingPunct="1">
              <a:lnSpc>
                <a:spcPct val="100000"/>
              </a:lnSpc>
              <a:spcBef>
                <a:spcPct val="0"/>
              </a:spcBef>
              <a:buFontTx/>
              <a:buNone/>
            </a:pPr>
            <a:r>
              <a:rPr lang="en-US" altLang="en-US" sz="2600" i="1" dirty="0">
                <a:solidFill>
                  <a:srgbClr val="996633"/>
                </a:solidFill>
                <a:latin typeface="+mn-lt"/>
                <a:cs typeface="Tahoma" panose="020B0604030504040204" pitchFamily="34" charset="0"/>
              </a:rPr>
              <a:t>Slippery Slope</a:t>
            </a:r>
          </a:p>
        </p:txBody>
      </p:sp>
      <p:sp>
        <p:nvSpPr>
          <p:cNvPr id="4" name="Rectangle 2"/>
          <p:cNvSpPr>
            <a:spLocks noChangeArrowheads="1"/>
          </p:cNvSpPr>
          <p:nvPr/>
        </p:nvSpPr>
        <p:spPr bwMode="auto">
          <a:xfrm>
            <a:off x="6354972" y="1009142"/>
            <a:ext cx="509201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en-US" sz="2400" dirty="0" err="1">
                <a:latin typeface="+mn-lt"/>
                <a:cs typeface="Times New Roman" panose="02020603050405020304" pitchFamily="18" charset="0"/>
              </a:rPr>
              <a:t>Nếu</a:t>
            </a:r>
            <a:r>
              <a:rPr lang="en-US" altLang="en-US" sz="2400" dirty="0">
                <a:latin typeface="+mn-lt"/>
                <a:cs typeface="Times New Roman" panose="02020603050405020304" pitchFamily="18" charset="0"/>
              </a:rPr>
              <a:t> con </a:t>
            </a:r>
            <a:r>
              <a:rPr lang="en-US" altLang="en-US" sz="2400" dirty="0" err="1">
                <a:latin typeface="+mn-lt"/>
                <a:cs typeface="Times New Roman" panose="02020603050405020304" pitchFamily="18" charset="0"/>
              </a:rPr>
              <a:t>anh</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đã</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lấy</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đồ</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chơi</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trong</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nhà</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tôi</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mà</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không</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xin</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phép</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thì</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tức</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là</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nó</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đã</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có</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hành</a:t>
            </a:r>
            <a:r>
              <a:rPr lang="en-US" altLang="en-US" sz="2400" dirty="0">
                <a:latin typeface="+mn-lt"/>
                <a:cs typeface="Times New Roman" panose="02020603050405020304" pitchFamily="18" charset="0"/>
              </a:rPr>
              <a:t> vi </a:t>
            </a:r>
            <a:r>
              <a:rPr lang="en-US" altLang="en-US" sz="2400" dirty="0" err="1">
                <a:latin typeface="+mn-lt"/>
                <a:cs typeface="Times New Roman" panose="02020603050405020304" pitchFamily="18" charset="0"/>
              </a:rPr>
              <a:t>ăn</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cắp</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Mới</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tí</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tuổi</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này</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đã</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ăn</a:t>
            </a:r>
            <a:r>
              <a:rPr lang="en-US" altLang="en-US" sz="2400" dirty="0">
                <a:latin typeface="+mn-lt"/>
                <a:cs typeface="Times New Roman" panose="02020603050405020304" pitchFamily="18" charset="0"/>
              </a:rPr>
              <a:t> </a:t>
            </a:r>
            <a:r>
              <a:rPr lang="en-US" altLang="en-US" sz="2400" err="1">
                <a:latin typeface="+mn-lt"/>
                <a:cs typeface="Times New Roman" panose="02020603050405020304" pitchFamily="18" charset="0"/>
              </a:rPr>
              <a:t>cắp</a:t>
            </a:r>
            <a:r>
              <a:rPr lang="en-US" altLang="en-US" sz="2400">
                <a:latin typeface="+mn-lt"/>
                <a:cs typeface="Times New Roman" panose="02020603050405020304" pitchFamily="18" charset="0"/>
              </a:rPr>
              <a:t> thì </a:t>
            </a:r>
            <a:r>
              <a:rPr lang="en-US" altLang="en-US" sz="2400" dirty="0" err="1">
                <a:latin typeface="+mn-lt"/>
                <a:cs typeface="Times New Roman" panose="02020603050405020304" pitchFamily="18" charset="0"/>
              </a:rPr>
              <a:t>có</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gì</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đảm</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bảo</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lớn</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lên</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nó</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không</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phải</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là</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phường</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đầu</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trộm</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đuôi</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cướp</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Đó</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là</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chưa</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nói</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giết</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người</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nữa</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không</a:t>
            </a:r>
            <a:r>
              <a:rPr lang="en-US" altLang="en-US" sz="2400" dirty="0">
                <a:latin typeface="+mn-lt"/>
                <a:cs typeface="Times New Roman" panose="02020603050405020304" pitchFamily="18" charset="0"/>
              </a:rPr>
              <a:t> </a:t>
            </a:r>
            <a:r>
              <a:rPr lang="en-US" altLang="en-US" sz="2400" dirty="0" err="1">
                <a:latin typeface="+mn-lt"/>
                <a:cs typeface="Times New Roman" panose="02020603050405020304" pitchFamily="18" charset="0"/>
              </a:rPr>
              <a:t>chừng</a:t>
            </a:r>
            <a:r>
              <a:rPr lang="en-US" altLang="en-US" sz="2400" dirty="0">
                <a:latin typeface="+mn-lt"/>
                <a:cs typeface="Times New Roman" panose="02020603050405020304" pitchFamily="18" charset="0"/>
              </a:rPr>
              <a:t>.</a:t>
            </a:r>
          </a:p>
        </p:txBody>
      </p:sp>
      <p:grpSp>
        <p:nvGrpSpPr>
          <p:cNvPr id="11" name="Group 10"/>
          <p:cNvGrpSpPr/>
          <p:nvPr/>
        </p:nvGrpSpPr>
        <p:grpSpPr>
          <a:xfrm>
            <a:off x="609600" y="4447513"/>
            <a:ext cx="5448300" cy="1703840"/>
            <a:chOff x="609600" y="4447513"/>
            <a:chExt cx="5448300" cy="1703840"/>
          </a:xfrm>
        </p:grpSpPr>
        <p:sp>
          <p:nvSpPr>
            <p:cNvPr id="3" name="Rectangle 20"/>
            <p:cNvSpPr>
              <a:spLocks noChangeArrowheads="1"/>
            </p:cNvSpPr>
            <p:nvPr/>
          </p:nvSpPr>
          <p:spPr bwMode="auto">
            <a:xfrm>
              <a:off x="650895" y="4951024"/>
              <a:ext cx="540700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gn="just">
                <a:lnSpc>
                  <a:spcPct val="100000"/>
                </a:lnSpc>
                <a:spcBef>
                  <a:spcPct val="0"/>
                </a:spcBef>
                <a:buNone/>
              </a:pPr>
              <a:r>
                <a:rPr lang="vi-VN" sz="2400" dirty="0">
                  <a:solidFill>
                    <a:srgbClr val="0000CC"/>
                  </a:solidFill>
                  <a:latin typeface="Palatino Linotype" panose="02040502050505030304" pitchFamily="18" charset="0"/>
                  <a:cs typeface="Times New Roman" panose="02020603050405020304" pitchFamily="18" charset="0"/>
                </a:rPr>
                <a:t>Nếu</a:t>
              </a:r>
              <a:r>
                <a:rPr lang="en-US" sz="2400" dirty="0">
                  <a:solidFill>
                    <a:srgbClr val="0000CC"/>
                  </a:solidFill>
                  <a:latin typeface="Palatino Linotype" panose="02040502050505030304" pitchFamily="18" charset="0"/>
                  <a:cs typeface="Times New Roman" panose="02020603050405020304" pitchFamily="18" charset="0"/>
                </a:rPr>
                <a:t> A, </a:t>
              </a:r>
              <a:r>
                <a:rPr lang="vi-VN" sz="2400">
                  <a:solidFill>
                    <a:srgbClr val="0000CC"/>
                  </a:solidFill>
                  <a:latin typeface="Palatino Linotype" panose="02040502050505030304" pitchFamily="18" charset="0"/>
                  <a:cs typeface="Times New Roman" panose="02020603050405020304" pitchFamily="18" charset="0"/>
                </a:rPr>
                <a:t>thì</a:t>
              </a:r>
              <a:r>
                <a:rPr lang="en-US" sz="2400">
                  <a:solidFill>
                    <a:srgbClr val="0000CC"/>
                  </a:solidFill>
                  <a:latin typeface="Palatino Linotype" panose="02040502050505030304" pitchFamily="18" charset="0"/>
                  <a:cs typeface="Times New Roman" panose="02020603050405020304" pitchFamily="18" charset="0"/>
                </a:rPr>
                <a:t> B </a:t>
              </a:r>
              <a:r>
                <a:rPr lang="en-US" sz="2400" i="1">
                  <a:solidFill>
                    <a:srgbClr val="0000CC"/>
                  </a:solidFill>
                  <a:latin typeface="Palatino Linotype" panose="02040502050505030304" pitchFamily="18" charset="0"/>
                  <a:cs typeface="Times New Roman" panose="02020603050405020304" pitchFamily="18" charset="0"/>
                </a:rPr>
                <a:t>[nghiêm trọng hơn]</a:t>
              </a:r>
              <a:r>
                <a:rPr lang="en-US" sz="2400">
                  <a:solidFill>
                    <a:srgbClr val="0000CC"/>
                  </a:solidFill>
                  <a:latin typeface="Palatino Linotype" panose="02040502050505030304" pitchFamily="18" charset="0"/>
                  <a:cs typeface="Times New Roman" panose="02020603050405020304" pitchFamily="18" charset="0"/>
                </a:rPr>
                <a:t>, </a:t>
              </a:r>
              <a:r>
                <a:rPr lang="vi-VN" sz="2400">
                  <a:solidFill>
                    <a:srgbClr val="0000CC"/>
                  </a:solidFill>
                  <a:latin typeface="Palatino Linotype" panose="02040502050505030304" pitchFamily="18" charset="0"/>
                  <a:cs typeface="Times New Roman" panose="02020603050405020304" pitchFamily="18" charset="0"/>
                </a:rPr>
                <a:t>rồi</a:t>
              </a:r>
              <a:r>
                <a:rPr lang="en-US" sz="2400">
                  <a:solidFill>
                    <a:srgbClr val="0000CC"/>
                  </a:solidFill>
                  <a:latin typeface="Palatino Linotype" panose="02040502050505030304" pitchFamily="18" charset="0"/>
                  <a:cs typeface="Times New Roman" panose="02020603050405020304" pitchFamily="18" charset="0"/>
                </a:rPr>
                <a:t> C </a:t>
              </a:r>
              <a:r>
                <a:rPr lang="en-US" sz="2400" i="1">
                  <a:solidFill>
                    <a:srgbClr val="0000CC"/>
                  </a:solidFill>
                  <a:latin typeface="Palatino Linotype" panose="02040502050505030304" pitchFamily="18" charset="0"/>
                  <a:cs typeface="Times New Roman" panose="02020603050405020304" pitchFamily="18" charset="0"/>
                </a:rPr>
                <a:t>[nghiêm trọng hơn]</a:t>
              </a:r>
              <a:r>
                <a:rPr lang="en-US" sz="2400">
                  <a:solidFill>
                    <a:srgbClr val="0000CC"/>
                  </a:solidFill>
                  <a:latin typeface="Palatino Linotype" panose="02040502050505030304" pitchFamily="18" charset="0"/>
                  <a:cs typeface="Times New Roman" panose="02020603050405020304" pitchFamily="18" charset="0"/>
                </a:rPr>
                <a:t>, </a:t>
              </a:r>
              <a:r>
                <a:rPr lang="en-US" sz="2400" dirty="0">
                  <a:solidFill>
                    <a:srgbClr val="0000CC"/>
                  </a:solidFill>
                  <a:latin typeface="Palatino Linotype" panose="02040502050505030304" pitchFamily="18" charset="0"/>
                  <a:cs typeface="Times New Roman" panose="02020603050405020304" pitchFamily="18" charset="0"/>
                </a:rPr>
                <a:t>... </a:t>
              </a:r>
              <a:r>
                <a:rPr lang="vi-VN" sz="2400" dirty="0">
                  <a:solidFill>
                    <a:srgbClr val="0000CC"/>
                  </a:solidFill>
                  <a:latin typeface="Palatino Linotype" panose="02040502050505030304" pitchFamily="18" charset="0"/>
                  <a:cs typeface="Times New Roman" panose="02020603050405020304" pitchFamily="18" charset="0"/>
                </a:rPr>
                <a:t>và cuối cùng là</a:t>
              </a:r>
              <a:r>
                <a:rPr lang="en-US" sz="2400" dirty="0">
                  <a:solidFill>
                    <a:srgbClr val="0000CC"/>
                  </a:solidFill>
                  <a:latin typeface="Palatino Linotype" panose="02040502050505030304" pitchFamily="18" charset="0"/>
                  <a:cs typeface="Times New Roman" panose="02020603050405020304" pitchFamily="18" charset="0"/>
                </a:rPr>
                <a:t> </a:t>
              </a:r>
              <a:r>
                <a:rPr lang="en-US" sz="2400">
                  <a:solidFill>
                    <a:srgbClr val="0000CC"/>
                  </a:solidFill>
                  <a:latin typeface="Palatino Linotype" panose="02040502050505030304" pitchFamily="18" charset="0"/>
                  <a:cs typeface="Times New Roman" panose="02020603050405020304" pitchFamily="18" charset="0"/>
                </a:rPr>
                <a:t>Z! </a:t>
              </a:r>
              <a:r>
                <a:rPr lang="en-US" sz="2400" i="1">
                  <a:solidFill>
                    <a:srgbClr val="0000CC"/>
                  </a:solidFill>
                  <a:latin typeface="Palatino Linotype" panose="02040502050505030304" pitchFamily="18" charset="0"/>
                  <a:cs typeface="Times New Roman" panose="02020603050405020304" pitchFamily="18" charset="0"/>
                </a:rPr>
                <a:t>[vô cùng nghiêm trọng]</a:t>
              </a:r>
              <a:endParaRPr lang="en-US" altLang="en-US" sz="2400" i="1" dirty="0">
                <a:solidFill>
                  <a:srgbClr val="0000CC"/>
                </a:solidFill>
                <a:latin typeface="Palatino Linotype" panose="02040502050505030304" pitchFamily="18" charset="0"/>
                <a:cs typeface="Times New Roman" panose="02020603050405020304" pitchFamily="18" charset="0"/>
              </a:endParaRPr>
            </a:p>
          </p:txBody>
        </p:sp>
        <p:sp>
          <p:nvSpPr>
            <p:cNvPr id="6" name="Rectangle 5"/>
            <p:cNvSpPr/>
            <p:nvPr/>
          </p:nvSpPr>
          <p:spPr>
            <a:xfrm>
              <a:off x="609600" y="4447513"/>
              <a:ext cx="1441420" cy="461665"/>
            </a:xfrm>
            <a:prstGeom prst="rect">
              <a:avLst/>
            </a:prstGeom>
          </p:spPr>
          <p:txBody>
            <a:bodyPr wrap="none">
              <a:spAutoFit/>
            </a:bodyPr>
            <a:lstStyle/>
            <a:p>
              <a:r>
                <a:rPr lang="vi-VN" sz="2400">
                  <a:latin typeface="Palatino Linotype" panose="02040502050505030304" pitchFamily="18" charset="0"/>
                </a:rPr>
                <a:t>Cấu trúc:</a:t>
              </a:r>
              <a:endParaRPr lang="en-US" sz="2400" dirty="0">
                <a:latin typeface="Palatino Linotype" panose="02040502050505030304" pitchFamily="18" charset="0"/>
              </a:endParaRPr>
            </a:p>
          </p:txBody>
        </p:sp>
      </p:grpSp>
      <p:pic>
        <p:nvPicPr>
          <p:cNvPr id="8" name="Picture 7"/>
          <p:cNvPicPr>
            <a:picLocks noChangeAspect="1"/>
          </p:cNvPicPr>
          <p:nvPr/>
        </p:nvPicPr>
        <p:blipFill>
          <a:blip r:embed="rId2"/>
          <a:stretch>
            <a:fillRect/>
          </a:stretch>
        </p:blipFill>
        <p:spPr>
          <a:xfrm>
            <a:off x="9089808" y="3765068"/>
            <a:ext cx="2214575" cy="2871782"/>
          </a:xfrm>
          <a:prstGeom prst="rect">
            <a:avLst/>
          </a:prstGeom>
        </p:spPr>
      </p:pic>
      <p:sp>
        <p:nvSpPr>
          <p:cNvPr id="9" name="Rectangle 8"/>
          <p:cNvSpPr/>
          <p:nvPr/>
        </p:nvSpPr>
        <p:spPr>
          <a:xfrm>
            <a:off x="6354973" y="4231463"/>
            <a:ext cx="3013096" cy="1938992"/>
          </a:xfrm>
          <a:prstGeom prst="rect">
            <a:avLst/>
          </a:prstGeom>
        </p:spPr>
        <p:txBody>
          <a:bodyPr wrap="square">
            <a:spAutoFit/>
          </a:bodyPr>
          <a:lstStyle/>
          <a:p>
            <a:r>
              <a:rPr lang="vi-VN" sz="2400" b="1" i="1" dirty="0">
                <a:latin typeface="Palatino Linotype" panose="02040502050505030304" pitchFamily="18" charset="0"/>
              </a:rPr>
              <a:t>Lưu ý: </a:t>
            </a:r>
            <a:r>
              <a:rPr lang="vi-VN" sz="2400" i="1" dirty="0">
                <a:latin typeface="Palatino Linotype" panose="02040502050505030304" pitchFamily="18" charset="0"/>
              </a:rPr>
              <a:t>Khi chuỗi sự kiện có quan hệ nhân quả tất yếu thì đó không phải là ngụy biện dốc trơn.</a:t>
            </a:r>
            <a:endParaRPr lang="en-US" sz="2400" i="1" dirty="0">
              <a:latin typeface="Palatino Linotype" panose="02040502050505030304" pitchFamily="18" charset="0"/>
            </a:endParaRPr>
          </a:p>
        </p:txBody>
      </p:sp>
      <p:grpSp>
        <p:nvGrpSpPr>
          <p:cNvPr id="10" name="Group 9"/>
          <p:cNvGrpSpPr/>
          <p:nvPr/>
        </p:nvGrpSpPr>
        <p:grpSpPr>
          <a:xfrm>
            <a:off x="650896" y="1958881"/>
            <a:ext cx="4875049" cy="2308324"/>
            <a:chOff x="650896" y="1958881"/>
            <a:chExt cx="4875049" cy="2308324"/>
          </a:xfrm>
        </p:grpSpPr>
        <p:sp>
          <p:nvSpPr>
            <p:cNvPr id="7" name="Rectangle 6"/>
            <p:cNvSpPr/>
            <p:nvPr/>
          </p:nvSpPr>
          <p:spPr>
            <a:xfrm>
              <a:off x="3449939" y="1958881"/>
              <a:ext cx="2076006" cy="2308324"/>
            </a:xfrm>
            <a:prstGeom prst="rect">
              <a:avLst/>
            </a:prstGeom>
          </p:spPr>
          <p:txBody>
            <a:bodyPr wrap="square">
              <a:spAutoFit/>
            </a:bodyPr>
            <a:lstStyle/>
            <a:p>
              <a:r>
                <a:rPr lang="vi-VN" sz="2400" dirty="0">
                  <a:latin typeface="Palatino Linotype" panose="02040502050505030304" pitchFamily="18" charset="0"/>
                </a:rPr>
                <a:t>quá trình căn cứ vào sự việc nhỏ nhặt để dẫn đến sự việc nghiêm trọng</a:t>
              </a:r>
              <a:endParaRPr lang="en-US" sz="2400" dirty="0">
                <a:latin typeface="Palatino Linotype" panose="02040502050505030304" pitchFamily="18" charset="0"/>
              </a:endParaRPr>
            </a:p>
          </p:txBody>
        </p:sp>
        <p:pic>
          <p:nvPicPr>
            <p:cNvPr id="3074" name="Picture 2" descr="Image result for Slippery Slope carto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896" y="1958881"/>
              <a:ext cx="2730923" cy="21839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36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57889D-2D0B-D542-AE1B-176E5E97B09D}"/>
              </a:ext>
            </a:extLst>
          </p:cNvPr>
          <p:cNvSpPr/>
          <p:nvPr/>
        </p:nvSpPr>
        <p:spPr>
          <a:xfrm>
            <a:off x="414593" y="406486"/>
            <a:ext cx="5012911" cy="523220"/>
          </a:xfrm>
          <a:prstGeom prst="rect">
            <a:avLst/>
          </a:prstGeom>
        </p:spPr>
        <p:txBody>
          <a:bodyPr wrap="none">
            <a:spAutoFit/>
          </a:bodyPr>
          <a:lstStyle/>
          <a:p>
            <a:r>
              <a:rPr lang="en-US" sz="2800" b="1" dirty="0">
                <a:latin typeface="Arial" panose="020B0604020202020204" pitchFamily="34" charset="0"/>
                <a:ea typeface="Times New Roman" panose="02020603050405020304" pitchFamily="18" charset="0"/>
                <a:cs typeface="Arial" panose="020B0604020202020204" pitchFamily="34" charset="0"/>
              </a:rPr>
              <a:t>3</a:t>
            </a:r>
            <a:r>
              <a:rPr lang="vi-VN" sz="2800" b="1" dirty="0">
                <a:latin typeface="Arial" panose="020B0604020202020204" pitchFamily="34" charset="0"/>
                <a:ea typeface="Times New Roman" panose="02020603050405020304" pitchFamily="18" charset="0"/>
                <a:cs typeface="Arial" panose="020B0604020202020204" pitchFamily="34" charset="0"/>
              </a:rPr>
              <a:t>. THAO TÁC TÌM LUẬN CỨ</a:t>
            </a:r>
            <a:r>
              <a:rPr lang="en-VN" sz="2800" dirty="0">
                <a:latin typeface="Arial" panose="020B0604020202020204" pitchFamily="34" charset="0"/>
                <a:cs typeface="Arial" panose="020B0604020202020204" pitchFamily="34" charset="0"/>
              </a:rPr>
              <a:t> </a:t>
            </a:r>
            <a:endParaRPr sz="28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67DB9C7-EF4E-BD4A-A18F-CF821998412B}"/>
              </a:ext>
            </a:extLst>
          </p:cNvPr>
          <p:cNvSpPr/>
          <p:nvPr/>
        </p:nvSpPr>
        <p:spPr>
          <a:xfrm>
            <a:off x="414593" y="1375149"/>
            <a:ext cx="6430903" cy="1508105"/>
          </a:xfrm>
          <a:prstGeom prst="rect">
            <a:avLst/>
          </a:prstGeom>
        </p:spPr>
        <p:txBody>
          <a:bodyPr wrap="square">
            <a:spAutoFit/>
          </a:bodyPr>
          <a:lstStyle/>
          <a:p>
            <a:r>
              <a:rPr lang="en-US" sz="2300" i="1" dirty="0" err="1">
                <a:latin typeface="Arial" panose="020B0604020202020204" pitchFamily="34" charset="0"/>
                <a:cs typeface="Arial" panose="020B0604020202020204" pitchFamily="34" charset="0"/>
              </a:rPr>
              <a:t>Bước</a:t>
            </a:r>
            <a:r>
              <a:rPr lang="en-US" sz="2300" i="1" dirty="0">
                <a:latin typeface="Arial" panose="020B0604020202020204" pitchFamily="34" charset="0"/>
                <a:cs typeface="Arial" panose="020B0604020202020204" pitchFamily="34" charset="0"/>
              </a:rPr>
              <a:t> 1: </a:t>
            </a:r>
            <a:r>
              <a:rPr lang="en-US" sz="2300" i="1" dirty="0" err="1">
                <a:latin typeface="Arial" panose="020B0604020202020204" pitchFamily="34" charset="0"/>
                <a:cs typeface="Arial" panose="020B0604020202020204" pitchFamily="34" charset="0"/>
              </a:rPr>
              <a:t>Tìm</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xem</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có</a:t>
            </a:r>
            <a:r>
              <a:rPr lang="en-US" sz="2300" i="1" dirty="0">
                <a:latin typeface="Arial" panose="020B0604020202020204" pitchFamily="34" charset="0"/>
                <a:cs typeface="Arial" panose="020B0604020202020204" pitchFamily="34" charset="0"/>
              </a:rPr>
              <a:t> </a:t>
            </a:r>
            <a:r>
              <a:rPr lang="en-US" sz="2300" b="1" i="1" dirty="0" err="1">
                <a:latin typeface="Arial" panose="020B0604020202020204" pitchFamily="34" charset="0"/>
                <a:cs typeface="Arial" panose="020B0604020202020204" pitchFamily="34" charset="0"/>
              </a:rPr>
              <a:t>sự</a:t>
            </a:r>
            <a:r>
              <a:rPr lang="en-US" sz="2300" b="1" i="1" dirty="0">
                <a:latin typeface="Arial" panose="020B0604020202020204" pitchFamily="34" charset="0"/>
                <a:cs typeface="Arial" panose="020B0604020202020204" pitchFamily="34" charset="0"/>
              </a:rPr>
              <a:t> </a:t>
            </a:r>
            <a:r>
              <a:rPr lang="en-US" sz="2300" b="1" i="1" dirty="0" err="1">
                <a:latin typeface="Arial" panose="020B0604020202020204" pitchFamily="34" charset="0"/>
                <a:cs typeface="Arial" panose="020B0604020202020204" pitchFamily="34" charset="0"/>
              </a:rPr>
              <a:t>nỗ</a:t>
            </a:r>
            <a:r>
              <a:rPr lang="en-US" sz="2300" b="1" i="1" dirty="0">
                <a:latin typeface="Arial" panose="020B0604020202020204" pitchFamily="34" charset="0"/>
                <a:cs typeface="Arial" panose="020B0604020202020204" pitchFamily="34" charset="0"/>
              </a:rPr>
              <a:t> </a:t>
            </a:r>
            <a:r>
              <a:rPr lang="en-US" sz="2300" b="1" i="1" dirty="0" err="1">
                <a:latin typeface="Arial" panose="020B0604020202020204" pitchFamily="34" charset="0"/>
                <a:cs typeface="Arial" panose="020B0604020202020204" pitchFamily="34" charset="0"/>
              </a:rPr>
              <a:t>lực</a:t>
            </a:r>
            <a:r>
              <a:rPr lang="en-US" sz="2300" b="1" i="1" dirty="0">
                <a:latin typeface="Arial" panose="020B0604020202020204" pitchFamily="34" charset="0"/>
                <a:cs typeface="Arial" panose="020B0604020202020204" pitchFamily="34" charset="0"/>
              </a:rPr>
              <a:t> </a:t>
            </a:r>
            <a:r>
              <a:rPr lang="en-US" sz="2300" b="1" i="1" dirty="0" err="1">
                <a:latin typeface="Arial" panose="020B0604020202020204" pitchFamily="34" charset="0"/>
                <a:cs typeface="Arial" panose="020B0604020202020204" pitchFamily="34" charset="0"/>
              </a:rPr>
              <a:t>thuyết</a:t>
            </a:r>
            <a:r>
              <a:rPr lang="en-US" sz="2300" b="1" i="1" dirty="0">
                <a:latin typeface="Arial" panose="020B0604020202020204" pitchFamily="34" charset="0"/>
                <a:cs typeface="Arial" panose="020B0604020202020204" pitchFamily="34" charset="0"/>
              </a:rPr>
              <a:t> </a:t>
            </a:r>
            <a:r>
              <a:rPr lang="en-US" sz="2300" b="1" i="1" dirty="0" err="1">
                <a:latin typeface="Arial" panose="020B0604020202020204" pitchFamily="34" charset="0"/>
                <a:cs typeface="Arial" panose="020B0604020202020204" pitchFamily="34" charset="0"/>
              </a:rPr>
              <a:t>phục</a:t>
            </a:r>
            <a:r>
              <a:rPr lang="en-US" sz="2300" b="1"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nào</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không</a:t>
            </a:r>
            <a:r>
              <a:rPr lang="en-US" sz="2300" i="1" dirty="0">
                <a:latin typeface="Arial" panose="020B0604020202020204" pitchFamily="34" charset="0"/>
                <a:cs typeface="Arial" panose="020B0604020202020204" pitchFamily="34" charset="0"/>
              </a:rPr>
              <a:t>.</a:t>
            </a:r>
          </a:p>
          <a:p>
            <a:r>
              <a:rPr lang="en-US" sz="2300" dirty="0" err="1">
                <a:latin typeface="Arial" panose="020B0604020202020204" pitchFamily="34" charset="0"/>
                <a:cs typeface="Arial" panose="020B0604020202020204" pitchFamily="34" charset="0"/>
              </a:rPr>
              <a:t>Nếu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tác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giả</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muốn</a:t>
            </a:r>
            <a:r>
              <a:rPr lang="en-US" sz="2300" dirty="0">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thuyết</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phục</a:t>
            </a:r>
            <a:r>
              <a:rPr lang="en-US" sz="2300" b="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bạn</a:t>
            </a:r>
            <a:r>
              <a:rPr lang="en-US" sz="2300" b="1" i="1" dirty="0">
                <a:solidFill>
                  <a:srgbClr val="FF0000"/>
                </a:solidFill>
                <a:latin typeface="Arial" panose="020B0604020202020204" pitchFamily="34" charset="0"/>
                <a:cs typeface="Arial" panose="020B0604020202020204" pitchFamily="34" charset="0"/>
              </a:rPr>
              <a:t> tin </a:t>
            </a:r>
            <a:r>
              <a:rPr lang="en-US" sz="2300" dirty="0" err="1">
                <a:latin typeface="Arial" panose="020B0604020202020204" pitchFamily="34" charset="0"/>
                <a:cs typeface="Arial" panose="020B0604020202020204" pitchFamily="34" charset="0"/>
              </a:rPr>
              <a:t>điều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gì</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đúng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thì</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luận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cứ</a:t>
            </a:r>
            <a:r>
              <a:rPr lang="en-US" sz="2300" dirty="0">
                <a:latin typeface="Arial" panose="020B0604020202020204" pitchFamily="34" charset="0"/>
                <a:cs typeface="Arial" panose="020B0604020202020204" pitchFamily="34" charset="0"/>
              </a:rPr>
              <a:t>. </a:t>
            </a:r>
          </a:p>
        </p:txBody>
      </p:sp>
      <p:sp>
        <p:nvSpPr>
          <p:cNvPr id="4" name="Rectangle 3">
            <a:extLst>
              <a:ext uri="{FF2B5EF4-FFF2-40B4-BE49-F238E27FC236}">
                <a16:creationId xmlns:a16="http://schemas.microsoft.com/office/drawing/2014/main" id="{61594E5C-33D4-7B4F-BFC5-80F0D2A8DD4E}"/>
              </a:ext>
            </a:extLst>
          </p:cNvPr>
          <p:cNvSpPr/>
          <p:nvPr/>
        </p:nvSpPr>
        <p:spPr>
          <a:xfrm>
            <a:off x="384138" y="3132449"/>
            <a:ext cx="6404069" cy="1508105"/>
          </a:xfrm>
          <a:prstGeom prst="rect">
            <a:avLst/>
          </a:prstGeom>
        </p:spPr>
        <p:txBody>
          <a:bodyPr wrap="square">
            <a:spAutoFit/>
          </a:bodyPr>
          <a:lstStyle/>
          <a:p>
            <a:r>
              <a:rPr lang="en-US" sz="2300" i="1" dirty="0" err="1">
                <a:latin typeface="Arial" panose="020B0604020202020204" pitchFamily="34" charset="0"/>
                <a:cs typeface="Arial" panose="020B0604020202020204" pitchFamily="34" charset="0"/>
              </a:rPr>
              <a:t>Bước</a:t>
            </a:r>
            <a:r>
              <a:rPr lang="en-US" sz="2300" i="1" dirty="0">
                <a:latin typeface="Arial" panose="020B0604020202020204" pitchFamily="34" charset="0"/>
                <a:cs typeface="Arial" panose="020B0604020202020204" pitchFamily="34" charset="0"/>
              </a:rPr>
              <a:t> 2. </a:t>
            </a:r>
            <a:r>
              <a:rPr lang="en-US" sz="2300" i="1" dirty="0" err="1">
                <a:latin typeface="Arial" panose="020B0604020202020204" pitchFamily="34" charset="0"/>
                <a:cs typeface="Arial" panose="020B0604020202020204" pitchFamily="34" charset="0"/>
              </a:rPr>
              <a:t>Tìm</a:t>
            </a:r>
            <a:r>
              <a:rPr lang="en-US" sz="2300" i="1" dirty="0">
                <a:latin typeface="Arial" panose="020B0604020202020204" pitchFamily="34" charset="0"/>
                <a:cs typeface="Arial" panose="020B0604020202020204" pitchFamily="34" charset="0"/>
              </a:rPr>
              <a:t> </a:t>
            </a:r>
            <a:r>
              <a:rPr lang="en-US" sz="2300" b="1" i="1" dirty="0" err="1">
                <a:latin typeface="Arial" panose="020B0604020202020204" pitchFamily="34" charset="0"/>
                <a:cs typeface="Arial" panose="020B0604020202020204" pitchFamily="34" charset="0"/>
              </a:rPr>
              <a:t>kết</a:t>
            </a:r>
            <a:r>
              <a:rPr lang="en-US" sz="2300" b="1" i="1" dirty="0">
                <a:latin typeface="Arial" panose="020B0604020202020204" pitchFamily="34" charset="0"/>
                <a:cs typeface="Arial" panose="020B0604020202020204" pitchFamily="34" charset="0"/>
              </a:rPr>
              <a:t> </a:t>
            </a:r>
            <a:r>
              <a:rPr lang="en-US" sz="2300" b="1" i="1" dirty="0" err="1">
                <a:latin typeface="Arial" panose="020B0604020202020204" pitchFamily="34" charset="0"/>
                <a:cs typeface="Arial" panose="020B0604020202020204" pitchFamily="34" charset="0"/>
              </a:rPr>
              <a:t>luận</a:t>
            </a:r>
            <a:r>
              <a:rPr lang="en-US" sz="2300" i="1" dirty="0">
                <a:latin typeface="Arial" panose="020B0604020202020204" pitchFamily="34" charset="0"/>
                <a:cs typeface="Arial" panose="020B0604020202020204" pitchFamily="34" charset="0"/>
              </a:rPr>
              <a:t>.</a:t>
            </a:r>
          </a:p>
          <a:p>
            <a:r>
              <a:rPr lang="en-US" sz="2300" dirty="0" err="1">
                <a:latin typeface="Arial" panose="020B0604020202020204" pitchFamily="34" charset="0"/>
                <a:cs typeface="Arial" panose="020B0604020202020204" pitchFamily="34" charset="0"/>
              </a:rPr>
              <a:t>Tìm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luận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điểm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chính</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của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tác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giả</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sẽ</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kết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luận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của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luận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cứ</a:t>
            </a:r>
            <a:r>
              <a:rPr lang="en-US" sz="2300" dirty="0">
                <a:latin typeface="Arial" panose="020B0604020202020204" pitchFamily="34" charset="0"/>
                <a:cs typeface="Arial" panose="020B0604020202020204" pitchFamily="34" charset="0"/>
              </a:rPr>
              <a:t>. </a:t>
            </a:r>
          </a:p>
          <a:p>
            <a:r>
              <a:rPr lang="en-US" sz="2300" b="1" i="1" dirty="0" err="1">
                <a:solidFill>
                  <a:srgbClr val="FF0000"/>
                </a:solidFill>
                <a:latin typeface="Arial" panose="020B0604020202020204" pitchFamily="34" charset="0"/>
                <a:cs typeface="Arial" panose="020B0604020202020204" pitchFamily="34" charset="0"/>
              </a:rPr>
              <a:t>Tác</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giả</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đang</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cố</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thuyết</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phục</a:t>
            </a:r>
            <a:r>
              <a:rPr lang="en-US" sz="2300" b="1" i="1" dirty="0">
                <a:solidFill>
                  <a:srgbClr val="FF0000"/>
                </a:solidFill>
                <a:latin typeface="Arial" panose="020B0604020202020204" pitchFamily="34" charset="0"/>
                <a:cs typeface="Arial" panose="020B0604020202020204" pitchFamily="34" charset="0"/>
              </a:rPr>
              <a:t> ta </a:t>
            </a:r>
            <a:r>
              <a:rPr lang="en-US" sz="2300" b="1" i="1" dirty="0" err="1">
                <a:solidFill>
                  <a:srgbClr val="FF0000"/>
                </a:solidFill>
                <a:latin typeface="Arial" panose="020B0604020202020204" pitchFamily="34" charset="0"/>
                <a:cs typeface="Arial" panose="020B0604020202020204" pitchFamily="34" charset="0"/>
              </a:rPr>
              <a:t>điều</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gì</a:t>
            </a:r>
            <a:r>
              <a:rPr lang="en-US" sz="2300" b="1" i="1" dirty="0">
                <a:solidFill>
                  <a:srgbClr val="FF0000"/>
                </a:solidFill>
                <a:latin typeface="Arial" panose="020B0604020202020204" pitchFamily="34" charset="0"/>
                <a:cs typeface="Arial" panose="020B0604020202020204" pitchFamily="34" charset="0"/>
              </a:rPr>
              <a:t>?</a:t>
            </a:r>
          </a:p>
        </p:txBody>
      </p:sp>
      <p:sp>
        <p:nvSpPr>
          <p:cNvPr id="5" name="Rectangle 4">
            <a:extLst>
              <a:ext uri="{FF2B5EF4-FFF2-40B4-BE49-F238E27FC236}">
                <a16:creationId xmlns:a16="http://schemas.microsoft.com/office/drawing/2014/main" id="{86653D88-53FB-A147-8973-0FA8B469F50D}"/>
              </a:ext>
            </a:extLst>
          </p:cNvPr>
          <p:cNvSpPr/>
          <p:nvPr/>
        </p:nvSpPr>
        <p:spPr>
          <a:xfrm>
            <a:off x="442286" y="4910069"/>
            <a:ext cx="6404068" cy="800219"/>
          </a:xfrm>
          <a:prstGeom prst="rect">
            <a:avLst/>
          </a:prstGeom>
        </p:spPr>
        <p:txBody>
          <a:bodyPr wrap="square">
            <a:spAutoFit/>
          </a:bodyPr>
          <a:lstStyle/>
          <a:p>
            <a:r>
              <a:rPr lang="en-US" sz="2300" i="1" dirty="0" err="1">
                <a:latin typeface="Arial" panose="020B0604020202020204" pitchFamily="34" charset="0"/>
                <a:cs typeface="Arial" panose="020B0604020202020204" pitchFamily="34" charset="0"/>
              </a:rPr>
              <a:t>Bước</a:t>
            </a:r>
            <a:r>
              <a:rPr lang="en-US" sz="2300" i="1" dirty="0">
                <a:latin typeface="Arial" panose="020B0604020202020204" pitchFamily="34" charset="0"/>
                <a:cs typeface="Arial" panose="020B0604020202020204" pitchFamily="34" charset="0"/>
              </a:rPr>
              <a:t> 3. </a:t>
            </a:r>
            <a:r>
              <a:rPr lang="en-US" sz="2300" i="1" dirty="0" err="1">
                <a:latin typeface="Arial" panose="020B0604020202020204" pitchFamily="34" charset="0"/>
                <a:cs typeface="Arial" panose="020B0604020202020204" pitchFamily="34" charset="0"/>
              </a:rPr>
              <a:t>Tìm</a:t>
            </a:r>
            <a:r>
              <a:rPr lang="en-US" sz="2300" i="1" dirty="0">
                <a:latin typeface="Arial" panose="020B0604020202020204" pitchFamily="34" charset="0"/>
                <a:cs typeface="Arial" panose="020B0604020202020204" pitchFamily="34" charset="0"/>
              </a:rPr>
              <a:t> </a:t>
            </a:r>
            <a:r>
              <a:rPr lang="en-US" sz="2300" b="1" i="1" dirty="0" err="1">
                <a:latin typeface="Arial" panose="020B0604020202020204" pitchFamily="34" charset="0"/>
                <a:cs typeface="Arial" panose="020B0604020202020204" pitchFamily="34" charset="0"/>
              </a:rPr>
              <a:t>các</a:t>
            </a:r>
            <a:r>
              <a:rPr lang="en-US" sz="2300" b="1" i="1" dirty="0">
                <a:latin typeface="Arial" panose="020B0604020202020204" pitchFamily="34" charset="0"/>
                <a:cs typeface="Arial" panose="020B0604020202020204" pitchFamily="34" charset="0"/>
              </a:rPr>
              <a:t> </a:t>
            </a:r>
            <a:r>
              <a:rPr lang="en-US" sz="2300" b="1" i="1" dirty="0" err="1">
                <a:latin typeface="Arial" panose="020B0604020202020204" pitchFamily="34" charset="0"/>
                <a:cs typeface="Arial" panose="020B0604020202020204" pitchFamily="34" charset="0"/>
              </a:rPr>
              <a:t>tiền</a:t>
            </a:r>
            <a:r>
              <a:rPr lang="en-US" sz="2300" b="1" i="1" dirty="0">
                <a:latin typeface="Arial" panose="020B0604020202020204" pitchFamily="34" charset="0"/>
                <a:cs typeface="Arial" panose="020B0604020202020204" pitchFamily="34" charset="0"/>
              </a:rPr>
              <a:t> </a:t>
            </a:r>
            <a:r>
              <a:rPr lang="en-US" sz="2300" b="1" i="1" dirty="0" err="1">
                <a:latin typeface="Arial" panose="020B0604020202020204" pitchFamily="34" charset="0"/>
                <a:cs typeface="Arial" panose="020B0604020202020204" pitchFamily="34" charset="0"/>
              </a:rPr>
              <a:t>đề</a:t>
            </a:r>
            <a:r>
              <a:rPr lang="en-US" sz="2300" i="1" dirty="0">
                <a:latin typeface="Arial" panose="020B0604020202020204" pitchFamily="34" charset="0"/>
                <a:cs typeface="Arial" panose="020B0604020202020204" pitchFamily="34" charset="0"/>
              </a:rPr>
              <a:t>. </a:t>
            </a:r>
          </a:p>
          <a:p>
            <a:r>
              <a:rPr lang="en-US" sz="2300" b="1" i="1" dirty="0" err="1">
                <a:solidFill>
                  <a:srgbClr val="FF0000"/>
                </a:solidFill>
                <a:latin typeface="Arial" panose="020B0604020202020204" pitchFamily="34" charset="0"/>
                <a:cs typeface="Arial" panose="020B0604020202020204" pitchFamily="34" charset="0"/>
              </a:rPr>
              <a:t>Tác</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giả</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dùng</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lý</a:t>
            </a:r>
            <a:r>
              <a:rPr lang="en-US" sz="2300" b="1" i="1" dirty="0">
                <a:solidFill>
                  <a:srgbClr val="FF0000"/>
                </a:solidFill>
                <a:latin typeface="Arial" panose="020B0604020202020204" pitchFamily="34" charset="0"/>
                <a:cs typeface="Arial" panose="020B0604020202020204" pitchFamily="34" charset="0"/>
              </a:rPr>
              <a:t> do </a:t>
            </a:r>
            <a:r>
              <a:rPr lang="en-US" sz="2300" b="1" i="1" dirty="0" err="1">
                <a:solidFill>
                  <a:srgbClr val="FF0000"/>
                </a:solidFill>
                <a:latin typeface="Arial" panose="020B0604020202020204" pitchFamily="34" charset="0"/>
                <a:cs typeface="Arial" panose="020B0604020202020204" pitchFamily="34" charset="0"/>
              </a:rPr>
              <a:t>nào</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để</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thuyết</a:t>
            </a:r>
            <a:r>
              <a:rPr lang="en-US" sz="2300" b="1" i="1" dirty="0">
                <a:solidFill>
                  <a:srgbClr val="FF0000"/>
                </a:solidFill>
                <a:latin typeface="Arial" panose="020B0604020202020204" pitchFamily="34" charset="0"/>
                <a:cs typeface="Arial" panose="020B0604020202020204" pitchFamily="34" charset="0"/>
              </a:rPr>
              <a:t> </a:t>
            </a:r>
            <a:r>
              <a:rPr lang="en-US" sz="2300" b="1" i="1" dirty="0" err="1">
                <a:solidFill>
                  <a:srgbClr val="FF0000"/>
                </a:solidFill>
                <a:latin typeface="Arial" panose="020B0604020202020204" pitchFamily="34" charset="0"/>
                <a:cs typeface="Arial" panose="020B0604020202020204" pitchFamily="34" charset="0"/>
              </a:rPr>
              <a:t>phục</a:t>
            </a:r>
            <a:r>
              <a:rPr lang="en-US" sz="2300" b="1" i="1" dirty="0">
                <a:solidFill>
                  <a:srgbClr val="FF0000"/>
                </a:solidFill>
                <a:latin typeface="Arial" panose="020B0604020202020204" pitchFamily="34" charset="0"/>
                <a:cs typeface="Arial" panose="020B0604020202020204" pitchFamily="34" charset="0"/>
              </a:rPr>
              <a:t> ta?</a:t>
            </a:r>
          </a:p>
        </p:txBody>
      </p:sp>
      <p:sp>
        <p:nvSpPr>
          <p:cNvPr id="6" name="Rectangle 5">
            <a:extLst>
              <a:ext uri="{FF2B5EF4-FFF2-40B4-BE49-F238E27FC236}">
                <a16:creationId xmlns:a16="http://schemas.microsoft.com/office/drawing/2014/main" id="{B37CFDCE-A830-3344-BFAD-AF63D5AEC002}"/>
              </a:ext>
            </a:extLst>
          </p:cNvPr>
          <p:cNvSpPr/>
          <p:nvPr/>
        </p:nvSpPr>
        <p:spPr>
          <a:xfrm>
            <a:off x="6815041" y="1602586"/>
            <a:ext cx="4962366" cy="4099721"/>
          </a:xfrm>
          <a:prstGeom prst="rect">
            <a:avLst/>
          </a:prstGeom>
          <a:blipFill>
            <a:blip r:embed="rId4">
              <a:alphaModFix amt="50000"/>
            </a:blip>
            <a:stretch>
              <a:fillRect/>
            </a:stretch>
          </a:blipFill>
          <a:ln>
            <a:noFill/>
          </a:ln>
        </p:spPr>
        <p:style>
          <a:lnRef idx="2">
            <a:schemeClr val="accent6"/>
          </a:lnRef>
          <a:fillRef idx="1">
            <a:schemeClr val="lt1"/>
          </a:fillRef>
          <a:effectRef idx="0">
            <a:schemeClr val="accent6"/>
          </a:effectRef>
          <a:fontRef idx="minor">
            <a:schemeClr val="dk1"/>
          </a:fontRef>
        </p:style>
        <p:txBody>
          <a:bodyPr lIns="288000" tIns="144000" rIns="288000" bIns="144000" rtlCol="0" anchor="ctr"/>
          <a:lstStyle/>
          <a:p>
            <a:pPr algn="just">
              <a:spcBef>
                <a:spcPts val="600"/>
              </a:spcBef>
              <a:spcAft>
                <a:spcPts val="600"/>
              </a:spcAft>
            </a:pPr>
            <a:r>
              <a:rPr lang="vi-VN" sz="2300" i="1" dirty="0">
                <a:latin typeface="Arial" panose="020B0604020202020204" pitchFamily="34" charset="0"/>
                <a:cs typeface="Arial" panose="020B0604020202020204" pitchFamily="34" charset="0"/>
              </a:rPr>
              <a:t>Người Mỹ không có trường phái triết học riêng, và họ ít quan tâm tới những trường phái triết học đang chia rẽ châu Âu; họ biết các trường phái đó qua tên gọi đã đủ vất vả rồi.</a:t>
            </a:r>
          </a:p>
          <a:p>
            <a:pPr algn="r">
              <a:spcBef>
                <a:spcPts val="600"/>
              </a:spcBef>
              <a:spcAft>
                <a:spcPts val="600"/>
              </a:spcAft>
            </a:pPr>
            <a:r>
              <a:rPr lang="vi-VN" sz="2300" dirty="0">
                <a:latin typeface="Arial" panose="020B0604020202020204" pitchFamily="34" charset="0"/>
                <a:cs typeface="Arial" panose="020B0604020202020204" pitchFamily="34" charset="0"/>
              </a:rPr>
              <a:t>(Tocqueville, </a:t>
            </a:r>
            <a:r>
              <a:rPr lang="vi-VN" sz="2300" i="1" dirty="0">
                <a:latin typeface="Arial" panose="020B0604020202020204" pitchFamily="34" charset="0"/>
                <a:cs typeface="Arial" panose="020B0604020202020204" pitchFamily="34" charset="0"/>
              </a:rPr>
              <a:t>Nền Dân trị Mỹ</a:t>
            </a:r>
            <a:r>
              <a:rPr lang="vi-VN" sz="2300"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CEDFEBD-2E66-034E-AEB7-18D534B907C1}"/>
              </a:ext>
            </a:extLst>
          </p:cNvPr>
          <p:cNvSpPr/>
          <p:nvPr/>
        </p:nvSpPr>
        <p:spPr>
          <a:xfrm>
            <a:off x="6815041" y="1610567"/>
            <a:ext cx="4962366" cy="4099721"/>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lIns="288000" tIns="144000" rIns="288000" bIns="144000" rtlCol="0" anchor="ctr"/>
          <a:lstStyle/>
          <a:p>
            <a:pPr algn="just">
              <a:spcBef>
                <a:spcPts val="600"/>
              </a:spcBef>
              <a:spcAft>
                <a:spcPts val="600"/>
              </a:spcAft>
            </a:pPr>
            <a:r>
              <a:rPr lang="vi-VN" sz="2300" dirty="0">
                <a:latin typeface="Arial" panose="020B0604020202020204" pitchFamily="34" charset="0"/>
                <a:cs typeface="Arial" panose="020B0604020202020204" pitchFamily="34" charset="0"/>
              </a:rPr>
              <a:t>Nếu vũ trụ đè bẹp con người, con người vẫn cao thượng hơn những gì giết chết con người, bởi vì con người biết mình sẽ chết và biết cái lợi thế của vũ trụ, trong khi vũ trụ chẳng biết gì cả. </a:t>
            </a:r>
          </a:p>
          <a:p>
            <a:pPr algn="r">
              <a:spcBef>
                <a:spcPts val="600"/>
              </a:spcBef>
              <a:spcAft>
                <a:spcPts val="600"/>
              </a:spcAft>
            </a:pPr>
            <a:r>
              <a:rPr lang="vi-VN" sz="2300" dirty="0">
                <a:latin typeface="Arial" panose="020B0604020202020204" pitchFamily="34" charset="0"/>
                <a:cs typeface="Arial" panose="020B0604020202020204" pitchFamily="34" charset="0"/>
              </a:rPr>
              <a:t>(Blaise Pascal, </a:t>
            </a:r>
            <a:r>
              <a:rPr lang="vi-VN" sz="2300" i="1" dirty="0">
                <a:latin typeface="Arial" panose="020B0604020202020204" pitchFamily="34" charset="0"/>
                <a:cs typeface="Arial" panose="020B0604020202020204" pitchFamily="34" charset="0"/>
              </a:rPr>
              <a:t>Suy tưởng</a:t>
            </a:r>
            <a:r>
              <a:rPr lang="vi-VN" sz="2300"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173656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6"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839317" y="856331"/>
            <a:ext cx="439261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600" b="1" dirty="0">
                <a:latin typeface="+mn-lt"/>
                <a:cs typeface="Tahoma" panose="020B0604030504040204" pitchFamily="34" charset="0"/>
              </a:rPr>
              <a:t>LẬP LUẬN VÒNG VO</a:t>
            </a:r>
          </a:p>
          <a:p>
            <a:pPr eaLnBrk="1" hangingPunct="1">
              <a:lnSpc>
                <a:spcPct val="100000"/>
              </a:lnSpc>
              <a:spcBef>
                <a:spcPct val="0"/>
              </a:spcBef>
              <a:buFontTx/>
              <a:buNone/>
            </a:pPr>
            <a:r>
              <a:rPr lang="en-US" altLang="en-US" sz="2600" i="1" dirty="0">
                <a:solidFill>
                  <a:srgbClr val="996633"/>
                </a:solidFill>
                <a:latin typeface="+mn-lt"/>
                <a:cs typeface="Tahoma" panose="020B0604030504040204" pitchFamily="34" charset="0"/>
              </a:rPr>
              <a:t>Begging the Question</a:t>
            </a:r>
          </a:p>
        </p:txBody>
      </p:sp>
      <p:sp>
        <p:nvSpPr>
          <p:cNvPr id="7" name="Rectangle 6"/>
          <p:cNvSpPr/>
          <p:nvPr/>
        </p:nvSpPr>
        <p:spPr>
          <a:xfrm>
            <a:off x="839317" y="1761959"/>
            <a:ext cx="5147146" cy="1569660"/>
          </a:xfrm>
          <a:prstGeom prst="rect">
            <a:avLst/>
          </a:prstGeom>
        </p:spPr>
        <p:txBody>
          <a:bodyPr wrap="square">
            <a:spAutoFit/>
          </a:bodyPr>
          <a:lstStyle/>
          <a:p>
            <a:pPr algn="just"/>
            <a:r>
              <a:rPr lang="vi-VN" sz="2400" dirty="0">
                <a:latin typeface="Palatino Linotype" panose="02040502050505030304" pitchFamily="18" charset="0"/>
                <a:cs typeface="Times New Roman" panose="02020603050405020304" pitchFamily="18" charset="0"/>
              </a:rPr>
              <a:t>Luận cứ mà kết luận đã được cho sẵn trong tiền đề, hay tiền đề và kết luận nâng đỡ nhau tạo thành vòng tròn luẩn quẩn</a:t>
            </a:r>
            <a:endParaRPr lang="en-US" sz="2400" dirty="0">
              <a:latin typeface="Palatino Linotype" panose="02040502050505030304" pitchFamily="18" charset="0"/>
              <a:cs typeface="Times New Roman" panose="02020603050405020304" pitchFamily="18" charset="0"/>
            </a:endParaRPr>
          </a:p>
        </p:txBody>
      </p:sp>
      <p:grpSp>
        <p:nvGrpSpPr>
          <p:cNvPr id="12" name="Group 11"/>
          <p:cNvGrpSpPr/>
          <p:nvPr/>
        </p:nvGrpSpPr>
        <p:grpSpPr>
          <a:xfrm>
            <a:off x="6257925" y="3443287"/>
            <a:ext cx="5472112" cy="3154571"/>
            <a:chOff x="4530249" y="3451554"/>
            <a:chExt cx="5563341" cy="3279526"/>
          </a:xfrm>
        </p:grpSpPr>
        <p:pic>
          <p:nvPicPr>
            <p:cNvPr id="8" name="Picture 7"/>
            <p:cNvPicPr>
              <a:picLocks noChangeAspect="1"/>
            </p:cNvPicPr>
            <p:nvPr/>
          </p:nvPicPr>
          <p:blipFill>
            <a:blip r:embed="rId2"/>
            <a:stretch>
              <a:fillRect/>
            </a:stretch>
          </p:blipFill>
          <p:spPr>
            <a:xfrm>
              <a:off x="4530249" y="3451554"/>
              <a:ext cx="5451951" cy="3279526"/>
            </a:xfrm>
            <a:prstGeom prst="rect">
              <a:avLst/>
            </a:prstGeom>
          </p:spPr>
        </p:pic>
        <p:sp>
          <p:nvSpPr>
            <p:cNvPr id="9" name="Rectangle 8"/>
            <p:cNvSpPr/>
            <p:nvPr/>
          </p:nvSpPr>
          <p:spPr>
            <a:xfrm>
              <a:off x="7004300" y="4244556"/>
              <a:ext cx="3089290" cy="16117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vi-VN" sz="2400" b="1" dirty="0">
                  <a:solidFill>
                    <a:schemeClr val="tx1"/>
                  </a:solidFill>
                  <a:latin typeface="Palatino Linotype" panose="02040502050505030304" pitchFamily="18" charset="0"/>
                  <a:cs typeface="Times New Roman" panose="02020603050405020304" pitchFamily="18" charset="0"/>
                </a:rPr>
                <a:t>2. </a:t>
              </a:r>
              <a:r>
                <a:rPr lang="vi-VN" sz="2400" dirty="0">
                  <a:solidFill>
                    <a:schemeClr val="tx1"/>
                  </a:solidFill>
                  <a:latin typeface="Palatino Linotype" panose="02040502050505030304" pitchFamily="18" charset="0"/>
                  <a:cs typeface="Times New Roman" panose="02020603050405020304" pitchFamily="18" charset="0"/>
                </a:rPr>
                <a:t>Linh hồn là bất tử.</a:t>
              </a:r>
              <a:br>
                <a:rPr lang="vi-VN" sz="2400" dirty="0">
                  <a:solidFill>
                    <a:schemeClr val="tx1"/>
                  </a:solidFill>
                  <a:latin typeface="Palatino Linotype" panose="02040502050505030304" pitchFamily="18" charset="0"/>
                  <a:cs typeface="Times New Roman" panose="02020603050405020304" pitchFamily="18" charset="0"/>
                </a:rPr>
              </a:br>
              <a:r>
                <a:rPr lang="vi-VN" sz="2400" dirty="0">
                  <a:solidFill>
                    <a:schemeClr val="tx1"/>
                  </a:solidFill>
                  <a:latin typeface="Palatino Linotype" panose="02040502050505030304" pitchFamily="18" charset="0"/>
                  <a:cs typeface="Times New Roman" panose="02020603050405020304" pitchFamily="18" charset="0"/>
                </a:rPr>
                <a:t>Vì nó sống đời đời.</a:t>
              </a:r>
              <a:br>
                <a:rPr lang="vi-VN" sz="2400" dirty="0">
                  <a:solidFill>
                    <a:schemeClr val="tx1"/>
                  </a:solidFill>
                  <a:latin typeface="Palatino Linotype" panose="02040502050505030304" pitchFamily="18" charset="0"/>
                  <a:cs typeface="Times New Roman" panose="02020603050405020304" pitchFamily="18" charset="0"/>
                </a:rPr>
              </a:br>
              <a:r>
                <a:rPr lang="vi-VN" sz="2400" dirty="0">
                  <a:solidFill>
                    <a:schemeClr val="tx1"/>
                  </a:solidFill>
                  <a:latin typeface="Palatino Linotype" panose="02040502050505030304" pitchFamily="18" charset="0"/>
                  <a:cs typeface="Times New Roman" panose="02020603050405020304" pitchFamily="18" charset="0"/>
                </a:rPr>
                <a:t>Vì nó không chết.</a:t>
              </a:r>
              <a:br>
                <a:rPr lang="vi-VN" sz="2400" dirty="0">
                  <a:solidFill>
                    <a:schemeClr val="tx1"/>
                  </a:solidFill>
                  <a:latin typeface="Palatino Linotype" panose="02040502050505030304" pitchFamily="18" charset="0"/>
                  <a:cs typeface="Times New Roman" panose="02020603050405020304" pitchFamily="18" charset="0"/>
                </a:rPr>
              </a:br>
              <a:r>
                <a:rPr lang="vi-VN" sz="2400" dirty="0">
                  <a:solidFill>
                    <a:schemeClr val="tx1"/>
                  </a:solidFill>
                  <a:latin typeface="Palatino Linotype" panose="02040502050505030304" pitchFamily="18" charset="0"/>
                  <a:cs typeface="Times New Roman" panose="02020603050405020304" pitchFamily="18" charset="0"/>
                </a:rPr>
                <a:t>Nên nó bất tử.</a:t>
              </a:r>
              <a:endParaRPr lang="en-US" sz="2400" dirty="0">
                <a:solidFill>
                  <a:schemeClr val="tx1"/>
                </a:solidFill>
                <a:latin typeface="Palatino Linotype" panose="02040502050505030304" pitchFamily="18" charset="0"/>
                <a:cs typeface="Times New Roman" panose="02020603050405020304" pitchFamily="18" charset="0"/>
              </a:endParaRPr>
            </a:p>
          </p:txBody>
        </p:sp>
      </p:grpSp>
      <p:grpSp>
        <p:nvGrpSpPr>
          <p:cNvPr id="18" name="Group 17"/>
          <p:cNvGrpSpPr/>
          <p:nvPr/>
        </p:nvGrpSpPr>
        <p:grpSpPr>
          <a:xfrm>
            <a:off x="7004301" y="831555"/>
            <a:ext cx="4868612" cy="2482644"/>
            <a:chOff x="7004301" y="831555"/>
            <a:chExt cx="4868612" cy="2482644"/>
          </a:xfrm>
        </p:grpSpPr>
        <p:pic>
          <p:nvPicPr>
            <p:cNvPr id="10" name="Picture 9"/>
            <p:cNvPicPr>
              <a:picLocks noChangeAspect="1"/>
            </p:cNvPicPr>
            <p:nvPr/>
          </p:nvPicPr>
          <p:blipFill>
            <a:blip r:embed="rId3"/>
            <a:stretch>
              <a:fillRect/>
            </a:stretch>
          </p:blipFill>
          <p:spPr>
            <a:xfrm>
              <a:off x="9428415" y="831555"/>
              <a:ext cx="2444498" cy="2482644"/>
            </a:xfrm>
            <a:prstGeom prst="rect">
              <a:avLst/>
            </a:prstGeom>
          </p:spPr>
        </p:pic>
        <p:sp>
          <p:nvSpPr>
            <p:cNvPr id="11" name="Rectangle 10"/>
            <p:cNvSpPr/>
            <p:nvPr/>
          </p:nvSpPr>
          <p:spPr>
            <a:xfrm>
              <a:off x="7004301" y="1246119"/>
              <a:ext cx="2424114" cy="1938992"/>
            </a:xfrm>
            <a:prstGeom prst="rect">
              <a:avLst/>
            </a:prstGeom>
          </p:spPr>
          <p:txBody>
            <a:bodyPr wrap="square">
              <a:spAutoFit/>
            </a:bodyPr>
            <a:lstStyle/>
            <a:p>
              <a:pPr lvl="0" eaLnBrk="0" fontAlgn="base" hangingPunct="0">
                <a:spcBef>
                  <a:spcPct val="0"/>
                </a:spcBef>
                <a:spcAft>
                  <a:spcPct val="0"/>
                </a:spcAft>
              </a:pPr>
              <a:r>
                <a:rPr lang="vi-VN" altLang="en-US" sz="2400" b="1" dirty="0">
                  <a:latin typeface="Palatino Linotype" panose="02040502050505030304" pitchFamily="18" charset="0"/>
                  <a:cs typeface="Times New Roman" panose="02020603050405020304" pitchFamily="18" charset="0"/>
                </a:rPr>
                <a:t>1.</a:t>
              </a:r>
              <a:r>
                <a:rPr lang="vi-VN" altLang="en-US" sz="2400" dirty="0">
                  <a:latin typeface="Palatino Linotype" panose="02040502050505030304" pitchFamily="18" charset="0"/>
                  <a:cs typeface="Times New Roman" panose="02020603050405020304" pitchFamily="18" charset="0"/>
                </a:rPr>
                <a:t> Nhảy bungee là trò chơi rất nguy hiểm, vì nó không an toàn.</a:t>
              </a:r>
              <a:endParaRPr lang="en-US" altLang="en-US" sz="2400" dirty="0">
                <a:latin typeface="Palatino Linotype" panose="02040502050505030304" pitchFamily="18" charset="0"/>
                <a:cs typeface="Times New Roman" panose="02020603050405020304" pitchFamily="18" charset="0"/>
              </a:endParaRPr>
            </a:p>
          </p:txBody>
        </p:sp>
      </p:grpSp>
      <p:grpSp>
        <p:nvGrpSpPr>
          <p:cNvPr id="17" name="Group 16"/>
          <p:cNvGrpSpPr/>
          <p:nvPr/>
        </p:nvGrpSpPr>
        <p:grpSpPr>
          <a:xfrm>
            <a:off x="774139" y="3443287"/>
            <a:ext cx="5374223" cy="2805527"/>
            <a:chOff x="774139" y="3443287"/>
            <a:chExt cx="5374223" cy="2805527"/>
          </a:xfrm>
        </p:grpSpPr>
        <p:sp>
          <p:nvSpPr>
            <p:cNvPr id="3" name="Rectangle 9"/>
            <p:cNvSpPr>
              <a:spLocks noChangeArrowheads="1"/>
            </p:cNvSpPr>
            <p:nvPr/>
          </p:nvSpPr>
          <p:spPr bwMode="auto">
            <a:xfrm>
              <a:off x="1195362" y="3918028"/>
              <a:ext cx="4953000"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eaLnBrk="1" hangingPunct="1">
                <a:lnSpc>
                  <a:spcPct val="100000"/>
                </a:lnSpc>
                <a:spcBef>
                  <a:spcPct val="0"/>
                </a:spcBef>
                <a:spcAft>
                  <a:spcPts val="600"/>
                </a:spcAft>
                <a:buNone/>
              </a:pPr>
              <a:r>
                <a:rPr lang="vi-VN" altLang="en-US" sz="2400">
                  <a:solidFill>
                    <a:srgbClr val="0000CC"/>
                  </a:solidFill>
                  <a:latin typeface="Palatino Linotype" panose="02040502050505030304" pitchFamily="18" charset="0"/>
                  <a:cs typeface="Times New Roman" panose="02020603050405020304" pitchFamily="18" charset="0"/>
                </a:rPr>
                <a:t>(1) Phán </a:t>
              </a:r>
              <a:r>
                <a:rPr lang="vi-VN" altLang="en-US" sz="2400" dirty="0">
                  <a:solidFill>
                    <a:srgbClr val="0000CC"/>
                  </a:solidFill>
                  <a:latin typeface="Palatino Linotype" panose="02040502050505030304" pitchFamily="18" charset="0"/>
                  <a:cs typeface="Times New Roman" panose="02020603050405020304" pitchFamily="18" charset="0"/>
                </a:rPr>
                <a:t>đoán X cho rằng X </a:t>
              </a:r>
              <a:r>
                <a:rPr lang="vi-VN" altLang="en-US" sz="2400">
                  <a:solidFill>
                    <a:srgbClr val="0000CC"/>
                  </a:solidFill>
                  <a:latin typeface="Palatino Linotype" panose="02040502050505030304" pitchFamily="18" charset="0"/>
                  <a:cs typeface="Times New Roman" panose="02020603050405020304" pitchFamily="18" charset="0"/>
                </a:rPr>
                <a:t>đúng.</a:t>
              </a:r>
            </a:p>
            <a:p>
              <a:pPr marL="0" indent="0" eaLnBrk="1" hangingPunct="1">
                <a:lnSpc>
                  <a:spcPct val="100000"/>
                </a:lnSpc>
                <a:spcBef>
                  <a:spcPct val="0"/>
                </a:spcBef>
                <a:spcAft>
                  <a:spcPts val="600"/>
                </a:spcAft>
                <a:buNone/>
              </a:pPr>
              <a:r>
                <a:rPr lang="vi-VN" altLang="en-US" sz="2400">
                  <a:solidFill>
                    <a:srgbClr val="0000CC"/>
                  </a:solidFill>
                  <a:latin typeface="Palatino Linotype" panose="02040502050505030304" pitchFamily="18" charset="0"/>
                  <a:cs typeface="Times New Roman" panose="02020603050405020304" pitchFamily="18" charset="0"/>
                </a:rPr>
                <a:t>(2) X </a:t>
              </a:r>
              <a:r>
                <a:rPr lang="vi-VN" altLang="en-US" sz="2400" dirty="0">
                  <a:solidFill>
                    <a:srgbClr val="0000CC"/>
                  </a:solidFill>
                  <a:latin typeface="Palatino Linotype" panose="02040502050505030304" pitchFamily="18" charset="0"/>
                  <a:cs typeface="Times New Roman" panose="02020603050405020304" pitchFamily="18" charset="0"/>
                </a:rPr>
                <a:t>đúng</a:t>
              </a:r>
              <a:r>
                <a:rPr lang="en-US" altLang="en-US" sz="2400" dirty="0">
                  <a:solidFill>
                    <a:srgbClr val="0000CC"/>
                  </a:solidFill>
                  <a:latin typeface="Palatino Linotype" panose="02040502050505030304" pitchFamily="18" charset="0"/>
                  <a:cs typeface="Times New Roman" panose="02020603050405020304" pitchFamily="18" charset="0"/>
                </a:rPr>
                <a:t>.</a:t>
              </a:r>
            </a:p>
          </p:txBody>
        </p:sp>
        <p:sp>
          <p:nvSpPr>
            <p:cNvPr id="4" name="Rectangle 3"/>
            <p:cNvSpPr/>
            <p:nvPr/>
          </p:nvSpPr>
          <p:spPr>
            <a:xfrm>
              <a:off x="839317" y="3443287"/>
              <a:ext cx="1601721" cy="461665"/>
            </a:xfrm>
            <a:prstGeom prst="rect">
              <a:avLst/>
            </a:prstGeom>
          </p:spPr>
          <p:txBody>
            <a:bodyPr wrap="none">
              <a:spAutoFit/>
            </a:bodyPr>
            <a:lstStyle/>
            <a:p>
              <a:r>
                <a:rPr lang="vi-VN" sz="2400" i="1" dirty="0">
                  <a:latin typeface="Palatino Linotype" panose="02040502050505030304" pitchFamily="18" charset="0"/>
                </a:rPr>
                <a:t>Cấu trúc 1:</a:t>
              </a:r>
              <a:endParaRPr lang="en-US" sz="2400" i="1" dirty="0">
                <a:latin typeface="Palatino Linotype" panose="02040502050505030304" pitchFamily="18" charset="0"/>
              </a:endParaRPr>
            </a:p>
          </p:txBody>
        </p:sp>
        <p:sp>
          <p:nvSpPr>
            <p:cNvPr id="5" name="Rectangle 4"/>
            <p:cNvSpPr/>
            <p:nvPr/>
          </p:nvSpPr>
          <p:spPr>
            <a:xfrm>
              <a:off x="1170922" y="5340873"/>
              <a:ext cx="3881892" cy="907941"/>
            </a:xfrm>
            <a:prstGeom prst="rect">
              <a:avLst/>
            </a:prstGeom>
          </p:spPr>
          <p:txBody>
            <a:bodyPr wrap="square">
              <a:spAutoFit/>
            </a:bodyPr>
            <a:lstStyle/>
            <a:p>
              <a:pPr>
                <a:spcAft>
                  <a:spcPts val="600"/>
                </a:spcAft>
              </a:pPr>
              <a:r>
                <a:rPr lang="vi-VN" sz="2400">
                  <a:solidFill>
                    <a:srgbClr val="0000CC"/>
                  </a:solidFill>
                  <a:latin typeface="Palatino Linotype" panose="02040502050505030304" pitchFamily="18" charset="0"/>
                  <a:cs typeface="Times New Roman" panose="02020603050405020304" pitchFamily="18" charset="0"/>
                </a:rPr>
                <a:t>(1) X </a:t>
              </a:r>
              <a:r>
                <a:rPr lang="vi-VN" sz="2400" dirty="0">
                  <a:solidFill>
                    <a:srgbClr val="0000CC"/>
                  </a:solidFill>
                  <a:latin typeface="Palatino Linotype" panose="02040502050505030304" pitchFamily="18" charset="0"/>
                  <a:cs typeface="Times New Roman" panose="02020603050405020304" pitchFamily="18" charset="0"/>
                </a:rPr>
                <a:t>đúng vì </a:t>
              </a:r>
              <a:r>
                <a:rPr lang="vi-VN" sz="2400">
                  <a:solidFill>
                    <a:srgbClr val="0000CC"/>
                  </a:solidFill>
                  <a:latin typeface="Palatino Linotype" panose="02040502050505030304" pitchFamily="18" charset="0"/>
                  <a:cs typeface="Times New Roman" panose="02020603050405020304" pitchFamily="18" charset="0"/>
                </a:rPr>
                <a:t>Y.</a:t>
              </a:r>
            </a:p>
            <a:p>
              <a:pPr>
                <a:spcAft>
                  <a:spcPts val="600"/>
                </a:spcAft>
              </a:pPr>
              <a:r>
                <a:rPr lang="vi-VN" sz="2400">
                  <a:solidFill>
                    <a:srgbClr val="0000CC"/>
                  </a:solidFill>
                  <a:latin typeface="Palatino Linotype" panose="02040502050505030304" pitchFamily="18" charset="0"/>
                  <a:cs typeface="Times New Roman" panose="02020603050405020304" pitchFamily="18" charset="0"/>
                </a:rPr>
                <a:t>(2) </a:t>
              </a:r>
              <a:r>
                <a:rPr lang="vi-VN" sz="2400" dirty="0">
                  <a:solidFill>
                    <a:srgbClr val="0000CC"/>
                  </a:solidFill>
                  <a:latin typeface="Palatino Linotype" panose="02040502050505030304" pitchFamily="18" charset="0"/>
                  <a:cs typeface="Times New Roman" panose="02020603050405020304" pitchFamily="18" charset="0"/>
                </a:rPr>
                <a:t>Y đúng vì X.</a:t>
              </a:r>
              <a:endParaRPr lang="en-US" sz="2400" dirty="0">
                <a:solidFill>
                  <a:srgbClr val="0000CC"/>
                </a:solidFill>
                <a:latin typeface="Palatino Linotype" panose="02040502050505030304" pitchFamily="18" charset="0"/>
                <a:cs typeface="Times New Roman" panose="02020603050405020304" pitchFamily="18" charset="0"/>
              </a:endParaRPr>
            </a:p>
          </p:txBody>
        </p:sp>
        <p:sp>
          <p:nvSpPr>
            <p:cNvPr id="6" name="Rectangle 5"/>
            <p:cNvSpPr/>
            <p:nvPr/>
          </p:nvSpPr>
          <p:spPr>
            <a:xfrm>
              <a:off x="774139" y="4836090"/>
              <a:ext cx="1601721" cy="461665"/>
            </a:xfrm>
            <a:prstGeom prst="rect">
              <a:avLst/>
            </a:prstGeom>
          </p:spPr>
          <p:txBody>
            <a:bodyPr wrap="none">
              <a:spAutoFit/>
            </a:bodyPr>
            <a:lstStyle/>
            <a:p>
              <a:r>
                <a:rPr lang="vi-VN" sz="2400" i="1" dirty="0">
                  <a:latin typeface="Palatino Linotype" panose="02040502050505030304" pitchFamily="18" charset="0"/>
                </a:rPr>
                <a:t>Cấu trúc 2:</a:t>
              </a:r>
              <a:endParaRPr lang="en-US" sz="2400" i="1" dirty="0">
                <a:latin typeface="Palatino Linotype" panose="02040502050505030304" pitchFamily="18" charset="0"/>
              </a:endParaRPr>
            </a:p>
          </p:txBody>
        </p:sp>
        <p:cxnSp>
          <p:nvCxnSpPr>
            <p:cNvPr id="14" name="Straight Connector 13"/>
            <p:cNvCxnSpPr/>
            <p:nvPr/>
          </p:nvCxnSpPr>
          <p:spPr>
            <a:xfrm>
              <a:off x="1371600" y="4371998"/>
              <a:ext cx="410051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a:off x="1371600" y="5794843"/>
              <a:ext cx="1928813" cy="0"/>
            </a:xfrm>
            <a:prstGeom prst="line">
              <a:avLst/>
            </a:prstGeom>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17102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600825" y="962083"/>
            <a:ext cx="47141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400" b="1" dirty="0">
                <a:latin typeface="+mn-lt"/>
                <a:cs typeface="Tahoma" panose="020B0604030504040204" pitchFamily="34" charset="0"/>
              </a:rPr>
              <a:t>VIỆN TỚI TÍNH PHỔ BIẾN</a:t>
            </a:r>
          </a:p>
          <a:p>
            <a:pPr eaLnBrk="1" hangingPunct="1">
              <a:lnSpc>
                <a:spcPct val="100000"/>
              </a:lnSpc>
              <a:spcBef>
                <a:spcPct val="0"/>
              </a:spcBef>
              <a:buFontTx/>
              <a:buNone/>
            </a:pPr>
            <a:r>
              <a:rPr lang="en-US" altLang="en-US" sz="2400" b="1" dirty="0">
                <a:solidFill>
                  <a:srgbClr val="996633"/>
                </a:solidFill>
                <a:latin typeface="+mn-lt"/>
                <a:cs typeface="Tahoma" panose="020B0604030504040204" pitchFamily="34" charset="0"/>
              </a:rPr>
              <a:t>Appeal to Popularity</a:t>
            </a:r>
            <a:endParaRPr lang="vi-VN" altLang="en-US" sz="2400" b="1" dirty="0">
              <a:solidFill>
                <a:srgbClr val="996633"/>
              </a:solidFill>
              <a:latin typeface="+mn-lt"/>
              <a:cs typeface="Tahoma" panose="020B0604030504040204" pitchFamily="34" charset="0"/>
            </a:endParaRPr>
          </a:p>
          <a:p>
            <a:pPr eaLnBrk="1" hangingPunct="1">
              <a:lnSpc>
                <a:spcPct val="100000"/>
              </a:lnSpc>
              <a:spcBef>
                <a:spcPct val="0"/>
              </a:spcBef>
              <a:buFontTx/>
              <a:buNone/>
            </a:pPr>
            <a:r>
              <a:rPr lang="vi-VN" altLang="en-US" sz="2400" dirty="0">
                <a:solidFill>
                  <a:srgbClr val="996633"/>
                </a:solidFill>
                <a:latin typeface="Palatino Linotype" panose="02040502050505030304" pitchFamily="18" charset="0"/>
                <a:cs typeface="Tahoma" panose="020B0604030504040204" pitchFamily="34" charset="0"/>
              </a:rPr>
              <a:t>Tên khác: Dựa vào đám đông</a:t>
            </a:r>
            <a:endParaRPr lang="en-US" altLang="en-US" sz="2400" dirty="0">
              <a:solidFill>
                <a:srgbClr val="996633"/>
              </a:solidFill>
              <a:latin typeface="Palatino Linotype" panose="02040502050505030304" pitchFamily="18" charset="0"/>
              <a:cs typeface="Tahoma" panose="020B0604030504040204" pitchFamily="34" charset="0"/>
            </a:endParaRPr>
          </a:p>
        </p:txBody>
      </p:sp>
      <p:pic>
        <p:nvPicPr>
          <p:cNvPr id="5" name="Picture 2" descr="Image result for appeal to popula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235" y="4173688"/>
            <a:ext cx="4615244" cy="25493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100763" y="3090386"/>
            <a:ext cx="5357812" cy="2677656"/>
          </a:xfrm>
          <a:prstGeom prst="rect">
            <a:avLst/>
          </a:prstGeom>
        </p:spPr>
        <p:txBody>
          <a:bodyPr wrap="square">
            <a:spAutoFit/>
          </a:bodyPr>
          <a:lstStyle/>
          <a:p>
            <a:pPr algn="just"/>
            <a:r>
              <a:rPr lang="vi-VN" sz="2400" b="1">
                <a:solidFill>
                  <a:srgbClr val="000000"/>
                </a:solidFill>
                <a:latin typeface="Palatino Linotype" panose="02040502050505030304" pitchFamily="18" charset="0"/>
              </a:rPr>
              <a:t>2.</a:t>
            </a:r>
            <a:r>
              <a:rPr lang="vi-VN" sz="2400">
                <a:solidFill>
                  <a:srgbClr val="000000"/>
                </a:solidFill>
                <a:latin typeface="Palatino Linotype" panose="02040502050505030304" pitchFamily="18" charset="0"/>
              </a:rPr>
              <a:t> Xây dựng Tượng đài Bác Hồ với đồng báo các dân tộc Tây Bắc nhằm đáp ứng nguyện vọng và tình cảm biết ơn sâu sắc của đồng báo các dân tộc Tây bắc nói chung và nhân dân các dân tộc tỉnh Sơn La nói riêng đối với Bác Hồ kính yêu. </a:t>
            </a:r>
            <a:endParaRPr lang="vi-VN" sz="2400"/>
          </a:p>
        </p:txBody>
      </p:sp>
      <p:sp>
        <p:nvSpPr>
          <p:cNvPr id="10" name="Rectangle 9"/>
          <p:cNvSpPr/>
          <p:nvPr/>
        </p:nvSpPr>
        <p:spPr>
          <a:xfrm>
            <a:off x="6100763" y="1077544"/>
            <a:ext cx="5357812" cy="1569660"/>
          </a:xfrm>
          <a:prstGeom prst="rect">
            <a:avLst/>
          </a:prstGeom>
        </p:spPr>
        <p:txBody>
          <a:bodyPr wrap="square">
            <a:spAutoFit/>
          </a:bodyPr>
          <a:lstStyle/>
          <a:p>
            <a:r>
              <a:rPr lang="vi-VN" sz="2400" b="1">
                <a:latin typeface="Palatino Linotype" panose="02040502050505030304" pitchFamily="18" charset="0"/>
              </a:rPr>
              <a:t>1. </a:t>
            </a:r>
            <a:r>
              <a:rPr lang="vi-VN" sz="2400">
                <a:latin typeface="Palatino Linotype" panose="02040502050505030304" pitchFamily="18" charset="0"/>
              </a:rPr>
              <a:t>Chúng ta phải cho hắn được xét xử công bằng trước khi bị treo cổ. Tất cả những ai cho rằng hắn đã làm việc ấy, hãy la to: "có"</a:t>
            </a:r>
          </a:p>
        </p:txBody>
      </p:sp>
      <p:grpSp>
        <p:nvGrpSpPr>
          <p:cNvPr id="21" name="Group 20"/>
          <p:cNvGrpSpPr/>
          <p:nvPr/>
        </p:nvGrpSpPr>
        <p:grpSpPr>
          <a:xfrm>
            <a:off x="624418" y="2376810"/>
            <a:ext cx="4853061" cy="1787144"/>
            <a:chOff x="624418" y="2376810"/>
            <a:chExt cx="4853061" cy="1787144"/>
          </a:xfrm>
        </p:grpSpPr>
        <p:sp>
          <p:nvSpPr>
            <p:cNvPr id="3" name="Rectangle 4"/>
            <p:cNvSpPr>
              <a:spLocks noChangeArrowheads="1"/>
            </p:cNvSpPr>
            <p:nvPr/>
          </p:nvSpPr>
          <p:spPr bwMode="auto">
            <a:xfrm>
              <a:off x="1025543" y="2848209"/>
              <a:ext cx="4451936" cy="131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eaLnBrk="1" hangingPunct="1">
                <a:lnSpc>
                  <a:spcPct val="100000"/>
                </a:lnSpc>
                <a:spcBef>
                  <a:spcPct val="0"/>
                </a:spcBef>
                <a:spcAft>
                  <a:spcPts val="900"/>
                </a:spcAft>
                <a:buNone/>
              </a:pPr>
              <a:r>
                <a:rPr lang="en-US" altLang="en-US" sz="2400">
                  <a:solidFill>
                    <a:srgbClr val="0000CC"/>
                  </a:solidFill>
                  <a:latin typeface="+mn-lt"/>
                  <a:cs typeface="Tahoma" panose="020B0604030504040204" pitchFamily="34" charset="0"/>
                </a:rPr>
                <a:t>(1) Hầu </a:t>
              </a:r>
              <a:r>
                <a:rPr lang="en-US" altLang="en-US" sz="2400" dirty="0" err="1">
                  <a:solidFill>
                    <a:srgbClr val="0000CC"/>
                  </a:solidFill>
                  <a:latin typeface="+mn-lt"/>
                  <a:cs typeface="Tahoma" panose="020B0604030504040204" pitchFamily="34" charset="0"/>
                </a:rPr>
                <a:t>hết</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mọi</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người</a:t>
              </a:r>
              <a:r>
                <a:rPr lang="en-US" altLang="en-US" sz="2400" dirty="0">
                  <a:solidFill>
                    <a:srgbClr val="0000CC"/>
                  </a:solidFill>
                  <a:latin typeface="+mn-lt"/>
                  <a:cs typeface="Tahoma" panose="020B0604030504040204" pitchFamily="34" charset="0"/>
                </a:rPr>
                <a:t> tin </a:t>
              </a:r>
              <a:r>
                <a:rPr lang="en-US" altLang="en-US" sz="2400" dirty="0" err="1">
                  <a:solidFill>
                    <a:srgbClr val="0000CC"/>
                  </a:solidFill>
                  <a:latin typeface="+mn-lt"/>
                  <a:cs typeface="Tahoma" panose="020B0604030504040204" pitchFamily="34" charset="0"/>
                </a:rPr>
                <a:t>rằng</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tuyên</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bố</a:t>
              </a:r>
              <a:r>
                <a:rPr lang="en-US" altLang="en-US" sz="2400" dirty="0">
                  <a:solidFill>
                    <a:srgbClr val="0000CC"/>
                  </a:solidFill>
                  <a:latin typeface="+mn-lt"/>
                  <a:cs typeface="Tahoma" panose="020B0604030504040204" pitchFamily="34" charset="0"/>
                </a:rPr>
                <a:t> X </a:t>
              </a:r>
              <a:r>
                <a:rPr lang="en-US" altLang="en-US" sz="2400" dirty="0" err="1">
                  <a:solidFill>
                    <a:srgbClr val="0000CC"/>
                  </a:solidFill>
                  <a:latin typeface="+mn-lt"/>
                  <a:cs typeface="Tahoma" panose="020B0604030504040204" pitchFamily="34" charset="0"/>
                </a:rPr>
                <a:t>là</a:t>
              </a:r>
              <a:r>
                <a:rPr lang="en-US" altLang="en-US" sz="2400" dirty="0">
                  <a:solidFill>
                    <a:srgbClr val="0000CC"/>
                  </a:solidFill>
                  <a:latin typeface="+mn-lt"/>
                  <a:cs typeface="Tahoma" panose="020B0604030504040204" pitchFamily="34" charset="0"/>
                </a:rPr>
                <a:t> </a:t>
              </a:r>
              <a:r>
                <a:rPr lang="en-US" altLang="en-US" sz="2400" dirty="0" err="1">
                  <a:solidFill>
                    <a:srgbClr val="0000CC"/>
                  </a:solidFill>
                  <a:latin typeface="+mn-lt"/>
                  <a:cs typeface="Tahoma" panose="020B0604030504040204" pitchFamily="34" charset="0"/>
                </a:rPr>
                <a:t>đúng</a:t>
              </a:r>
              <a:r>
                <a:rPr lang="en-US" altLang="en-US" sz="2400" dirty="0">
                  <a:solidFill>
                    <a:srgbClr val="0000CC"/>
                  </a:solidFill>
                  <a:latin typeface="+mn-lt"/>
                  <a:cs typeface="Tahoma" panose="020B0604030504040204" pitchFamily="34" charset="0"/>
                </a:rPr>
                <a:t>.</a:t>
              </a:r>
            </a:p>
            <a:p>
              <a:pPr marL="0" indent="0" eaLnBrk="1" hangingPunct="1">
                <a:lnSpc>
                  <a:spcPct val="100000"/>
                </a:lnSpc>
                <a:spcBef>
                  <a:spcPct val="0"/>
                </a:spcBef>
                <a:spcAft>
                  <a:spcPts val="900"/>
                </a:spcAft>
                <a:buNone/>
              </a:pPr>
              <a:r>
                <a:rPr lang="en-US" altLang="en-US" sz="2400">
                  <a:solidFill>
                    <a:srgbClr val="0000CC"/>
                  </a:solidFill>
                  <a:latin typeface="+mn-lt"/>
                  <a:cs typeface="Tahoma" panose="020B0604030504040204" pitchFamily="34" charset="0"/>
                </a:rPr>
                <a:t>(2) X </a:t>
              </a:r>
              <a:r>
                <a:rPr lang="en-US" altLang="en-US" sz="2400" dirty="0" err="1">
                  <a:solidFill>
                    <a:srgbClr val="0000CC"/>
                  </a:solidFill>
                  <a:latin typeface="+mn-lt"/>
                  <a:cs typeface="Tahoma" panose="020B0604030504040204" pitchFamily="34" charset="0"/>
                </a:rPr>
                <a:t>đúng</a:t>
              </a:r>
              <a:r>
                <a:rPr lang="en-US" altLang="en-US" sz="2400" dirty="0">
                  <a:solidFill>
                    <a:srgbClr val="0000CC"/>
                  </a:solidFill>
                  <a:latin typeface="+mn-lt"/>
                  <a:cs typeface="Tahoma" panose="020B0604030504040204" pitchFamily="34" charset="0"/>
                </a:rPr>
                <a:t>.</a:t>
              </a:r>
            </a:p>
          </p:txBody>
        </p:sp>
        <p:sp>
          <p:nvSpPr>
            <p:cNvPr id="11" name="Rectangle 10"/>
            <p:cNvSpPr/>
            <p:nvPr/>
          </p:nvSpPr>
          <p:spPr>
            <a:xfrm>
              <a:off x="624418" y="2376810"/>
              <a:ext cx="1441420" cy="461665"/>
            </a:xfrm>
            <a:prstGeom prst="rect">
              <a:avLst/>
            </a:prstGeom>
          </p:spPr>
          <p:txBody>
            <a:bodyPr wrap="none">
              <a:spAutoFit/>
            </a:bodyPr>
            <a:lstStyle/>
            <a:p>
              <a:r>
                <a:rPr lang="en-US" sz="2400"/>
                <a:t>Cấu trúc:</a:t>
              </a:r>
              <a:endParaRPr lang="vi-VN" sz="2400"/>
            </a:p>
          </p:txBody>
        </p:sp>
        <p:cxnSp>
          <p:nvCxnSpPr>
            <p:cNvPr id="20" name="Straight Connector 19"/>
            <p:cNvCxnSpPr/>
            <p:nvPr/>
          </p:nvCxnSpPr>
          <p:spPr>
            <a:xfrm>
              <a:off x="1188034" y="3671888"/>
              <a:ext cx="3226804" cy="0"/>
            </a:xfrm>
            <a:prstGeom prst="line">
              <a:avLst/>
            </a:prstGeom>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305146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5183" y="854488"/>
            <a:ext cx="2971800" cy="892552"/>
          </a:xfrm>
          <a:prstGeom prst="rect">
            <a:avLst/>
          </a:prstGeom>
        </p:spPr>
        <p:txBody>
          <a:bodyPr wrap="square">
            <a:spAutoFit/>
          </a:bodyPr>
          <a:lstStyle/>
          <a:p>
            <a:r>
              <a:rPr lang="vi-VN" sz="2600" b="1" dirty="0">
                <a:latin typeface="Palatino Linotype" panose="02040502050505030304" pitchFamily="18" charset="0"/>
              </a:rPr>
              <a:t>LOẠI SUY YẾU</a:t>
            </a:r>
          </a:p>
          <a:p>
            <a:r>
              <a:rPr lang="en-US" sz="2600" i="1" dirty="0">
                <a:solidFill>
                  <a:srgbClr val="800000"/>
                </a:solidFill>
                <a:latin typeface="Palatino Linotype" panose="02040502050505030304" pitchFamily="18" charset="0"/>
              </a:rPr>
              <a:t>Weak Analogy</a:t>
            </a:r>
            <a:endParaRPr lang="en-US" sz="2600" b="0" i="1" dirty="0">
              <a:solidFill>
                <a:srgbClr val="800000"/>
              </a:solidFill>
              <a:effectLst/>
              <a:latin typeface="Palatino Linotype" panose="02040502050505030304" pitchFamily="18" charset="0"/>
            </a:endParaRPr>
          </a:p>
        </p:txBody>
      </p:sp>
      <p:sp>
        <p:nvSpPr>
          <p:cNvPr id="6" name="Rectangle 5"/>
          <p:cNvSpPr/>
          <p:nvPr/>
        </p:nvSpPr>
        <p:spPr>
          <a:xfrm>
            <a:off x="3589122" y="1842653"/>
            <a:ext cx="2187978" cy="2308324"/>
          </a:xfrm>
          <a:prstGeom prst="rect">
            <a:avLst/>
          </a:prstGeom>
        </p:spPr>
        <p:txBody>
          <a:bodyPr wrap="square">
            <a:spAutoFit/>
          </a:bodyPr>
          <a:lstStyle/>
          <a:p>
            <a:r>
              <a:rPr lang="vi-VN" sz="2400" dirty="0">
                <a:latin typeface="Palatino Linotype" panose="02040502050505030304" pitchFamily="18" charset="0"/>
              </a:rPr>
              <a:t>sự tương đồng trong phép loại suy không đủ để bác bỏ hay ủng hộ luận cứ</a:t>
            </a:r>
            <a:endParaRPr lang="en-US" sz="2400" dirty="0">
              <a:latin typeface="Palatino Linotype" panose="02040502050505030304" pitchFamily="18" charset="0"/>
            </a:endParaRPr>
          </a:p>
        </p:txBody>
      </p:sp>
      <p:pic>
        <p:nvPicPr>
          <p:cNvPr id="7" name="Picture 6"/>
          <p:cNvPicPr>
            <a:picLocks noChangeAspect="1"/>
          </p:cNvPicPr>
          <p:nvPr/>
        </p:nvPicPr>
        <p:blipFill>
          <a:blip r:embed="rId2"/>
          <a:stretch>
            <a:fillRect/>
          </a:stretch>
        </p:blipFill>
        <p:spPr>
          <a:xfrm>
            <a:off x="957262" y="1842653"/>
            <a:ext cx="2552700" cy="2308324"/>
          </a:xfrm>
          <a:prstGeom prst="rect">
            <a:avLst/>
          </a:prstGeom>
        </p:spPr>
      </p:pic>
      <p:grpSp>
        <p:nvGrpSpPr>
          <p:cNvPr id="12" name="Group 11"/>
          <p:cNvGrpSpPr/>
          <p:nvPr/>
        </p:nvGrpSpPr>
        <p:grpSpPr>
          <a:xfrm>
            <a:off x="7243763" y="1390650"/>
            <a:ext cx="4100512" cy="4678607"/>
            <a:chOff x="7243763" y="1390650"/>
            <a:chExt cx="4100512" cy="4678607"/>
          </a:xfrm>
        </p:grpSpPr>
        <p:sp>
          <p:nvSpPr>
            <p:cNvPr id="5" name="Rectangle 4"/>
            <p:cNvSpPr/>
            <p:nvPr/>
          </p:nvSpPr>
          <p:spPr>
            <a:xfrm>
              <a:off x="7243763" y="1390650"/>
              <a:ext cx="4100512" cy="1938992"/>
            </a:xfrm>
            <a:prstGeom prst="rect">
              <a:avLst/>
            </a:prstGeom>
          </p:spPr>
          <p:txBody>
            <a:bodyPr wrap="square">
              <a:spAutoFit/>
            </a:bodyPr>
            <a:lstStyle/>
            <a:p>
              <a:pPr algn="just"/>
              <a:r>
                <a:rPr lang="vi-VN" sz="2400" dirty="0">
                  <a:latin typeface="Palatino Linotype" panose="02040502050505030304" pitchFamily="18" charset="0"/>
                </a:rPr>
                <a:t>Tin vào sự phục sinh của Đức Kitô theo nghĩa đen thì khác nào tin vào sự hiện hữu theo nghĩa đen của mấy con zombie đâu.</a:t>
              </a:r>
            </a:p>
          </p:txBody>
        </p:sp>
        <p:pic>
          <p:nvPicPr>
            <p:cNvPr id="8" name="Picture 7"/>
            <p:cNvPicPr>
              <a:picLocks noChangeAspect="1"/>
            </p:cNvPicPr>
            <p:nvPr/>
          </p:nvPicPr>
          <p:blipFill>
            <a:blip r:embed="rId3"/>
            <a:stretch>
              <a:fillRect/>
            </a:stretch>
          </p:blipFill>
          <p:spPr>
            <a:xfrm>
              <a:off x="7243763" y="3299614"/>
              <a:ext cx="3952876" cy="2769643"/>
            </a:xfrm>
            <a:prstGeom prst="rect">
              <a:avLst/>
            </a:prstGeom>
          </p:spPr>
        </p:pic>
      </p:grpSp>
      <p:grpSp>
        <p:nvGrpSpPr>
          <p:cNvPr id="11" name="Group 10"/>
          <p:cNvGrpSpPr/>
          <p:nvPr/>
        </p:nvGrpSpPr>
        <p:grpSpPr>
          <a:xfrm>
            <a:off x="957262" y="4377429"/>
            <a:ext cx="5857876" cy="1685077"/>
            <a:chOff x="957262" y="4377429"/>
            <a:chExt cx="5857876" cy="1685077"/>
          </a:xfrm>
        </p:grpSpPr>
        <p:sp>
          <p:nvSpPr>
            <p:cNvPr id="3" name="Rectangle 2"/>
            <p:cNvSpPr/>
            <p:nvPr/>
          </p:nvSpPr>
          <p:spPr>
            <a:xfrm>
              <a:off x="2473310" y="4377429"/>
              <a:ext cx="4341828" cy="1685077"/>
            </a:xfrm>
            <a:prstGeom prst="rect">
              <a:avLst/>
            </a:prstGeom>
          </p:spPr>
          <p:txBody>
            <a:bodyPr wrap="square">
              <a:spAutoFit/>
            </a:bodyPr>
            <a:lstStyle/>
            <a:p>
              <a:r>
                <a:rPr lang="en-US" sz="2400">
                  <a:solidFill>
                    <a:srgbClr val="0000CC"/>
                  </a:solidFill>
                  <a:latin typeface="Palatino Linotype" panose="02040502050505030304" pitchFamily="18" charset="0"/>
                  <a:cs typeface="Times New Roman" panose="02020603050405020304" pitchFamily="18" charset="0"/>
                </a:rPr>
                <a:t>(1) X </a:t>
              </a:r>
              <a:r>
                <a:rPr lang="vi-VN" sz="2400" dirty="0">
                  <a:solidFill>
                    <a:srgbClr val="0000CC"/>
                  </a:solidFill>
                  <a:latin typeface="Palatino Linotype" panose="02040502050505030304" pitchFamily="18" charset="0"/>
                  <a:cs typeface="Times New Roman" panose="02020603050405020304" pitchFamily="18" charset="0"/>
                </a:rPr>
                <a:t>giống với </a:t>
              </a:r>
              <a:r>
                <a:rPr lang="en-US" sz="2400" dirty="0">
                  <a:solidFill>
                    <a:srgbClr val="0000CC"/>
                  </a:solidFill>
                  <a:latin typeface="Palatino Linotype" panose="02040502050505030304" pitchFamily="18" charset="0"/>
                  <a:cs typeface="Times New Roman" panose="02020603050405020304" pitchFamily="18" charset="0"/>
                </a:rPr>
                <a:t>Y.</a:t>
              </a:r>
            </a:p>
            <a:p>
              <a:pPr>
                <a:spcAft>
                  <a:spcPts val="900"/>
                </a:spcAft>
              </a:pPr>
              <a:r>
                <a:rPr lang="vi-VN" sz="2400">
                  <a:solidFill>
                    <a:srgbClr val="0000CC"/>
                  </a:solidFill>
                  <a:latin typeface="Palatino Linotype" panose="02040502050505030304" pitchFamily="18" charset="0"/>
                  <a:cs typeface="Times New Roman" panose="02020603050405020304" pitchFamily="18" charset="0"/>
                </a:rPr>
                <a:t>(2) </a:t>
              </a:r>
              <a:r>
                <a:rPr lang="en-US" sz="2400" dirty="0">
                  <a:solidFill>
                    <a:srgbClr val="0000CC"/>
                  </a:solidFill>
                  <a:latin typeface="Palatino Linotype" panose="02040502050505030304" pitchFamily="18" charset="0"/>
                  <a:cs typeface="Times New Roman" panose="02020603050405020304" pitchFamily="18" charset="0"/>
                </a:rPr>
                <a:t>Y </a:t>
              </a:r>
              <a:r>
                <a:rPr lang="vi-VN" sz="2400" dirty="0">
                  <a:solidFill>
                    <a:srgbClr val="0000CC"/>
                  </a:solidFill>
                  <a:latin typeface="Palatino Linotype" panose="02040502050505030304" pitchFamily="18" charset="0"/>
                  <a:cs typeface="Times New Roman" panose="02020603050405020304" pitchFamily="18" charset="0"/>
                </a:rPr>
                <a:t>có đặc điểm </a:t>
              </a:r>
              <a:r>
                <a:rPr lang="en-US" sz="2400" dirty="0">
                  <a:solidFill>
                    <a:srgbClr val="0000CC"/>
                  </a:solidFill>
                  <a:latin typeface="Palatino Linotype" panose="02040502050505030304" pitchFamily="18" charset="0"/>
                  <a:cs typeface="Times New Roman" panose="02020603050405020304" pitchFamily="18" charset="0"/>
                </a:rPr>
                <a:t>P.</a:t>
              </a:r>
            </a:p>
            <a:p>
              <a:r>
                <a:rPr lang="vi-VN" sz="2400">
                  <a:solidFill>
                    <a:srgbClr val="0000CC"/>
                  </a:solidFill>
                  <a:latin typeface="Palatino Linotype" panose="02040502050505030304" pitchFamily="18" charset="0"/>
                  <a:cs typeface="Times New Roman" panose="02020603050405020304" pitchFamily="18" charset="0"/>
                </a:rPr>
                <a:t>(3) </a:t>
              </a:r>
              <a:r>
                <a:rPr lang="en-US" sz="2400">
                  <a:solidFill>
                    <a:srgbClr val="0000CC"/>
                  </a:solidFill>
                  <a:latin typeface="Palatino Linotype" panose="02040502050505030304" pitchFamily="18" charset="0"/>
                  <a:cs typeface="Times New Roman" panose="02020603050405020304" pitchFamily="18" charset="0"/>
                </a:rPr>
                <a:t>X </a:t>
              </a:r>
              <a:r>
                <a:rPr lang="vi-VN" sz="2400" dirty="0">
                  <a:solidFill>
                    <a:srgbClr val="0000CC"/>
                  </a:solidFill>
                  <a:latin typeface="Palatino Linotype" panose="02040502050505030304" pitchFamily="18" charset="0"/>
                  <a:cs typeface="Times New Roman" panose="02020603050405020304" pitchFamily="18" charset="0"/>
                </a:rPr>
                <a:t>có đặc điểm </a:t>
              </a:r>
              <a:r>
                <a:rPr lang="en-US" sz="2400" dirty="0">
                  <a:solidFill>
                    <a:srgbClr val="0000CC"/>
                  </a:solidFill>
                  <a:latin typeface="Palatino Linotype" panose="02040502050505030304" pitchFamily="18" charset="0"/>
                  <a:cs typeface="Times New Roman" panose="02020603050405020304" pitchFamily="18" charset="0"/>
                </a:rPr>
                <a:t>P.</a:t>
              </a:r>
            </a:p>
            <a:p>
              <a:r>
                <a:rPr lang="en-US" sz="2400" dirty="0">
                  <a:solidFill>
                    <a:srgbClr val="0000CC"/>
                  </a:solidFill>
                  <a:latin typeface="Palatino Linotype" panose="02040502050505030304" pitchFamily="18" charset="0"/>
                  <a:cs typeface="Times New Roman" panose="02020603050405020304" pitchFamily="18" charset="0"/>
                </a:rPr>
                <a:t>(</a:t>
              </a:r>
              <a:r>
                <a:rPr lang="vi-VN" sz="2400" dirty="0">
                  <a:solidFill>
                    <a:srgbClr val="0000CC"/>
                  </a:solidFill>
                  <a:latin typeface="Palatino Linotype" panose="02040502050505030304" pitchFamily="18" charset="0"/>
                  <a:cs typeface="Times New Roman" panose="02020603050405020304" pitchFamily="18" charset="0"/>
                </a:rPr>
                <a:t>thực ra X không giống </a:t>
              </a:r>
              <a:r>
                <a:rPr lang="en-US" sz="2400" dirty="0">
                  <a:solidFill>
                    <a:srgbClr val="0000CC"/>
                  </a:solidFill>
                  <a:latin typeface="Palatino Linotype" panose="02040502050505030304" pitchFamily="18" charset="0"/>
                  <a:cs typeface="Times New Roman" panose="02020603050405020304" pitchFamily="18" charset="0"/>
                </a:rPr>
                <a:t>Y</a:t>
              </a:r>
              <a:r>
                <a:rPr lang="vi-VN" sz="2400" dirty="0">
                  <a:solidFill>
                    <a:srgbClr val="0000CC"/>
                  </a:solidFill>
                  <a:latin typeface="Palatino Linotype" panose="02040502050505030304" pitchFamily="18" charset="0"/>
                  <a:cs typeface="Times New Roman" panose="02020603050405020304" pitchFamily="18" charset="0"/>
                </a:rPr>
                <a:t> lắm)</a:t>
              </a:r>
              <a:endParaRPr lang="en-US" sz="2400" b="0" dirty="0">
                <a:solidFill>
                  <a:srgbClr val="0000CC"/>
                </a:solidFill>
                <a:effectLst/>
                <a:latin typeface="Palatino Linotype" panose="02040502050505030304" pitchFamily="18" charset="0"/>
                <a:cs typeface="Times New Roman" panose="02020603050405020304" pitchFamily="18" charset="0"/>
              </a:endParaRPr>
            </a:p>
          </p:txBody>
        </p:sp>
        <p:sp>
          <p:nvSpPr>
            <p:cNvPr id="4" name="Rectangle 3"/>
            <p:cNvSpPr/>
            <p:nvPr/>
          </p:nvSpPr>
          <p:spPr>
            <a:xfrm>
              <a:off x="957262" y="4377429"/>
              <a:ext cx="1441420" cy="461665"/>
            </a:xfrm>
            <a:prstGeom prst="rect">
              <a:avLst/>
            </a:prstGeom>
          </p:spPr>
          <p:txBody>
            <a:bodyPr wrap="none">
              <a:spAutoFit/>
            </a:bodyPr>
            <a:lstStyle/>
            <a:p>
              <a:r>
                <a:rPr lang="vi-VN" sz="2400" dirty="0">
                  <a:latin typeface="Palatino Linotype" panose="02040502050505030304" pitchFamily="18" charset="0"/>
                </a:rPr>
                <a:t>Cấu trúc:</a:t>
              </a:r>
              <a:endParaRPr lang="en-US" sz="2400" dirty="0">
                <a:latin typeface="Palatino Linotype" panose="02040502050505030304" pitchFamily="18" charset="0"/>
              </a:endParaRPr>
            </a:p>
          </p:txBody>
        </p:sp>
        <p:cxnSp>
          <p:nvCxnSpPr>
            <p:cNvPr id="10" name="Straight Connector 9"/>
            <p:cNvCxnSpPr/>
            <p:nvPr/>
          </p:nvCxnSpPr>
          <p:spPr>
            <a:xfrm>
              <a:off x="2657475" y="5214938"/>
              <a:ext cx="2571750" cy="0"/>
            </a:xfrm>
            <a:prstGeom prst="line">
              <a:avLst/>
            </a:prstGeom>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392435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3864" y="869666"/>
            <a:ext cx="4461478" cy="892552"/>
          </a:xfrm>
          <a:prstGeom prst="rect">
            <a:avLst/>
          </a:prstGeom>
        </p:spPr>
        <p:txBody>
          <a:bodyPr wrap="none">
            <a:spAutoFit/>
          </a:bodyPr>
          <a:lstStyle/>
          <a:p>
            <a:r>
              <a:rPr lang="vi-VN" sz="2600" b="1" dirty="0">
                <a:latin typeface="Palatino Linotype" panose="02040502050505030304" pitchFamily="18" charset="0"/>
              </a:rPr>
              <a:t>KHÁI QUÁT HÓA VỘI VÃ</a:t>
            </a:r>
          </a:p>
          <a:p>
            <a:r>
              <a:rPr lang="en-US" sz="2600" i="1" dirty="0">
                <a:solidFill>
                  <a:srgbClr val="C00000"/>
                </a:solidFill>
                <a:latin typeface="Palatino Linotype" panose="02040502050505030304" pitchFamily="18" charset="0"/>
              </a:rPr>
              <a:t>Hasty Generalization</a:t>
            </a:r>
            <a:endParaRPr lang="en-US" sz="2600" b="0" i="1" dirty="0">
              <a:solidFill>
                <a:srgbClr val="C00000"/>
              </a:solidFill>
              <a:effectLst/>
              <a:latin typeface="Palatino Linotype" panose="02040502050505030304" pitchFamily="18" charset="0"/>
            </a:endParaRPr>
          </a:p>
        </p:txBody>
      </p:sp>
      <p:pic>
        <p:nvPicPr>
          <p:cNvPr id="5" name="Picture 4"/>
          <p:cNvPicPr>
            <a:picLocks noChangeAspect="1"/>
          </p:cNvPicPr>
          <p:nvPr/>
        </p:nvPicPr>
        <p:blipFill>
          <a:blip r:embed="rId2"/>
          <a:stretch>
            <a:fillRect/>
          </a:stretch>
        </p:blipFill>
        <p:spPr>
          <a:xfrm>
            <a:off x="3369012" y="1762218"/>
            <a:ext cx="2276326" cy="2276326"/>
          </a:xfrm>
          <a:prstGeom prst="rect">
            <a:avLst/>
          </a:prstGeom>
        </p:spPr>
      </p:pic>
      <p:sp>
        <p:nvSpPr>
          <p:cNvPr id="6" name="Rectangle 5"/>
          <p:cNvSpPr/>
          <p:nvPr/>
        </p:nvSpPr>
        <p:spPr>
          <a:xfrm>
            <a:off x="1234958" y="2115551"/>
            <a:ext cx="1778556" cy="1569660"/>
          </a:xfrm>
          <a:prstGeom prst="rect">
            <a:avLst/>
          </a:prstGeom>
        </p:spPr>
        <p:txBody>
          <a:bodyPr wrap="square">
            <a:spAutoFit/>
          </a:bodyPr>
          <a:lstStyle/>
          <a:p>
            <a:r>
              <a:rPr lang="vi-VN" sz="2400" dirty="0">
                <a:latin typeface="Palatino Linotype" panose="02040502050505030304" pitchFamily="18" charset="0"/>
              </a:rPr>
              <a:t>rút ra kết luận chung từ một mẫu rất nhỏ</a:t>
            </a:r>
            <a:endParaRPr lang="en-US" sz="2400" dirty="0">
              <a:latin typeface="Palatino Linotype" panose="02040502050505030304" pitchFamily="18" charset="0"/>
            </a:endParaRPr>
          </a:p>
        </p:txBody>
      </p:sp>
      <p:sp>
        <p:nvSpPr>
          <p:cNvPr id="7" name="Rectangle 6"/>
          <p:cNvSpPr/>
          <p:nvPr/>
        </p:nvSpPr>
        <p:spPr>
          <a:xfrm>
            <a:off x="6929437" y="1146347"/>
            <a:ext cx="4795143" cy="2308324"/>
          </a:xfrm>
          <a:prstGeom prst="rect">
            <a:avLst/>
          </a:prstGeom>
        </p:spPr>
        <p:txBody>
          <a:bodyPr wrap="square">
            <a:spAutoFit/>
          </a:bodyPr>
          <a:lstStyle/>
          <a:p>
            <a:pPr algn="just"/>
            <a:r>
              <a:rPr lang="vi-VN" sz="2400" dirty="0">
                <a:latin typeface="Palatino Linotype" panose="02040502050505030304" pitchFamily="18" charset="0"/>
              </a:rPr>
              <a:t>Ba tôi hút bốn gói thuốc lá mỗi ngày kể từ khi ông mới mười lăm tuổi và sống đến gần tám mươi tuổi. Cho nên, hút thuốc là thực sự không thể nào gọi là có hại cho bạn được.</a:t>
            </a:r>
            <a:endParaRPr lang="en-US" sz="2400" dirty="0">
              <a:latin typeface="Palatino Linotype" panose="02040502050505030304" pitchFamily="18" charset="0"/>
            </a:endParaRPr>
          </a:p>
        </p:txBody>
      </p:sp>
      <p:pic>
        <p:nvPicPr>
          <p:cNvPr id="8" name="Picture 7"/>
          <p:cNvPicPr>
            <a:picLocks noChangeAspect="1"/>
          </p:cNvPicPr>
          <p:nvPr/>
        </p:nvPicPr>
        <p:blipFill>
          <a:blip r:embed="rId3"/>
          <a:stretch>
            <a:fillRect/>
          </a:stretch>
        </p:blipFill>
        <p:spPr>
          <a:xfrm>
            <a:off x="7023041" y="3606423"/>
            <a:ext cx="4378384" cy="2935570"/>
          </a:xfrm>
          <a:prstGeom prst="rect">
            <a:avLst/>
          </a:prstGeom>
        </p:spPr>
      </p:pic>
      <p:grpSp>
        <p:nvGrpSpPr>
          <p:cNvPr id="12" name="Group 11"/>
          <p:cNvGrpSpPr/>
          <p:nvPr/>
        </p:nvGrpSpPr>
        <p:grpSpPr>
          <a:xfrm>
            <a:off x="682816" y="3928856"/>
            <a:ext cx="6103747" cy="2177520"/>
            <a:chOff x="682816" y="3928856"/>
            <a:chExt cx="6103747" cy="2177520"/>
          </a:xfrm>
        </p:grpSpPr>
        <p:sp>
          <p:nvSpPr>
            <p:cNvPr id="3" name="Rectangle 2"/>
            <p:cNvSpPr/>
            <p:nvPr/>
          </p:nvSpPr>
          <p:spPr>
            <a:xfrm>
              <a:off x="682816" y="4421299"/>
              <a:ext cx="6103747" cy="1685077"/>
            </a:xfrm>
            <a:prstGeom prst="rect">
              <a:avLst/>
            </a:prstGeom>
          </p:spPr>
          <p:txBody>
            <a:bodyPr wrap="square">
              <a:spAutoFit/>
            </a:bodyPr>
            <a:lstStyle/>
            <a:p>
              <a:pPr algn="just"/>
              <a:r>
                <a:rPr lang="vi-VN" sz="2400">
                  <a:solidFill>
                    <a:srgbClr val="0000CC"/>
                  </a:solidFill>
                  <a:latin typeface="Palatino Linotype" panose="02040502050505030304" pitchFamily="18" charset="0"/>
                </a:rPr>
                <a:t>(1) </a:t>
              </a:r>
              <a:r>
                <a:rPr lang="vi-VN" sz="2400" dirty="0">
                  <a:solidFill>
                    <a:srgbClr val="0000CC"/>
                  </a:solidFill>
                  <a:latin typeface="Palatino Linotype" panose="02040502050505030304" pitchFamily="18" charset="0"/>
                </a:rPr>
                <a:t>Mẫu</a:t>
              </a:r>
              <a:r>
                <a:rPr lang="en-US" sz="2400" dirty="0">
                  <a:solidFill>
                    <a:srgbClr val="0000CC"/>
                  </a:solidFill>
                  <a:latin typeface="Palatino Linotype" panose="02040502050505030304" pitchFamily="18" charset="0"/>
                </a:rPr>
                <a:t> S </a:t>
              </a:r>
              <a:r>
                <a:rPr lang="vi-VN" sz="2400" dirty="0">
                  <a:solidFill>
                    <a:srgbClr val="0000CC"/>
                  </a:solidFill>
                  <a:latin typeface="Palatino Linotype" panose="02040502050505030304" pitchFamily="18" charset="0"/>
                </a:rPr>
                <a:t> được lấy từ quần thể P.</a:t>
              </a:r>
            </a:p>
            <a:p>
              <a:pPr algn="just">
                <a:spcAft>
                  <a:spcPts val="900"/>
                </a:spcAft>
              </a:pPr>
              <a:r>
                <a:rPr lang="vi-VN" sz="2400">
                  <a:solidFill>
                    <a:srgbClr val="0000CC"/>
                  </a:solidFill>
                  <a:latin typeface="Palatino Linotype" panose="02040502050505030304" pitchFamily="18" charset="0"/>
                </a:rPr>
                <a:t>(2) </a:t>
              </a:r>
              <a:r>
                <a:rPr lang="vi-VN" sz="2400" dirty="0">
                  <a:solidFill>
                    <a:srgbClr val="0000CC"/>
                  </a:solidFill>
                  <a:latin typeface="Palatino Linotype" panose="02040502050505030304" pitchFamily="18" charset="0"/>
                </a:rPr>
                <a:t>Mẫu S là phần rất nhỏ trong quần thể P.</a:t>
              </a:r>
              <a:endParaRPr lang="en-US" sz="2400" dirty="0">
                <a:solidFill>
                  <a:srgbClr val="0000CC"/>
                </a:solidFill>
                <a:latin typeface="Palatino Linotype" panose="02040502050505030304" pitchFamily="18" charset="0"/>
              </a:endParaRPr>
            </a:p>
            <a:p>
              <a:pPr algn="just"/>
              <a:r>
                <a:rPr lang="vi-VN" sz="2400">
                  <a:solidFill>
                    <a:srgbClr val="0000CC"/>
                  </a:solidFill>
                  <a:latin typeface="Palatino Linotype" panose="02040502050505030304" pitchFamily="18" charset="0"/>
                </a:rPr>
                <a:t>(3) </a:t>
              </a:r>
              <a:r>
                <a:rPr lang="vi-VN" sz="2400" dirty="0">
                  <a:solidFill>
                    <a:srgbClr val="0000CC"/>
                  </a:solidFill>
                  <a:latin typeface="Palatino Linotype" panose="02040502050505030304" pitchFamily="18" charset="0"/>
                </a:rPr>
                <a:t>Kết luận C được rút ra từ mẫu S và áp dụng cho quần thể P.</a:t>
              </a:r>
              <a:endParaRPr lang="en-US" sz="2400" dirty="0">
                <a:solidFill>
                  <a:srgbClr val="0000CC"/>
                </a:solidFill>
                <a:latin typeface="Palatino Linotype" panose="02040502050505030304" pitchFamily="18" charset="0"/>
              </a:endParaRPr>
            </a:p>
          </p:txBody>
        </p:sp>
        <p:sp>
          <p:nvSpPr>
            <p:cNvPr id="4" name="Rectangle 3"/>
            <p:cNvSpPr/>
            <p:nvPr/>
          </p:nvSpPr>
          <p:spPr>
            <a:xfrm>
              <a:off x="682816" y="3928856"/>
              <a:ext cx="1441420" cy="461665"/>
            </a:xfrm>
            <a:prstGeom prst="rect">
              <a:avLst/>
            </a:prstGeom>
          </p:spPr>
          <p:txBody>
            <a:bodyPr wrap="none">
              <a:spAutoFit/>
            </a:bodyPr>
            <a:lstStyle/>
            <a:p>
              <a:r>
                <a:rPr lang="vi-VN" sz="2400" dirty="0">
                  <a:latin typeface="Palatino Linotype" panose="02040502050505030304" pitchFamily="18" charset="0"/>
                </a:rPr>
                <a:t>Cấu trúc:</a:t>
              </a:r>
              <a:endParaRPr lang="en-US" sz="2400" dirty="0">
                <a:latin typeface="Palatino Linotype" panose="02040502050505030304" pitchFamily="18" charset="0"/>
              </a:endParaRPr>
            </a:p>
          </p:txBody>
        </p:sp>
        <p:cxnSp>
          <p:nvCxnSpPr>
            <p:cNvPr id="10" name="Straight Connector 9"/>
            <p:cNvCxnSpPr/>
            <p:nvPr/>
          </p:nvCxnSpPr>
          <p:spPr>
            <a:xfrm>
              <a:off x="1057275" y="5263837"/>
              <a:ext cx="5329238" cy="2253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719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636" y="832775"/>
            <a:ext cx="4191000" cy="1292662"/>
          </a:xfrm>
          <a:prstGeom prst="rect">
            <a:avLst/>
          </a:prstGeom>
        </p:spPr>
        <p:txBody>
          <a:bodyPr wrap="square">
            <a:spAutoFit/>
          </a:bodyPr>
          <a:lstStyle/>
          <a:p>
            <a:r>
              <a:rPr lang="vi-VN" sz="2600" b="1" dirty="0">
                <a:solidFill>
                  <a:srgbClr val="222222"/>
                </a:solidFill>
                <a:latin typeface="Palatino Linotype" panose="02040502050505030304" pitchFamily="18" charset="0"/>
              </a:rPr>
              <a:t>POST HOC</a:t>
            </a:r>
          </a:p>
          <a:p>
            <a:r>
              <a:rPr lang="en-US" sz="2600" b="1" i="1" dirty="0">
                <a:solidFill>
                  <a:srgbClr val="996633"/>
                </a:solidFill>
                <a:latin typeface="Palatino Linotype" panose="02040502050505030304" pitchFamily="18" charset="0"/>
              </a:rPr>
              <a:t>Post hoc ergo propter hoc</a:t>
            </a:r>
            <a:r>
              <a:rPr lang="en-US" sz="2600" dirty="0">
                <a:solidFill>
                  <a:srgbClr val="996633"/>
                </a:solidFill>
                <a:latin typeface="Palatino Linotype" panose="02040502050505030304" pitchFamily="18" charset="0"/>
              </a:rPr>
              <a:t> </a:t>
            </a:r>
            <a:endParaRPr lang="vi-VN" sz="2600" dirty="0">
              <a:solidFill>
                <a:srgbClr val="996633"/>
              </a:solidFill>
              <a:latin typeface="Palatino Linotype" panose="02040502050505030304" pitchFamily="18" charset="0"/>
            </a:endParaRPr>
          </a:p>
          <a:p>
            <a:r>
              <a:rPr lang="vi-VN" sz="2600" i="1" dirty="0">
                <a:solidFill>
                  <a:srgbClr val="996633"/>
                </a:solidFill>
                <a:latin typeface="Palatino Linotype" panose="02040502050505030304" pitchFamily="18" charset="0"/>
              </a:rPr>
              <a:t>sau cái này</a:t>
            </a:r>
            <a:r>
              <a:rPr lang="en-US" sz="2600" i="1" dirty="0">
                <a:solidFill>
                  <a:srgbClr val="996633"/>
                </a:solidFill>
                <a:latin typeface="Palatino Linotype" panose="02040502050505030304" pitchFamily="18" charset="0"/>
              </a:rPr>
              <a:t>, </a:t>
            </a:r>
            <a:r>
              <a:rPr lang="vi-VN" sz="2600" i="1" dirty="0">
                <a:solidFill>
                  <a:srgbClr val="996633"/>
                </a:solidFill>
                <a:latin typeface="Palatino Linotype" panose="02040502050505030304" pitchFamily="18" charset="0"/>
              </a:rPr>
              <a:t>vì thế do cái này</a:t>
            </a:r>
            <a:endParaRPr lang="en-US" sz="2600" i="1" dirty="0">
              <a:solidFill>
                <a:srgbClr val="996633"/>
              </a:solidFill>
              <a:latin typeface="Palatino Linotype" panose="02040502050505030304" pitchFamily="18" charset="0"/>
            </a:endParaRPr>
          </a:p>
        </p:txBody>
      </p:sp>
      <p:grpSp>
        <p:nvGrpSpPr>
          <p:cNvPr id="13" name="Group 12"/>
          <p:cNvGrpSpPr/>
          <p:nvPr/>
        </p:nvGrpSpPr>
        <p:grpSpPr>
          <a:xfrm>
            <a:off x="754899" y="3225294"/>
            <a:ext cx="4784703" cy="1408078"/>
            <a:chOff x="754899" y="3225294"/>
            <a:chExt cx="4784703" cy="1408078"/>
          </a:xfrm>
        </p:grpSpPr>
        <p:sp>
          <p:nvSpPr>
            <p:cNvPr id="3" name="Rectangle 2"/>
            <p:cNvSpPr/>
            <p:nvPr/>
          </p:nvSpPr>
          <p:spPr>
            <a:xfrm>
              <a:off x="1453590" y="3686959"/>
              <a:ext cx="4086012" cy="946413"/>
            </a:xfrm>
            <a:prstGeom prst="rect">
              <a:avLst/>
            </a:prstGeom>
          </p:spPr>
          <p:txBody>
            <a:bodyPr wrap="square">
              <a:spAutoFit/>
            </a:bodyPr>
            <a:lstStyle/>
            <a:p>
              <a:pPr>
                <a:spcAft>
                  <a:spcPts val="900"/>
                </a:spcAft>
              </a:pPr>
              <a:r>
                <a:rPr lang="vi-VN" sz="2400">
                  <a:solidFill>
                    <a:srgbClr val="0000CC"/>
                  </a:solidFill>
                  <a:latin typeface="Palatino Linotype" panose="02040502050505030304" pitchFamily="18" charset="0"/>
                </a:rPr>
                <a:t>(1) X </a:t>
              </a:r>
              <a:r>
                <a:rPr lang="vi-VN" sz="2400" dirty="0">
                  <a:solidFill>
                    <a:srgbClr val="0000CC"/>
                  </a:solidFill>
                  <a:latin typeface="Palatino Linotype" panose="02040502050505030304" pitchFamily="18" charset="0"/>
                </a:rPr>
                <a:t>xảy ra, rồi Y xảy </a:t>
              </a:r>
              <a:r>
                <a:rPr lang="vi-VN" sz="2400">
                  <a:solidFill>
                    <a:srgbClr val="0000CC"/>
                  </a:solidFill>
                  <a:latin typeface="Palatino Linotype" panose="02040502050505030304" pitchFamily="18" charset="0"/>
                </a:rPr>
                <a:t>ra.</a:t>
              </a:r>
            </a:p>
            <a:p>
              <a:pPr>
                <a:spcAft>
                  <a:spcPts val="900"/>
                </a:spcAft>
              </a:pPr>
              <a:r>
                <a:rPr lang="vi-VN" sz="2400">
                  <a:solidFill>
                    <a:srgbClr val="0000CC"/>
                  </a:solidFill>
                  <a:latin typeface="Palatino Linotype" panose="02040502050505030304" pitchFamily="18" charset="0"/>
                </a:rPr>
                <a:t>(2) X </a:t>
              </a:r>
              <a:r>
                <a:rPr lang="vi-VN" sz="2400" dirty="0">
                  <a:solidFill>
                    <a:srgbClr val="0000CC"/>
                  </a:solidFill>
                  <a:latin typeface="Palatino Linotype" panose="02040502050505030304" pitchFamily="18" charset="0"/>
                </a:rPr>
                <a:t>là nguyên nhân của Y.</a:t>
              </a:r>
            </a:p>
          </p:txBody>
        </p:sp>
        <p:sp>
          <p:nvSpPr>
            <p:cNvPr id="4" name="Rectangle 3"/>
            <p:cNvSpPr/>
            <p:nvPr/>
          </p:nvSpPr>
          <p:spPr>
            <a:xfrm>
              <a:off x="754899" y="3225294"/>
              <a:ext cx="1441420" cy="461665"/>
            </a:xfrm>
            <a:prstGeom prst="rect">
              <a:avLst/>
            </a:prstGeom>
          </p:spPr>
          <p:txBody>
            <a:bodyPr wrap="none">
              <a:spAutoFit/>
            </a:bodyPr>
            <a:lstStyle/>
            <a:p>
              <a:r>
                <a:rPr lang="vi-VN" sz="2400" dirty="0">
                  <a:latin typeface="Palatino Linotype" panose="02040502050505030304" pitchFamily="18" charset="0"/>
                </a:rPr>
                <a:t>Cấu trúc:</a:t>
              </a:r>
              <a:endParaRPr lang="en-US" sz="2400" dirty="0">
                <a:latin typeface="Palatino Linotype" panose="02040502050505030304" pitchFamily="18" charset="0"/>
              </a:endParaRPr>
            </a:p>
          </p:txBody>
        </p:sp>
      </p:grpSp>
      <p:sp>
        <p:nvSpPr>
          <p:cNvPr id="5" name="Rectangle 4"/>
          <p:cNvSpPr/>
          <p:nvPr/>
        </p:nvSpPr>
        <p:spPr>
          <a:xfrm>
            <a:off x="762636" y="2217003"/>
            <a:ext cx="4671801" cy="830997"/>
          </a:xfrm>
          <a:prstGeom prst="rect">
            <a:avLst/>
          </a:prstGeom>
        </p:spPr>
        <p:txBody>
          <a:bodyPr wrap="square">
            <a:spAutoFit/>
          </a:bodyPr>
          <a:lstStyle/>
          <a:p>
            <a:r>
              <a:rPr lang="vi-VN" sz="2400" dirty="0">
                <a:latin typeface="Palatino Linotype" panose="02040502050505030304" pitchFamily="18" charset="0"/>
              </a:rPr>
              <a:t>Cho rằng sự kiện Y là do sự kiện X gây ra, chỉ vì Y xảy ra sau X.</a:t>
            </a:r>
            <a:endParaRPr lang="en-US" sz="2400" dirty="0">
              <a:latin typeface="Palatino Linotype" panose="02040502050505030304" pitchFamily="18" charset="0"/>
            </a:endParaRPr>
          </a:p>
        </p:txBody>
      </p:sp>
      <p:pic>
        <p:nvPicPr>
          <p:cNvPr id="6" name="Picture 2" descr="https://encrypted-tbn0.gstatic.com/images?q=tbn:ANd9GcSGyWrYWFZtvzr9NB9H8BAleiWnQ9UfGVPd0D1LaJeDcTMENPsWJ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433" y="813075"/>
            <a:ext cx="2111991" cy="25169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602424" y="1185339"/>
            <a:ext cx="2895600" cy="1938992"/>
          </a:xfrm>
          <a:prstGeom prst="rect">
            <a:avLst/>
          </a:prstGeom>
        </p:spPr>
        <p:txBody>
          <a:bodyPr wrap="square">
            <a:spAutoFit/>
          </a:bodyPr>
          <a:lstStyle/>
          <a:p>
            <a:pPr algn="just"/>
            <a:r>
              <a:rPr lang="vi-VN" sz="2400" dirty="0">
                <a:latin typeface="Palatino Linotype" panose="02040502050505030304" pitchFamily="18" charset="0"/>
              </a:rPr>
              <a:t>Sau khi con gà gáy xong thì mặt trời mọc, vì thế con gà là nguyên nhân của việc mặt trời mọc.</a:t>
            </a:r>
            <a:endParaRPr lang="en-US" sz="2400" dirty="0">
              <a:latin typeface="Palatino Linotype" panose="02040502050505030304" pitchFamily="18" charset="0"/>
            </a:endParaRPr>
          </a:p>
        </p:txBody>
      </p:sp>
      <p:sp>
        <p:nvSpPr>
          <p:cNvPr id="8" name="Rectangle 7"/>
          <p:cNvSpPr/>
          <p:nvPr/>
        </p:nvSpPr>
        <p:spPr>
          <a:xfrm>
            <a:off x="844098" y="5020851"/>
            <a:ext cx="5243300" cy="1200329"/>
          </a:xfrm>
          <a:prstGeom prst="rect">
            <a:avLst/>
          </a:prstGeom>
        </p:spPr>
        <p:txBody>
          <a:bodyPr wrap="square">
            <a:spAutoFit/>
          </a:bodyPr>
          <a:lstStyle/>
          <a:p>
            <a:pPr algn="just"/>
            <a:r>
              <a:rPr lang="vi-VN" sz="2400" b="1" i="1" dirty="0">
                <a:latin typeface="Palatino Linotype" panose="02040502050505030304" pitchFamily="18" charset="0"/>
              </a:rPr>
              <a:t>Lưu ý: </a:t>
            </a:r>
            <a:r>
              <a:rPr lang="vi-VN" sz="2400" dirty="0">
                <a:latin typeface="Palatino Linotype" panose="02040502050505030304" pitchFamily="18" charset="0"/>
              </a:rPr>
              <a:t>Các sự kiện ở đây chỉ quan hệ về mặt thời gian, chứ không quan hệ nhân quả gì với nhau.</a:t>
            </a:r>
            <a:endParaRPr lang="en-US" sz="2400" dirty="0">
              <a:latin typeface="Palatino Linotype" panose="02040502050505030304" pitchFamily="18" charset="0"/>
            </a:endParaRPr>
          </a:p>
        </p:txBody>
      </p:sp>
      <p:pic>
        <p:nvPicPr>
          <p:cNvPr id="9" name="Picture 4" descr="https://encrypted-tbn0.gstatic.com/images?q=tbn:ANd9GcTLoU1gOTzN1U0y8m_U90OvJo6JvnxymfP-bna_SjT5wjEUmno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304" y="3848007"/>
            <a:ext cx="2171604" cy="247391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734188" y="3826278"/>
            <a:ext cx="2763836" cy="2308324"/>
          </a:xfrm>
          <a:prstGeom prst="rect">
            <a:avLst/>
          </a:prstGeom>
        </p:spPr>
        <p:txBody>
          <a:bodyPr wrap="square">
            <a:spAutoFit/>
          </a:bodyPr>
          <a:lstStyle/>
          <a:p>
            <a:r>
              <a:rPr lang="vi-VN" sz="2400" dirty="0">
                <a:latin typeface="Palatino Linotype" panose="02040502050505030304" pitchFamily="18" charset="0"/>
              </a:rPr>
              <a:t>Sáng nay vừa ra khỏi nhà, gặp ngay bà chửa, nên đời xui xẻo, rớt môn Tư duy biện luận – sáng tạo.</a:t>
            </a:r>
            <a:endParaRPr lang="en-US" sz="2400" dirty="0">
              <a:latin typeface="Palatino Linotype" panose="02040502050505030304" pitchFamily="18" charset="0"/>
            </a:endParaRPr>
          </a:p>
        </p:txBody>
      </p:sp>
      <p:cxnSp>
        <p:nvCxnSpPr>
          <p:cNvPr id="12" name="Straight Connector 11"/>
          <p:cNvCxnSpPr/>
          <p:nvPr/>
        </p:nvCxnSpPr>
        <p:spPr>
          <a:xfrm>
            <a:off x="1687376" y="4160166"/>
            <a:ext cx="3180714"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2797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9546" y="980853"/>
            <a:ext cx="10301841" cy="830997"/>
          </a:xfrm>
          <a:prstGeom prst="rect">
            <a:avLst/>
          </a:prstGeom>
        </p:spPr>
        <p:txBody>
          <a:bodyPr wrap="square">
            <a:spAutoFit/>
          </a:bodyPr>
          <a:lstStyle/>
          <a:p>
            <a:r>
              <a:rPr lang="vi-VN" sz="2400" b="1" dirty="0">
                <a:solidFill>
                  <a:srgbClr val="0000CC"/>
                </a:solidFill>
                <a:latin typeface="Palatino Linotype" panose="02040502050505030304" pitchFamily="18" charset="0"/>
              </a:rPr>
              <a:t>Chuẩn hóa các luận cứ sau đây, cho biết chúng là ngụy biện gì, và chỉ ra lỗi của chúng</a:t>
            </a:r>
            <a:endParaRPr lang="en-US" sz="2400" b="1" dirty="0">
              <a:solidFill>
                <a:srgbClr val="0000CC"/>
              </a:solidFill>
              <a:latin typeface="Palatino Linotype" panose="02040502050505030304" pitchFamily="18" charset="0"/>
            </a:endParaRPr>
          </a:p>
        </p:txBody>
      </p:sp>
      <p:sp>
        <p:nvSpPr>
          <p:cNvPr id="3" name="Rectangle 2"/>
          <p:cNvSpPr>
            <a:spLocks noChangeArrowheads="1"/>
          </p:cNvSpPr>
          <p:nvPr/>
        </p:nvSpPr>
        <p:spPr bwMode="auto">
          <a:xfrm>
            <a:off x="5448298" y="2514625"/>
            <a:ext cx="5653089"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ts val="600"/>
              </a:spcBef>
              <a:spcAft>
                <a:spcPts val="600"/>
              </a:spcAft>
              <a:buFontTx/>
              <a:buNone/>
            </a:pPr>
            <a:r>
              <a:rPr lang="vi-VN" altLang="en-US" sz="2400" dirty="0">
                <a:latin typeface="Palatino Linotype" panose="02040502050505030304" pitchFamily="18" charset="0"/>
                <a:cs typeface="Times New Roman" panose="02020603050405020304" pitchFamily="18" charset="0"/>
              </a:rPr>
              <a:t>(1) </a:t>
            </a:r>
            <a:r>
              <a:rPr lang="en-US" altLang="en-US" sz="2400" dirty="0" err="1">
                <a:latin typeface="Palatino Linotype" panose="02040502050505030304" pitchFamily="18" charset="0"/>
                <a:cs typeface="Times New Roman" panose="02020603050405020304" pitchFamily="18" charset="0"/>
              </a:rPr>
              <a:t>Hàng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nghìn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năm</a:t>
            </a:r>
            <a:r>
              <a:rPr lang="en-US" altLang="en-US" sz="2400" dirty="0">
                <a:latin typeface="Palatino Linotype" panose="02040502050505030304" pitchFamily="18" charset="0"/>
                <a:cs typeface="Times New Roman" panose="02020603050405020304" pitchFamily="18" charset="0"/>
              </a:rPr>
              <a:t> nay </a:t>
            </a:r>
            <a:r>
              <a:rPr lang="en-US" altLang="en-US" sz="2400" dirty="0" err="1">
                <a:latin typeface="Palatino Linotype" panose="02040502050505030304" pitchFamily="18" charset="0"/>
                <a:cs typeface="Times New Roman" panose="02020603050405020304" pitchFamily="18" charset="0"/>
              </a:rPr>
              <a:t>người</a:t>
            </a:r>
            <a:r>
              <a:rPr lang="en-US" altLang="en-US" sz="2400" dirty="0">
                <a:latin typeface="Palatino Linotype" panose="02040502050505030304" pitchFamily="18" charset="0"/>
                <a:cs typeface="Times New Roman" panose="02020603050405020304" pitchFamily="18" charset="0"/>
              </a:rPr>
              <a:t> ta </a:t>
            </a:r>
            <a:r>
              <a:rPr lang="en-US" altLang="en-US" sz="2400" dirty="0" err="1">
                <a:latin typeface="Palatino Linotype" panose="02040502050505030304" pitchFamily="18" charset="0"/>
                <a:cs typeface="Times New Roman" panose="02020603050405020304" pitchFamily="18" charset="0"/>
              </a:rPr>
              <a:t>đã</a:t>
            </a:r>
            <a:r>
              <a:rPr lang="en-US" altLang="en-US" sz="2400" dirty="0">
                <a:latin typeface="Palatino Linotype" panose="02040502050505030304" pitchFamily="18" charset="0"/>
                <a:cs typeface="Times New Roman" panose="02020603050405020304" pitchFamily="18" charset="0"/>
              </a:rPr>
              <a:t> tin </a:t>
            </a:r>
            <a:r>
              <a:rPr lang="vi-VN" altLang="en-US" sz="2400" dirty="0">
                <a:latin typeface="Palatino Linotype" panose="02040502050505030304" pitchFamily="18" charset="0"/>
                <a:cs typeface="Times New Roman" panose="02020603050405020304" pitchFamily="18" charset="0"/>
              </a:rPr>
              <a:t>có</a:t>
            </a:r>
            <a:r>
              <a:rPr lang="en-US" altLang="en-US" sz="2400" dirty="0">
                <a:latin typeface="Palatino Linotype" panose="02040502050505030304" pitchFamily="18" charset="0"/>
                <a:cs typeface="Times New Roman" panose="02020603050405020304" pitchFamily="18" charset="0"/>
              </a:rPr>
              <a:t> </a:t>
            </a:r>
            <a:r>
              <a:rPr lang="vi-VN" altLang="en-US" sz="2400" dirty="0">
                <a:latin typeface="Palatino Linotype" panose="02040502050505030304" pitchFamily="18" charset="0"/>
                <a:cs typeface="Times New Roman" panose="02020603050405020304" pitchFamily="18" charset="0"/>
              </a:rPr>
              <a:t>Thượng đế.</a:t>
            </a:r>
          </a:p>
          <a:p>
            <a:pPr algn="just">
              <a:lnSpc>
                <a:spcPct val="100000"/>
              </a:lnSpc>
              <a:spcBef>
                <a:spcPts val="600"/>
              </a:spcBef>
              <a:spcAft>
                <a:spcPts val="600"/>
              </a:spcAft>
              <a:buFontTx/>
              <a:buNone/>
            </a:pPr>
            <a:r>
              <a:rPr lang="vi-VN" altLang="en-US" sz="2400" dirty="0">
                <a:latin typeface="Palatino Linotype" panose="02040502050505030304" pitchFamily="18" charset="0"/>
                <a:cs typeface="Times New Roman" panose="02020603050405020304" pitchFamily="18" charset="0"/>
              </a:rPr>
              <a:t>(2) </a:t>
            </a:r>
            <a:r>
              <a:rPr lang="en-US" altLang="en-US" sz="2400" dirty="0" err="1">
                <a:latin typeface="Palatino Linotype" panose="02040502050505030304" pitchFamily="18" charset="0"/>
                <a:cs typeface="Times New Roman" panose="02020603050405020304" pitchFamily="18" charset="0"/>
              </a:rPr>
              <a:t>Hẳn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nhiên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là</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phải</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có</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Thượng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đế</a:t>
            </a:r>
            <a:r>
              <a:rPr lang="en-US" altLang="en-US" sz="2400" dirty="0">
                <a:latin typeface="Palatino Linotype" panose="02040502050505030304" pitchFamily="18" charset="0"/>
                <a:cs typeface="Times New Roman" panose="02020603050405020304" pitchFamily="18" charset="0"/>
              </a:rPr>
              <a:t>. </a:t>
            </a:r>
          </a:p>
        </p:txBody>
      </p:sp>
      <p:sp>
        <p:nvSpPr>
          <p:cNvPr id="4" name="Rectangle 3"/>
          <p:cNvSpPr/>
          <p:nvPr/>
        </p:nvSpPr>
        <p:spPr>
          <a:xfrm>
            <a:off x="799545" y="2202915"/>
            <a:ext cx="1305165" cy="461665"/>
          </a:xfrm>
          <a:prstGeom prst="rect">
            <a:avLst/>
          </a:prstGeom>
        </p:spPr>
        <p:txBody>
          <a:bodyPr wrap="none">
            <a:spAutoFit/>
          </a:bodyPr>
          <a:lstStyle/>
          <a:p>
            <a:r>
              <a:rPr lang="vi-VN" sz="2400" dirty="0">
                <a:latin typeface="Palatino Linotype" panose="02040502050505030304" pitchFamily="18" charset="0"/>
              </a:rPr>
              <a:t>Bài mẫu</a:t>
            </a:r>
            <a:endParaRPr lang="en-US" sz="2400" dirty="0">
              <a:latin typeface="Palatino Linotype" panose="02040502050505030304" pitchFamily="18" charset="0"/>
            </a:endParaRPr>
          </a:p>
        </p:txBody>
      </p:sp>
      <p:sp>
        <p:nvSpPr>
          <p:cNvPr id="5" name="Rectangle 2"/>
          <p:cNvSpPr>
            <a:spLocks noChangeArrowheads="1"/>
          </p:cNvSpPr>
          <p:nvPr/>
        </p:nvSpPr>
        <p:spPr bwMode="auto">
          <a:xfrm>
            <a:off x="799545" y="2686906"/>
            <a:ext cx="394390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Tx/>
              <a:buNone/>
            </a:pPr>
            <a:r>
              <a:rPr lang="en-US" altLang="en-US" sz="2400" dirty="0" err="1">
                <a:latin typeface="Palatino Linotype" panose="02040502050505030304" pitchFamily="18" charset="0"/>
                <a:cs typeface="Times New Roman" panose="02020603050405020304" pitchFamily="18" charset="0"/>
              </a:rPr>
              <a:t>Đương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nhiên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là</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tôi</a:t>
            </a:r>
            <a:r>
              <a:rPr lang="en-US" altLang="en-US" sz="2400" dirty="0">
                <a:latin typeface="Palatino Linotype" panose="02040502050505030304" pitchFamily="18" charset="0"/>
                <a:cs typeface="Times New Roman" panose="02020603050405020304" pitchFamily="18" charset="0"/>
              </a:rPr>
              <a:t> tin </a:t>
            </a:r>
            <a:r>
              <a:rPr lang="vi-VN" altLang="en-US" sz="2400" dirty="0">
                <a:latin typeface="Palatino Linotype" panose="02040502050505030304" pitchFamily="18" charset="0"/>
                <a:cs typeface="Times New Roman" panose="02020603050405020304" pitchFamily="18" charset="0"/>
              </a:rPr>
              <a:t>có</a:t>
            </a:r>
            <a:r>
              <a:rPr lang="en-US" altLang="en-US" sz="2400" dirty="0">
                <a:latin typeface="Palatino Linotype" panose="02040502050505030304" pitchFamily="18" charset="0"/>
                <a:cs typeface="Times New Roman" panose="02020603050405020304" pitchFamily="18" charset="0"/>
              </a:rPr>
              <a:t> </a:t>
            </a:r>
            <a:r>
              <a:rPr lang="vi-VN" altLang="en-US" sz="2400" dirty="0">
                <a:latin typeface="Palatino Linotype" panose="02040502050505030304" pitchFamily="18" charset="0"/>
                <a:cs typeface="Times New Roman" panose="02020603050405020304" pitchFamily="18" charset="0"/>
              </a:rPr>
              <a:t>Thượng đế</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Hàng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nghìn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năm</a:t>
            </a:r>
            <a:r>
              <a:rPr lang="en-US" altLang="en-US" sz="2400" dirty="0">
                <a:latin typeface="Palatino Linotype" panose="02040502050505030304" pitchFamily="18" charset="0"/>
                <a:cs typeface="Times New Roman" panose="02020603050405020304" pitchFamily="18" charset="0"/>
              </a:rPr>
              <a:t> nay </a:t>
            </a:r>
            <a:r>
              <a:rPr lang="en-US" altLang="en-US" sz="2400" dirty="0" err="1">
                <a:latin typeface="Palatino Linotype" panose="02040502050505030304" pitchFamily="18" charset="0"/>
                <a:cs typeface="Times New Roman" panose="02020603050405020304" pitchFamily="18" charset="0"/>
              </a:rPr>
              <a:t>người</a:t>
            </a:r>
            <a:r>
              <a:rPr lang="en-US" altLang="en-US" sz="2400" dirty="0">
                <a:latin typeface="Palatino Linotype" panose="02040502050505030304" pitchFamily="18" charset="0"/>
                <a:cs typeface="Times New Roman" panose="02020603050405020304" pitchFamily="18" charset="0"/>
              </a:rPr>
              <a:t> ta </a:t>
            </a:r>
            <a:r>
              <a:rPr lang="en-US" altLang="en-US" sz="2400" dirty="0" err="1">
                <a:latin typeface="Palatino Linotype" panose="02040502050505030304" pitchFamily="18" charset="0"/>
                <a:cs typeface="Times New Roman" panose="02020603050405020304" pitchFamily="18" charset="0"/>
              </a:rPr>
              <a:t>đã</a:t>
            </a:r>
            <a:r>
              <a:rPr lang="en-US" altLang="en-US" sz="2400" dirty="0">
                <a:latin typeface="Palatino Linotype" panose="02040502050505030304" pitchFamily="18" charset="0"/>
                <a:cs typeface="Times New Roman" panose="02020603050405020304" pitchFamily="18" charset="0"/>
              </a:rPr>
              <a:t> tin </a:t>
            </a:r>
            <a:r>
              <a:rPr lang="vi-VN" altLang="en-US" sz="2400" dirty="0">
                <a:latin typeface="Palatino Linotype" panose="02040502050505030304" pitchFamily="18" charset="0"/>
                <a:cs typeface="Times New Roman" panose="02020603050405020304" pitchFamily="18" charset="0"/>
              </a:rPr>
              <a:t>có</a:t>
            </a:r>
            <a:r>
              <a:rPr lang="en-US" altLang="en-US" sz="2400" dirty="0">
                <a:latin typeface="Palatino Linotype" panose="02040502050505030304" pitchFamily="18" charset="0"/>
                <a:cs typeface="Times New Roman" panose="02020603050405020304" pitchFamily="18" charset="0"/>
              </a:rPr>
              <a:t> </a:t>
            </a:r>
            <a:r>
              <a:rPr lang="vi-VN" altLang="en-US" sz="2400" dirty="0">
                <a:latin typeface="Palatino Linotype" panose="02040502050505030304" pitchFamily="18" charset="0"/>
                <a:cs typeface="Times New Roman" panose="02020603050405020304" pitchFamily="18" charset="0"/>
              </a:rPr>
              <a:t>Thượng đế </a:t>
            </a:r>
            <a:r>
              <a:rPr lang="en-US" altLang="en-US" sz="2400" dirty="0" err="1">
                <a:latin typeface="Palatino Linotype" panose="02040502050505030304" pitchFamily="18" charset="0"/>
                <a:cs typeface="Times New Roman" panose="02020603050405020304" pitchFamily="18" charset="0"/>
              </a:rPr>
              <a:t>rồi</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điều</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đó</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cũng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chứng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tỏ</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hẳn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nhiên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là</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phải</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có</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Thượng</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đế</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Hơn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nữa</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bạn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nghĩ</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thử</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xem</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có</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lòng</a:t>
            </a:r>
            <a:r>
              <a:rPr lang="en-US" altLang="en-US" sz="2400" dirty="0">
                <a:latin typeface="Palatino Linotype" panose="02040502050505030304" pitchFamily="18" charset="0"/>
                <a:cs typeface="Times New Roman" panose="02020603050405020304" pitchFamily="18" charset="0"/>
              </a:rPr>
              <a:t> tin </a:t>
            </a:r>
            <a:r>
              <a:rPr lang="en-US" altLang="en-US" sz="2400" dirty="0" err="1">
                <a:latin typeface="Palatino Linotype" panose="02040502050505030304" pitchFamily="18" charset="0"/>
                <a:cs typeface="Times New Roman" panose="02020603050405020304" pitchFamily="18" charset="0"/>
              </a:rPr>
              <a:t>nào</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khác</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lâu</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bền</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như</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thế</a:t>
            </a:r>
            <a:r>
              <a:rPr lang="en-US" altLang="en-US" sz="2400" dirty="0">
                <a:latin typeface="Palatino Linotype" panose="02040502050505030304" pitchFamily="18" charset="0"/>
                <a:cs typeface="Times New Roman" panose="02020603050405020304" pitchFamily="18" charset="0"/>
              </a:rPr>
              <a:t> </a:t>
            </a:r>
            <a:r>
              <a:rPr lang="en-US" altLang="en-US" sz="2400" dirty="0" err="1">
                <a:latin typeface="Palatino Linotype" panose="02040502050505030304" pitchFamily="18" charset="0"/>
                <a:cs typeface="Times New Roman" panose="02020603050405020304" pitchFamily="18" charset="0"/>
              </a:rPr>
              <a:t>chăng</a:t>
            </a:r>
            <a:r>
              <a:rPr lang="en-US" altLang="en-US" sz="2400" dirty="0">
                <a:latin typeface="Palatino Linotype" panose="02040502050505030304" pitchFamily="18" charset="0"/>
                <a:cs typeface="Times New Roman" panose="02020603050405020304" pitchFamily="18" charset="0"/>
              </a:rPr>
              <a:t>?</a:t>
            </a:r>
          </a:p>
        </p:txBody>
      </p:sp>
      <p:sp>
        <p:nvSpPr>
          <p:cNvPr id="6" name="Rectangle 5"/>
          <p:cNvSpPr/>
          <p:nvPr/>
        </p:nvSpPr>
        <p:spPr>
          <a:xfrm>
            <a:off x="5448299" y="1972083"/>
            <a:ext cx="2829621" cy="461665"/>
          </a:xfrm>
          <a:prstGeom prst="rect">
            <a:avLst/>
          </a:prstGeom>
        </p:spPr>
        <p:txBody>
          <a:bodyPr wrap="none">
            <a:spAutoFit/>
          </a:bodyPr>
          <a:lstStyle/>
          <a:p>
            <a:r>
              <a:rPr lang="vi-VN" sz="2400" b="1" i="1" dirty="0">
                <a:solidFill>
                  <a:srgbClr val="663300"/>
                </a:solidFill>
                <a:latin typeface="Palatino Linotype" panose="02040502050505030304" pitchFamily="18" charset="0"/>
              </a:rPr>
              <a:t>Chuẩn hóa luận cứ:</a:t>
            </a:r>
            <a:endParaRPr lang="en-US" sz="2400" b="1" i="1" dirty="0">
              <a:solidFill>
                <a:srgbClr val="663300"/>
              </a:solidFill>
              <a:latin typeface="Palatino Linotype" panose="02040502050505030304" pitchFamily="18" charset="0"/>
            </a:endParaRPr>
          </a:p>
        </p:txBody>
      </p:sp>
      <p:cxnSp>
        <p:nvCxnSpPr>
          <p:cNvPr id="7" name="Straight Connector 6"/>
          <p:cNvCxnSpPr/>
          <p:nvPr/>
        </p:nvCxnSpPr>
        <p:spPr>
          <a:xfrm>
            <a:off x="5641016" y="3333750"/>
            <a:ext cx="442193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448299" y="4029075"/>
            <a:ext cx="5653088" cy="830997"/>
          </a:xfrm>
          <a:prstGeom prst="rect">
            <a:avLst/>
          </a:prstGeom>
        </p:spPr>
        <p:txBody>
          <a:bodyPr wrap="square">
            <a:spAutoFit/>
          </a:bodyPr>
          <a:lstStyle/>
          <a:p>
            <a:r>
              <a:rPr lang="vi-VN" sz="2400" b="1" i="1" dirty="0">
                <a:solidFill>
                  <a:srgbClr val="663300"/>
                </a:solidFill>
                <a:latin typeface="Palatino Linotype" panose="02040502050505030304" pitchFamily="18" charset="0"/>
              </a:rPr>
              <a:t>Nhận diện ngụy biện:</a:t>
            </a:r>
            <a:r>
              <a:rPr lang="vi-VN" sz="2400" b="1" dirty="0">
                <a:solidFill>
                  <a:srgbClr val="663300"/>
                </a:solidFill>
                <a:latin typeface="Palatino Linotype" panose="02040502050505030304" pitchFamily="18" charset="0"/>
              </a:rPr>
              <a:t> </a:t>
            </a:r>
          </a:p>
          <a:p>
            <a:r>
              <a:rPr lang="vi-VN" sz="2400" dirty="0">
                <a:latin typeface="Palatino Linotype" panose="02040502050505030304" pitchFamily="18" charset="0"/>
              </a:rPr>
              <a:t>Ngụy biện viện đến truyền thống</a:t>
            </a:r>
            <a:endParaRPr lang="en-US" sz="2400" dirty="0">
              <a:latin typeface="Palatino Linotype" panose="02040502050505030304" pitchFamily="18" charset="0"/>
            </a:endParaRPr>
          </a:p>
        </p:txBody>
      </p:sp>
      <p:sp>
        <p:nvSpPr>
          <p:cNvPr id="9" name="Rectangle 8"/>
          <p:cNvSpPr/>
          <p:nvPr/>
        </p:nvSpPr>
        <p:spPr>
          <a:xfrm>
            <a:off x="5451711" y="5136594"/>
            <a:ext cx="5649676" cy="1200329"/>
          </a:xfrm>
          <a:prstGeom prst="rect">
            <a:avLst/>
          </a:prstGeom>
        </p:spPr>
        <p:txBody>
          <a:bodyPr wrap="square">
            <a:spAutoFit/>
          </a:bodyPr>
          <a:lstStyle/>
          <a:p>
            <a:pPr algn="just"/>
            <a:r>
              <a:rPr lang="vi-VN" sz="2400" b="1" i="1" dirty="0">
                <a:solidFill>
                  <a:srgbClr val="663300"/>
                </a:solidFill>
                <a:latin typeface="Palatino Linotype" panose="02040502050505030304" pitchFamily="18" charset="0"/>
              </a:rPr>
              <a:t>Lỗi</a:t>
            </a:r>
            <a:r>
              <a:rPr lang="vi-VN" sz="2400">
                <a:latin typeface="Palatino Linotype" panose="02040502050505030304" pitchFamily="18" charset="0"/>
              </a:rPr>
              <a:t>: Bản thân truyền thống có thể đúng hoặc sai, không thể là căn cứ đánh giá luận cứ.</a:t>
            </a:r>
            <a:endParaRPr lang="en-US" sz="2400" dirty="0">
              <a:latin typeface="Palatino Linotype" panose="02040502050505030304" pitchFamily="18" charset="0"/>
            </a:endParaRPr>
          </a:p>
        </p:txBody>
      </p:sp>
    </p:spTree>
    <p:extLst>
      <p:ext uri="{BB962C8B-B14F-4D97-AF65-F5344CB8AC3E}">
        <p14:creationId xmlns:p14="http://schemas.microsoft.com/office/powerpoint/2010/main" val="215653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4362" y="3345809"/>
            <a:ext cx="5243513" cy="1508105"/>
          </a:xfrm>
          <a:prstGeom prst="rect">
            <a:avLst/>
          </a:prstGeom>
        </p:spPr>
        <p:txBody>
          <a:bodyPr wrap="square">
            <a:spAutoFit/>
          </a:bodyPr>
          <a:lstStyle/>
          <a:p>
            <a:pPr algn="just"/>
            <a:r>
              <a:rPr lang="vi-VN" sz="2300" b="1">
                <a:latin typeface="Palatino Linotype" panose="02040502050505030304" pitchFamily="18" charset="0"/>
              </a:rPr>
              <a:t>2. </a:t>
            </a:r>
            <a:r>
              <a:rPr lang="vi-VN" sz="2300">
                <a:latin typeface="Palatino Linotype" panose="02040502050505030304" pitchFamily="18" charset="0"/>
              </a:rPr>
              <a:t>Bovary có một trải nghiệm cay đắng với gã tình nhân cũ. Chính vì thế cô ấy nghĩ rằng bọn đàn ông đều là cá mè một lứa, toàn đám đê tiện.</a:t>
            </a:r>
          </a:p>
        </p:txBody>
      </p:sp>
      <p:sp>
        <p:nvSpPr>
          <p:cNvPr id="7" name="Rectangle 6"/>
          <p:cNvSpPr/>
          <p:nvPr/>
        </p:nvSpPr>
        <p:spPr>
          <a:xfrm>
            <a:off x="614362" y="2015643"/>
            <a:ext cx="5243513" cy="1154162"/>
          </a:xfrm>
          <a:prstGeom prst="rect">
            <a:avLst/>
          </a:prstGeom>
        </p:spPr>
        <p:txBody>
          <a:bodyPr wrap="square">
            <a:spAutoFit/>
          </a:bodyPr>
          <a:lstStyle/>
          <a:p>
            <a:pPr algn="just"/>
            <a:r>
              <a:rPr lang="vi-VN" sz="2300" b="1">
                <a:latin typeface="Palatino Linotype" panose="02040502050505030304" pitchFamily="18" charset="0"/>
              </a:rPr>
              <a:t>1.</a:t>
            </a:r>
            <a:r>
              <a:rPr lang="vi-VN" sz="2300">
                <a:latin typeface="Palatino Linotype" panose="02040502050505030304" pitchFamily="18" charset="0"/>
              </a:rPr>
              <a:t> Chúng tôi cầu nguyện ước mình có được chiếc Lexus, và rồi chúng tôi có nó. Cầu nguyện có hiệu lực thiệt!</a:t>
            </a:r>
          </a:p>
        </p:txBody>
      </p:sp>
      <p:sp>
        <p:nvSpPr>
          <p:cNvPr id="8" name="Rectangle 7"/>
          <p:cNvSpPr/>
          <p:nvPr/>
        </p:nvSpPr>
        <p:spPr>
          <a:xfrm>
            <a:off x="6172199" y="2015643"/>
            <a:ext cx="5429250" cy="3277820"/>
          </a:xfrm>
          <a:prstGeom prst="rect">
            <a:avLst/>
          </a:prstGeom>
        </p:spPr>
        <p:txBody>
          <a:bodyPr wrap="square">
            <a:spAutoFit/>
          </a:bodyPr>
          <a:lstStyle/>
          <a:p>
            <a:pPr algn="just"/>
            <a:r>
              <a:rPr lang="vi-VN" sz="2300" b="1">
                <a:solidFill>
                  <a:srgbClr val="222222"/>
                </a:solidFill>
                <a:latin typeface="Palatino Linotype" panose="02040502050505030304" pitchFamily="18" charset="0"/>
              </a:rPr>
              <a:t>4.</a:t>
            </a:r>
            <a:r>
              <a:rPr lang="vi-VN" sz="2300">
                <a:solidFill>
                  <a:srgbClr val="222222"/>
                </a:solidFill>
                <a:latin typeface="Palatino Linotype" panose="02040502050505030304" pitchFamily="18" charset="0"/>
              </a:rPr>
              <a:t> Người A: Có lẽ chúng ta phải làm gì đó về khí nhà kính. Chính phủ nên nâng cao tiêu chuẩn hiệu quả nhiên liệu của xe để cắt giảm lượng CO2 chúng ta thải ra trong 20 năm tới.  </a:t>
            </a:r>
          </a:p>
          <a:p>
            <a:pPr algn="just"/>
            <a:r>
              <a:rPr lang="vi-VN" sz="2300">
                <a:solidFill>
                  <a:srgbClr val="222222"/>
                </a:solidFill>
                <a:latin typeface="Palatino Linotype" panose="02040502050505030304" pitchFamily="18" charset="0"/>
              </a:rPr>
              <a:t>Người B: Giải pháp của A sẽ là một thảm họa. Nó sẽ giết chết nền kinh tế. Làm thế nào mọi người sẽ làm việc mà không có xe hơi?</a:t>
            </a:r>
            <a:r>
              <a:rPr lang="vi-VN" sz="2300">
                <a:latin typeface="Palatino Linotype" panose="02040502050505030304" pitchFamily="18" charset="0"/>
              </a:rPr>
              <a:t> </a:t>
            </a:r>
          </a:p>
        </p:txBody>
      </p:sp>
      <p:sp>
        <p:nvSpPr>
          <p:cNvPr id="9" name="Rectangle 8"/>
          <p:cNvSpPr/>
          <p:nvPr/>
        </p:nvSpPr>
        <p:spPr>
          <a:xfrm>
            <a:off x="614361" y="5029918"/>
            <a:ext cx="5243513" cy="1154162"/>
          </a:xfrm>
          <a:prstGeom prst="rect">
            <a:avLst/>
          </a:prstGeom>
        </p:spPr>
        <p:txBody>
          <a:bodyPr wrap="square">
            <a:spAutoFit/>
          </a:bodyPr>
          <a:lstStyle/>
          <a:p>
            <a:pPr algn="just"/>
            <a:r>
              <a:rPr lang="vi-VN" sz="2300" b="1">
                <a:solidFill>
                  <a:srgbClr val="000000"/>
                </a:solidFill>
                <a:latin typeface="Palatino Linotype" panose="02040502050505030304" pitchFamily="18" charset="0"/>
                <a:cs typeface="Times New Roman" panose="02020603050405020304" pitchFamily="18" charset="0"/>
              </a:rPr>
              <a:t>3</a:t>
            </a:r>
            <a:r>
              <a:rPr lang="en-US" sz="2300" b="1">
                <a:solidFill>
                  <a:srgbClr val="000000"/>
                </a:solidFill>
                <a:latin typeface="Palatino Linotype" panose="02040502050505030304" pitchFamily="18" charset="0"/>
                <a:cs typeface="Times New Roman" panose="02020603050405020304" pitchFamily="18" charset="0"/>
              </a:rPr>
              <a:t>. </a:t>
            </a:r>
            <a:r>
              <a:rPr lang="en-US" sz="2300" dirty="0">
                <a:solidFill>
                  <a:srgbClr val="000000"/>
                </a:solidFill>
                <a:latin typeface="Palatino Linotype" panose="02040502050505030304" pitchFamily="18" charset="0"/>
                <a:cs typeface="Times New Roman" panose="02020603050405020304" pitchFamily="18" charset="0"/>
              </a:rPr>
              <a:t>Ai </a:t>
            </a:r>
            <a:r>
              <a:rPr lang="en-US" sz="2300" dirty="0" err="1">
                <a:solidFill>
                  <a:srgbClr val="000000"/>
                </a:solidFill>
                <a:latin typeface="Palatino Linotype" panose="02040502050505030304" pitchFamily="18" charset="0"/>
                <a:cs typeface="Times New Roman" panose="02020603050405020304" pitchFamily="18" charset="0"/>
              </a:rPr>
              <a:t>cũng</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biết</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Bộ</a:t>
            </a:r>
            <a:r>
              <a:rPr lang="en-US" sz="2300" dirty="0">
                <a:solidFill>
                  <a:srgbClr val="000000"/>
                </a:solidFill>
                <a:latin typeface="Palatino Linotype" panose="02040502050505030304" pitchFamily="18" charset="0"/>
                <a:cs typeface="Times New Roman" panose="02020603050405020304" pitchFamily="18" charset="0"/>
              </a:rPr>
              <a:t> Y </a:t>
            </a:r>
            <a:r>
              <a:rPr lang="en-US" sz="2300" dirty="0" err="1">
                <a:solidFill>
                  <a:srgbClr val="000000"/>
                </a:solidFill>
                <a:latin typeface="Palatino Linotype" panose="02040502050505030304" pitchFamily="18" charset="0"/>
                <a:cs typeface="Times New Roman" panose="02020603050405020304" pitchFamily="18" charset="0"/>
              </a:rPr>
              <a:t>tế</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làm</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là</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đúng</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sao</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anh</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dám</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nói</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là</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sai</a:t>
            </a:r>
            <a:r>
              <a:rPr lang="en-US" sz="2300" dirty="0">
                <a:solidFill>
                  <a:srgbClr val="000000"/>
                </a:solidFill>
                <a:latin typeface="Palatino Linotype" panose="02040502050505030304" pitchFamily="18" charset="0"/>
                <a:cs typeface="Times New Roman" panose="02020603050405020304" pitchFamily="18" charset="0"/>
              </a:rPr>
              <a:t>? Hay </a:t>
            </a:r>
            <a:r>
              <a:rPr lang="en-US" sz="2300" dirty="0" err="1">
                <a:solidFill>
                  <a:srgbClr val="000000"/>
                </a:solidFill>
                <a:latin typeface="Palatino Linotype" panose="02040502050505030304" pitchFamily="18" charset="0"/>
                <a:cs typeface="Times New Roman" panose="02020603050405020304" pitchFamily="18" charset="0"/>
              </a:rPr>
              <a:t>là</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anh</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muốn</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nói</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chúng</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tôi</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là</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những</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kẻ</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ngu</a:t>
            </a:r>
            <a:r>
              <a:rPr lang="en-US" sz="2300" dirty="0">
                <a:solidFill>
                  <a:srgbClr val="000000"/>
                </a:solidFill>
                <a:latin typeface="Palatino Linotype" panose="02040502050505030304" pitchFamily="18" charset="0"/>
                <a:cs typeface="Times New Roman" panose="02020603050405020304" pitchFamily="18" charset="0"/>
              </a:rPr>
              <a:t> </a:t>
            </a:r>
            <a:r>
              <a:rPr lang="en-US" sz="2300" dirty="0" err="1">
                <a:solidFill>
                  <a:srgbClr val="000000"/>
                </a:solidFill>
                <a:latin typeface="Palatino Linotype" panose="02040502050505030304" pitchFamily="18" charset="0"/>
                <a:cs typeface="Times New Roman" panose="02020603050405020304" pitchFamily="18" charset="0"/>
              </a:rPr>
              <a:t>xuẩn</a:t>
            </a:r>
            <a:r>
              <a:rPr lang="en-US" sz="2300" dirty="0">
                <a:solidFill>
                  <a:srgbClr val="000000"/>
                </a:solidFill>
                <a:latin typeface="Palatino Linotype" panose="02040502050505030304" pitchFamily="18" charset="0"/>
                <a:cs typeface="Times New Roman" panose="02020603050405020304" pitchFamily="18" charset="0"/>
              </a:rPr>
              <a:t>?</a:t>
            </a:r>
            <a:endParaRPr lang="en-US" sz="2300" dirty="0">
              <a:latin typeface="Palatino Linotype" panose="02040502050505030304" pitchFamily="18" charset="0"/>
              <a:cs typeface="Times New Roman" panose="02020603050405020304" pitchFamily="18" charset="0"/>
            </a:endParaRPr>
          </a:p>
        </p:txBody>
      </p:sp>
      <p:sp>
        <p:nvSpPr>
          <p:cNvPr id="11" name="Rectangle 10"/>
          <p:cNvSpPr/>
          <p:nvPr/>
        </p:nvSpPr>
        <p:spPr>
          <a:xfrm>
            <a:off x="614362" y="938329"/>
            <a:ext cx="10987087" cy="830997"/>
          </a:xfrm>
          <a:prstGeom prst="rect">
            <a:avLst/>
          </a:prstGeom>
        </p:spPr>
        <p:txBody>
          <a:bodyPr wrap="square">
            <a:spAutoFit/>
          </a:bodyPr>
          <a:lstStyle/>
          <a:p>
            <a:r>
              <a:rPr lang="en-US" sz="2400">
                <a:solidFill>
                  <a:srgbClr val="0000CC"/>
                </a:solidFill>
                <a:ea typeface="Calibri" panose="020F0502020204030204" pitchFamily="34" charset="0"/>
              </a:rPr>
              <a:t>Anh/Chị hãy chuẩn hóa các luận cứ sau thành hình thức luận cứ, rồi xác định xem chúng là loại ngụy biện gì, và cho biết lỗi lập luận của chúng.</a:t>
            </a:r>
            <a:endParaRPr lang="vi-VN" sz="2400">
              <a:solidFill>
                <a:srgbClr val="0000CC"/>
              </a:solidFill>
            </a:endParaRPr>
          </a:p>
        </p:txBody>
      </p:sp>
    </p:spTree>
    <p:extLst>
      <p:ext uri="{BB962C8B-B14F-4D97-AF65-F5344CB8AC3E}">
        <p14:creationId xmlns:p14="http://schemas.microsoft.com/office/powerpoint/2010/main" val="253460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4338" y="1055073"/>
            <a:ext cx="5743575" cy="1862048"/>
          </a:xfrm>
          <a:prstGeom prst="rect">
            <a:avLst/>
          </a:prstGeom>
        </p:spPr>
        <p:txBody>
          <a:bodyPr wrap="square">
            <a:spAutoFit/>
          </a:bodyPr>
          <a:lstStyle/>
          <a:p>
            <a:pPr algn="just"/>
            <a:r>
              <a:rPr lang="vi-VN" sz="2300" b="1">
                <a:latin typeface="Palatino Linotype" panose="02040502050505030304" pitchFamily="18" charset="0"/>
              </a:rPr>
              <a:t>5. </a:t>
            </a:r>
            <a:r>
              <a:rPr lang="vi-VN" sz="2300">
                <a:latin typeface="Palatino Linotype" panose="02040502050505030304" pitchFamily="18" charset="0"/>
              </a:rPr>
              <a:t>Nếu </a:t>
            </a:r>
            <a:r>
              <a:rPr lang="vi-VN" sz="2300" dirty="0">
                <a:latin typeface="Palatino Linotype" panose="02040502050505030304" pitchFamily="18" charset="0"/>
              </a:rPr>
              <a:t>chấp nhận dân chủ đa nguyên thì buộc phải chấp nhận nhiều phe nhóm chống đối nhau. Các phe nhóm chống đối nhau có thể võ trang để loại trừ nhau. Khắp nước sẽ nồi da sáo thịt. Loạn.</a:t>
            </a:r>
            <a:endParaRPr lang="en-US" sz="2300" dirty="0">
              <a:latin typeface="Palatino Linotype" panose="02040502050505030304" pitchFamily="18" charset="0"/>
            </a:endParaRPr>
          </a:p>
        </p:txBody>
      </p:sp>
      <p:sp>
        <p:nvSpPr>
          <p:cNvPr id="6" name="Rectangle 5"/>
          <p:cNvSpPr/>
          <p:nvPr/>
        </p:nvSpPr>
        <p:spPr>
          <a:xfrm>
            <a:off x="6486526" y="1055073"/>
            <a:ext cx="5353049" cy="5401479"/>
          </a:xfrm>
          <a:prstGeom prst="rect">
            <a:avLst/>
          </a:prstGeom>
        </p:spPr>
        <p:txBody>
          <a:bodyPr wrap="square">
            <a:spAutoFit/>
          </a:bodyPr>
          <a:lstStyle/>
          <a:p>
            <a:pPr algn="just"/>
            <a:r>
              <a:rPr lang="vi-VN" sz="2300" b="1">
                <a:latin typeface="Palatino Linotype" panose="02040502050505030304" pitchFamily="18" charset="0"/>
                <a:cs typeface="Times New Roman" panose="02020603050405020304" pitchFamily="18" charset="0"/>
              </a:rPr>
              <a:t>7. </a:t>
            </a:r>
            <a:r>
              <a:rPr lang="vi-VN" sz="2300" i="1" dirty="0">
                <a:latin typeface="Palatino Linotype" panose="02040502050505030304" pitchFamily="18" charset="0"/>
                <a:cs typeface="Times New Roman" panose="02020603050405020304" pitchFamily="18" charset="0"/>
              </a:rPr>
              <a:t>T</a:t>
            </a:r>
            <a:r>
              <a:rPr lang="en-US" sz="2300" i="1" dirty="0" err="1">
                <a:latin typeface="Palatino Linotype" panose="02040502050505030304" pitchFamily="18" charset="0"/>
                <a:cs typeface="Times New Roman" panose="02020603050405020304" pitchFamily="18" charset="0"/>
              </a:rPr>
              <a:t>ại</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phiên</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tòa</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xét</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xử</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vụ</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gian</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lận</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thi</a:t>
            </a:r>
            <a:r>
              <a:rPr lang="en-US" sz="2300" i="1" dirty="0">
                <a:latin typeface="Palatino Linotype" panose="02040502050505030304" pitchFamily="18" charset="0"/>
                <a:cs typeface="Times New Roman" panose="02020603050405020304" pitchFamily="18" charset="0"/>
              </a:rPr>
              <a:t> THPT </a:t>
            </a:r>
            <a:r>
              <a:rPr lang="en-US" sz="2300" i="1" dirty="0" err="1">
                <a:latin typeface="Palatino Linotype" panose="02040502050505030304" pitchFamily="18" charset="0"/>
                <a:cs typeface="Times New Roman" panose="02020603050405020304" pitchFamily="18" charset="0"/>
              </a:rPr>
              <a:t>năm</a:t>
            </a:r>
            <a:r>
              <a:rPr lang="en-US" sz="2300" i="1" dirty="0">
                <a:latin typeface="Palatino Linotype" panose="02040502050505030304" pitchFamily="18" charset="0"/>
                <a:cs typeface="Times New Roman" panose="02020603050405020304" pitchFamily="18" charset="0"/>
              </a:rPr>
              <a:t> 2018 ở </a:t>
            </a:r>
            <a:r>
              <a:rPr lang="en-US" sz="2300" i="1" dirty="0" err="1">
                <a:latin typeface="Palatino Linotype" panose="02040502050505030304" pitchFamily="18" charset="0"/>
                <a:cs typeface="Times New Roman" panose="02020603050405020304" pitchFamily="18" charset="0"/>
              </a:rPr>
              <a:t>Hà</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Giang</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diễn</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ra</a:t>
            </a:r>
            <a:r>
              <a:rPr lang="en-US" sz="2300" i="1" dirty="0">
                <a:latin typeface="Palatino Linotype" panose="02040502050505030304" pitchFamily="18" charset="0"/>
                <a:cs typeface="Times New Roman" panose="02020603050405020304" pitchFamily="18" charset="0"/>
              </a:rPr>
              <a:t> </a:t>
            </a:r>
            <a:r>
              <a:rPr lang="en-US" sz="2300" i="1" dirty="0" err="1">
                <a:latin typeface="Palatino Linotype" panose="02040502050505030304" pitchFamily="18" charset="0"/>
                <a:cs typeface="Times New Roman" panose="02020603050405020304" pitchFamily="18" charset="0"/>
              </a:rPr>
              <a:t>ngày</a:t>
            </a:r>
            <a:r>
              <a:rPr lang="en-US" sz="2300" i="1" dirty="0">
                <a:latin typeface="Palatino Linotype" panose="02040502050505030304" pitchFamily="18" charset="0"/>
                <a:cs typeface="Times New Roman" panose="02020603050405020304" pitchFamily="18" charset="0"/>
              </a:rPr>
              <a:t> 15-10</a:t>
            </a:r>
            <a:r>
              <a:rPr lang="vi-VN" sz="2300" i="1" dirty="0">
                <a:latin typeface="Palatino Linotype" panose="02040502050505030304" pitchFamily="18" charset="0"/>
                <a:cs typeface="Times New Roman" panose="02020603050405020304" pitchFamily="18" charset="0"/>
              </a:rPr>
              <a:t>-2019, bị cáo L.T.D nói: </a:t>
            </a:r>
            <a:r>
              <a:rPr lang="vi-VN" sz="2300" dirty="0">
                <a:latin typeface="Palatino Linotype" panose="02040502050505030304" pitchFamily="18" charset="0"/>
              </a:rPr>
              <a:t>"Chị Phúc nhờ cho con trai. Từ năm 2013, tôi ốm nặng, nằm viện suốt, phải sang Trung Quốc điều trị. Chị Phúc bán hàng mã ở đền Cầu Má, giúp tôi trong sắp lễ, cầu cúng cho tôi, không có vật chất thì cũng là tinh thần nên tôi mang ơn chị ấy. Tiếp theo là anh Long, là nhân viên trông xe ở bệnh viện tỉnh. Nói thật với quý tòa vì thời gian tôi nằm viện anh ấy giúp đỡ mua bán các thứ rất là nhiều, nên tôi coi anh ấy như ân nhân, nên tôi nhờ nâng điểm cho con trai anh ấy"</a:t>
            </a:r>
            <a:endParaRPr lang="en-US" sz="2300" dirty="0">
              <a:latin typeface="Palatino Linotype" panose="02040502050505030304" pitchFamily="18" charset="0"/>
            </a:endParaRPr>
          </a:p>
        </p:txBody>
      </p:sp>
      <p:sp>
        <p:nvSpPr>
          <p:cNvPr id="8" name="Rectangle 7"/>
          <p:cNvSpPr/>
          <p:nvPr/>
        </p:nvSpPr>
        <p:spPr>
          <a:xfrm>
            <a:off x="414338" y="3333959"/>
            <a:ext cx="5743575" cy="2923877"/>
          </a:xfrm>
          <a:prstGeom prst="rect">
            <a:avLst/>
          </a:prstGeom>
        </p:spPr>
        <p:txBody>
          <a:bodyPr wrap="square">
            <a:spAutoFit/>
          </a:bodyPr>
          <a:lstStyle/>
          <a:p>
            <a:pPr algn="just"/>
            <a:r>
              <a:rPr lang="vi-VN" sz="2300" b="1">
                <a:solidFill>
                  <a:srgbClr val="141414"/>
                </a:solidFill>
                <a:latin typeface="Palatino Linotype" panose="02040502050505030304" pitchFamily="18" charset="0"/>
              </a:rPr>
              <a:t>6.</a:t>
            </a:r>
            <a:r>
              <a:rPr lang="vi-VN" sz="2300">
                <a:solidFill>
                  <a:srgbClr val="141414"/>
                </a:solidFill>
                <a:latin typeface="Palatino Linotype" panose="02040502050505030304" pitchFamily="18" charset="0"/>
              </a:rPr>
              <a:t> Những người đồng tính luyến ái nhất định không thể nắm chính quyền. Do đó, phải tống khứ những viên chức chính phủ đồng tính luyến ái. Vì những người đồng tính luyến ái sẽ làm mọi cách để giấu hành tung của họ, và họ có nguy cơ bị tống tiền, cho nên, những người đồng tính luyến ái không được giữ chức vụ trong chính phủ.</a:t>
            </a:r>
            <a:r>
              <a:rPr lang="vi-VN" sz="2300">
                <a:latin typeface="Palatino Linotype" panose="02040502050505030304" pitchFamily="18" charset="0"/>
              </a:rPr>
              <a:t> </a:t>
            </a:r>
          </a:p>
        </p:txBody>
      </p:sp>
    </p:spTree>
    <p:extLst>
      <p:ext uri="{BB962C8B-B14F-4D97-AF65-F5344CB8AC3E}">
        <p14:creationId xmlns:p14="http://schemas.microsoft.com/office/powerpoint/2010/main" val="200908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9636" y="954643"/>
            <a:ext cx="10434639" cy="5693866"/>
          </a:xfrm>
          <a:prstGeom prst="rect">
            <a:avLst/>
          </a:prstGeom>
        </p:spPr>
        <p:txBody>
          <a:bodyPr wrap="square">
            <a:spAutoFit/>
          </a:bodyPr>
          <a:lstStyle/>
          <a:p>
            <a:r>
              <a:rPr lang="vi-VN" sz="2800" b="1">
                <a:latin typeface="Times New Roman" panose="02020603050405020304" pitchFamily="18" charset="0"/>
                <a:cs typeface="Times New Roman" panose="02020603050405020304" pitchFamily="18" charset="0"/>
              </a:rPr>
              <a:t>8.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người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tiệm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nuôi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hỏi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xem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vẹt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Chủ</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tiệm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anh</a:t>
            </a:r>
            <a:r>
              <a:rPr lang="en-US" sz="2800" dirty="0">
                <a:latin typeface="Times New Roman" panose="02020603050405020304" pitchFamily="18" charset="0"/>
                <a:cs typeface="Times New Roman" panose="02020603050405020304" pitchFamily="18" charset="0"/>
              </a:rPr>
              <a:t> ta </a:t>
            </a:r>
            <a:r>
              <a:rPr lang="en-US" sz="2800" dirty="0" err="1">
                <a:latin typeface="Times New Roman" panose="02020603050405020304" pitchFamily="18" charset="0"/>
                <a:cs typeface="Times New Roman" panose="02020603050405020304" pitchFamily="18" charset="0"/>
              </a:rPr>
              <a:t>xem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hai</a:t>
            </a:r>
            <a:r>
              <a:rPr lang="en-US" sz="2800" dirty="0">
                <a:latin typeface="Times New Roman" panose="02020603050405020304" pitchFamily="18" charset="0"/>
                <a:cs typeface="Times New Roman" panose="02020603050405020304" pitchFamily="18" charset="0"/>
              </a:rPr>
              <a:t> con </a:t>
            </a:r>
            <a:r>
              <a:rPr lang="en-US" sz="2800" dirty="0" err="1">
                <a:latin typeface="Times New Roman" panose="02020603050405020304" pitchFamily="18" charset="0"/>
                <a:cs typeface="Times New Roman" panose="02020603050405020304" pitchFamily="18" charset="0"/>
              </a:rPr>
              <a:t>vẹt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đẹp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“Con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5.000 </a:t>
            </a:r>
            <a:r>
              <a:rPr lang="en-US" sz="2800" dirty="0" err="1">
                <a:latin typeface="Times New Roman" panose="02020603050405020304" pitchFamily="18" charset="0"/>
                <a:cs typeface="Times New Roman" panose="02020603050405020304" pitchFamily="18" charset="0"/>
              </a:rPr>
              <a:t>đô</a:t>
            </a:r>
            <a:r>
              <a:rPr lang="en-US" sz="2800" dirty="0">
                <a:latin typeface="Times New Roman" panose="02020603050405020304" pitchFamily="18" charset="0"/>
                <a:cs typeface="Times New Roman" panose="02020603050405020304" pitchFamily="18" charset="0"/>
              </a:rPr>
              <a:t> la </a:t>
            </a:r>
            <a:r>
              <a:rPr lang="en-US" sz="2800" dirty="0" err="1">
                <a:latin typeface="Times New Roman" panose="02020603050405020304" pitchFamily="18" charset="0"/>
                <a:cs typeface="Times New Roman" panose="02020603050405020304" pitchFamily="18" charset="0"/>
              </a:rPr>
              <a:t>còn</a:t>
            </a:r>
            <a:r>
              <a:rPr lang="en-US" sz="2800" dirty="0">
                <a:latin typeface="Times New Roman" panose="02020603050405020304" pitchFamily="18" charset="0"/>
                <a:cs typeface="Times New Roman" panose="02020603050405020304" pitchFamily="18" charset="0"/>
              </a:rPr>
              <a:t> con </a:t>
            </a:r>
            <a:r>
              <a:rPr lang="en-US" sz="2800" dirty="0" err="1">
                <a:latin typeface="Times New Roman" panose="02020603050405020304" pitchFamily="18" charset="0"/>
                <a:cs typeface="Times New Roman" panose="02020603050405020304" pitchFamily="18" charset="0"/>
              </a:rPr>
              <a:t>kia</a:t>
            </a:r>
            <a:r>
              <a:rPr lang="en-US" sz="2800" dirty="0">
                <a:latin typeface="Times New Roman" panose="02020603050405020304" pitchFamily="18" charset="0"/>
                <a:cs typeface="Times New Roman" panose="02020603050405020304" pitchFamily="18" charset="0"/>
              </a:rPr>
              <a:t> 10.000 </a:t>
            </a:r>
            <a:r>
              <a:rPr lang="en-US" sz="2800" dirty="0" err="1">
                <a:latin typeface="Times New Roman" panose="02020603050405020304" pitchFamily="18" charset="0"/>
                <a:cs typeface="Times New Roman" panose="02020603050405020304" pitchFamily="18" charset="0"/>
              </a:rPr>
              <a:t>đô</a:t>
            </a:r>
            <a:r>
              <a:rPr lang="en-US" sz="2800" dirty="0">
                <a:latin typeface="Times New Roman" panose="02020603050405020304" pitchFamily="18" charset="0"/>
                <a:cs typeface="Times New Roman" panose="02020603050405020304" pitchFamily="18" charset="0"/>
              </a:rPr>
              <a:t> la,” </a:t>
            </a:r>
            <a:r>
              <a:rPr lang="en-US" sz="2800" dirty="0" err="1">
                <a:latin typeface="Times New Roman" panose="02020603050405020304" pitchFamily="18" charset="0"/>
                <a:cs typeface="Times New Roman" panose="02020603050405020304" pitchFamily="18" charset="0"/>
              </a:rPr>
              <a:t>ông</a:t>
            </a:r>
            <a:r>
              <a:rPr lang="en-US" sz="2800" dirty="0">
                <a:latin typeface="Times New Roman" panose="02020603050405020304" pitchFamily="18" charset="0"/>
                <a:cs typeface="Times New Roman" panose="02020603050405020304" pitchFamily="18" charset="0"/>
              </a:rPr>
              <a:t> ta </a:t>
            </a:r>
            <a:r>
              <a:rPr lang="en-US" sz="2800" dirty="0" err="1">
                <a:latin typeface="Times New Roman" panose="02020603050405020304" pitchFamily="18" charset="0"/>
                <a:cs typeface="Times New Roman" panose="02020603050405020304" pitchFamily="18" charset="0"/>
              </a:rPr>
              <a:t>nói</a:t>
            </a:r>
            <a:r>
              <a:rPr lang="en-US" sz="28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Chà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người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nói</a:t>
            </a:r>
            <a:r>
              <a:rPr lang="en-US" sz="28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“Con 5.000 </a:t>
            </a:r>
            <a:r>
              <a:rPr lang="en-US" sz="2800" dirty="0" err="1">
                <a:latin typeface="Times New Roman" panose="02020603050405020304" pitchFamily="18" charset="0"/>
                <a:cs typeface="Times New Roman" panose="02020603050405020304" pitchFamily="18" charset="0"/>
              </a:rPr>
              <a:t>đô</a:t>
            </a:r>
            <a:r>
              <a:rPr lang="en-US" sz="2800" dirty="0">
                <a:latin typeface="Times New Roman" panose="02020603050405020304" pitchFamily="18" charset="0"/>
                <a:cs typeface="Times New Roman" panose="02020603050405020304" pitchFamily="18" charset="0"/>
              </a:rPr>
              <a:t> la </a:t>
            </a:r>
            <a:r>
              <a:rPr lang="en-US" sz="2800" dirty="0" err="1">
                <a:latin typeface="Times New Roman" panose="02020603050405020304" pitchFamily="18" charset="0"/>
                <a:cs typeface="Times New Roman" panose="02020603050405020304" pitchFamily="18" charset="0"/>
              </a:rPr>
              <a:t>biết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gì</a:t>
            </a:r>
            <a:r>
              <a:rPr lang="en-US" sz="28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“Con </a:t>
            </a:r>
            <a:r>
              <a:rPr lang="en-US" sz="2800" dirty="0" err="1">
                <a:latin typeface="Times New Roman" panose="02020603050405020304" pitchFamily="18" charset="0"/>
                <a:cs typeface="Times New Roman" panose="02020603050405020304" pitchFamily="18" charset="0"/>
              </a:rPr>
              <a:t>vẹt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mọi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khúc</a:t>
            </a:r>
            <a:r>
              <a:rPr lang="en-US" sz="2800" dirty="0">
                <a:latin typeface="Times New Roman" panose="02020603050405020304" pitchFamily="18" charset="0"/>
                <a:cs typeface="Times New Roman" panose="02020603050405020304" pitchFamily="18" charset="0"/>
              </a:rPr>
              <a:t> aria do Mozart </a:t>
            </a:r>
            <a:r>
              <a:rPr lang="en-US" sz="2800" dirty="0" err="1">
                <a:latin typeface="Times New Roman" panose="02020603050405020304" pitchFamily="18" charset="0"/>
                <a:cs typeface="Times New Roman" panose="02020603050405020304" pitchFamily="18" charset="0"/>
              </a:rPr>
              <a:t>sáng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chủ</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tiệm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nói</a:t>
            </a:r>
            <a:r>
              <a:rPr lang="en-US" sz="28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Còn</a:t>
            </a:r>
            <a:r>
              <a:rPr lang="en-US" sz="2800" dirty="0">
                <a:latin typeface="Times New Roman" panose="02020603050405020304" pitchFamily="18" charset="0"/>
                <a:cs typeface="Times New Roman" panose="02020603050405020304" pitchFamily="18" charset="0"/>
              </a:rPr>
              <a:t> con </a:t>
            </a:r>
            <a:r>
              <a:rPr lang="en-US" sz="2800" dirty="0" err="1">
                <a:latin typeface="Times New Roman" panose="02020603050405020304" pitchFamily="18" charset="0"/>
                <a:cs typeface="Times New Roman" panose="02020603050405020304" pitchFamily="18" charset="0"/>
              </a:rPr>
              <a:t>kia</a:t>
            </a:r>
            <a:r>
              <a:rPr lang="en-US" sz="28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Nó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chùm</a:t>
            </a:r>
            <a:r>
              <a:rPr lang="en-US" sz="2800" dirty="0">
                <a:latin typeface="Times New Roman" panose="02020603050405020304" pitchFamily="18" charset="0"/>
                <a:cs typeface="Times New Roman" panose="02020603050405020304" pitchFamily="18" charset="0"/>
              </a:rPr>
              <a:t> Opera Ring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Wagner. </a:t>
            </a:r>
            <a:r>
              <a:rPr lang="en-US" sz="2800" dirty="0" err="1">
                <a:latin typeface="Times New Roman" panose="02020603050405020304" pitchFamily="18" charset="0"/>
                <a:cs typeface="Times New Roman" panose="02020603050405020304" pitchFamily="18" charset="0"/>
              </a:rPr>
              <a:t>Còn</a:t>
            </a:r>
            <a:r>
              <a:rPr lang="en-US" sz="2800" dirty="0">
                <a:latin typeface="Times New Roman" panose="02020603050405020304" pitchFamily="18" charset="0"/>
                <a:cs typeface="Times New Roman" panose="02020603050405020304" pitchFamily="18" charset="0"/>
              </a:rPr>
              <a:t> con </a:t>
            </a:r>
            <a:r>
              <a:rPr lang="en-US" sz="2800" dirty="0" err="1">
                <a:latin typeface="Times New Roman" panose="02020603050405020304" pitchFamily="18" charset="0"/>
                <a:cs typeface="Times New Roman" panose="02020603050405020304" pitchFamily="18" charset="0"/>
              </a:rPr>
              <a:t>nữa</a:t>
            </a:r>
            <a:r>
              <a:rPr lang="en-US" sz="2800" dirty="0">
                <a:latin typeface="Times New Roman" panose="02020603050405020304" pitchFamily="18" charset="0"/>
                <a:cs typeface="Times New Roman" panose="02020603050405020304" pitchFamily="18" charset="0"/>
              </a:rPr>
              <a:t> ở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30.000 </a:t>
            </a:r>
            <a:r>
              <a:rPr lang="en-US" sz="2800" dirty="0" err="1">
                <a:latin typeface="Times New Roman" panose="02020603050405020304" pitchFamily="18" charset="0"/>
                <a:cs typeface="Times New Roman" panose="02020603050405020304" pitchFamily="18" charset="0"/>
              </a:rPr>
              <a:t>đô</a:t>
            </a:r>
            <a:r>
              <a:rPr lang="en-US" sz="2800" dirty="0">
                <a:latin typeface="Times New Roman" panose="02020603050405020304" pitchFamily="18" charset="0"/>
                <a:cs typeface="Times New Roman" panose="02020603050405020304" pitchFamily="18" charset="0"/>
              </a:rPr>
              <a:t> la.” </a:t>
            </a:r>
            <a:endParaRPr lang="vi-VN"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Ôi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gì</a:t>
            </a:r>
            <a:r>
              <a:rPr lang="en-US" sz="28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Tôi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nghe</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gì</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giờ</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hai</a:t>
            </a:r>
            <a:r>
              <a:rPr lang="en-US" sz="2800" dirty="0">
                <a:latin typeface="Times New Roman" panose="02020603050405020304" pitchFamily="18" charset="0"/>
                <a:cs typeface="Times New Roman" panose="02020603050405020304" pitchFamily="18" charset="0"/>
              </a:rPr>
              <a:t> con </a:t>
            </a:r>
            <a:r>
              <a:rPr lang="en-US" sz="2800" dirty="0" err="1">
                <a:latin typeface="Times New Roman" panose="02020603050405020304" pitchFamily="18" charset="0"/>
                <a:cs typeface="Times New Roman" panose="02020603050405020304" pitchFamily="18" charset="0"/>
              </a:rPr>
              <a:t>kia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gọi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sư</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264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5C9A60-6F98-AF49-B02D-D3617846EF8E}"/>
              </a:ext>
            </a:extLst>
          </p:cNvPr>
          <p:cNvSpPr txBox="1"/>
          <p:nvPr/>
        </p:nvSpPr>
        <p:spPr>
          <a:xfrm>
            <a:off x="4056018" y="447040"/>
            <a:ext cx="4079963" cy="523220"/>
          </a:xfrm>
          <a:prstGeom prst="rect">
            <a:avLst/>
          </a:prstGeom>
          <a:noFill/>
        </p:spPr>
        <p:txBody>
          <a:bodyPr wrap="none" rtlCol="0">
            <a:spAutoFit/>
          </a:bodyPr>
          <a:lstStyle/>
          <a:p>
            <a:r>
              <a:rPr lang="vi-VN" sz="2800" b="1" dirty="0">
                <a:latin typeface="Arial" panose="020B0604020202020204" pitchFamily="34" charset="0"/>
                <a:cs typeface="Arial" panose="020B0604020202020204" pitchFamily="34" charset="0"/>
              </a:rPr>
              <a:t>Các từ chỉ báo luận cứ</a:t>
            </a:r>
            <a:endParaRPr sz="28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7850514-7717-4441-B6D0-AF2B912AF984}"/>
              </a:ext>
            </a:extLst>
          </p:cNvPr>
          <p:cNvSpPr/>
          <p:nvPr/>
        </p:nvSpPr>
        <p:spPr>
          <a:xfrm>
            <a:off x="2044700" y="970260"/>
            <a:ext cx="2785058" cy="461665"/>
          </a:xfrm>
          <a:prstGeom prst="rect">
            <a:avLst/>
          </a:prstGeom>
        </p:spPr>
        <p:txBody>
          <a:bodyPr wrap="none">
            <a:spAutoFit/>
          </a:bodyPr>
          <a:lstStyle/>
          <a:p>
            <a:r>
              <a:rPr lang="vi-VN" sz="2400" b="1" spc="-20" dirty="0">
                <a:latin typeface="Arial" panose="020B0604020202020204" pitchFamily="34" charset="0"/>
                <a:ea typeface="Times New Roman" panose="02020603050405020304" pitchFamily="18" charset="0"/>
                <a:cs typeface="Arial" panose="020B0604020202020204" pitchFamily="34" charset="0"/>
              </a:rPr>
              <a:t>từ chỉ báo tiền đề</a:t>
            </a:r>
            <a:r>
              <a:rPr lang="en-VN" sz="2400" b="1" dirty="0">
                <a:latin typeface="Arial" panose="020B0604020202020204" pitchFamily="34" charset="0"/>
                <a:cs typeface="Arial" panose="020B0604020202020204" pitchFamily="34" charset="0"/>
              </a:rPr>
              <a:t> </a:t>
            </a:r>
            <a:endParaRPr sz="2400" b="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F2556AE-3668-0C4F-9E8D-443BA36B5339}"/>
              </a:ext>
            </a:extLst>
          </p:cNvPr>
          <p:cNvSpPr/>
          <p:nvPr/>
        </p:nvSpPr>
        <p:spPr>
          <a:xfrm>
            <a:off x="2044700" y="3164293"/>
            <a:ext cx="2869055" cy="461665"/>
          </a:xfrm>
          <a:prstGeom prst="rect">
            <a:avLst/>
          </a:prstGeom>
        </p:spPr>
        <p:txBody>
          <a:bodyPr wrap="none">
            <a:spAutoFit/>
          </a:bodyPr>
          <a:lstStyle/>
          <a:p>
            <a:r>
              <a:rPr lang="vi-VN" sz="2400" b="1" spc="-20" dirty="0">
                <a:latin typeface="Arial" panose="020B0604020202020204" pitchFamily="34" charset="0"/>
                <a:ea typeface="Times New Roman" panose="02020603050405020304" pitchFamily="18" charset="0"/>
                <a:cs typeface="Arial" panose="020B0604020202020204" pitchFamily="34" charset="0"/>
              </a:rPr>
              <a:t>từ chỉ báo kết luận</a:t>
            </a:r>
            <a:endParaRPr sz="2400" b="1" dirty="0">
              <a:latin typeface="Arial" panose="020B0604020202020204" pitchFamily="34" charset="0"/>
              <a:cs typeface="Arial" panose="020B0604020202020204" pitchFamily="34" charset="0"/>
            </a:endParaRPr>
          </a:p>
        </p:txBody>
      </p:sp>
      <p:graphicFrame>
        <p:nvGraphicFramePr>
          <p:cNvPr id="25" name="Table 24">
            <a:extLst>
              <a:ext uri="{FF2B5EF4-FFF2-40B4-BE49-F238E27FC236}">
                <a16:creationId xmlns:a16="http://schemas.microsoft.com/office/drawing/2014/main" id="{B1492154-8AE6-E742-8466-8B8FAEC13EEC}"/>
              </a:ext>
            </a:extLst>
          </p:cNvPr>
          <p:cNvGraphicFramePr>
            <a:graphicFrameLocks noGrp="1"/>
          </p:cNvGraphicFramePr>
          <p:nvPr>
            <p:extLst>
              <p:ext uri="{D42A27DB-BD31-4B8C-83A1-F6EECF244321}">
                <p14:modId xmlns:p14="http://schemas.microsoft.com/office/powerpoint/2010/main" val="1645840014"/>
              </p:ext>
            </p:extLst>
          </p:nvPr>
        </p:nvGraphicFramePr>
        <p:xfrm>
          <a:off x="2702858" y="1431925"/>
          <a:ext cx="7604760" cy="1512380"/>
        </p:xfrm>
        <a:graphic>
          <a:graphicData uri="http://schemas.openxmlformats.org/drawingml/2006/table">
            <a:tbl>
              <a:tblPr firstRow="1" firstCol="1" bandRow="1">
                <a:tableStyleId>{2D5ABB26-0587-4C30-8999-92F81FD0307C}</a:tableStyleId>
              </a:tblPr>
              <a:tblGrid>
                <a:gridCol w="1517903">
                  <a:extLst>
                    <a:ext uri="{9D8B030D-6E8A-4147-A177-3AD203B41FA5}">
                      <a16:colId xmlns:a16="http://schemas.microsoft.com/office/drawing/2014/main" val="47261719"/>
                    </a:ext>
                  </a:extLst>
                </a:gridCol>
                <a:gridCol w="3475461">
                  <a:extLst>
                    <a:ext uri="{9D8B030D-6E8A-4147-A177-3AD203B41FA5}">
                      <a16:colId xmlns:a16="http://schemas.microsoft.com/office/drawing/2014/main" val="4272006765"/>
                    </a:ext>
                  </a:extLst>
                </a:gridCol>
                <a:gridCol w="2611396">
                  <a:extLst>
                    <a:ext uri="{9D8B030D-6E8A-4147-A177-3AD203B41FA5}">
                      <a16:colId xmlns:a16="http://schemas.microsoft.com/office/drawing/2014/main" val="1049921650"/>
                    </a:ext>
                  </a:extLst>
                </a:gridCol>
              </a:tblGrid>
              <a:tr h="0">
                <a:tc>
                  <a:txBody>
                    <a:bodyPr/>
                    <a:lstStyle/>
                    <a:p>
                      <a:pPr algn="just">
                        <a:lnSpc>
                          <a:spcPct val="110000"/>
                        </a:lnSpc>
                      </a:pPr>
                      <a:r>
                        <a:rPr lang="en-US" sz="2300" i="1" dirty="0" err="1">
                          <a:effectLst/>
                          <a:latin typeface="Arial" panose="020B0604020202020204" pitchFamily="34" charset="0"/>
                          <a:cs typeface="Arial" panose="020B0604020202020204" pitchFamily="34" charset="0"/>
                        </a:rPr>
                        <a:t>vì</a:t>
                      </a:r>
                      <a:endParaRPr lang="en-VN" sz="2300" i="1" dirty="0">
                        <a:effectLst/>
                        <a:latin typeface="Arial" panose="020B0604020202020204" pitchFamily="34" charset="0"/>
                        <a:cs typeface="Arial" panose="020B0604020202020204" pitchFamily="34" charset="0"/>
                      </a:endParaRPr>
                    </a:p>
                    <a:p>
                      <a:pPr algn="just">
                        <a:lnSpc>
                          <a:spcPct val="110000"/>
                        </a:lnSpc>
                      </a:pPr>
                      <a:r>
                        <a:rPr lang="en-US" sz="2300" i="1" dirty="0" err="1">
                          <a:effectLst/>
                          <a:latin typeface="Arial" panose="020B0604020202020204" pitchFamily="34" charset="0"/>
                          <a:cs typeface="Arial" panose="020B0604020202020204" pitchFamily="34" charset="0"/>
                        </a:rPr>
                        <a:t>bởi</a:t>
                      </a:r>
                      <a:r>
                        <a:rPr lang="en-US" sz="2300" i="1" dirty="0">
                          <a:effectLst/>
                          <a:latin typeface="Arial" panose="020B0604020202020204" pitchFamily="34" charset="0"/>
                          <a:cs typeface="Arial" panose="020B0604020202020204" pitchFamily="34" charset="0"/>
                        </a:rPr>
                        <a:t> </a:t>
                      </a:r>
                      <a:r>
                        <a:rPr lang="en-US" sz="2300" i="1" dirty="0" err="1">
                          <a:effectLst/>
                          <a:latin typeface="Arial" panose="020B0604020202020204" pitchFamily="34" charset="0"/>
                          <a:cs typeface="Arial" panose="020B0604020202020204" pitchFamily="34" charset="0"/>
                        </a:rPr>
                        <a:t>vì</a:t>
                      </a:r>
                      <a:endParaRPr lang="en-VN" sz="2300" i="1" dirty="0">
                        <a:effectLst/>
                        <a:latin typeface="Arial" panose="020B0604020202020204" pitchFamily="34" charset="0"/>
                        <a:cs typeface="Arial" panose="020B0604020202020204" pitchFamily="34" charset="0"/>
                      </a:endParaRPr>
                    </a:p>
                    <a:p>
                      <a:pPr algn="just">
                        <a:lnSpc>
                          <a:spcPct val="110000"/>
                        </a:lnSpc>
                      </a:pPr>
                      <a:r>
                        <a:rPr lang="en-US" sz="2300" i="1" dirty="0" err="1">
                          <a:effectLst/>
                          <a:latin typeface="Arial" panose="020B0604020202020204" pitchFamily="34" charset="0"/>
                          <a:cs typeface="Arial" panose="020B0604020202020204" pitchFamily="34" charset="0"/>
                        </a:rPr>
                        <a:t>giả</a:t>
                      </a:r>
                      <a:r>
                        <a:rPr lang="en-US" sz="2300" i="1" dirty="0">
                          <a:effectLst/>
                          <a:latin typeface="Arial" panose="020B0604020202020204" pitchFamily="34" charset="0"/>
                          <a:cs typeface="Arial" panose="020B0604020202020204" pitchFamily="34" charset="0"/>
                        </a:rPr>
                        <a:t> </a:t>
                      </a:r>
                      <a:r>
                        <a:rPr lang="en-US" sz="2300" i="1" dirty="0" err="1">
                          <a:effectLst/>
                          <a:latin typeface="Arial" panose="020B0604020202020204" pitchFamily="34" charset="0"/>
                          <a:cs typeface="Arial" panose="020B0604020202020204" pitchFamily="34" charset="0"/>
                        </a:rPr>
                        <a:t>sử</a:t>
                      </a:r>
                      <a:endParaRPr lang="en-VN" sz="2300" i="1" dirty="0">
                        <a:effectLst/>
                        <a:latin typeface="Arial" panose="020B0604020202020204" pitchFamily="34" charset="0"/>
                        <a:cs typeface="Arial" panose="020B0604020202020204" pitchFamily="34" charset="0"/>
                      </a:endParaRPr>
                    </a:p>
                    <a:p>
                      <a:pPr algn="just">
                        <a:lnSpc>
                          <a:spcPct val="110000"/>
                        </a:lnSpc>
                      </a:pPr>
                      <a:r>
                        <a:rPr lang="en-US" sz="2300" i="1" dirty="0" err="1">
                          <a:effectLst/>
                          <a:latin typeface="Arial" panose="020B0604020202020204" pitchFamily="34" charset="0"/>
                          <a:cs typeface="Arial" panose="020B0604020202020204" pitchFamily="34" charset="0"/>
                        </a:rPr>
                        <a:t>nhờ</a:t>
                      </a:r>
                      <a:endParaRPr lang="en-VN" sz="2300" i="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10000"/>
                        </a:lnSpc>
                      </a:pPr>
                      <a:r>
                        <a:rPr lang="en-US" sz="2300" i="1" dirty="0" err="1">
                          <a:effectLst/>
                          <a:latin typeface="Arial" panose="020B0604020202020204" pitchFamily="34" charset="0"/>
                          <a:cs typeface="Arial" panose="020B0604020202020204" pitchFamily="34" charset="0"/>
                        </a:rPr>
                        <a:t>căn</a:t>
                      </a:r>
                      <a:r>
                        <a:rPr lang="en-US" sz="2300" i="1" dirty="0">
                          <a:effectLst/>
                          <a:latin typeface="Arial" panose="020B0604020202020204" pitchFamily="34" charset="0"/>
                          <a:cs typeface="Arial" panose="020B0604020202020204" pitchFamily="34" charset="0"/>
                        </a:rPr>
                        <a:t> </a:t>
                      </a:r>
                      <a:r>
                        <a:rPr lang="en-US" sz="2300" i="1" dirty="0" err="1">
                          <a:effectLst/>
                          <a:latin typeface="Arial" panose="020B0604020202020204" pitchFamily="34" charset="0"/>
                          <a:cs typeface="Arial" panose="020B0604020202020204" pitchFamily="34" charset="0"/>
                        </a:rPr>
                        <a:t>cứ</a:t>
                      </a:r>
                      <a:r>
                        <a:rPr lang="en-US" sz="2300" i="1" dirty="0">
                          <a:effectLst/>
                          <a:latin typeface="Arial" panose="020B0604020202020204" pitchFamily="34" charset="0"/>
                          <a:cs typeface="Arial" panose="020B0604020202020204" pitchFamily="34" charset="0"/>
                        </a:rPr>
                        <a:t> </a:t>
                      </a:r>
                      <a:r>
                        <a:rPr lang="en-US" sz="2300" i="1" dirty="0" err="1">
                          <a:effectLst/>
                          <a:latin typeface="Arial" panose="020B0604020202020204" pitchFamily="34" charset="0"/>
                          <a:cs typeface="Arial" panose="020B0604020202020204" pitchFamily="34" charset="0"/>
                        </a:rPr>
                        <a:t>theo</a:t>
                      </a:r>
                      <a:endParaRPr lang="en-VN" sz="2300" i="1" dirty="0">
                        <a:effectLst/>
                        <a:latin typeface="Arial" panose="020B0604020202020204" pitchFamily="34" charset="0"/>
                        <a:cs typeface="Arial" panose="020B0604020202020204" pitchFamily="34" charset="0"/>
                      </a:endParaRPr>
                    </a:p>
                    <a:p>
                      <a:pPr algn="just">
                        <a:lnSpc>
                          <a:spcPct val="110000"/>
                        </a:lnSpc>
                      </a:pPr>
                      <a:r>
                        <a:rPr lang="en-US" sz="2300" i="1" dirty="0" err="1">
                          <a:effectLst/>
                          <a:latin typeface="Arial" panose="020B0604020202020204" pitchFamily="34" charset="0"/>
                          <a:cs typeface="Arial" panose="020B0604020202020204" pitchFamily="34" charset="0"/>
                        </a:rPr>
                        <a:t>xét</a:t>
                      </a:r>
                      <a:r>
                        <a:rPr lang="en-US" sz="2300" i="1" dirty="0">
                          <a:effectLst/>
                          <a:latin typeface="Arial" panose="020B0604020202020204" pitchFamily="34" charset="0"/>
                          <a:cs typeface="Arial" panose="020B0604020202020204" pitchFamily="34" charset="0"/>
                        </a:rPr>
                        <a:t> </a:t>
                      </a:r>
                      <a:r>
                        <a:rPr lang="en-US" sz="2300" i="1" dirty="0" err="1">
                          <a:effectLst/>
                          <a:latin typeface="Arial" panose="020B0604020202020204" pitchFamily="34" charset="0"/>
                          <a:cs typeface="Arial" panose="020B0604020202020204" pitchFamily="34" charset="0"/>
                        </a:rPr>
                        <a:t>thấy</a:t>
                      </a:r>
                      <a:r>
                        <a:rPr lang="en-US" sz="2300" i="1" dirty="0">
                          <a:effectLst/>
                          <a:latin typeface="Arial" panose="020B0604020202020204" pitchFamily="34" charset="0"/>
                          <a:cs typeface="Arial" panose="020B0604020202020204" pitchFamily="34" charset="0"/>
                        </a:rPr>
                        <a:t> </a:t>
                      </a:r>
                      <a:r>
                        <a:rPr lang="en-US" sz="2300" i="1" dirty="0" err="1">
                          <a:effectLst/>
                          <a:latin typeface="Arial" panose="020B0604020202020204" pitchFamily="34" charset="0"/>
                          <a:cs typeface="Arial" panose="020B0604020202020204" pitchFamily="34" charset="0"/>
                        </a:rPr>
                        <a:t>rằng</a:t>
                      </a:r>
                      <a:endParaRPr lang="en-VN" sz="2300" i="1" dirty="0">
                        <a:effectLst/>
                        <a:latin typeface="Arial" panose="020B0604020202020204" pitchFamily="34" charset="0"/>
                        <a:cs typeface="Arial" panose="020B0604020202020204" pitchFamily="34" charset="0"/>
                      </a:endParaRPr>
                    </a:p>
                    <a:p>
                      <a:pPr algn="just">
                        <a:lnSpc>
                          <a:spcPct val="110000"/>
                        </a:lnSpc>
                      </a:pPr>
                      <a:r>
                        <a:rPr lang="vi-VN" sz="2300" i="1" dirty="0">
                          <a:effectLst/>
                          <a:latin typeface="Arial" panose="020B0604020202020204" pitchFamily="34" charset="0"/>
                          <a:cs typeface="Arial" panose="020B0604020202020204" pitchFamily="34" charset="0"/>
                        </a:rPr>
                        <a:t>như được cho thấy bởi</a:t>
                      </a:r>
                      <a:endParaRPr lang="en-VN" sz="2300" i="1" dirty="0">
                        <a:effectLst/>
                        <a:latin typeface="Arial" panose="020B0604020202020204" pitchFamily="34" charset="0"/>
                        <a:cs typeface="Arial" panose="020B0604020202020204" pitchFamily="34" charset="0"/>
                      </a:endParaRPr>
                    </a:p>
                    <a:p>
                      <a:pPr algn="just">
                        <a:lnSpc>
                          <a:spcPct val="110000"/>
                        </a:lnSpc>
                      </a:pPr>
                      <a:r>
                        <a:rPr lang="vi-VN" sz="2300" i="1" dirty="0">
                          <a:effectLst/>
                          <a:latin typeface="Arial" panose="020B0604020202020204" pitchFamily="34" charset="0"/>
                          <a:cs typeface="Arial" panose="020B0604020202020204" pitchFamily="34" charset="0"/>
                        </a:rPr>
                        <a:t>có thể được suy ra từ</a:t>
                      </a:r>
                      <a:endParaRPr lang="en-VN" sz="2300" i="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10000"/>
                        </a:lnSpc>
                      </a:pPr>
                      <a:r>
                        <a:rPr lang="en-US" sz="2300" i="1" dirty="0" err="1">
                          <a:effectLst/>
                          <a:latin typeface="Arial" panose="020B0604020202020204" pitchFamily="34" charset="0"/>
                          <a:cs typeface="Arial" panose="020B0604020202020204" pitchFamily="34" charset="0"/>
                        </a:rPr>
                        <a:t>lý</a:t>
                      </a:r>
                      <a:r>
                        <a:rPr lang="en-US" sz="2300" i="1" dirty="0">
                          <a:effectLst/>
                          <a:latin typeface="Arial" panose="020B0604020202020204" pitchFamily="34" charset="0"/>
                          <a:cs typeface="Arial" panose="020B0604020202020204" pitchFamily="34" charset="0"/>
                        </a:rPr>
                        <a:t> do </a:t>
                      </a:r>
                      <a:r>
                        <a:rPr lang="en-US" sz="2300" i="1" dirty="0" err="1">
                          <a:effectLst/>
                          <a:latin typeface="Arial" panose="020B0604020202020204" pitchFamily="34" charset="0"/>
                          <a:cs typeface="Arial" panose="020B0604020202020204" pitchFamily="34" charset="0"/>
                        </a:rPr>
                        <a:t>là</a:t>
                      </a:r>
                      <a:endParaRPr lang="en-VN" sz="2300" i="1" dirty="0">
                        <a:effectLst/>
                        <a:latin typeface="Arial" panose="020B0604020202020204" pitchFamily="34" charset="0"/>
                        <a:cs typeface="Arial" panose="020B0604020202020204" pitchFamily="34" charset="0"/>
                      </a:endParaRPr>
                    </a:p>
                    <a:p>
                      <a:pPr algn="just">
                        <a:lnSpc>
                          <a:spcPct val="110000"/>
                        </a:lnSpc>
                      </a:pPr>
                      <a:r>
                        <a:rPr lang="en-US" sz="2300" i="1" dirty="0" err="1">
                          <a:effectLst/>
                          <a:latin typeface="Arial" panose="020B0604020202020204" pitchFamily="34" charset="0"/>
                          <a:cs typeface="Arial" panose="020B0604020202020204" pitchFamily="34" charset="0"/>
                        </a:rPr>
                        <a:t>rõ</a:t>
                      </a:r>
                      <a:r>
                        <a:rPr lang="en-US" sz="2300" i="1" dirty="0">
                          <a:effectLst/>
                          <a:latin typeface="Arial" panose="020B0604020202020204" pitchFamily="34" charset="0"/>
                          <a:cs typeface="Arial" panose="020B0604020202020204" pitchFamily="34" charset="0"/>
                        </a:rPr>
                        <a:t> </a:t>
                      </a:r>
                      <a:r>
                        <a:rPr lang="en-US" sz="2300" i="1" dirty="0" err="1">
                          <a:effectLst/>
                          <a:latin typeface="Arial" panose="020B0604020202020204" pitchFamily="34" charset="0"/>
                          <a:cs typeface="Arial" panose="020B0604020202020204" pitchFamily="34" charset="0"/>
                        </a:rPr>
                        <a:t>ràng</a:t>
                      </a:r>
                      <a:r>
                        <a:rPr lang="en-US" sz="2300" i="1" dirty="0">
                          <a:effectLst/>
                          <a:latin typeface="Arial" panose="020B0604020202020204" pitchFamily="34" charset="0"/>
                          <a:cs typeface="Arial" panose="020B0604020202020204" pitchFamily="34" charset="0"/>
                        </a:rPr>
                        <a:t> </a:t>
                      </a:r>
                      <a:r>
                        <a:rPr lang="en-US" sz="2300" i="1" dirty="0" err="1">
                          <a:effectLst/>
                          <a:latin typeface="Arial" panose="020B0604020202020204" pitchFamily="34" charset="0"/>
                          <a:cs typeface="Arial" panose="020B0604020202020204" pitchFamily="34" charset="0"/>
                        </a:rPr>
                        <a:t>là</a:t>
                      </a:r>
                      <a:r>
                        <a:rPr lang="en-US" sz="2300" i="1" dirty="0">
                          <a:effectLst/>
                          <a:latin typeface="Arial" panose="020B0604020202020204" pitchFamily="34" charset="0"/>
                          <a:cs typeface="Arial" panose="020B0604020202020204" pitchFamily="34" charset="0"/>
                        </a:rPr>
                        <a:t> </a:t>
                      </a:r>
                      <a:r>
                        <a:rPr lang="en-US" sz="2300" i="1" dirty="0" err="1">
                          <a:effectLst/>
                          <a:latin typeface="Arial" panose="020B0604020202020204" pitchFamily="34" charset="0"/>
                          <a:cs typeface="Arial" panose="020B0604020202020204" pitchFamily="34" charset="0"/>
                        </a:rPr>
                        <a:t>từ</a:t>
                      </a:r>
                      <a:endParaRPr lang="en-VN" sz="2300" i="1" dirty="0">
                        <a:effectLst/>
                        <a:latin typeface="Arial" panose="020B0604020202020204" pitchFamily="34" charset="0"/>
                        <a:cs typeface="Arial" panose="020B0604020202020204" pitchFamily="34" charset="0"/>
                      </a:endParaRPr>
                    </a:p>
                    <a:p>
                      <a:pPr algn="just">
                        <a:lnSpc>
                          <a:spcPct val="110000"/>
                        </a:lnSpc>
                      </a:pPr>
                      <a:r>
                        <a:rPr lang="en-US" sz="2300" i="1" dirty="0" err="1">
                          <a:effectLst/>
                          <a:latin typeface="Arial" panose="020B0604020202020204" pitchFamily="34" charset="0"/>
                          <a:cs typeface="Arial" panose="020B0604020202020204" pitchFamily="34" charset="0"/>
                        </a:rPr>
                        <a:t>dựa</a:t>
                      </a:r>
                      <a:r>
                        <a:rPr lang="en-US" sz="2300" i="1" dirty="0">
                          <a:effectLst/>
                          <a:latin typeface="Arial" panose="020B0604020202020204" pitchFamily="34" charset="0"/>
                          <a:cs typeface="Arial" panose="020B0604020202020204" pitchFamily="34" charset="0"/>
                        </a:rPr>
                        <a:t> </a:t>
                      </a:r>
                      <a:r>
                        <a:rPr lang="en-US" sz="2300" i="1" dirty="0" err="1">
                          <a:effectLst/>
                          <a:latin typeface="Arial" panose="020B0604020202020204" pitchFamily="34" charset="0"/>
                          <a:cs typeface="Arial" panose="020B0604020202020204" pitchFamily="34" charset="0"/>
                        </a:rPr>
                        <a:t>trên</a:t>
                      </a:r>
                      <a:endParaRPr lang="en-VN" sz="2300" i="1" dirty="0">
                        <a:effectLst/>
                        <a:latin typeface="Arial" panose="020B0604020202020204" pitchFamily="34" charset="0"/>
                        <a:cs typeface="Arial" panose="020B0604020202020204" pitchFamily="34" charset="0"/>
                      </a:endParaRPr>
                    </a:p>
                    <a:p>
                      <a:pPr algn="just">
                        <a:lnSpc>
                          <a:spcPct val="110000"/>
                        </a:lnSpc>
                      </a:pPr>
                      <a:r>
                        <a:rPr lang="vi-VN" sz="2300" i="1" dirty="0">
                          <a:effectLst/>
                          <a:latin typeface="Arial" panose="020B0604020202020204" pitchFamily="34" charset="0"/>
                          <a:cs typeface="Arial" panose="020B0604020202020204" pitchFamily="34" charset="0"/>
                        </a:rPr>
                        <a:t>trong chừng mực</a:t>
                      </a:r>
                      <a:endParaRPr lang="en-VN" sz="2300" i="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352806442"/>
                  </a:ext>
                </a:extLst>
              </a:tr>
            </a:tbl>
          </a:graphicData>
        </a:graphic>
      </p:graphicFrame>
      <p:graphicFrame>
        <p:nvGraphicFramePr>
          <p:cNvPr id="26" name="Table 25">
            <a:extLst>
              <a:ext uri="{FF2B5EF4-FFF2-40B4-BE49-F238E27FC236}">
                <a16:creationId xmlns:a16="http://schemas.microsoft.com/office/drawing/2014/main" id="{7B20E80D-A09C-D249-A031-8173A57E18D6}"/>
              </a:ext>
            </a:extLst>
          </p:cNvPr>
          <p:cNvGraphicFramePr>
            <a:graphicFrameLocks noGrp="1"/>
          </p:cNvGraphicFramePr>
          <p:nvPr>
            <p:extLst>
              <p:ext uri="{D42A27DB-BD31-4B8C-83A1-F6EECF244321}">
                <p14:modId xmlns:p14="http://schemas.microsoft.com/office/powerpoint/2010/main" val="1293001049"/>
              </p:ext>
            </p:extLst>
          </p:nvPr>
        </p:nvGraphicFramePr>
        <p:xfrm>
          <a:off x="2702858" y="3625958"/>
          <a:ext cx="7772401" cy="3054668"/>
        </p:xfrm>
        <a:graphic>
          <a:graphicData uri="http://schemas.openxmlformats.org/drawingml/2006/table">
            <a:tbl>
              <a:tblPr firstRow="1" firstCol="1" bandRow="1">
                <a:tableStyleId>{2D5ABB26-0587-4C30-8999-92F81FD0307C}</a:tableStyleId>
              </a:tblPr>
              <a:tblGrid>
                <a:gridCol w="2375618">
                  <a:extLst>
                    <a:ext uri="{9D8B030D-6E8A-4147-A177-3AD203B41FA5}">
                      <a16:colId xmlns:a16="http://schemas.microsoft.com/office/drawing/2014/main" val="2247817251"/>
                    </a:ext>
                  </a:extLst>
                </a:gridCol>
                <a:gridCol w="1807535">
                  <a:extLst>
                    <a:ext uri="{9D8B030D-6E8A-4147-A177-3AD203B41FA5}">
                      <a16:colId xmlns:a16="http://schemas.microsoft.com/office/drawing/2014/main" val="1950435203"/>
                    </a:ext>
                  </a:extLst>
                </a:gridCol>
                <a:gridCol w="3589248">
                  <a:extLst>
                    <a:ext uri="{9D8B030D-6E8A-4147-A177-3AD203B41FA5}">
                      <a16:colId xmlns:a16="http://schemas.microsoft.com/office/drawing/2014/main" val="625582507"/>
                    </a:ext>
                  </a:extLst>
                </a:gridCol>
              </a:tblGrid>
              <a:tr h="0">
                <a:tc>
                  <a:txBody>
                    <a:bodyPr/>
                    <a:lstStyle/>
                    <a:p>
                      <a:pPr algn="just">
                        <a:lnSpc>
                          <a:spcPct val="110000"/>
                        </a:lnSpc>
                      </a:pPr>
                      <a:r>
                        <a:rPr lang="en-US" sz="2300" b="0" i="1" dirty="0" err="1">
                          <a:effectLst/>
                        </a:rPr>
                        <a:t>cho</a:t>
                      </a:r>
                      <a:r>
                        <a:rPr lang="en-US" sz="2300" b="0" i="1" dirty="0">
                          <a:effectLst/>
                        </a:rPr>
                        <a:t> </a:t>
                      </a:r>
                      <a:r>
                        <a:rPr lang="en-US" sz="2300" b="0" i="1" dirty="0" err="1">
                          <a:effectLst/>
                        </a:rPr>
                        <a:t>nên</a:t>
                      </a:r>
                      <a:endParaRPr lang="en-VN" sz="2300" b="0" i="1" dirty="0">
                        <a:effectLst/>
                      </a:endParaRPr>
                    </a:p>
                    <a:p>
                      <a:pPr algn="just">
                        <a:lnSpc>
                          <a:spcPct val="110000"/>
                        </a:lnSpc>
                      </a:pPr>
                      <a:r>
                        <a:rPr lang="en-US" sz="2300" b="0" i="1" dirty="0" err="1">
                          <a:effectLst/>
                        </a:rPr>
                        <a:t>vì</a:t>
                      </a:r>
                      <a:r>
                        <a:rPr lang="en-US" sz="2300" b="0" i="1" dirty="0">
                          <a:effectLst/>
                        </a:rPr>
                        <a:t> </a:t>
                      </a:r>
                      <a:r>
                        <a:rPr lang="en-US" sz="2300" b="0" i="1" dirty="0" err="1">
                          <a:effectLst/>
                        </a:rPr>
                        <a:t>vậy</a:t>
                      </a:r>
                      <a:endParaRPr lang="en-VN" sz="2300" b="0" i="1" dirty="0">
                        <a:effectLst/>
                      </a:endParaRPr>
                    </a:p>
                    <a:p>
                      <a:pPr algn="just">
                        <a:lnSpc>
                          <a:spcPct val="110000"/>
                        </a:lnSpc>
                      </a:pPr>
                      <a:r>
                        <a:rPr lang="en-US" sz="2300" b="0" i="1" dirty="0" err="1">
                          <a:effectLst/>
                        </a:rPr>
                        <a:t>kết</a:t>
                      </a:r>
                      <a:r>
                        <a:rPr lang="en-US" sz="2300" b="0" i="1" dirty="0">
                          <a:effectLst/>
                        </a:rPr>
                        <a:t> </a:t>
                      </a:r>
                      <a:r>
                        <a:rPr lang="en-US" sz="2300" b="0" i="1" dirty="0" err="1">
                          <a:effectLst/>
                        </a:rPr>
                        <a:t>quả</a:t>
                      </a:r>
                      <a:r>
                        <a:rPr lang="en-US" sz="2300" b="0" i="1" dirty="0">
                          <a:effectLst/>
                        </a:rPr>
                        <a:t> </a:t>
                      </a:r>
                      <a:r>
                        <a:rPr lang="en-US" sz="2300" b="0" i="1" dirty="0" err="1">
                          <a:effectLst/>
                        </a:rPr>
                        <a:t>là</a:t>
                      </a:r>
                      <a:endParaRPr lang="en-VN" sz="2300" b="0" i="1" dirty="0">
                        <a:effectLst/>
                      </a:endParaRPr>
                    </a:p>
                    <a:p>
                      <a:pPr algn="just">
                        <a:lnSpc>
                          <a:spcPct val="110000"/>
                        </a:lnSpc>
                      </a:pPr>
                      <a:r>
                        <a:rPr lang="en-US" sz="2300" b="0" i="1" dirty="0" err="1">
                          <a:effectLst/>
                        </a:rPr>
                        <a:t>rõ</a:t>
                      </a:r>
                      <a:r>
                        <a:rPr lang="en-US" sz="2300" b="0" i="1" dirty="0">
                          <a:effectLst/>
                        </a:rPr>
                        <a:t> </a:t>
                      </a:r>
                      <a:r>
                        <a:rPr lang="en-US" sz="2300" b="0" i="1" dirty="0" err="1">
                          <a:effectLst/>
                        </a:rPr>
                        <a:t>ràng</a:t>
                      </a:r>
                      <a:r>
                        <a:rPr lang="en-US" sz="2300" b="0" i="1" dirty="0">
                          <a:effectLst/>
                        </a:rPr>
                        <a:t> </a:t>
                      </a:r>
                      <a:r>
                        <a:rPr lang="en-US" sz="2300" b="0" i="1" dirty="0" err="1">
                          <a:effectLst/>
                        </a:rPr>
                        <a:t>là</a:t>
                      </a:r>
                      <a:endParaRPr lang="en-VN" sz="2300" b="0" i="1" dirty="0">
                        <a:effectLst/>
                      </a:endParaRPr>
                    </a:p>
                    <a:p>
                      <a:pPr algn="just">
                        <a:lnSpc>
                          <a:spcPct val="110000"/>
                        </a:lnSpc>
                      </a:pPr>
                      <a:r>
                        <a:rPr lang="vi-VN" sz="2300" b="0" i="1" dirty="0">
                          <a:effectLst/>
                        </a:rPr>
                        <a:t>chắc chắn là</a:t>
                      </a:r>
                      <a:endParaRPr lang="en-VN" sz="2300" b="0" i="1" dirty="0">
                        <a:effectLst/>
                      </a:endParaRPr>
                    </a:p>
                    <a:p>
                      <a:pPr algn="just">
                        <a:lnSpc>
                          <a:spcPct val="110000"/>
                        </a:lnSpc>
                      </a:pPr>
                      <a:r>
                        <a:rPr lang="vi-VN" sz="2300" b="0" i="1" dirty="0">
                          <a:effectLst/>
                        </a:rPr>
                        <a:t>có khả năng là</a:t>
                      </a:r>
                      <a:endParaRPr lang="en-VN" sz="2300" b="0" i="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10000"/>
                        </a:lnSpc>
                      </a:pPr>
                      <a:r>
                        <a:rPr lang="en-US" sz="2300" b="0" i="1" dirty="0">
                          <a:effectLst/>
                        </a:rPr>
                        <a:t>do </a:t>
                      </a:r>
                      <a:r>
                        <a:rPr lang="en-US" sz="2300" b="0" i="1" dirty="0" err="1">
                          <a:effectLst/>
                        </a:rPr>
                        <a:t>đó</a:t>
                      </a:r>
                      <a:r>
                        <a:rPr lang="en-US" sz="2300" b="0" i="1" dirty="0">
                          <a:effectLst/>
                        </a:rPr>
                        <a:t> </a:t>
                      </a:r>
                      <a:endParaRPr lang="en-VN" sz="2300" b="0" i="1" dirty="0">
                        <a:effectLst/>
                      </a:endParaRPr>
                    </a:p>
                    <a:p>
                      <a:pPr algn="just">
                        <a:lnSpc>
                          <a:spcPct val="110000"/>
                        </a:lnSpc>
                      </a:pPr>
                      <a:r>
                        <a:rPr lang="en-US" sz="2300" b="0" i="1" dirty="0" err="1">
                          <a:effectLst/>
                        </a:rPr>
                        <a:t>suy</a:t>
                      </a:r>
                      <a:r>
                        <a:rPr lang="en-US" sz="2300" b="0" i="1" dirty="0">
                          <a:effectLst/>
                        </a:rPr>
                        <a:t> ra </a:t>
                      </a:r>
                      <a:r>
                        <a:rPr lang="en-US" sz="2300" b="0" i="1" dirty="0" err="1">
                          <a:effectLst/>
                        </a:rPr>
                        <a:t>là</a:t>
                      </a:r>
                      <a:endParaRPr lang="en-VN" sz="2300" b="0" i="1" dirty="0">
                        <a:effectLst/>
                      </a:endParaRPr>
                    </a:p>
                    <a:p>
                      <a:pPr algn="just">
                        <a:lnSpc>
                          <a:spcPct val="110000"/>
                        </a:lnSpc>
                      </a:pPr>
                      <a:r>
                        <a:rPr lang="en-US" sz="2300" b="0" i="1" dirty="0" err="1">
                          <a:effectLst/>
                        </a:rPr>
                        <a:t>thế</a:t>
                      </a:r>
                      <a:r>
                        <a:rPr lang="en-US" sz="2300" b="0" i="1" dirty="0">
                          <a:effectLst/>
                        </a:rPr>
                        <a:t> </a:t>
                      </a:r>
                      <a:r>
                        <a:rPr lang="en-US" sz="2300" b="0" i="1" dirty="0" err="1">
                          <a:effectLst/>
                        </a:rPr>
                        <a:t>thì</a:t>
                      </a:r>
                      <a:endParaRPr lang="en-VN" sz="2300" b="0" i="1" dirty="0">
                        <a:effectLst/>
                      </a:endParaRPr>
                    </a:p>
                    <a:p>
                      <a:pPr algn="just">
                        <a:lnSpc>
                          <a:spcPct val="110000"/>
                        </a:lnSpc>
                      </a:pPr>
                      <a:r>
                        <a:rPr lang="en-US" sz="2300" b="0" i="1" dirty="0" err="1">
                          <a:effectLst/>
                        </a:rPr>
                        <a:t>tóm</a:t>
                      </a:r>
                      <a:r>
                        <a:rPr lang="en-US" sz="2300" b="0" i="1" dirty="0">
                          <a:effectLst/>
                        </a:rPr>
                        <a:t> </a:t>
                      </a:r>
                      <a:r>
                        <a:rPr lang="en-US" sz="2300" b="0" i="1" dirty="0" err="1">
                          <a:effectLst/>
                        </a:rPr>
                        <a:t>lại</a:t>
                      </a:r>
                      <a:endParaRPr lang="en-VN" sz="2300" b="0" i="1" dirty="0">
                        <a:effectLst/>
                      </a:endParaRPr>
                    </a:p>
                    <a:p>
                      <a:pPr algn="just">
                        <a:lnSpc>
                          <a:spcPct val="110000"/>
                        </a:lnSpc>
                      </a:pPr>
                      <a:r>
                        <a:rPr lang="vi-VN" sz="2300" b="0" i="1" dirty="0">
                          <a:effectLst/>
                        </a:rPr>
                        <a:t>theo đó</a:t>
                      </a:r>
                      <a:endParaRPr lang="en-VN" sz="2300" b="0" i="1" dirty="0">
                        <a:effectLst/>
                      </a:endParaRPr>
                    </a:p>
                    <a:p>
                      <a:pPr marL="0" marR="0" lvl="0" indent="0" algn="just" defTabSz="914400" rtl="0" eaLnBrk="1" fontAlgn="auto" latinLnBrk="0" hangingPunct="1">
                        <a:lnSpc>
                          <a:spcPct val="110000"/>
                        </a:lnSpc>
                        <a:spcBef>
                          <a:spcPts val="0"/>
                        </a:spcBef>
                        <a:spcAft>
                          <a:spcPts val="0"/>
                        </a:spcAft>
                        <a:buClrTx/>
                        <a:buSzTx/>
                        <a:buFontTx/>
                        <a:buNone/>
                        <a:tabLst/>
                        <a:defRPr/>
                      </a:pPr>
                      <a:r>
                        <a:rPr lang="vi-VN" sz="2300" b="0" i="1" dirty="0">
                          <a:effectLst/>
                        </a:rPr>
                        <a:t>do vậy</a:t>
                      </a:r>
                    </a:p>
                    <a:p>
                      <a:pPr marL="0" marR="0" lvl="0" indent="0" algn="just" defTabSz="914400" rtl="0" eaLnBrk="1" fontAlgn="auto" latinLnBrk="0" hangingPunct="1">
                        <a:lnSpc>
                          <a:spcPct val="110000"/>
                        </a:lnSpc>
                        <a:spcBef>
                          <a:spcPts val="0"/>
                        </a:spcBef>
                        <a:spcAft>
                          <a:spcPts val="0"/>
                        </a:spcAft>
                        <a:buClrTx/>
                        <a:buSzTx/>
                        <a:buFontTx/>
                        <a:buNone/>
                        <a:tabLst/>
                        <a:defRPr/>
                      </a:pPr>
                      <a:r>
                        <a:rPr lang="en-US" sz="2300" b="0" i="1" dirty="0" err="1">
                          <a:effectLst/>
                        </a:rPr>
                        <a:t>vì</a:t>
                      </a:r>
                      <a:r>
                        <a:rPr lang="en-US" sz="2300" b="0" i="1" dirty="0">
                          <a:effectLst/>
                        </a:rPr>
                        <a:t> </a:t>
                      </a:r>
                      <a:r>
                        <a:rPr lang="en-US" sz="2300" b="0" i="1" dirty="0" err="1">
                          <a:effectLst/>
                        </a:rPr>
                        <a:t>thế</a:t>
                      </a:r>
                      <a:endParaRPr lang="en-VN" sz="2300" b="0" i="1" dirty="0">
                        <a:effectLst/>
                      </a:endParaRPr>
                    </a:p>
                    <a:p>
                      <a:pPr algn="just">
                        <a:lnSpc>
                          <a:spcPct val="110000"/>
                        </a:lnSpc>
                      </a:pPr>
                      <a:endParaRPr lang="en-VN" sz="2300" b="0" i="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10000"/>
                        </a:lnSpc>
                      </a:pPr>
                      <a:r>
                        <a:rPr lang="en-US" sz="2300" b="0" i="1" dirty="0" err="1">
                          <a:effectLst/>
                        </a:rPr>
                        <a:t>điều</a:t>
                      </a:r>
                      <a:r>
                        <a:rPr lang="en-US" sz="2300" b="0" i="1" dirty="0">
                          <a:effectLst/>
                        </a:rPr>
                        <a:t> </a:t>
                      </a:r>
                      <a:r>
                        <a:rPr lang="en-US" sz="2300" b="0" i="1" dirty="0" err="1">
                          <a:effectLst/>
                        </a:rPr>
                        <a:t>đó</a:t>
                      </a:r>
                      <a:r>
                        <a:rPr lang="en-US" sz="2300" b="0" i="1" dirty="0">
                          <a:effectLst/>
                        </a:rPr>
                        <a:t> </a:t>
                      </a:r>
                      <a:r>
                        <a:rPr lang="en-US" sz="2300" b="0" i="1" dirty="0" err="1">
                          <a:effectLst/>
                        </a:rPr>
                        <a:t>cho</a:t>
                      </a:r>
                      <a:r>
                        <a:rPr lang="en-US" sz="2300" b="0" i="1" dirty="0">
                          <a:effectLst/>
                        </a:rPr>
                        <a:t> </a:t>
                      </a:r>
                      <a:r>
                        <a:rPr lang="en-US" sz="2300" b="0" i="1" dirty="0" err="1">
                          <a:effectLst/>
                        </a:rPr>
                        <a:t>thấy</a:t>
                      </a:r>
                      <a:endParaRPr lang="en-VN" sz="2300" b="0" i="1" dirty="0">
                        <a:effectLst/>
                      </a:endParaRPr>
                    </a:p>
                    <a:p>
                      <a:pPr algn="just">
                        <a:lnSpc>
                          <a:spcPct val="110000"/>
                        </a:lnSpc>
                      </a:pPr>
                      <a:r>
                        <a:rPr lang="vi-VN" sz="2300" b="0" i="1" dirty="0">
                          <a:effectLst/>
                        </a:rPr>
                        <a:t>điều đó khiến ta thấy rõ</a:t>
                      </a:r>
                      <a:endParaRPr lang="en-VN" sz="2300" b="0" i="1" dirty="0">
                        <a:effectLst/>
                      </a:endParaRPr>
                    </a:p>
                    <a:p>
                      <a:pPr algn="just">
                        <a:lnSpc>
                          <a:spcPct val="110000"/>
                        </a:lnSpc>
                      </a:pPr>
                      <a:r>
                        <a:rPr lang="vi-VN" sz="2300" b="0" i="1" dirty="0">
                          <a:effectLst/>
                        </a:rPr>
                        <a:t>điều đó có nghĩa là</a:t>
                      </a:r>
                      <a:endParaRPr lang="en-VN" sz="2300" b="0" i="1" dirty="0">
                        <a:effectLst/>
                      </a:endParaRPr>
                    </a:p>
                    <a:p>
                      <a:pPr algn="just">
                        <a:lnSpc>
                          <a:spcPct val="110000"/>
                        </a:lnSpc>
                      </a:pPr>
                      <a:r>
                        <a:rPr lang="en-US" sz="2300" b="0" i="1" dirty="0" err="1">
                          <a:effectLst/>
                        </a:rPr>
                        <a:t>vì</a:t>
                      </a:r>
                      <a:r>
                        <a:rPr lang="en-US" sz="2300" b="0" i="1" dirty="0">
                          <a:effectLst/>
                        </a:rPr>
                        <a:t> </a:t>
                      </a:r>
                      <a:r>
                        <a:rPr lang="en-US" sz="2300" b="0" i="1" dirty="0" err="1">
                          <a:effectLst/>
                        </a:rPr>
                        <a:t>những</a:t>
                      </a:r>
                      <a:r>
                        <a:rPr lang="en-US" sz="2300" b="0" i="1" dirty="0">
                          <a:effectLst/>
                        </a:rPr>
                        <a:t> </a:t>
                      </a:r>
                      <a:r>
                        <a:rPr lang="en-US" sz="2300" b="0" i="1" dirty="0" err="1">
                          <a:effectLst/>
                        </a:rPr>
                        <a:t>lý</a:t>
                      </a:r>
                      <a:r>
                        <a:rPr lang="en-US" sz="2300" b="0" i="1" dirty="0">
                          <a:effectLst/>
                        </a:rPr>
                        <a:t> do </a:t>
                      </a:r>
                      <a:r>
                        <a:rPr lang="en-US" sz="2300" b="0" i="1" dirty="0" err="1">
                          <a:effectLst/>
                        </a:rPr>
                        <a:t>trên</a:t>
                      </a:r>
                      <a:endParaRPr lang="en-VN" sz="2300" b="0" i="1" dirty="0">
                        <a:effectLst/>
                      </a:endParaRPr>
                    </a:p>
                    <a:p>
                      <a:pPr algn="just">
                        <a:lnSpc>
                          <a:spcPct val="110000"/>
                        </a:lnSpc>
                      </a:pPr>
                      <a:r>
                        <a:rPr lang="en-US" sz="2300" b="0" i="1" dirty="0" err="1">
                          <a:effectLst/>
                        </a:rPr>
                        <a:t>kết</a:t>
                      </a:r>
                      <a:r>
                        <a:rPr lang="en-US" sz="2300" b="0" i="1" dirty="0">
                          <a:effectLst/>
                        </a:rPr>
                        <a:t> </a:t>
                      </a:r>
                      <a:r>
                        <a:rPr lang="en-US" sz="2300" b="0" i="1" dirty="0" err="1">
                          <a:effectLst/>
                        </a:rPr>
                        <a:t>luận</a:t>
                      </a:r>
                      <a:r>
                        <a:rPr lang="en-US" sz="2300" b="0" i="1" dirty="0">
                          <a:effectLst/>
                        </a:rPr>
                        <a:t> </a:t>
                      </a:r>
                      <a:r>
                        <a:rPr lang="en-US" sz="2300" b="0" i="1" dirty="0" err="1">
                          <a:effectLst/>
                        </a:rPr>
                        <a:t>rằng</a:t>
                      </a:r>
                      <a:endParaRPr lang="en-US" sz="2300" b="0" i="1" dirty="0">
                        <a:effectLst/>
                      </a:endParaRPr>
                    </a:p>
                    <a:p>
                      <a:pPr algn="just">
                        <a:lnSpc>
                          <a:spcPct val="110000"/>
                        </a:lnSpc>
                      </a:pPr>
                      <a:r>
                        <a:rPr lang="en-US" sz="2300" b="0" i="1" dirty="0" err="1">
                          <a:effectLst/>
                          <a:latin typeface="Arial" panose="020B0604020202020204" pitchFamily="34" charset="0"/>
                          <a:ea typeface="Times New Roman" panose="02020603050405020304" pitchFamily="18" charset="0"/>
                          <a:cs typeface="Arial" panose="020B0604020202020204" pitchFamily="34" charset="0"/>
                        </a:rPr>
                        <a:t>điều</a:t>
                      </a:r>
                      <a:r>
                        <a:rPr lang="en-US" sz="2300" b="0" i="1" dirty="0">
                          <a:effectLst/>
                          <a:latin typeface="Arial" panose="020B0604020202020204" pitchFamily="34" charset="0"/>
                          <a:ea typeface="Times New Roman" panose="02020603050405020304" pitchFamily="18" charset="0"/>
                          <a:cs typeface="Arial" panose="020B0604020202020204" pitchFamily="34" charset="0"/>
                        </a:rPr>
                        <a:t> </a:t>
                      </a:r>
                      <a:r>
                        <a:rPr lang="en-US" sz="2300" b="0" i="1" dirty="0" err="1">
                          <a:effectLst/>
                          <a:latin typeface="Arial" panose="020B0604020202020204" pitchFamily="34" charset="0"/>
                          <a:ea typeface="Times New Roman" panose="02020603050405020304" pitchFamily="18" charset="0"/>
                          <a:cs typeface="Arial" panose="020B0604020202020204" pitchFamily="34" charset="0"/>
                        </a:rPr>
                        <a:t>đó</a:t>
                      </a:r>
                      <a:r>
                        <a:rPr lang="en-US" sz="2300" b="0" i="1" dirty="0">
                          <a:effectLst/>
                          <a:latin typeface="Arial" panose="020B0604020202020204" pitchFamily="34" charset="0"/>
                          <a:ea typeface="Times New Roman" panose="02020603050405020304" pitchFamily="18" charset="0"/>
                          <a:cs typeface="Arial" panose="020B0604020202020204" pitchFamily="34" charset="0"/>
                        </a:rPr>
                        <a:t> </a:t>
                      </a:r>
                      <a:r>
                        <a:rPr lang="en-US" sz="2300" b="0" i="1" dirty="0" err="1">
                          <a:effectLst/>
                          <a:latin typeface="Arial" panose="020B0604020202020204" pitchFamily="34" charset="0"/>
                          <a:ea typeface="Times New Roman" panose="02020603050405020304" pitchFamily="18" charset="0"/>
                          <a:cs typeface="Arial" panose="020B0604020202020204" pitchFamily="34" charset="0"/>
                        </a:rPr>
                        <a:t>hàm</a:t>
                      </a:r>
                      <a:r>
                        <a:rPr lang="en-US" sz="2300" b="0" i="1" dirty="0">
                          <a:effectLst/>
                          <a:latin typeface="Arial" panose="020B0604020202020204" pitchFamily="34" charset="0"/>
                          <a:ea typeface="Times New Roman" panose="02020603050405020304" pitchFamily="18" charset="0"/>
                          <a:cs typeface="Arial" panose="020B0604020202020204" pitchFamily="34" charset="0"/>
                        </a:rPr>
                        <a:t> </a:t>
                      </a:r>
                      <a:r>
                        <a:rPr lang="en-US" sz="2300" b="0" i="1" dirty="0" err="1">
                          <a:effectLst/>
                          <a:latin typeface="Arial" panose="020B0604020202020204" pitchFamily="34" charset="0"/>
                          <a:ea typeface="Times New Roman" panose="02020603050405020304" pitchFamily="18" charset="0"/>
                          <a:cs typeface="Arial" panose="020B0604020202020204" pitchFamily="34" charset="0"/>
                        </a:rPr>
                        <a:t>ý</a:t>
                      </a:r>
                      <a:r>
                        <a:rPr lang="en-US" sz="2300" b="0" i="1" dirty="0">
                          <a:effectLst/>
                          <a:latin typeface="Arial" panose="020B0604020202020204" pitchFamily="34" charset="0"/>
                          <a:ea typeface="Times New Roman" panose="02020603050405020304" pitchFamily="18" charset="0"/>
                          <a:cs typeface="Arial" panose="020B0604020202020204" pitchFamily="34" charset="0"/>
                        </a:rPr>
                        <a:t> </a:t>
                      </a:r>
                      <a:r>
                        <a:rPr lang="en-US" sz="2300" b="0" i="1" dirty="0" err="1">
                          <a:effectLst/>
                          <a:latin typeface="Arial" panose="020B0604020202020204" pitchFamily="34" charset="0"/>
                          <a:ea typeface="Times New Roman" panose="02020603050405020304" pitchFamily="18" charset="0"/>
                          <a:cs typeface="Arial" panose="020B0604020202020204" pitchFamily="34" charset="0"/>
                        </a:rPr>
                        <a:t>rằng</a:t>
                      </a:r>
                      <a:endParaRPr lang="en-US" sz="2300" b="0" i="1"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10000"/>
                        </a:lnSpc>
                      </a:pPr>
                      <a:r>
                        <a:rPr lang="en-US" sz="2300" b="0" i="1" dirty="0" err="1">
                          <a:effectLst/>
                          <a:latin typeface="Arial" panose="020B0604020202020204" pitchFamily="34" charset="0"/>
                          <a:ea typeface="Times New Roman" panose="02020603050405020304" pitchFamily="18" charset="0"/>
                          <a:cs typeface="Arial" panose="020B0604020202020204" pitchFamily="34" charset="0"/>
                        </a:rPr>
                        <a:t>được</a:t>
                      </a:r>
                      <a:r>
                        <a:rPr lang="en-US" sz="2300" b="0" i="1" dirty="0">
                          <a:effectLst/>
                          <a:latin typeface="Arial" panose="020B0604020202020204" pitchFamily="34" charset="0"/>
                          <a:ea typeface="Times New Roman" panose="02020603050405020304" pitchFamily="18" charset="0"/>
                          <a:cs typeface="Arial" panose="020B0604020202020204" pitchFamily="34" charset="0"/>
                        </a:rPr>
                        <a:t> </a:t>
                      </a:r>
                      <a:r>
                        <a:rPr lang="en-US" sz="2300" b="0" i="1" dirty="0" err="1">
                          <a:effectLst/>
                          <a:latin typeface="Arial" panose="020B0604020202020204" pitchFamily="34" charset="0"/>
                          <a:ea typeface="Times New Roman" panose="02020603050405020304" pitchFamily="18" charset="0"/>
                          <a:cs typeface="Arial" panose="020B0604020202020204" pitchFamily="34" charset="0"/>
                        </a:rPr>
                        <a:t>cho</a:t>
                      </a:r>
                      <a:r>
                        <a:rPr lang="en-US" sz="2300" b="0" i="1" dirty="0">
                          <a:effectLst/>
                          <a:latin typeface="Arial" panose="020B0604020202020204" pitchFamily="34" charset="0"/>
                          <a:ea typeface="Times New Roman" panose="02020603050405020304" pitchFamily="18" charset="0"/>
                          <a:cs typeface="Arial" panose="020B0604020202020204" pitchFamily="34" charset="0"/>
                        </a:rPr>
                        <a:t> </a:t>
                      </a:r>
                      <a:r>
                        <a:rPr lang="en-US" sz="2300" b="0" i="1" dirty="0" err="1">
                          <a:effectLst/>
                          <a:latin typeface="Arial" panose="020B0604020202020204" pitchFamily="34" charset="0"/>
                          <a:ea typeface="Times New Roman" panose="02020603050405020304" pitchFamily="18" charset="0"/>
                          <a:cs typeface="Arial" panose="020B0604020202020204" pitchFamily="34" charset="0"/>
                        </a:rPr>
                        <a:t>thấy</a:t>
                      </a:r>
                      <a:r>
                        <a:rPr lang="en-US" sz="2300" b="0" i="1" dirty="0">
                          <a:effectLst/>
                          <a:latin typeface="Arial" panose="020B0604020202020204" pitchFamily="34" charset="0"/>
                          <a:ea typeface="Times New Roman" panose="02020603050405020304" pitchFamily="18" charset="0"/>
                          <a:cs typeface="Arial" panose="020B0604020202020204" pitchFamily="34" charset="0"/>
                        </a:rPr>
                        <a:t> </a:t>
                      </a:r>
                      <a:r>
                        <a:rPr lang="en-US" sz="2300" b="0" i="1" dirty="0" err="1">
                          <a:effectLst/>
                          <a:latin typeface="Arial" panose="020B0604020202020204" pitchFamily="34" charset="0"/>
                          <a:ea typeface="Times New Roman" panose="02020603050405020304" pitchFamily="18" charset="0"/>
                          <a:cs typeface="Arial" panose="020B0604020202020204" pitchFamily="34" charset="0"/>
                        </a:rPr>
                        <a:t>bởi</a:t>
                      </a:r>
                      <a:endParaRPr lang="en-VN" sz="2300" b="0" i="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291592476"/>
                  </a:ext>
                </a:extLst>
              </a:tr>
            </a:tbl>
          </a:graphicData>
        </a:graphic>
      </p:graphicFrame>
    </p:spTree>
    <p:extLst>
      <p:ext uri="{BB962C8B-B14F-4D97-AF65-F5344CB8AC3E}">
        <p14:creationId xmlns:p14="http://schemas.microsoft.com/office/powerpoint/2010/main" val="42869929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109C9A-09BB-E743-9A9F-60FED4C7453D}"/>
              </a:ext>
            </a:extLst>
          </p:cNvPr>
          <p:cNvSpPr txBox="1"/>
          <p:nvPr/>
        </p:nvSpPr>
        <p:spPr>
          <a:xfrm>
            <a:off x="1201680" y="1363661"/>
            <a:ext cx="6642988" cy="461665"/>
          </a:xfrm>
          <a:prstGeom prst="rect">
            <a:avLst/>
          </a:prstGeom>
          <a:noFill/>
        </p:spPr>
        <p:txBody>
          <a:bodyPr wrap="square" rtlCol="0">
            <a:spAutoFit/>
          </a:bodyPr>
          <a:lstStyle/>
          <a:p>
            <a:r>
              <a:rPr lang="vi-VN" sz="2400" dirty="0">
                <a:latin typeface="Arial" panose="020B0604020202020204" pitchFamily="34" charset="0"/>
                <a:cs typeface="Arial" panose="020B0604020202020204" pitchFamily="34" charset="0"/>
              </a:rPr>
              <a:t>1) ______________. Do đó, ______________ </a:t>
            </a:r>
            <a:endParaRPr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D90D0E0-B82A-AD42-B223-CEACA50F06D2}"/>
              </a:ext>
            </a:extLst>
          </p:cNvPr>
          <p:cNvSpPr txBox="1"/>
          <p:nvPr/>
        </p:nvSpPr>
        <p:spPr>
          <a:xfrm>
            <a:off x="121024" y="198114"/>
            <a:ext cx="2359941" cy="523220"/>
          </a:xfrm>
          <a:prstGeom prst="rect">
            <a:avLst/>
          </a:prstGeom>
          <a:noFill/>
        </p:spPr>
        <p:txBody>
          <a:bodyPr wrap="none" rtlCol="0">
            <a:spAutoFit/>
          </a:bodyPr>
          <a:lstStyle/>
          <a:p>
            <a:r>
              <a:rPr lang="vi-VN" sz="2800" b="1" dirty="0">
                <a:latin typeface="Arial" panose="020B0604020202020204" pitchFamily="34" charset="0"/>
                <a:cs typeface="Arial" panose="020B0604020202020204" pitchFamily="34" charset="0"/>
              </a:rPr>
              <a:t>THỰC HÀNH</a:t>
            </a:r>
            <a:endParaRPr sz="28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63E4A33-D669-D24B-8A1F-6D89E1C129BA}"/>
              </a:ext>
            </a:extLst>
          </p:cNvPr>
          <p:cNvSpPr txBox="1"/>
          <p:nvPr/>
        </p:nvSpPr>
        <p:spPr>
          <a:xfrm>
            <a:off x="1078047" y="784720"/>
            <a:ext cx="9493624" cy="461665"/>
          </a:xfrm>
          <a:prstGeom prst="rect">
            <a:avLst/>
          </a:prstGeom>
          <a:noFill/>
        </p:spPr>
        <p:txBody>
          <a:bodyPr wrap="square" rtlCol="0">
            <a:spAutoFit/>
          </a:bodyPr>
          <a:lstStyle/>
          <a:p>
            <a:r>
              <a:rPr lang="vi-VN" sz="2400" b="1" dirty="0"/>
              <a:t>Xác định các tiền đề và kết luận qua các từ chỉ báo luận cứ</a:t>
            </a:r>
            <a:endParaRPr sz="2400" b="1" dirty="0"/>
          </a:p>
        </p:txBody>
      </p:sp>
      <p:sp>
        <p:nvSpPr>
          <p:cNvPr id="8" name="Rectangle 7">
            <a:extLst>
              <a:ext uri="{FF2B5EF4-FFF2-40B4-BE49-F238E27FC236}">
                <a16:creationId xmlns:a16="http://schemas.microsoft.com/office/drawing/2014/main" id="{A058EEEC-C98C-EB45-A815-3DB96671366D}"/>
              </a:ext>
            </a:extLst>
          </p:cNvPr>
          <p:cNvSpPr/>
          <p:nvPr/>
        </p:nvSpPr>
        <p:spPr>
          <a:xfrm>
            <a:off x="2158769" y="1300275"/>
            <a:ext cx="1200778" cy="461665"/>
          </a:xfrm>
          <a:prstGeom prst="rect">
            <a:avLst/>
          </a:prstGeom>
        </p:spPr>
        <p:txBody>
          <a:bodyPr wrap="none">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B9788EB-7BBB-BE41-92BD-8A68C13BA1FF}"/>
              </a:ext>
            </a:extLst>
          </p:cNvPr>
          <p:cNvSpPr/>
          <p:nvPr/>
        </p:nvSpPr>
        <p:spPr>
          <a:xfrm>
            <a:off x="5468015" y="1336620"/>
            <a:ext cx="1263487" cy="461665"/>
          </a:xfrm>
          <a:prstGeom prst="rect">
            <a:avLst/>
          </a:prstGeom>
        </p:spPr>
        <p:txBody>
          <a:bodyPr wrap="none">
            <a:spAutoFit/>
          </a:bodyPr>
          <a:lstStyle/>
          <a:p>
            <a:r>
              <a:rPr lang="vi-VN" sz="2400" dirty="0">
                <a:solidFill>
                  <a:srgbClr val="0070C0"/>
                </a:solidFill>
                <a:latin typeface="Arial" panose="020B0604020202020204" pitchFamily="34" charset="0"/>
                <a:cs typeface="Arial" panose="020B0604020202020204" pitchFamily="34" charset="0"/>
              </a:rPr>
              <a:t>kết luận</a:t>
            </a:r>
            <a:endParaRPr sz="2400" dirty="0">
              <a:solidFill>
                <a:srgbClr val="0070C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8230FEF-BA9F-4C4A-B625-E1C61E2DEEDA}"/>
              </a:ext>
            </a:extLst>
          </p:cNvPr>
          <p:cNvSpPr/>
          <p:nvPr/>
        </p:nvSpPr>
        <p:spPr>
          <a:xfrm>
            <a:off x="2146781" y="1179284"/>
            <a:ext cx="1263487"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024B209-9525-4E43-9F80-8F6F30956412}"/>
              </a:ext>
            </a:extLst>
          </p:cNvPr>
          <p:cNvSpPr/>
          <p:nvPr/>
        </p:nvSpPr>
        <p:spPr>
          <a:xfrm>
            <a:off x="5549295" y="1153573"/>
            <a:ext cx="1263487" cy="573218"/>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3A6BD82-7318-234C-A49E-12D0EC6EE456}"/>
              </a:ext>
            </a:extLst>
          </p:cNvPr>
          <p:cNvSpPr txBox="1"/>
          <p:nvPr/>
        </p:nvSpPr>
        <p:spPr>
          <a:xfrm>
            <a:off x="1201680" y="2076054"/>
            <a:ext cx="6642988" cy="461665"/>
          </a:xfrm>
          <a:prstGeom prst="rect">
            <a:avLst/>
          </a:prstGeom>
          <a:noFill/>
        </p:spPr>
        <p:txBody>
          <a:bodyPr wrap="square" rtlCol="0">
            <a:spAutoFit/>
          </a:bodyPr>
          <a:lstStyle/>
          <a:p>
            <a:r>
              <a:rPr lang="vi-VN" sz="2400" dirty="0">
                <a:latin typeface="Arial" panose="020B0604020202020204" pitchFamily="34" charset="0"/>
                <a:cs typeface="Arial" panose="020B0604020202020204" pitchFamily="34" charset="0"/>
              </a:rPr>
              <a:t>2) ______________. Bởi lẽ, ______________ </a:t>
            </a:r>
            <a:endParaRPr sz="2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D83A7BE1-58EB-D348-935E-56FCA5C0C7C8}"/>
              </a:ext>
            </a:extLst>
          </p:cNvPr>
          <p:cNvSpPr txBox="1"/>
          <p:nvPr/>
        </p:nvSpPr>
        <p:spPr>
          <a:xfrm>
            <a:off x="5259546" y="1988066"/>
            <a:ext cx="1219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44317E3-D0A5-D248-A597-46FA4BC65750}"/>
              </a:ext>
            </a:extLst>
          </p:cNvPr>
          <p:cNvSpPr txBox="1"/>
          <p:nvPr/>
        </p:nvSpPr>
        <p:spPr>
          <a:xfrm>
            <a:off x="2069240" y="1975774"/>
            <a:ext cx="1379835"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kết luận</a:t>
            </a:r>
            <a:endParaRPr sz="2400" dirty="0">
              <a:solidFill>
                <a:srgbClr val="0070C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1E424E6-09D9-EF47-B32A-C02DBB8800FD}"/>
              </a:ext>
            </a:extLst>
          </p:cNvPr>
          <p:cNvSpPr txBox="1"/>
          <p:nvPr/>
        </p:nvSpPr>
        <p:spPr>
          <a:xfrm>
            <a:off x="7257211" y="4025702"/>
            <a:ext cx="1219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4104D992-5EB7-7040-BF39-38A31B2791FE}"/>
              </a:ext>
            </a:extLst>
          </p:cNvPr>
          <p:cNvSpPr txBox="1"/>
          <p:nvPr/>
        </p:nvSpPr>
        <p:spPr>
          <a:xfrm>
            <a:off x="8879563" y="5458909"/>
            <a:ext cx="1372886" cy="461665"/>
          </a:xfrm>
          <a:prstGeom prst="rect">
            <a:avLst/>
          </a:prstGeom>
          <a:noFill/>
        </p:spPr>
        <p:txBody>
          <a:bodyPr wrap="square" rtlCol="0">
            <a:spAutoFit/>
          </a:bodyPr>
          <a:lstStyle/>
          <a:p>
            <a:pPr algn="ctr"/>
            <a:r>
              <a:rPr lang="vi-VN" sz="2400" dirty="0">
                <a:solidFill>
                  <a:srgbClr val="0070C0"/>
                </a:solidFill>
                <a:latin typeface="Arial" panose="020B0604020202020204" pitchFamily="34" charset="0"/>
                <a:cs typeface="Arial" panose="020B0604020202020204" pitchFamily="34" charset="0"/>
              </a:rPr>
              <a:t>kết luận</a:t>
            </a:r>
            <a:endParaRPr sz="2400" dirty="0">
              <a:solidFill>
                <a:srgbClr val="0070C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3C04EFE-4848-A34C-94BC-09330799034B}"/>
              </a:ext>
            </a:extLst>
          </p:cNvPr>
          <p:cNvSpPr txBox="1"/>
          <p:nvPr/>
        </p:nvSpPr>
        <p:spPr>
          <a:xfrm>
            <a:off x="1201680" y="2688028"/>
            <a:ext cx="6642988" cy="461665"/>
          </a:xfrm>
          <a:prstGeom prst="rect">
            <a:avLst/>
          </a:prstGeom>
          <a:noFill/>
        </p:spPr>
        <p:txBody>
          <a:bodyPr wrap="square" rtlCol="0">
            <a:spAutoFit/>
          </a:bodyPr>
          <a:lstStyle/>
          <a:p>
            <a:r>
              <a:rPr lang="vi-VN" sz="2400" dirty="0">
                <a:latin typeface="Arial" panose="020B0604020202020204" pitchFamily="34" charset="0"/>
                <a:cs typeface="Arial" panose="020B0604020202020204" pitchFamily="34" charset="0"/>
              </a:rPr>
              <a:t>3) Vì ______________, ______________ </a:t>
            </a:r>
            <a:endParaRPr sz="24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768ECF4-914A-4841-8538-6F07534DB3ED}"/>
              </a:ext>
            </a:extLst>
          </p:cNvPr>
          <p:cNvSpPr/>
          <p:nvPr/>
        </p:nvSpPr>
        <p:spPr>
          <a:xfrm>
            <a:off x="2146781" y="1931055"/>
            <a:ext cx="1263487"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9F873710-0FC6-0045-A37D-EF34C492C625}"/>
              </a:ext>
            </a:extLst>
          </p:cNvPr>
          <p:cNvSpPr/>
          <p:nvPr/>
        </p:nvSpPr>
        <p:spPr>
          <a:xfrm>
            <a:off x="5215259" y="1931055"/>
            <a:ext cx="1263487"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F3C36A07-BFFC-0C47-BA9B-56D6127D7B46}"/>
              </a:ext>
            </a:extLst>
          </p:cNvPr>
          <p:cNvSpPr txBox="1"/>
          <p:nvPr/>
        </p:nvSpPr>
        <p:spPr>
          <a:xfrm>
            <a:off x="2229875" y="2654560"/>
            <a:ext cx="1219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486A9BC8-EAF0-F24E-91F3-6CF6F3E08BD7}"/>
              </a:ext>
            </a:extLst>
          </p:cNvPr>
          <p:cNvSpPr txBox="1"/>
          <p:nvPr/>
        </p:nvSpPr>
        <p:spPr>
          <a:xfrm>
            <a:off x="4685695" y="2688028"/>
            <a:ext cx="1727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kết luận</a:t>
            </a:r>
            <a:endParaRPr sz="2400" dirty="0">
              <a:solidFill>
                <a:srgbClr val="0070C0"/>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5D23CE9-1C22-A343-93CC-53850251F723}"/>
              </a:ext>
            </a:extLst>
          </p:cNvPr>
          <p:cNvSpPr/>
          <p:nvPr/>
        </p:nvSpPr>
        <p:spPr>
          <a:xfrm>
            <a:off x="2146781" y="2556973"/>
            <a:ext cx="1263487"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5F8529BA-0755-FC4A-A2F6-BF9C0C8D1474}"/>
              </a:ext>
            </a:extLst>
          </p:cNvPr>
          <p:cNvSpPr/>
          <p:nvPr/>
        </p:nvSpPr>
        <p:spPr>
          <a:xfrm>
            <a:off x="4766395" y="2556973"/>
            <a:ext cx="1263487"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AC7518B-A149-EB41-B33E-9D7835119DFD}"/>
              </a:ext>
            </a:extLst>
          </p:cNvPr>
          <p:cNvSpPr txBox="1"/>
          <p:nvPr/>
        </p:nvSpPr>
        <p:spPr>
          <a:xfrm>
            <a:off x="1201680" y="3379413"/>
            <a:ext cx="8853386" cy="461665"/>
          </a:xfrm>
          <a:prstGeom prst="rect">
            <a:avLst/>
          </a:prstGeom>
          <a:noFill/>
        </p:spPr>
        <p:txBody>
          <a:bodyPr wrap="square" rtlCol="0">
            <a:spAutoFit/>
          </a:bodyPr>
          <a:lstStyle/>
          <a:p>
            <a:r>
              <a:rPr lang="vi-VN" sz="2400" dirty="0">
                <a:latin typeface="Arial" panose="020B0604020202020204" pitchFamily="34" charset="0"/>
                <a:cs typeface="Arial" panose="020B0604020202020204" pitchFamily="34" charset="0"/>
              </a:rPr>
              <a:t>4) Giả sử ___________ và ___________, </a:t>
            </a:r>
            <a:r>
              <a:rPr lang="vi-VN" sz="2400" dirty="0">
                <a:cs typeface="Arial" panose="020B0604020202020204" pitchFamily="34" charset="0"/>
              </a:rPr>
              <a:t>___________</a:t>
            </a:r>
            <a:r>
              <a:rPr lang="vi-VN" sz="2400" dirty="0">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BAB8F8C4-36EE-D64C-B3D0-01B8956C5AA7}"/>
              </a:ext>
            </a:extLst>
          </p:cNvPr>
          <p:cNvSpPr txBox="1"/>
          <p:nvPr/>
        </p:nvSpPr>
        <p:spPr>
          <a:xfrm>
            <a:off x="2800668" y="3301479"/>
            <a:ext cx="1219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7181C710-61B7-2A4C-8D01-67D6C9090887}"/>
              </a:ext>
            </a:extLst>
          </p:cNvPr>
          <p:cNvSpPr txBox="1"/>
          <p:nvPr/>
        </p:nvSpPr>
        <p:spPr>
          <a:xfrm>
            <a:off x="5215259" y="3314481"/>
            <a:ext cx="1219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D3690807-B549-0845-B5D1-7E95D8ABEDD4}"/>
              </a:ext>
            </a:extLst>
          </p:cNvPr>
          <p:cNvSpPr txBox="1"/>
          <p:nvPr/>
        </p:nvSpPr>
        <p:spPr>
          <a:xfrm>
            <a:off x="7145659" y="3290744"/>
            <a:ext cx="1727200" cy="461665"/>
          </a:xfrm>
          <a:prstGeom prst="rect">
            <a:avLst/>
          </a:prstGeom>
          <a:noFill/>
        </p:spPr>
        <p:txBody>
          <a:bodyPr wrap="square" rtlCol="0">
            <a:spAutoFit/>
          </a:bodyPr>
          <a:lstStyle/>
          <a:p>
            <a:r>
              <a:rPr lang="vi-VN" sz="2400" dirty="0">
                <a:latin typeface="Arial" panose="020B0604020202020204" pitchFamily="34" charset="0"/>
                <a:cs typeface="Arial" panose="020B0604020202020204" pitchFamily="34" charset="0"/>
              </a:rPr>
              <a:t>kết luận</a:t>
            </a:r>
            <a:endParaRPr sz="2400" dirty="0">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916C2E57-FF4C-AD4E-B7EA-AF419AFB9105}"/>
              </a:ext>
            </a:extLst>
          </p:cNvPr>
          <p:cNvSpPr/>
          <p:nvPr/>
        </p:nvSpPr>
        <p:spPr>
          <a:xfrm>
            <a:off x="2776701" y="3234108"/>
            <a:ext cx="1263487"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512C6B34-F587-9543-840D-5435CE01ECBC}"/>
              </a:ext>
            </a:extLst>
          </p:cNvPr>
          <p:cNvSpPr/>
          <p:nvPr/>
        </p:nvSpPr>
        <p:spPr>
          <a:xfrm>
            <a:off x="5067381" y="3234108"/>
            <a:ext cx="1263487"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F1E1DC12-0206-4F47-BD84-82537D13CBEC}"/>
              </a:ext>
            </a:extLst>
          </p:cNvPr>
          <p:cNvSpPr/>
          <p:nvPr/>
        </p:nvSpPr>
        <p:spPr>
          <a:xfrm>
            <a:off x="7212924" y="3234108"/>
            <a:ext cx="1263487"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EEF8B4C8-1E01-9348-BF37-DAE1711D89BB}"/>
              </a:ext>
            </a:extLst>
          </p:cNvPr>
          <p:cNvSpPr txBox="1"/>
          <p:nvPr/>
        </p:nvSpPr>
        <p:spPr>
          <a:xfrm>
            <a:off x="1201680" y="4092487"/>
            <a:ext cx="8853386" cy="461665"/>
          </a:xfrm>
          <a:prstGeom prst="rect">
            <a:avLst/>
          </a:prstGeom>
          <a:noFill/>
        </p:spPr>
        <p:txBody>
          <a:bodyPr wrap="square" rtlCol="0">
            <a:spAutoFit/>
          </a:bodyPr>
          <a:lstStyle/>
          <a:p>
            <a:r>
              <a:rPr lang="vi-VN" sz="2400" dirty="0">
                <a:latin typeface="Arial" panose="020B0604020202020204" pitchFamily="34" charset="0"/>
                <a:cs typeface="Arial" panose="020B0604020202020204" pitchFamily="34" charset="0"/>
              </a:rPr>
              <a:t>5) ________. Kết quả là,  ___________, vì </a:t>
            </a:r>
            <a:r>
              <a:rPr lang="vi-VN" sz="2400" dirty="0">
                <a:cs typeface="Arial" panose="020B0604020202020204" pitchFamily="34" charset="0"/>
              </a:rPr>
              <a:t>___________</a:t>
            </a:r>
            <a:r>
              <a:rPr lang="vi-VN" sz="2400" dirty="0">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52ABA77-2D93-FE4D-83D5-508C57589732}"/>
              </a:ext>
            </a:extLst>
          </p:cNvPr>
          <p:cNvSpPr txBox="1"/>
          <p:nvPr/>
        </p:nvSpPr>
        <p:spPr>
          <a:xfrm>
            <a:off x="1786728" y="5496813"/>
            <a:ext cx="1219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3D359A4-8850-494E-B9B9-4BE433D71860}"/>
              </a:ext>
            </a:extLst>
          </p:cNvPr>
          <p:cNvSpPr txBox="1"/>
          <p:nvPr/>
        </p:nvSpPr>
        <p:spPr>
          <a:xfrm>
            <a:off x="1727716" y="4005453"/>
            <a:ext cx="1219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BF34884-95C9-C649-BA30-DAB615E44FFD}"/>
              </a:ext>
            </a:extLst>
          </p:cNvPr>
          <p:cNvSpPr txBox="1"/>
          <p:nvPr/>
        </p:nvSpPr>
        <p:spPr>
          <a:xfrm>
            <a:off x="4814956" y="4026948"/>
            <a:ext cx="1727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kết luận</a:t>
            </a:r>
            <a:endParaRPr sz="2400" dirty="0">
              <a:solidFill>
                <a:srgbClr val="0070C0"/>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8CC5BDC7-3672-6848-9D61-B23CE4BBAC41}"/>
              </a:ext>
            </a:extLst>
          </p:cNvPr>
          <p:cNvSpPr/>
          <p:nvPr/>
        </p:nvSpPr>
        <p:spPr>
          <a:xfrm>
            <a:off x="1764282" y="3947088"/>
            <a:ext cx="1263487"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1FCB3C4B-4155-9D49-B0A1-83BC3223D00C}"/>
              </a:ext>
            </a:extLst>
          </p:cNvPr>
          <p:cNvSpPr/>
          <p:nvPr/>
        </p:nvSpPr>
        <p:spPr>
          <a:xfrm>
            <a:off x="4877512" y="3955821"/>
            <a:ext cx="1263487"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B9CC5CDF-469D-004E-AF4A-4A5C4E4CC419}"/>
              </a:ext>
            </a:extLst>
          </p:cNvPr>
          <p:cNvSpPr/>
          <p:nvPr/>
        </p:nvSpPr>
        <p:spPr>
          <a:xfrm>
            <a:off x="7257211" y="3955821"/>
            <a:ext cx="1263487"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8AF2C06-08CA-DD4A-9A92-955CB654A56A}"/>
              </a:ext>
            </a:extLst>
          </p:cNvPr>
          <p:cNvSpPr txBox="1"/>
          <p:nvPr/>
        </p:nvSpPr>
        <p:spPr>
          <a:xfrm>
            <a:off x="1201680" y="4824365"/>
            <a:ext cx="8853386" cy="461665"/>
          </a:xfrm>
          <a:prstGeom prst="rect">
            <a:avLst/>
          </a:prstGeom>
          <a:noFill/>
        </p:spPr>
        <p:txBody>
          <a:bodyPr wrap="square" rtlCol="0">
            <a:spAutoFit/>
          </a:bodyPr>
          <a:lstStyle/>
          <a:p>
            <a:r>
              <a:rPr lang="vi-VN" sz="2400" dirty="0">
                <a:latin typeface="Arial" panose="020B0604020202020204" pitchFamily="34" charset="0"/>
                <a:cs typeface="Arial" panose="020B0604020202020204" pitchFamily="34" charset="0"/>
              </a:rPr>
              <a:t>6) ________, và  _________, điều đó hàm ý rằng </a:t>
            </a:r>
            <a:r>
              <a:rPr lang="vi-VN" sz="2400" dirty="0">
                <a:cs typeface="Arial" panose="020B0604020202020204" pitchFamily="34" charset="0"/>
              </a:rPr>
              <a:t>__________</a:t>
            </a:r>
            <a:r>
              <a:rPr lang="vi-VN" sz="2400" dirty="0">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D4D3A662-74AC-AD45-8258-968D1BB913C3}"/>
              </a:ext>
            </a:extLst>
          </p:cNvPr>
          <p:cNvSpPr txBox="1"/>
          <p:nvPr/>
        </p:nvSpPr>
        <p:spPr>
          <a:xfrm>
            <a:off x="8065328" y="4722593"/>
            <a:ext cx="1727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kết luận</a:t>
            </a:r>
            <a:endParaRPr sz="2400" dirty="0">
              <a:solidFill>
                <a:srgbClr val="0070C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C6843133-558F-624C-A048-A4FEBAF9C606}"/>
              </a:ext>
            </a:extLst>
          </p:cNvPr>
          <p:cNvSpPr txBox="1"/>
          <p:nvPr/>
        </p:nvSpPr>
        <p:spPr>
          <a:xfrm>
            <a:off x="3726103" y="4724601"/>
            <a:ext cx="1219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9F72BBE-DC94-B347-842F-C8F7694AE4AD}"/>
              </a:ext>
            </a:extLst>
          </p:cNvPr>
          <p:cNvSpPr txBox="1"/>
          <p:nvPr/>
        </p:nvSpPr>
        <p:spPr>
          <a:xfrm>
            <a:off x="1786425" y="4724601"/>
            <a:ext cx="1219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57205A35-2B29-1A46-8EA1-2C5198CE43A1}"/>
              </a:ext>
            </a:extLst>
          </p:cNvPr>
          <p:cNvSpPr/>
          <p:nvPr/>
        </p:nvSpPr>
        <p:spPr>
          <a:xfrm>
            <a:off x="1764283" y="4653916"/>
            <a:ext cx="1182634"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1DBED736-D42E-8C49-82DF-6481C7F8F9A9}"/>
              </a:ext>
            </a:extLst>
          </p:cNvPr>
          <p:cNvSpPr/>
          <p:nvPr/>
        </p:nvSpPr>
        <p:spPr>
          <a:xfrm>
            <a:off x="3726103" y="4674236"/>
            <a:ext cx="1182634"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2496BFFC-031D-AC47-BBF3-8868989C683A}"/>
              </a:ext>
            </a:extLst>
          </p:cNvPr>
          <p:cNvSpPr/>
          <p:nvPr/>
        </p:nvSpPr>
        <p:spPr>
          <a:xfrm>
            <a:off x="8083009" y="4674236"/>
            <a:ext cx="1182634"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89EDF422-A30B-704E-AC1A-5F147D2EBA3C}"/>
              </a:ext>
            </a:extLst>
          </p:cNvPr>
          <p:cNvSpPr txBox="1"/>
          <p:nvPr/>
        </p:nvSpPr>
        <p:spPr>
          <a:xfrm>
            <a:off x="1201679" y="5608538"/>
            <a:ext cx="9788642" cy="461665"/>
          </a:xfrm>
          <a:prstGeom prst="rect">
            <a:avLst/>
          </a:prstGeom>
          <a:noFill/>
        </p:spPr>
        <p:txBody>
          <a:bodyPr wrap="square" rtlCol="0">
            <a:spAutoFit/>
          </a:bodyPr>
          <a:lstStyle/>
          <a:p>
            <a:r>
              <a:rPr lang="vi-VN" sz="2400" dirty="0">
                <a:latin typeface="Arial" panose="020B0604020202020204" pitchFamily="34" charset="0"/>
                <a:cs typeface="Arial" panose="020B0604020202020204" pitchFamily="34" charset="0"/>
              </a:rPr>
              <a:t>7) ________, ________, </a:t>
            </a:r>
            <a:r>
              <a:rPr lang="vi-VN" sz="2400" dirty="0">
                <a:cs typeface="Arial" panose="020B0604020202020204" pitchFamily="34" charset="0"/>
              </a:rPr>
              <a:t>________,</a:t>
            </a:r>
            <a:r>
              <a:rPr lang="vi-VN" sz="2400" dirty="0">
                <a:latin typeface="Arial" panose="020B0604020202020204" pitchFamily="34" charset="0"/>
                <a:cs typeface="Arial" panose="020B0604020202020204" pitchFamily="34" charset="0"/>
              </a:rPr>
              <a:t> Vì những lý do này, </a:t>
            </a:r>
            <a:r>
              <a:rPr lang="vi-VN" sz="2400" dirty="0">
                <a:cs typeface="Arial" panose="020B0604020202020204" pitchFamily="34" charset="0"/>
              </a:rPr>
              <a:t>_________</a:t>
            </a:r>
            <a:r>
              <a:rPr lang="vi-VN" sz="2400" dirty="0">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D9353B2-BCF3-AE46-90C2-E6C462F73A31}"/>
              </a:ext>
            </a:extLst>
          </p:cNvPr>
          <p:cNvSpPr txBox="1"/>
          <p:nvPr/>
        </p:nvSpPr>
        <p:spPr>
          <a:xfrm>
            <a:off x="3238512" y="5496813"/>
            <a:ext cx="1219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A248E10-0455-DB4D-9C1D-B8BE6CC47F6A}"/>
              </a:ext>
            </a:extLst>
          </p:cNvPr>
          <p:cNvSpPr txBox="1"/>
          <p:nvPr/>
        </p:nvSpPr>
        <p:spPr>
          <a:xfrm>
            <a:off x="4807615" y="5496813"/>
            <a:ext cx="1219200" cy="461665"/>
          </a:xfrm>
          <a:prstGeom prst="rect">
            <a:avLst/>
          </a:prstGeom>
          <a:noFill/>
        </p:spPr>
        <p:txBody>
          <a:bodyPr wrap="square" rtlCol="0">
            <a:spAutoFit/>
          </a:bodyPr>
          <a:lstStyle/>
          <a:p>
            <a:r>
              <a:rPr lang="vi-VN" sz="2400" dirty="0">
                <a:solidFill>
                  <a:srgbClr val="0070C0"/>
                </a:solidFill>
                <a:latin typeface="Arial" panose="020B0604020202020204" pitchFamily="34" charset="0"/>
                <a:cs typeface="Arial" panose="020B0604020202020204" pitchFamily="34" charset="0"/>
              </a:rPr>
              <a:t>tiền đề</a:t>
            </a:r>
            <a:endParaRPr sz="2400" dirty="0">
              <a:solidFill>
                <a:srgbClr val="0070C0"/>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A9E63C52-0140-DC48-9B65-C5BC8C241E7A}"/>
              </a:ext>
            </a:extLst>
          </p:cNvPr>
          <p:cNvSpPr/>
          <p:nvPr/>
        </p:nvSpPr>
        <p:spPr>
          <a:xfrm>
            <a:off x="1764283" y="5478329"/>
            <a:ext cx="1182634"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0A983A30-EDFA-3643-9ED0-F0E2CD3EBA88}"/>
              </a:ext>
            </a:extLst>
          </p:cNvPr>
          <p:cNvSpPr/>
          <p:nvPr/>
        </p:nvSpPr>
        <p:spPr>
          <a:xfrm>
            <a:off x="3238512" y="5478329"/>
            <a:ext cx="1182634"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D06481BD-22FA-6046-830A-9CE5B572D9C7}"/>
              </a:ext>
            </a:extLst>
          </p:cNvPr>
          <p:cNvSpPr/>
          <p:nvPr/>
        </p:nvSpPr>
        <p:spPr>
          <a:xfrm>
            <a:off x="4760112" y="5478329"/>
            <a:ext cx="1182634"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372C86E-4DCA-0A48-9C40-7F6A5B190CBF}"/>
              </a:ext>
            </a:extLst>
          </p:cNvPr>
          <p:cNvSpPr/>
          <p:nvPr/>
        </p:nvSpPr>
        <p:spPr>
          <a:xfrm>
            <a:off x="8974689" y="5478329"/>
            <a:ext cx="1182634" cy="505440"/>
          </a:xfrm>
          <a:prstGeom prst="rect">
            <a:avLst/>
          </a:prstGeom>
          <a:blipFill>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sz="240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79664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10"/>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11"/>
                  </p:tgtEl>
                </p:cond>
              </p:nextCondLst>
            </p:seq>
            <p:seq concurrent="1" nextAc="seek">
              <p:cTn id="12" restart="whenNotActive" fill="hold" evtFilter="cancelBubble" nodeType="interactiveSeq">
                <p:stCondLst>
                  <p:cond evt="onClick" delay="0">
                    <p:tgtEl>
                      <p:spTgt spid="19"/>
                    </p:tgtEl>
                  </p:cond>
                </p:stCondLst>
                <p:endSync evt="end" delay="0">
                  <p:rtn val="all"/>
                </p:endSync>
                <p:childTnLst>
                  <p:par>
                    <p:cTn id="13" fill="hold">
                      <p:stCondLst>
                        <p:cond delay="0"/>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subTnLst>
                                    <p:audio>
                                      <p:cMediaNode>
                                        <p:cTn display="0" masterRel="sameClick">
                                          <p:stCondLst>
                                            <p:cond evt="begin" delay="0">
                                              <p:tn val="1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19"/>
                  </p:tgtEl>
                </p:cond>
              </p:nextCondLst>
            </p:seq>
            <p:seq concurrent="1" nextAc="seek">
              <p:cTn id="17" restart="whenNotActive" fill="hold" evtFilter="cancelBubble" nodeType="interactiveSeq">
                <p:stCondLst>
                  <p:cond evt="onClick" delay="0">
                    <p:tgtEl>
                      <p:spTgt spid="20"/>
                    </p:tgtEl>
                  </p:cond>
                </p:stCondLst>
                <p:endSync evt="end" delay="0">
                  <p:rtn val="all"/>
                </p:endSync>
                <p:childTnLst>
                  <p:par>
                    <p:cTn id="18" fill="hold">
                      <p:stCondLst>
                        <p:cond delay="0"/>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hidden"/>
                                      </p:to>
                                    </p:set>
                                  </p:childTnLst>
                                  <p:subTnLst>
                                    <p:audio>
                                      <p:cMediaNode>
                                        <p:cTn display="0" masterRel="sameClick">
                                          <p:stCondLst>
                                            <p:cond evt="begin" delay="0">
                                              <p:tn val="20"/>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20"/>
                  </p:tgtEl>
                </p:cond>
              </p:nextCondLst>
            </p:seq>
            <p:seq concurrent="1" nextAc="seek">
              <p:cTn id="22" restart="whenNotActive" fill="hold" evtFilter="cancelBubble" nodeType="interactiveSeq">
                <p:stCondLst>
                  <p:cond evt="onClick" delay="0">
                    <p:tgtEl>
                      <p:spTgt spid="23"/>
                    </p:tgtEl>
                  </p:cond>
                </p:stCondLst>
                <p:endSync evt="end" delay="0">
                  <p:rtn val="all"/>
                </p:endSync>
                <p:childTnLst>
                  <p:par>
                    <p:cTn id="23" fill="hold">
                      <p:stCondLst>
                        <p:cond delay="0"/>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hidden"/>
                                      </p:to>
                                    </p:set>
                                  </p:childTnLst>
                                  <p:subTnLst>
                                    <p:audio>
                                      <p:cMediaNode>
                                        <p:cTn display="0" masterRel="sameClick">
                                          <p:stCondLst>
                                            <p:cond evt="begin" delay="0">
                                              <p:tn val="2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23"/>
                  </p:tgtEl>
                </p:cond>
              </p:nextCondLst>
            </p:seq>
            <p:seq concurrent="1" nextAc="seek">
              <p:cTn id="27" restart="whenNotActive" fill="hold" evtFilter="cancelBubble" nodeType="interactiveSeq">
                <p:stCondLst>
                  <p:cond evt="onClick" delay="0">
                    <p:tgtEl>
                      <p:spTgt spid="24"/>
                    </p:tgtEl>
                  </p:cond>
                </p:stCondLst>
                <p:endSync evt="end" delay="0">
                  <p:rtn val="all"/>
                </p:endSync>
                <p:childTnLst>
                  <p:par>
                    <p:cTn id="28" fill="hold">
                      <p:stCondLst>
                        <p:cond delay="0"/>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hidden"/>
                                      </p:to>
                                    </p:set>
                                  </p:childTnLst>
                                  <p:subTnLst>
                                    <p:audio>
                                      <p:cMediaNode>
                                        <p:cTn display="0" masterRel="sameClick">
                                          <p:stCondLst>
                                            <p:cond evt="begin" delay="0">
                                              <p:tn val="30"/>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24"/>
                  </p:tgtEl>
                </p:cond>
              </p:nextCondLst>
            </p:seq>
            <p:seq concurrent="1" nextAc="seek">
              <p:cTn id="32" restart="whenNotActive" fill="hold" evtFilter="cancelBubble" nodeType="interactiveSeq">
                <p:stCondLst>
                  <p:cond evt="onClick" delay="0">
                    <p:tgtEl>
                      <p:spTgt spid="29"/>
                    </p:tgtEl>
                  </p:cond>
                </p:stCondLst>
                <p:endSync evt="end" delay="0">
                  <p:rtn val="all"/>
                </p:endSync>
                <p:childTnLst>
                  <p:par>
                    <p:cTn id="33" fill="hold">
                      <p:stCondLst>
                        <p:cond delay="0"/>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hidden"/>
                                      </p:to>
                                    </p:set>
                                  </p:childTnLst>
                                  <p:subTnLst>
                                    <p:audio>
                                      <p:cMediaNode>
                                        <p:cTn display="0" masterRel="sameClick">
                                          <p:stCondLst>
                                            <p:cond evt="begin" delay="0">
                                              <p:tn val="3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29"/>
                  </p:tgtEl>
                </p:cond>
              </p:nextCondLst>
            </p:seq>
            <p:seq concurrent="1" nextAc="seek">
              <p:cTn id="37" restart="whenNotActive" fill="hold" evtFilter="cancelBubble" nodeType="interactiveSeq">
                <p:stCondLst>
                  <p:cond evt="onClick" delay="0">
                    <p:tgtEl>
                      <p:spTgt spid="30"/>
                    </p:tgtEl>
                  </p:cond>
                </p:stCondLst>
                <p:endSync evt="end" delay="0">
                  <p:rtn val="all"/>
                </p:endSync>
                <p:childTnLst>
                  <p:par>
                    <p:cTn id="38" fill="hold">
                      <p:stCondLst>
                        <p:cond delay="0"/>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hidden"/>
                                      </p:to>
                                    </p:set>
                                  </p:childTnLst>
                                  <p:subTnLst>
                                    <p:audio>
                                      <p:cMediaNode>
                                        <p:cTn display="0" masterRel="sameClick">
                                          <p:stCondLst>
                                            <p:cond evt="begin" delay="0">
                                              <p:tn val="40"/>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30"/>
                  </p:tgtEl>
                </p:cond>
              </p:nextCondLst>
            </p:seq>
            <p:seq concurrent="1" nextAc="seek">
              <p:cTn id="42" restart="whenNotActive" fill="hold" evtFilter="cancelBubble" nodeType="interactiveSeq">
                <p:stCondLst>
                  <p:cond evt="onClick" delay="0">
                    <p:tgtEl>
                      <p:spTgt spid="31"/>
                    </p:tgtEl>
                  </p:cond>
                </p:stCondLst>
                <p:endSync evt="end" delay="0">
                  <p:rtn val="all"/>
                </p:endSync>
                <p:childTnLst>
                  <p:par>
                    <p:cTn id="43" fill="hold">
                      <p:stCondLst>
                        <p:cond delay="0"/>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hidden"/>
                                      </p:to>
                                    </p:set>
                                  </p:childTnLst>
                                  <p:subTnLst>
                                    <p:audio>
                                      <p:cMediaNode>
                                        <p:cTn display="0" masterRel="sameClick">
                                          <p:stCondLst>
                                            <p:cond evt="begin" delay="0">
                                              <p:tn val="4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31"/>
                  </p:tgtEl>
                </p:cond>
              </p:nextCondLst>
            </p:seq>
            <p:seq concurrent="1" nextAc="seek">
              <p:cTn id="47" restart="whenNotActive" fill="hold" evtFilter="cancelBubble" nodeType="interactiveSeq">
                <p:stCondLst>
                  <p:cond evt="onClick" delay="0">
                    <p:tgtEl>
                      <p:spTgt spid="36"/>
                    </p:tgtEl>
                  </p:cond>
                </p:stCondLst>
                <p:endSync evt="end" delay="0">
                  <p:rtn val="all"/>
                </p:endSync>
                <p:childTnLst>
                  <p:par>
                    <p:cTn id="48" fill="hold">
                      <p:stCondLst>
                        <p:cond delay="0"/>
                      </p:stCondLst>
                      <p:childTnLst>
                        <p:par>
                          <p:cTn id="49" fill="hold">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hidden"/>
                                      </p:to>
                                    </p:set>
                                  </p:childTnLst>
                                  <p:subTnLst>
                                    <p:audio>
                                      <p:cMediaNode>
                                        <p:cTn display="0" masterRel="sameClick">
                                          <p:stCondLst>
                                            <p:cond evt="begin" delay="0">
                                              <p:tn val="50"/>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36"/>
                  </p:tgtEl>
                </p:cond>
              </p:nextCondLst>
            </p:seq>
            <p:seq concurrent="1" nextAc="seek">
              <p:cTn id="52" restart="whenNotActive" fill="hold" evtFilter="cancelBubble" nodeType="interactiveSeq">
                <p:stCondLst>
                  <p:cond evt="onClick" delay="0">
                    <p:tgtEl>
                      <p:spTgt spid="37"/>
                    </p:tgtEl>
                  </p:cond>
                </p:stCondLst>
                <p:endSync evt="end" delay="0">
                  <p:rtn val="all"/>
                </p:endSync>
                <p:childTnLst>
                  <p:par>
                    <p:cTn id="53" fill="hold">
                      <p:stCondLst>
                        <p:cond delay="0"/>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hidden"/>
                                      </p:to>
                                    </p:set>
                                  </p:childTnLst>
                                  <p:subTnLst>
                                    <p:audio>
                                      <p:cMediaNode>
                                        <p:cTn display="0" masterRel="sameClick">
                                          <p:stCondLst>
                                            <p:cond evt="begin" delay="0">
                                              <p:tn val="5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37"/>
                  </p:tgtEl>
                </p:cond>
              </p:nextCondLst>
            </p:seq>
            <p:seq concurrent="1" nextAc="seek">
              <p:cTn id="57" restart="whenNotActive" fill="hold" evtFilter="cancelBubble" nodeType="interactiveSeq">
                <p:stCondLst>
                  <p:cond evt="onClick" delay="0">
                    <p:tgtEl>
                      <p:spTgt spid="38"/>
                    </p:tgtEl>
                  </p:cond>
                </p:stCondLst>
                <p:endSync evt="end" delay="0">
                  <p:rtn val="all"/>
                </p:endSync>
                <p:childTnLst>
                  <p:par>
                    <p:cTn id="58" fill="hold">
                      <p:stCondLst>
                        <p:cond delay="0"/>
                      </p:stCondLst>
                      <p:childTnLst>
                        <p:par>
                          <p:cTn id="59" fill="hold">
                            <p:stCondLst>
                              <p:cond delay="0"/>
                            </p:stCondLst>
                            <p:childTnLst>
                              <p:par>
                                <p:cTn id="60" presetID="1" presetClass="exit"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hidden"/>
                                      </p:to>
                                    </p:set>
                                  </p:childTnLst>
                                  <p:subTnLst>
                                    <p:audio>
                                      <p:cMediaNode>
                                        <p:cTn display="0" masterRel="sameClick">
                                          <p:stCondLst>
                                            <p:cond evt="begin" delay="0">
                                              <p:tn val="60"/>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38"/>
                  </p:tgtEl>
                </p:cond>
              </p:nextCondLst>
            </p:seq>
            <p:seq concurrent="1" nextAc="seek">
              <p:cTn id="62" restart="whenNotActive" fill="hold" evtFilter="cancelBubble" nodeType="interactiveSeq">
                <p:stCondLst>
                  <p:cond evt="onClick" delay="0">
                    <p:tgtEl>
                      <p:spTgt spid="43"/>
                    </p:tgtEl>
                  </p:cond>
                </p:stCondLst>
                <p:endSync evt="end" delay="0">
                  <p:rtn val="all"/>
                </p:endSync>
                <p:childTnLst>
                  <p:par>
                    <p:cTn id="63" fill="hold">
                      <p:stCondLst>
                        <p:cond delay="0"/>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hidden"/>
                                      </p:to>
                                    </p:set>
                                  </p:childTnLst>
                                  <p:subTnLst>
                                    <p:audio>
                                      <p:cMediaNode>
                                        <p:cTn display="0" masterRel="sameClick">
                                          <p:stCondLst>
                                            <p:cond evt="begin" delay="0">
                                              <p:tn val="6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43"/>
                  </p:tgtEl>
                </p:cond>
              </p:nextCondLst>
            </p:seq>
            <p:seq concurrent="1" nextAc="seek">
              <p:cTn id="67" restart="whenNotActive" fill="hold" evtFilter="cancelBubble" nodeType="interactiveSeq">
                <p:stCondLst>
                  <p:cond evt="onClick" delay="0">
                    <p:tgtEl>
                      <p:spTgt spid="44"/>
                    </p:tgtEl>
                  </p:cond>
                </p:stCondLst>
                <p:endSync evt="end" delay="0">
                  <p:rtn val="all"/>
                </p:endSync>
                <p:childTnLst>
                  <p:par>
                    <p:cTn id="68" fill="hold">
                      <p:stCondLst>
                        <p:cond delay="0"/>
                      </p:stCondLst>
                      <p:childTnLst>
                        <p:par>
                          <p:cTn id="69" fill="hold">
                            <p:stCondLst>
                              <p:cond delay="0"/>
                            </p:stCondLst>
                            <p:childTnLst>
                              <p:par>
                                <p:cTn id="70" presetID="1" presetClass="exit" presetSubtype="0" fill="hold" grpId="0" nodeType="clickEffect">
                                  <p:stCondLst>
                                    <p:cond delay="0"/>
                                  </p:stCondLst>
                                  <p:childTnLst>
                                    <p:set>
                                      <p:cBhvr>
                                        <p:cTn id="71" dur="1" fill="hold">
                                          <p:stCondLst>
                                            <p:cond delay="0"/>
                                          </p:stCondLst>
                                        </p:cTn>
                                        <p:tgtEl>
                                          <p:spTgt spid="44"/>
                                        </p:tgtEl>
                                        <p:attrNameLst>
                                          <p:attrName>style.visibility</p:attrName>
                                        </p:attrNameLst>
                                      </p:cBhvr>
                                      <p:to>
                                        <p:strVal val="hidden"/>
                                      </p:to>
                                    </p:set>
                                  </p:childTnLst>
                                  <p:subTnLst>
                                    <p:audio>
                                      <p:cMediaNode>
                                        <p:cTn display="0" masterRel="sameClick">
                                          <p:stCondLst>
                                            <p:cond evt="begin" delay="0">
                                              <p:tn val="70"/>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44"/>
                  </p:tgtEl>
                </p:cond>
              </p:nextCondLst>
            </p:seq>
            <p:seq concurrent="1" nextAc="seek">
              <p:cTn id="72" restart="whenNotActive" fill="hold" evtFilter="cancelBubble" nodeType="interactiveSeq">
                <p:stCondLst>
                  <p:cond evt="onClick" delay="0">
                    <p:tgtEl>
                      <p:spTgt spid="45"/>
                    </p:tgtEl>
                  </p:cond>
                </p:stCondLst>
                <p:endSync evt="end" delay="0">
                  <p:rtn val="all"/>
                </p:endSync>
                <p:childTnLst>
                  <p:par>
                    <p:cTn id="73" fill="hold">
                      <p:stCondLst>
                        <p:cond delay="0"/>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45"/>
                                        </p:tgtEl>
                                        <p:attrNameLst>
                                          <p:attrName>style.visibility</p:attrName>
                                        </p:attrNameLst>
                                      </p:cBhvr>
                                      <p:to>
                                        <p:strVal val="hidden"/>
                                      </p:to>
                                    </p:set>
                                  </p:childTnLst>
                                  <p:subTnLst>
                                    <p:audio>
                                      <p:cMediaNode>
                                        <p:cTn display="0" masterRel="sameClick">
                                          <p:stCondLst>
                                            <p:cond evt="begin" delay="0">
                                              <p:tn val="7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45"/>
                  </p:tgtEl>
                </p:cond>
              </p:nextCondLst>
            </p:seq>
            <p:seq concurrent="1" nextAc="seek">
              <p:cTn id="77" restart="whenNotActive" fill="hold" evtFilter="cancelBubble" nodeType="interactiveSeq">
                <p:stCondLst>
                  <p:cond evt="onClick" delay="0">
                    <p:tgtEl>
                      <p:spTgt spid="49"/>
                    </p:tgtEl>
                  </p:cond>
                </p:stCondLst>
                <p:endSync evt="end" delay="0">
                  <p:rtn val="all"/>
                </p:endSync>
                <p:childTnLst>
                  <p:par>
                    <p:cTn id="78" fill="hold">
                      <p:stCondLst>
                        <p:cond delay="0"/>
                      </p:stCondLst>
                      <p:childTnLst>
                        <p:par>
                          <p:cTn id="79" fill="hold">
                            <p:stCondLst>
                              <p:cond delay="0"/>
                            </p:stCondLst>
                            <p:childTnLst>
                              <p:par>
                                <p:cTn id="80" presetID="1" presetClass="exit" presetSubtype="0" fill="hold" grpId="0" nodeType="clickEffect">
                                  <p:stCondLst>
                                    <p:cond delay="0"/>
                                  </p:stCondLst>
                                  <p:childTnLst>
                                    <p:set>
                                      <p:cBhvr>
                                        <p:cTn id="81" dur="1" fill="hold">
                                          <p:stCondLst>
                                            <p:cond delay="0"/>
                                          </p:stCondLst>
                                        </p:cTn>
                                        <p:tgtEl>
                                          <p:spTgt spid="49"/>
                                        </p:tgtEl>
                                        <p:attrNameLst>
                                          <p:attrName>style.visibility</p:attrName>
                                        </p:attrNameLst>
                                      </p:cBhvr>
                                      <p:to>
                                        <p:strVal val="hidden"/>
                                      </p:to>
                                    </p:set>
                                  </p:childTnLst>
                                  <p:subTnLst>
                                    <p:audio>
                                      <p:cMediaNode>
                                        <p:cTn display="0" masterRel="sameClick">
                                          <p:stCondLst>
                                            <p:cond evt="begin" delay="0">
                                              <p:tn val="80"/>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49"/>
                  </p:tgtEl>
                </p:cond>
              </p:nextCondLst>
            </p:seq>
            <p:seq concurrent="1" nextAc="seek">
              <p:cTn id="82" restart="whenNotActive" fill="hold" evtFilter="cancelBubble" nodeType="interactiveSeq">
                <p:stCondLst>
                  <p:cond evt="onClick" delay="0">
                    <p:tgtEl>
                      <p:spTgt spid="50"/>
                    </p:tgtEl>
                  </p:cond>
                </p:stCondLst>
                <p:endSync evt="end" delay="0">
                  <p:rtn val="all"/>
                </p:endSync>
                <p:childTnLst>
                  <p:par>
                    <p:cTn id="83" fill="hold">
                      <p:stCondLst>
                        <p:cond delay="0"/>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hidden"/>
                                      </p:to>
                                    </p:set>
                                  </p:childTnLst>
                                  <p:subTnLst>
                                    <p:audio>
                                      <p:cMediaNode>
                                        <p:cTn display="0" masterRel="sameClick">
                                          <p:stCondLst>
                                            <p:cond evt="begin" delay="0">
                                              <p:tn val="8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50"/>
                  </p:tgtEl>
                </p:cond>
              </p:nextCondLst>
            </p:seq>
            <p:seq concurrent="1" nextAc="seek">
              <p:cTn id="87" restart="whenNotActive" fill="hold" evtFilter="cancelBubble" nodeType="interactiveSeq">
                <p:stCondLst>
                  <p:cond evt="onClick" delay="0">
                    <p:tgtEl>
                      <p:spTgt spid="51"/>
                    </p:tgtEl>
                  </p:cond>
                </p:stCondLst>
                <p:endSync evt="end" delay="0">
                  <p:rtn val="all"/>
                </p:endSync>
                <p:childTnLst>
                  <p:par>
                    <p:cTn id="88" fill="hold">
                      <p:stCondLst>
                        <p:cond delay="0"/>
                      </p:stCondLst>
                      <p:childTnLst>
                        <p:par>
                          <p:cTn id="89" fill="hold">
                            <p:stCondLst>
                              <p:cond delay="0"/>
                            </p:stCondLst>
                            <p:childTnLst>
                              <p:par>
                                <p:cTn id="90" presetID="1" presetClass="exit" presetSubtype="0" fill="hold" grpId="0" nodeType="clickEffect">
                                  <p:stCondLst>
                                    <p:cond delay="0"/>
                                  </p:stCondLst>
                                  <p:childTnLst>
                                    <p:set>
                                      <p:cBhvr>
                                        <p:cTn id="91" dur="1" fill="hold">
                                          <p:stCondLst>
                                            <p:cond delay="0"/>
                                          </p:stCondLst>
                                        </p:cTn>
                                        <p:tgtEl>
                                          <p:spTgt spid="51"/>
                                        </p:tgtEl>
                                        <p:attrNameLst>
                                          <p:attrName>style.visibility</p:attrName>
                                        </p:attrNameLst>
                                      </p:cBhvr>
                                      <p:to>
                                        <p:strVal val="hidden"/>
                                      </p:to>
                                    </p:set>
                                  </p:childTnLst>
                                  <p:subTnLst>
                                    <p:audio>
                                      <p:cMediaNode>
                                        <p:cTn display="0" masterRel="sameClick">
                                          <p:stCondLst>
                                            <p:cond evt="begin" delay="0">
                                              <p:tn val="90"/>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51"/>
                  </p:tgtEl>
                </p:cond>
              </p:nextCondLst>
            </p:seq>
            <p:seq concurrent="1" nextAc="seek">
              <p:cTn id="92" restart="whenNotActive" fill="hold" evtFilter="cancelBubble" nodeType="interactiveSeq">
                <p:stCondLst>
                  <p:cond evt="onClick" delay="0">
                    <p:tgtEl>
                      <p:spTgt spid="52"/>
                    </p:tgtEl>
                  </p:cond>
                </p:stCondLst>
                <p:endSync evt="end" delay="0">
                  <p:rtn val="all"/>
                </p:endSync>
                <p:childTnLst>
                  <p:par>
                    <p:cTn id="93" fill="hold">
                      <p:stCondLst>
                        <p:cond delay="0"/>
                      </p:stCondLst>
                      <p:childTnLst>
                        <p:par>
                          <p:cTn id="94" fill="hold">
                            <p:stCondLst>
                              <p:cond delay="0"/>
                            </p:stCondLst>
                            <p:childTnLst>
                              <p:par>
                                <p:cTn id="95" presetID="1" presetClass="exit" presetSubtype="0" fill="hold" grpId="0" nodeType="clickEffect">
                                  <p:stCondLst>
                                    <p:cond delay="0"/>
                                  </p:stCondLst>
                                  <p:childTnLst>
                                    <p:set>
                                      <p:cBhvr>
                                        <p:cTn id="96" dur="1" fill="hold">
                                          <p:stCondLst>
                                            <p:cond delay="0"/>
                                          </p:stCondLst>
                                        </p:cTn>
                                        <p:tgtEl>
                                          <p:spTgt spid="52"/>
                                        </p:tgtEl>
                                        <p:attrNameLst>
                                          <p:attrName>style.visibility</p:attrName>
                                        </p:attrNameLst>
                                      </p:cBhvr>
                                      <p:to>
                                        <p:strVal val="hidden"/>
                                      </p:to>
                                    </p:set>
                                  </p:childTnLst>
                                  <p:subTnLst>
                                    <p:audio>
                                      <p:cMediaNode>
                                        <p:cTn display="0" masterRel="sameClick">
                                          <p:stCondLst>
                                            <p:cond evt="begin" delay="0">
                                              <p:tn val="9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52"/>
                  </p:tgtEl>
                </p:cond>
              </p:nextCondLst>
            </p:seq>
          </p:childTnLst>
        </p:cTn>
      </p:par>
    </p:tnLst>
    <p:bldLst>
      <p:bldP spid="10" grpId="0" animBg="1"/>
      <p:bldP spid="11" grpId="0" animBg="1"/>
      <p:bldP spid="19" grpId="0" animBg="1"/>
      <p:bldP spid="20" grpId="0" animBg="1"/>
      <p:bldP spid="23" grpId="0" animBg="1"/>
      <p:bldP spid="24" grpId="0" animBg="1"/>
      <p:bldP spid="29" grpId="0" animBg="1"/>
      <p:bldP spid="30" grpId="0" animBg="1"/>
      <p:bldP spid="31" grpId="0" animBg="1"/>
      <p:bldP spid="36" grpId="0" animBg="1"/>
      <p:bldP spid="37" grpId="0" animBg="1"/>
      <p:bldP spid="38" grpId="0" animBg="1"/>
      <p:bldP spid="43" grpId="0" animBg="1"/>
      <p:bldP spid="44" grpId="0" animBg="1"/>
      <p:bldP spid="45" grpId="0" animBg="1"/>
      <p:bldP spid="49" grpId="0" animBg="1"/>
      <p:bldP spid="50" grpId="0" animBg="1"/>
      <p:bldP spid="51" grpId="0" animBg="1"/>
      <p:bldP spid="5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511949-7D28-4F4C-98E2-182672E94C53}"/>
              </a:ext>
            </a:extLst>
          </p:cNvPr>
          <p:cNvSpPr/>
          <p:nvPr/>
        </p:nvSpPr>
        <p:spPr>
          <a:xfrm>
            <a:off x="1914950" y="364627"/>
            <a:ext cx="7007046" cy="523220"/>
          </a:xfrm>
          <a:prstGeom prst="rect">
            <a:avLst/>
          </a:prstGeom>
        </p:spPr>
        <p:txBody>
          <a:bodyPr wrap="none">
            <a:spAutoFit/>
          </a:bodyPr>
          <a:lstStyle/>
          <a:p>
            <a:r>
              <a:rPr lang="en-US" sz="2800" b="1" dirty="0">
                <a:latin typeface="Arial" panose="020B0604020202020204" pitchFamily="34" charset="0"/>
                <a:ea typeface="Times New Roman" panose="02020603050405020304" pitchFamily="18" charset="0"/>
                <a:cs typeface="Arial" panose="020B0604020202020204" pitchFamily="34" charset="0"/>
              </a:rPr>
              <a:t>4</a:t>
            </a:r>
            <a:r>
              <a:rPr lang="vi-VN" sz="2800" b="1" dirty="0">
                <a:latin typeface="Arial" panose="020B0604020202020204" pitchFamily="34" charset="0"/>
                <a:ea typeface="Times New Roman" panose="02020603050405020304" pitchFamily="18" charset="0"/>
                <a:cs typeface="Arial" panose="020B0604020202020204" pitchFamily="34" charset="0"/>
              </a:rPr>
              <a:t>. TIỀN ĐỀ NGẦM VÀ KẾT LUẬN NGẦM</a:t>
            </a:r>
            <a:r>
              <a:rPr lang="en-VN" sz="2800" dirty="0">
                <a:latin typeface="Arial" panose="020B0604020202020204" pitchFamily="34" charset="0"/>
                <a:cs typeface="Arial" panose="020B0604020202020204" pitchFamily="34" charset="0"/>
              </a:rPr>
              <a:t> </a:t>
            </a:r>
            <a:endParaRPr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80C9FBD-2C47-514C-8A98-B691FDEA2DCD}"/>
              </a:ext>
            </a:extLst>
          </p:cNvPr>
          <p:cNvSpPr txBox="1"/>
          <p:nvPr/>
        </p:nvSpPr>
        <p:spPr>
          <a:xfrm>
            <a:off x="2541516" y="889971"/>
            <a:ext cx="8786541" cy="800219"/>
          </a:xfrm>
          <a:prstGeom prst="rect">
            <a:avLst/>
          </a:prstGeom>
          <a:noFill/>
        </p:spPr>
        <p:txBody>
          <a:bodyPr wrap="square" rtlCol="0">
            <a:spAutoFit/>
          </a:bodyPr>
          <a:lstStyle/>
          <a:p>
            <a:r>
              <a:rPr lang="vi-VN" sz="2300" b="1" dirty="0">
                <a:latin typeface="Arial" panose="020B0604020202020204" pitchFamily="34" charset="0"/>
                <a:cs typeface="Arial" panose="020B0604020202020204" pitchFamily="34" charset="0"/>
              </a:rPr>
              <a:t>Tiền đề ngầm </a:t>
            </a:r>
            <a:r>
              <a:rPr lang="vi-VN" sz="2300" dirty="0">
                <a:latin typeface="Arial" panose="020B0604020202020204" pitchFamily="34" charset="0"/>
                <a:cs typeface="Arial" panose="020B0604020202020204" pitchFamily="34" charset="0"/>
              </a:rPr>
              <a:t>là phán đoán không được phát biểu ra trong tiền đề của luận cứ</a:t>
            </a:r>
            <a:endParaRPr sz="23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18C382AA-2DBA-2A40-9A19-6FC94F7938D3}"/>
              </a:ext>
            </a:extLst>
          </p:cNvPr>
          <p:cNvGrpSpPr/>
          <p:nvPr/>
        </p:nvGrpSpPr>
        <p:grpSpPr>
          <a:xfrm>
            <a:off x="9191359" y="3313548"/>
            <a:ext cx="2535346" cy="830997"/>
            <a:chOff x="8921996" y="3181050"/>
            <a:chExt cx="1560862" cy="830997"/>
          </a:xfrm>
        </p:grpSpPr>
        <p:sp>
          <p:nvSpPr>
            <p:cNvPr id="12" name="Rectangle 11">
              <a:extLst>
                <a:ext uri="{FF2B5EF4-FFF2-40B4-BE49-F238E27FC236}">
                  <a16:creationId xmlns:a16="http://schemas.microsoft.com/office/drawing/2014/main" id="{2AD9CC2A-8778-AD4A-9546-38AA25A0D21B}"/>
                </a:ext>
              </a:extLst>
            </p:cNvPr>
            <p:cNvSpPr/>
            <p:nvPr/>
          </p:nvSpPr>
          <p:spPr>
            <a:xfrm>
              <a:off x="9201471" y="3181050"/>
              <a:ext cx="1281387" cy="830997"/>
            </a:xfrm>
            <a:prstGeom prst="rect">
              <a:avLst/>
            </a:prstGeom>
          </p:spPr>
          <p:txBody>
            <a:bodyPr wrap="square">
              <a:spAutoFit/>
            </a:bodyPr>
            <a:lstStyle/>
            <a:p>
              <a:r>
                <a:rPr lang="vi-VN" sz="2400" dirty="0">
                  <a:solidFill>
                    <a:srgbClr val="FF0000"/>
                  </a:solidFill>
                  <a:latin typeface="Arial" panose="020B0604020202020204" pitchFamily="34" charset="0"/>
                  <a:cs typeface="Arial" panose="020B0604020202020204" pitchFamily="34" charset="0"/>
                </a:rPr>
                <a:t>Tiền đề ngầm </a:t>
              </a:r>
              <a:endParaRPr sz="2400" dirty="0">
                <a:solidFill>
                  <a:srgbClr val="FF0000"/>
                </a:solidFill>
                <a:latin typeface="Arial" panose="020B0604020202020204" pitchFamily="34" charset="0"/>
                <a:cs typeface="Arial" panose="020B0604020202020204" pitchFamily="34" charset="0"/>
              </a:endParaRPr>
            </a:p>
          </p:txBody>
        </p:sp>
        <p:sp>
          <p:nvSpPr>
            <p:cNvPr id="13" name="Right Arrow 12">
              <a:extLst>
                <a:ext uri="{FF2B5EF4-FFF2-40B4-BE49-F238E27FC236}">
                  <a16:creationId xmlns:a16="http://schemas.microsoft.com/office/drawing/2014/main" id="{2E28395A-73AA-C340-8933-3F482E295838}"/>
                </a:ext>
              </a:extLst>
            </p:cNvPr>
            <p:cNvSpPr/>
            <p:nvPr/>
          </p:nvSpPr>
          <p:spPr>
            <a:xfrm>
              <a:off x="8921996" y="3332480"/>
              <a:ext cx="279475" cy="272947"/>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Group 18">
            <a:extLst>
              <a:ext uri="{FF2B5EF4-FFF2-40B4-BE49-F238E27FC236}">
                <a16:creationId xmlns:a16="http://schemas.microsoft.com/office/drawing/2014/main" id="{D9349C64-5CE4-BD4D-83AF-F07C3B81037C}"/>
              </a:ext>
            </a:extLst>
          </p:cNvPr>
          <p:cNvGrpSpPr/>
          <p:nvPr/>
        </p:nvGrpSpPr>
        <p:grpSpPr>
          <a:xfrm>
            <a:off x="3015732" y="4303772"/>
            <a:ext cx="8547225" cy="2105095"/>
            <a:chOff x="3057945" y="4391459"/>
            <a:chExt cx="8547225" cy="2105095"/>
          </a:xfrm>
        </p:grpSpPr>
        <p:sp>
          <p:nvSpPr>
            <p:cNvPr id="15" name="Rectangle 14">
              <a:extLst>
                <a:ext uri="{FF2B5EF4-FFF2-40B4-BE49-F238E27FC236}">
                  <a16:creationId xmlns:a16="http://schemas.microsoft.com/office/drawing/2014/main" id="{6230BB9C-C24C-8945-A956-FF4D49173430}"/>
                </a:ext>
              </a:extLst>
            </p:cNvPr>
            <p:cNvSpPr/>
            <p:nvPr/>
          </p:nvSpPr>
          <p:spPr>
            <a:xfrm>
              <a:off x="3057945" y="4391459"/>
              <a:ext cx="6455628" cy="446276"/>
            </a:xfrm>
            <a:prstGeom prst="rect">
              <a:avLst/>
            </a:prstGeom>
          </p:spPr>
          <p:txBody>
            <a:bodyPr wrap="square">
              <a:spAutoFit/>
            </a:bodyPr>
            <a:lstStyle/>
            <a:p>
              <a:r>
                <a:rPr lang="vi-VN" sz="2300" b="1" i="1" dirty="0">
                  <a:latin typeface="Arial" panose="020B0604020202020204" pitchFamily="34" charset="0"/>
                  <a:ea typeface="Times New Roman" panose="02020603050405020304" pitchFamily="18" charset="0"/>
                  <a:cs typeface="Arial" panose="020B0604020202020204" pitchFamily="34" charset="0"/>
                </a:rPr>
                <a:t>hai nguyên tắc nhận biết tiền đề ngầm: </a:t>
              </a:r>
              <a:endParaRPr sz="2300" b="1" i="1"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9BA57B62-F0F8-644B-9D40-215D2667DDB6}"/>
                </a:ext>
              </a:extLst>
            </p:cNvPr>
            <p:cNvSpPr/>
            <p:nvPr/>
          </p:nvSpPr>
          <p:spPr>
            <a:xfrm>
              <a:off x="3974795" y="4851969"/>
              <a:ext cx="7361062" cy="800219"/>
            </a:xfrm>
            <a:prstGeom prst="rect">
              <a:avLst/>
            </a:prstGeom>
          </p:spPr>
          <p:txBody>
            <a:bodyPr wrap="squar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(1) Tiền đề ngầm phải là bước đi tất yếu về mặt logic giữa tiền đề và kết luận</a:t>
              </a:r>
              <a:endParaRPr sz="23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1141F9-6286-AD4E-B2F9-5F0FA9FD1D3A}"/>
                </a:ext>
              </a:extLst>
            </p:cNvPr>
            <p:cNvSpPr/>
            <p:nvPr/>
          </p:nvSpPr>
          <p:spPr>
            <a:xfrm>
              <a:off x="3974795" y="5696335"/>
              <a:ext cx="7630375" cy="800219"/>
            </a:xfrm>
            <a:prstGeom prst="rect">
              <a:avLst/>
            </a:prstGeom>
          </p:spPr>
          <p:txBody>
            <a:bodyPr wrap="squar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(2) t</a:t>
              </a:r>
              <a:r>
                <a:rPr lang="en-US" sz="2300" dirty="0" err="1">
                  <a:latin typeface="Arial" panose="020B0604020202020204" pitchFamily="34" charset="0"/>
                  <a:ea typeface="Times New Roman" panose="02020603050405020304" pitchFamily="18" charset="0"/>
                  <a:cs typeface="Arial" panose="020B0604020202020204" pitchFamily="34" charset="0"/>
                </a:rPr>
                <a:t>iền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đề</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ngầm</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phải</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là</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điều</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gì</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đó</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mà</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tác</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giả</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và</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hầu</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hết</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mọi</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người</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đều</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nghĩ</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là</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đúng</a:t>
              </a:r>
              <a:r>
                <a:rPr lang="vi-VN" sz="2300" dirty="0">
                  <a:latin typeface="Arial" panose="020B0604020202020204" pitchFamily="34" charset="0"/>
                  <a:ea typeface="Times New Roman" panose="02020603050405020304" pitchFamily="18"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grpSp>
      <p:sp>
        <p:nvSpPr>
          <p:cNvPr id="29" name="Rectangle 28">
            <a:extLst>
              <a:ext uri="{FF2B5EF4-FFF2-40B4-BE49-F238E27FC236}">
                <a16:creationId xmlns:a16="http://schemas.microsoft.com/office/drawing/2014/main" id="{2D8B58D2-F290-4346-98C4-3C85D6336605}"/>
              </a:ext>
            </a:extLst>
          </p:cNvPr>
          <p:cNvSpPr/>
          <p:nvPr/>
        </p:nvSpPr>
        <p:spPr>
          <a:xfrm>
            <a:off x="2973441" y="1713537"/>
            <a:ext cx="8144371" cy="1033415"/>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just"/>
            <a:r>
              <a:rPr lang="vi-VN" sz="2300" i="1" dirty="0">
                <a:solidFill>
                  <a:schemeClr val="tx1"/>
                </a:solidFill>
                <a:ea typeface="Times New Roman" panose="02020603050405020304" pitchFamily="18" charset="0"/>
                <a:cs typeface="Arial" panose="020B0604020202020204" pitchFamily="34" charset="0"/>
              </a:rPr>
              <a:t>Có thẻ đọc thì mới được phép mượn sách ở thư viện, cho nên Minh không thể mượn sách của thư viện được.</a:t>
            </a:r>
            <a:r>
              <a:rPr lang="vi-VN" sz="2300" dirty="0">
                <a:solidFill>
                  <a:schemeClr val="tx1"/>
                </a:solidFill>
                <a:cs typeface="Arial" panose="020B0604020202020204" pitchFamily="34" charset="0"/>
              </a:rPr>
              <a:t> </a:t>
            </a:r>
          </a:p>
        </p:txBody>
      </p:sp>
      <p:grpSp>
        <p:nvGrpSpPr>
          <p:cNvPr id="42" name="Group 41">
            <a:extLst>
              <a:ext uri="{FF2B5EF4-FFF2-40B4-BE49-F238E27FC236}">
                <a16:creationId xmlns:a16="http://schemas.microsoft.com/office/drawing/2014/main" id="{328E9FFE-8161-D04A-92D3-B47C9FAAB315}"/>
              </a:ext>
            </a:extLst>
          </p:cNvPr>
          <p:cNvGrpSpPr/>
          <p:nvPr/>
        </p:nvGrpSpPr>
        <p:grpSpPr>
          <a:xfrm>
            <a:off x="2749921" y="2868872"/>
            <a:ext cx="8063262" cy="1451732"/>
            <a:chOff x="2749921" y="2868872"/>
            <a:chExt cx="8063262" cy="1451732"/>
          </a:xfrm>
        </p:grpSpPr>
        <p:grpSp>
          <p:nvGrpSpPr>
            <p:cNvPr id="20" name="Group 19">
              <a:extLst>
                <a:ext uri="{FF2B5EF4-FFF2-40B4-BE49-F238E27FC236}">
                  <a16:creationId xmlns:a16="http://schemas.microsoft.com/office/drawing/2014/main" id="{E8E7519F-B3E7-BB41-B532-94111B4E3EB4}"/>
                </a:ext>
              </a:extLst>
            </p:cNvPr>
            <p:cNvGrpSpPr/>
            <p:nvPr/>
          </p:nvGrpSpPr>
          <p:grpSpPr>
            <a:xfrm>
              <a:off x="2749921" y="2868872"/>
              <a:ext cx="8063262" cy="1451732"/>
              <a:chOff x="2480556" y="2736374"/>
              <a:chExt cx="8063262" cy="1376293"/>
            </a:xfrm>
          </p:grpSpPr>
          <p:sp>
            <p:nvSpPr>
              <p:cNvPr id="7" name="Rectangle 6">
                <a:extLst>
                  <a:ext uri="{FF2B5EF4-FFF2-40B4-BE49-F238E27FC236}">
                    <a16:creationId xmlns:a16="http://schemas.microsoft.com/office/drawing/2014/main" id="{80DEA11A-EB92-D240-9B66-A2943D5E4D0D}"/>
                  </a:ext>
                </a:extLst>
              </p:cNvPr>
              <p:cNvSpPr/>
              <p:nvPr/>
            </p:nvSpPr>
            <p:spPr>
              <a:xfrm>
                <a:off x="2497098" y="2736374"/>
                <a:ext cx="8046720" cy="461665"/>
              </a:xfrm>
              <a:prstGeom prst="rect">
                <a:avLst/>
              </a:prstGeom>
            </p:spPr>
            <p:txBody>
              <a:bodyPr wrap="squar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(1) Có thẻ đọc thì mới được phép mượn sách ở thư viện. </a:t>
                </a:r>
                <a:endParaRPr sz="23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7809A85-1C02-AD41-956F-2B4805D7DE8F}"/>
                  </a:ext>
                </a:extLst>
              </p:cNvPr>
              <p:cNvSpPr/>
              <p:nvPr/>
            </p:nvSpPr>
            <p:spPr>
              <a:xfrm>
                <a:off x="2497098" y="3666391"/>
                <a:ext cx="6790642" cy="446276"/>
              </a:xfrm>
              <a:prstGeom prst="rect">
                <a:avLst/>
              </a:prstGeom>
            </p:spPr>
            <p:txBody>
              <a:bodyPr wrap="non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(3) Minh không thể mượn sách của thư viện được.</a:t>
                </a:r>
                <a:endParaRPr sz="23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5AAE8F2-419D-DB4B-84B8-6E55EA58744B}"/>
                  </a:ext>
                </a:extLst>
              </p:cNvPr>
              <p:cNvSpPr/>
              <p:nvPr/>
            </p:nvSpPr>
            <p:spPr>
              <a:xfrm>
                <a:off x="2480556" y="3153906"/>
                <a:ext cx="8046720" cy="461665"/>
              </a:xfrm>
              <a:prstGeom prst="rect">
                <a:avLst/>
              </a:prstGeom>
            </p:spPr>
            <p:txBody>
              <a:bodyPr wrap="square">
                <a:spAutoFit/>
              </a:bodyPr>
              <a:lstStyle/>
              <a:p>
                <a:r>
                  <a:rPr lang="vi-VN" sz="2300" i="1" dirty="0">
                    <a:solidFill>
                      <a:srgbClr val="0070C0"/>
                    </a:solidFill>
                    <a:latin typeface="Arial" panose="020B0604020202020204" pitchFamily="34" charset="0"/>
                    <a:ea typeface="Times New Roman" panose="02020603050405020304" pitchFamily="18" charset="0"/>
                    <a:cs typeface="Arial" panose="020B0604020202020204" pitchFamily="34" charset="0"/>
                  </a:rPr>
                  <a:t>(2) Minh không có thẻ mượn sách của thư viện.</a:t>
                </a:r>
                <a:endParaRPr sz="2300" i="1" dirty="0">
                  <a:solidFill>
                    <a:srgbClr val="0070C0"/>
                  </a:solidFill>
                  <a:latin typeface="Arial" panose="020B0604020202020204" pitchFamily="34" charset="0"/>
                  <a:cs typeface="Arial" panose="020B0604020202020204" pitchFamily="34" charset="0"/>
                </a:endParaRPr>
              </a:p>
            </p:txBody>
          </p:sp>
        </p:grpSp>
        <p:cxnSp>
          <p:nvCxnSpPr>
            <p:cNvPr id="40" name="Straight Connector 39">
              <a:extLst>
                <a:ext uri="{FF2B5EF4-FFF2-40B4-BE49-F238E27FC236}">
                  <a16:creationId xmlns:a16="http://schemas.microsoft.com/office/drawing/2014/main" id="{DB0789B1-C321-9544-8B11-FF3D6B5A6D2B}"/>
                </a:ext>
              </a:extLst>
            </p:cNvPr>
            <p:cNvCxnSpPr>
              <a:cxnSpLocks/>
            </p:cNvCxnSpPr>
            <p:nvPr/>
          </p:nvCxnSpPr>
          <p:spPr>
            <a:xfrm>
              <a:off x="3082348" y="3796260"/>
              <a:ext cx="5055566" cy="0"/>
            </a:xfrm>
            <a:prstGeom prst="line">
              <a:avLst/>
            </a:prstGeom>
          </p:spPr>
          <p:style>
            <a:lnRef idx="2">
              <a:schemeClr val="dk1"/>
            </a:lnRef>
            <a:fillRef idx="0">
              <a:schemeClr val="dk1"/>
            </a:fillRef>
            <a:effectRef idx="1">
              <a:schemeClr val="dk1"/>
            </a:effectRef>
            <a:fontRef idx="minor">
              <a:schemeClr val="tx1"/>
            </a:fontRef>
          </p:style>
        </p:cxnSp>
      </p:grpSp>
      <p:sp>
        <p:nvSpPr>
          <p:cNvPr id="43" name="Rectangle 42">
            <a:extLst>
              <a:ext uri="{FF2B5EF4-FFF2-40B4-BE49-F238E27FC236}">
                <a16:creationId xmlns:a16="http://schemas.microsoft.com/office/drawing/2014/main" id="{6ABBEAA9-CF04-6148-8269-956E1FC1D1AF}"/>
              </a:ext>
            </a:extLst>
          </p:cNvPr>
          <p:cNvSpPr/>
          <p:nvPr/>
        </p:nvSpPr>
        <p:spPr>
          <a:xfrm>
            <a:off x="2766463" y="1713537"/>
            <a:ext cx="9109652" cy="481486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720000" rIns="720000" rtlCol="0" anchor="ctr"/>
          <a:lstStyle/>
          <a:p>
            <a:pPr algn="just"/>
            <a:endParaRPr lang="vi-VN" i="1" dirty="0">
              <a:solidFill>
                <a:schemeClr val="tx1"/>
              </a:solidFill>
              <a:cs typeface="Arial" panose="020B0604020202020204" pitchFamily="34" charset="0"/>
            </a:endParaRPr>
          </a:p>
        </p:txBody>
      </p:sp>
      <p:sp>
        <p:nvSpPr>
          <p:cNvPr id="44" name="Rectangle 43">
            <a:extLst>
              <a:ext uri="{FF2B5EF4-FFF2-40B4-BE49-F238E27FC236}">
                <a16:creationId xmlns:a16="http://schemas.microsoft.com/office/drawing/2014/main" id="{B31505E4-8B2E-C949-886C-B819452BD0C7}"/>
              </a:ext>
            </a:extLst>
          </p:cNvPr>
          <p:cNvSpPr/>
          <p:nvPr/>
        </p:nvSpPr>
        <p:spPr>
          <a:xfrm>
            <a:off x="3166265" y="1758831"/>
            <a:ext cx="7630375" cy="1584144"/>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just"/>
            <a:r>
              <a:rPr lang="vi-VN" sz="2300" i="1" dirty="0">
                <a:solidFill>
                  <a:schemeClr val="tx1"/>
                </a:solidFill>
                <a:latin typeface="Arial" panose="020B0604020202020204" pitchFamily="34" charset="0"/>
                <a:cs typeface="Arial" panose="020B0604020202020204" pitchFamily="34" charset="0"/>
              </a:rPr>
              <a:t>Anh nên chọn ông Tuấn làm giám đốc điều hành công ty này. </a:t>
            </a:r>
            <a:r>
              <a:rPr lang="vi-VN" sz="2300" i="1" dirty="0">
                <a:solidFill>
                  <a:srgbClr val="0070C0"/>
                </a:solidFill>
                <a:latin typeface="Arial" panose="020B0604020202020204" pitchFamily="34" charset="0"/>
                <a:cs typeface="Arial" panose="020B0604020202020204" pitchFamily="34" charset="0"/>
              </a:rPr>
              <a:t>Chẳng lẽ anh không thừa nhận ông ấy là một nhà lãnh đạo tài ba?</a:t>
            </a:r>
            <a:endParaRPr sz="2300" i="1" dirty="0">
              <a:solidFill>
                <a:srgbClr val="0070C0"/>
              </a:solidFill>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5DC694B3-73B4-5E49-B814-67335DB84345}"/>
              </a:ext>
            </a:extLst>
          </p:cNvPr>
          <p:cNvGrpSpPr/>
          <p:nvPr/>
        </p:nvGrpSpPr>
        <p:grpSpPr>
          <a:xfrm>
            <a:off x="3607474" y="5255594"/>
            <a:ext cx="7427629" cy="1031269"/>
            <a:chOff x="3301330" y="5166365"/>
            <a:chExt cx="7427629" cy="1031269"/>
          </a:xfrm>
        </p:grpSpPr>
        <p:sp>
          <p:nvSpPr>
            <p:cNvPr id="46" name="TextBox 45">
              <a:extLst>
                <a:ext uri="{FF2B5EF4-FFF2-40B4-BE49-F238E27FC236}">
                  <a16:creationId xmlns:a16="http://schemas.microsoft.com/office/drawing/2014/main" id="{01D31996-8570-8B40-89F9-A4A701C28A82}"/>
                </a:ext>
              </a:extLst>
            </p:cNvPr>
            <p:cNvSpPr txBox="1"/>
            <p:nvPr/>
          </p:nvSpPr>
          <p:spPr>
            <a:xfrm>
              <a:off x="3806749" y="5166365"/>
              <a:ext cx="2113280" cy="446276"/>
            </a:xfrm>
            <a:prstGeom prst="rect">
              <a:avLst/>
            </a:prstGeom>
            <a:noFill/>
          </p:spPr>
          <p:txBody>
            <a:bodyPr wrap="square" rtlCol="0">
              <a:spAutoFit/>
            </a:bodyPr>
            <a:lstStyle/>
            <a:p>
              <a:r>
                <a:rPr lang="vi-VN" sz="2300" b="1" dirty="0">
                  <a:solidFill>
                    <a:srgbClr val="C00000"/>
                  </a:solidFill>
                  <a:latin typeface="Arial" panose="020B0604020202020204" pitchFamily="34" charset="0"/>
                  <a:cs typeface="Arial" panose="020B0604020202020204" pitchFamily="34" charset="0"/>
                </a:rPr>
                <a:t>Câu hỏi</a:t>
              </a:r>
              <a:endParaRPr sz="2300" b="1" dirty="0">
                <a:solidFill>
                  <a:srgbClr val="C000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9ACD8F4-4EF1-B044-BBAF-C06522461751}"/>
                </a:ext>
              </a:extLst>
            </p:cNvPr>
            <p:cNvSpPr txBox="1"/>
            <p:nvPr/>
          </p:nvSpPr>
          <p:spPr>
            <a:xfrm>
              <a:off x="7588289" y="5166365"/>
              <a:ext cx="2113280" cy="446276"/>
            </a:xfrm>
            <a:prstGeom prst="rect">
              <a:avLst/>
            </a:prstGeom>
            <a:noFill/>
          </p:spPr>
          <p:txBody>
            <a:bodyPr wrap="square" rtlCol="0">
              <a:spAutoFit/>
            </a:bodyPr>
            <a:lstStyle/>
            <a:p>
              <a:r>
                <a:rPr lang="vi-VN" sz="2300" b="1" dirty="0">
                  <a:solidFill>
                    <a:srgbClr val="C00000"/>
                  </a:solidFill>
                  <a:latin typeface="Arial" panose="020B0604020202020204" pitchFamily="34" charset="0"/>
                  <a:cs typeface="Arial" panose="020B0604020202020204" pitchFamily="34" charset="0"/>
                </a:rPr>
                <a:t>Câu hỏi tu từ</a:t>
              </a:r>
              <a:endParaRPr sz="2300" b="1" dirty="0">
                <a:solidFill>
                  <a:srgbClr val="C00000"/>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6ABEB5AF-8CE4-CB46-9F27-246AE09598BF}"/>
                </a:ext>
              </a:extLst>
            </p:cNvPr>
            <p:cNvSpPr txBox="1"/>
            <p:nvPr/>
          </p:nvSpPr>
          <p:spPr>
            <a:xfrm>
              <a:off x="3301330" y="5751358"/>
              <a:ext cx="3570721" cy="446276"/>
            </a:xfrm>
            <a:prstGeom prst="rect">
              <a:avLst/>
            </a:prstGeom>
            <a:noFill/>
          </p:spPr>
          <p:txBody>
            <a:bodyPr wrap="square" rtlCol="0">
              <a:spAutoFit/>
            </a:bodyPr>
            <a:lstStyle/>
            <a:p>
              <a:r>
                <a:rPr lang="vi-VN" sz="2300" dirty="0">
                  <a:solidFill>
                    <a:srgbClr val="C00000"/>
                  </a:solidFill>
                  <a:latin typeface="Arial" panose="020B0604020202020204" pitchFamily="34" charset="0"/>
                  <a:cs typeface="Arial" panose="020B0604020202020204" pitchFamily="34" charset="0"/>
                </a:rPr>
                <a:t>không phải là phán đoán</a:t>
              </a:r>
              <a:endParaRPr sz="2300" dirty="0">
                <a:solidFill>
                  <a:srgbClr val="C000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81D1B7A-C0D4-3948-BC68-118CDBA96E28}"/>
                </a:ext>
              </a:extLst>
            </p:cNvPr>
            <p:cNvSpPr txBox="1"/>
            <p:nvPr/>
          </p:nvSpPr>
          <p:spPr>
            <a:xfrm>
              <a:off x="7158237" y="5734526"/>
              <a:ext cx="3570722" cy="446276"/>
            </a:xfrm>
            <a:prstGeom prst="rect">
              <a:avLst/>
            </a:prstGeom>
            <a:noFill/>
          </p:spPr>
          <p:txBody>
            <a:bodyPr wrap="square" rtlCol="0">
              <a:spAutoFit/>
            </a:bodyPr>
            <a:lstStyle/>
            <a:p>
              <a:r>
                <a:rPr lang="vi-VN" sz="2300" dirty="0">
                  <a:solidFill>
                    <a:srgbClr val="C00000"/>
                  </a:solidFill>
                  <a:latin typeface="Arial" panose="020B0604020202020204" pitchFamily="34" charset="0"/>
                  <a:cs typeface="Arial" panose="020B0604020202020204" pitchFamily="34" charset="0"/>
                </a:rPr>
                <a:t>hàm ý một phán đoán</a:t>
              </a:r>
              <a:endParaRPr sz="2300" dirty="0">
                <a:solidFill>
                  <a:srgbClr val="C00000"/>
                </a:solidFill>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D092F5E3-9E5D-CC41-83E0-D0325BF1C601}"/>
                </a:ext>
              </a:extLst>
            </p:cNvPr>
            <p:cNvCxnSpPr>
              <a:cxnSpLocks/>
            </p:cNvCxnSpPr>
            <p:nvPr/>
          </p:nvCxnSpPr>
          <p:spPr>
            <a:xfrm>
              <a:off x="6817360" y="5468573"/>
              <a:ext cx="0" cy="668098"/>
            </a:xfrm>
            <a:prstGeom prst="line">
              <a:avLst/>
            </a:prstGeom>
            <a:ln w="127000" cmpd="tri">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25E325-BF4E-494C-9EE3-4BBC7BCC8B77}"/>
              </a:ext>
            </a:extLst>
          </p:cNvPr>
          <p:cNvGrpSpPr/>
          <p:nvPr/>
        </p:nvGrpSpPr>
        <p:grpSpPr>
          <a:xfrm>
            <a:off x="3166265" y="3570518"/>
            <a:ext cx="7630375" cy="1608976"/>
            <a:chOff x="3166265" y="3570518"/>
            <a:chExt cx="7630375" cy="1608976"/>
          </a:xfrm>
        </p:grpSpPr>
        <p:sp>
          <p:nvSpPr>
            <p:cNvPr id="51" name="Rectangle 50">
              <a:extLst>
                <a:ext uri="{FF2B5EF4-FFF2-40B4-BE49-F238E27FC236}">
                  <a16:creationId xmlns:a16="http://schemas.microsoft.com/office/drawing/2014/main" id="{51E69FAD-248D-4E40-A081-0EB7F47EF256}"/>
                </a:ext>
              </a:extLst>
            </p:cNvPr>
            <p:cNvSpPr/>
            <p:nvPr/>
          </p:nvSpPr>
          <p:spPr>
            <a:xfrm>
              <a:off x="3166265" y="3570518"/>
              <a:ext cx="7630375" cy="1608976"/>
            </a:xfrm>
            <a:prstGeom prst="rect">
              <a:avLst/>
            </a:prstGeom>
            <a:blipFill>
              <a:blip r:embed="rId3"/>
              <a:stretch>
                <a:fillRect/>
              </a:stretch>
            </a:blipFill>
            <a:scene3d>
              <a:camera prst="orthographicFront"/>
              <a:lightRig rig="threePt" dir="t"/>
            </a:scene3d>
            <a:sp3d>
              <a:bevelT w="152400" h="50800" prst="softRound"/>
            </a:sp3d>
          </p:spPr>
          <p:style>
            <a:lnRef idx="2">
              <a:schemeClr val="accent6"/>
            </a:lnRef>
            <a:fillRef idx="1">
              <a:schemeClr val="lt1"/>
            </a:fillRef>
            <a:effectRef idx="0">
              <a:schemeClr val="accent6"/>
            </a:effectRef>
            <a:fontRef idx="minor">
              <a:schemeClr val="dk1"/>
            </a:fontRef>
          </p:style>
          <p:txBody>
            <a:bodyPr lIns="360000" rIns="360000" rtlCol="0" anchor="ctr"/>
            <a:lstStyle/>
            <a:p>
              <a:pPr marL="342900" indent="-342900" algn="just">
                <a:spcBef>
                  <a:spcPts val="600"/>
                </a:spcBef>
                <a:spcAft>
                  <a:spcPts val="600"/>
                </a:spcAft>
                <a:buAutoNum type="arabicParenBoth"/>
              </a:pPr>
              <a:r>
                <a:rPr lang="vi-VN" sz="2300" dirty="0">
                  <a:latin typeface="Arial" panose="020B0604020202020204" pitchFamily="34" charset="0"/>
                  <a:cs typeface="Arial" panose="020B0604020202020204" pitchFamily="34" charset="0"/>
                </a:rPr>
                <a:t> </a:t>
              </a:r>
              <a:r>
                <a:rPr lang="vi-VN" sz="2300" dirty="0">
                  <a:solidFill>
                    <a:srgbClr val="0070C0"/>
                  </a:solidFill>
                  <a:latin typeface="Arial" panose="020B0604020202020204" pitchFamily="34" charset="0"/>
                  <a:cs typeface="Arial" panose="020B0604020202020204" pitchFamily="34" charset="0"/>
                </a:rPr>
                <a:t>Ông Tuấn là một nhà lãnh đạo tài ba.</a:t>
              </a:r>
            </a:p>
            <a:p>
              <a:pPr algn="just">
                <a:spcBef>
                  <a:spcPts val="600"/>
                </a:spcBef>
                <a:spcAft>
                  <a:spcPts val="600"/>
                </a:spcAft>
              </a:pPr>
              <a:r>
                <a:rPr lang="vi-VN" sz="2300" dirty="0">
                  <a:latin typeface="Arial" panose="020B0604020202020204" pitchFamily="34" charset="0"/>
                  <a:cs typeface="Arial" panose="020B0604020202020204" pitchFamily="34" charset="0"/>
                </a:rPr>
                <a:t>(2) Anh nên chọn ông Tuấn làm giám đốc điều hành công ty này</a:t>
              </a:r>
              <a:endParaRPr sz="2300" dirty="0">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EEF86E29-4BE7-F94F-A7E3-7E472BEEE199}"/>
                </a:ext>
              </a:extLst>
            </p:cNvPr>
            <p:cNvCxnSpPr/>
            <p:nvPr/>
          </p:nvCxnSpPr>
          <p:spPr>
            <a:xfrm>
              <a:off x="3783172" y="4205450"/>
              <a:ext cx="5031457"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52448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strips(down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strips(downLeft)">
                                      <p:cBhvr>
                                        <p:cTn id="17" dur="10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1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barn(inVertical)">
                                      <p:cBhvr>
                                        <p:cTn id="32" dur="1000"/>
                                        <p:tgtEl>
                                          <p:spTgt spid="4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barn(inVertical)">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strips(downLeft)">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circle(in)">
                                      <p:cBhvr>
                                        <p:cTn id="45"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9" grpId="0" animBg="1"/>
      <p:bldP spid="43"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EA7E09-9665-7E4B-9A97-D680CFED209F}"/>
              </a:ext>
            </a:extLst>
          </p:cNvPr>
          <p:cNvSpPr txBox="1"/>
          <p:nvPr/>
        </p:nvSpPr>
        <p:spPr>
          <a:xfrm>
            <a:off x="2499360" y="955040"/>
            <a:ext cx="8473440" cy="800219"/>
          </a:xfrm>
          <a:prstGeom prst="rect">
            <a:avLst/>
          </a:prstGeom>
          <a:noFill/>
        </p:spPr>
        <p:txBody>
          <a:bodyPr wrap="square" rtlCol="0">
            <a:spAutoFit/>
          </a:bodyPr>
          <a:lstStyle/>
          <a:p>
            <a:r>
              <a:rPr lang="vi-VN" sz="2300" b="1" dirty="0">
                <a:latin typeface="Arial" panose="020B0604020202020204" pitchFamily="34" charset="0"/>
                <a:cs typeface="Arial" panose="020B0604020202020204" pitchFamily="34" charset="0"/>
              </a:rPr>
              <a:t>Kết luận ngầm </a:t>
            </a:r>
            <a:r>
              <a:rPr lang="vi-VN" sz="2300" dirty="0">
                <a:latin typeface="Arial" panose="020B0604020202020204" pitchFamily="34" charset="0"/>
                <a:cs typeface="Arial" panose="020B0604020202020204" pitchFamily="34" charset="0"/>
              </a:rPr>
              <a:t>là phán đoán kết luận không được phát biểu ra trong luận cứ</a:t>
            </a:r>
            <a:endParaRPr sz="23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EB53CB4-D29A-7541-AAC5-1A9B025E280C}"/>
              </a:ext>
            </a:extLst>
          </p:cNvPr>
          <p:cNvSpPr/>
          <p:nvPr/>
        </p:nvSpPr>
        <p:spPr>
          <a:xfrm>
            <a:off x="2824480" y="2166285"/>
            <a:ext cx="7904480" cy="1243271"/>
          </a:xfrm>
          <a:prstGeom prst="rect">
            <a:avLst/>
          </a:prstGeom>
          <a:blipFill dpi="0" rotWithShape="1">
            <a:blip r:embed="rId3"/>
            <a:srcRect/>
            <a:stretch>
              <a:fillRect/>
            </a:stretch>
          </a:blipFill>
          <a:ln>
            <a:noFill/>
          </a:ln>
          <a:effectLst>
            <a:reflection endPos="0" dist="6052" dir="5400000" sy="-100000" algn="bl" rotWithShape="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432000" rIns="432000" rtlCol="0" anchor="ctr"/>
          <a:lstStyle/>
          <a:p>
            <a:pPr algn="just"/>
            <a:r>
              <a:rPr lang="vi-VN" sz="2300" i="1" dirty="0">
                <a:solidFill>
                  <a:schemeClr val="tx1"/>
                </a:solidFill>
                <a:latin typeface="Arial" panose="020B0604020202020204" pitchFamily="34" charset="0"/>
                <a:cs typeface="Arial" panose="020B0604020202020204" pitchFamily="34" charset="0"/>
              </a:rPr>
              <a:t>Chất thạch tín có hại cho sức khỏe. Nước mắm truyền thống có chứa chất thạch tín.</a:t>
            </a:r>
            <a:endParaRPr sz="2300" dirty="0">
              <a:solidFill>
                <a:schemeClr val="tx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ADE009FD-9D1C-8143-9CB3-96A7320F58C2}"/>
              </a:ext>
            </a:extLst>
          </p:cNvPr>
          <p:cNvGrpSpPr/>
          <p:nvPr/>
        </p:nvGrpSpPr>
        <p:grpSpPr>
          <a:xfrm>
            <a:off x="2824480" y="3745219"/>
            <a:ext cx="6906058" cy="1454919"/>
            <a:chOff x="2804160" y="3485263"/>
            <a:chExt cx="6906058" cy="1454919"/>
          </a:xfrm>
        </p:grpSpPr>
        <p:sp>
          <p:nvSpPr>
            <p:cNvPr id="6" name="Rectangle 5">
              <a:extLst>
                <a:ext uri="{FF2B5EF4-FFF2-40B4-BE49-F238E27FC236}">
                  <a16:creationId xmlns:a16="http://schemas.microsoft.com/office/drawing/2014/main" id="{DC40C335-9267-D34D-9EA9-EB90868DF06D}"/>
                </a:ext>
              </a:extLst>
            </p:cNvPr>
            <p:cNvSpPr/>
            <p:nvPr/>
          </p:nvSpPr>
          <p:spPr>
            <a:xfrm>
              <a:off x="2804160" y="3485263"/>
              <a:ext cx="6096000" cy="446276"/>
            </a:xfrm>
            <a:prstGeom prst="rect">
              <a:avLst/>
            </a:prstGeom>
          </p:spPr>
          <p:txBody>
            <a:bodyPr>
              <a:spAutoFit/>
            </a:bodyPr>
            <a:lstStyle/>
            <a:p>
              <a:pPr algn="just"/>
              <a:r>
                <a:rPr lang="vi-VN" sz="2300" dirty="0">
                  <a:latin typeface="Arial" panose="020B0604020202020204" pitchFamily="34" charset="0"/>
                  <a:cs typeface="Arial" panose="020B0604020202020204" pitchFamily="34" charset="0"/>
                </a:rPr>
                <a:t>(1) Chất thạch tín có hại cho sức khỏe. </a:t>
              </a:r>
            </a:p>
          </p:txBody>
        </p:sp>
        <p:sp>
          <p:nvSpPr>
            <p:cNvPr id="7" name="Rectangle 6">
              <a:extLst>
                <a:ext uri="{FF2B5EF4-FFF2-40B4-BE49-F238E27FC236}">
                  <a16:creationId xmlns:a16="http://schemas.microsoft.com/office/drawing/2014/main" id="{BD071657-FA5F-8747-A62C-14668A02118F}"/>
                </a:ext>
              </a:extLst>
            </p:cNvPr>
            <p:cNvSpPr/>
            <p:nvPr/>
          </p:nvSpPr>
          <p:spPr>
            <a:xfrm>
              <a:off x="2804160" y="3972945"/>
              <a:ext cx="6906058" cy="446276"/>
            </a:xfrm>
            <a:prstGeom prst="rect">
              <a:avLst/>
            </a:prstGeom>
          </p:spPr>
          <p:txBody>
            <a:bodyPr wrap="none">
              <a:spAutoFit/>
            </a:bodyPr>
            <a:lstStyle/>
            <a:p>
              <a:r>
                <a:rPr lang="vi-VN" sz="2300" dirty="0">
                  <a:latin typeface="Arial" panose="020B0604020202020204" pitchFamily="34" charset="0"/>
                  <a:cs typeface="Arial" panose="020B0604020202020204" pitchFamily="34" charset="0"/>
                </a:rPr>
                <a:t>(2) Nước mắm truyền thống có chứa chất thạch tín.</a:t>
              </a:r>
              <a:endParaRPr sz="23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8B2FF62-1DC5-AC42-97E4-7E785CD3E645}"/>
                </a:ext>
              </a:extLst>
            </p:cNvPr>
            <p:cNvSpPr/>
            <p:nvPr/>
          </p:nvSpPr>
          <p:spPr>
            <a:xfrm>
              <a:off x="2804160" y="4493906"/>
              <a:ext cx="6593472" cy="446276"/>
            </a:xfrm>
            <a:prstGeom prst="rect">
              <a:avLst/>
            </a:prstGeom>
          </p:spPr>
          <p:txBody>
            <a:bodyPr wrap="none">
              <a:spAutoFit/>
            </a:bodyPr>
            <a:lstStyle/>
            <a:p>
              <a:r>
                <a:rPr lang="vi-VN" sz="2300" i="1" dirty="0">
                  <a:solidFill>
                    <a:srgbClr val="0070C0"/>
                  </a:solidFill>
                  <a:latin typeface="Arial" panose="020B0604020202020204" pitchFamily="34" charset="0"/>
                  <a:cs typeface="Arial" panose="020B0604020202020204" pitchFamily="34" charset="0"/>
                </a:rPr>
                <a:t>(3) Nước mắm truyền thống có hại cho sức khoẻ.</a:t>
              </a:r>
              <a:endParaRPr sz="2300" i="1" dirty="0">
                <a:solidFill>
                  <a:srgbClr val="0070C0"/>
                </a:solidFill>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E2590BFD-3539-2C49-9FAF-AE94285C36F2}"/>
                </a:ext>
              </a:extLst>
            </p:cNvPr>
            <p:cNvCxnSpPr/>
            <p:nvPr/>
          </p:nvCxnSpPr>
          <p:spPr>
            <a:xfrm>
              <a:off x="3088640" y="4453266"/>
              <a:ext cx="5811520" cy="0"/>
            </a:xfrm>
            <a:prstGeom prst="line">
              <a:avLst/>
            </a:prstGeom>
          </p:spPr>
          <p:style>
            <a:lnRef idx="2">
              <a:schemeClr val="dk1"/>
            </a:lnRef>
            <a:fillRef idx="0">
              <a:schemeClr val="dk1"/>
            </a:fillRef>
            <a:effectRef idx="1">
              <a:schemeClr val="dk1"/>
            </a:effectRef>
            <a:fontRef idx="minor">
              <a:schemeClr val="tx1"/>
            </a:fontRef>
          </p:style>
        </p:cxnSp>
      </p:grpSp>
      <p:sp>
        <p:nvSpPr>
          <p:cNvPr id="12" name="Right Arrow 11">
            <a:extLst>
              <a:ext uri="{FF2B5EF4-FFF2-40B4-BE49-F238E27FC236}">
                <a16:creationId xmlns:a16="http://schemas.microsoft.com/office/drawing/2014/main" id="{368F5B9A-F522-E646-8FFF-CAB782A851A4}"/>
              </a:ext>
            </a:extLst>
          </p:cNvPr>
          <p:cNvSpPr/>
          <p:nvPr/>
        </p:nvSpPr>
        <p:spPr>
          <a:xfrm>
            <a:off x="9654020" y="4872596"/>
            <a:ext cx="363740" cy="266582"/>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25BC695E-622C-6F40-95DD-7ABA8FAE9710}"/>
              </a:ext>
            </a:extLst>
          </p:cNvPr>
          <p:cNvSpPr/>
          <p:nvPr/>
        </p:nvSpPr>
        <p:spPr>
          <a:xfrm>
            <a:off x="10187938" y="4679177"/>
            <a:ext cx="1569723" cy="800219"/>
          </a:xfrm>
          <a:prstGeom prst="rect">
            <a:avLst/>
          </a:prstGeom>
        </p:spPr>
        <p:txBody>
          <a:bodyPr wrap="square">
            <a:spAutoFit/>
          </a:bodyPr>
          <a:lstStyle/>
          <a:p>
            <a:r>
              <a:rPr lang="vi-VN" sz="2300" dirty="0">
                <a:solidFill>
                  <a:srgbClr val="FF0000"/>
                </a:solidFill>
                <a:latin typeface="Arial" panose="020B0604020202020204" pitchFamily="34" charset="0"/>
                <a:cs typeface="Arial" panose="020B0604020202020204" pitchFamily="34" charset="0"/>
              </a:rPr>
              <a:t>Kết luận ngầm </a:t>
            </a:r>
            <a:endParaRPr sz="23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40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linds(horizontal)">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FED-DB52-CB43-B7AD-DF392C948FCC}"/>
              </a:ext>
            </a:extLst>
          </p:cNvPr>
          <p:cNvSpPr>
            <a:spLocks noGrp="1"/>
          </p:cNvSpPr>
          <p:nvPr>
            <p:ph type="title"/>
          </p:nvPr>
        </p:nvSpPr>
        <p:spPr>
          <a:xfrm>
            <a:off x="838200" y="365125"/>
            <a:ext cx="10515600" cy="1325563"/>
          </a:xfrm>
        </p:spPr>
        <p:txBody>
          <a:bodyPr/>
          <a:lstStyle/>
          <a:p>
            <a:pPr algn="ctr"/>
            <a:r>
              <a:rPr lang="en-US" b="1" dirty="0">
                <a:latin typeface="Times New Roman" panose="02020603050405020304" pitchFamily="18" charset="0"/>
                <a:cs typeface="Times New Roman" panose="02020603050405020304" pitchFamily="18" charset="0"/>
              </a:rPr>
              <a:t>THÔNG TIN GIẢNG VIÊ</a:t>
            </a:r>
            <a:r>
              <a:rPr lang="en-US" dirty="0">
                <a:latin typeface="Times New Roman" panose="02020603050405020304" pitchFamily="18" charset="0"/>
                <a:cs typeface="Times New Roman" panose="02020603050405020304" pitchFamily="18" charset="0"/>
              </a:rPr>
              <a:t>N</a:t>
            </a:r>
          </a:p>
        </p:txBody>
      </p:sp>
      <p:sp>
        <p:nvSpPr>
          <p:cNvPr id="3" name="Content Placeholder 2">
            <a:extLst>
              <a:ext uri="{FF2B5EF4-FFF2-40B4-BE49-F238E27FC236}">
                <a16:creationId xmlns:a16="http://schemas.microsoft.com/office/drawing/2014/main" id="{5A1C75DB-C888-4245-8F66-30BBCE4F4B8A}"/>
              </a:ext>
            </a:extLst>
          </p:cNvPr>
          <p:cNvSpPr>
            <a:spLocks noGrp="1"/>
          </p:cNvSpPr>
          <p:nvPr>
            <p:ph idx="1"/>
          </p:nvPr>
        </p:nvSpPr>
        <p:spPr>
          <a:xfrm>
            <a:off x="1792305" y="2027505"/>
            <a:ext cx="11619571" cy="4351338"/>
          </a:xfrm>
        </p:spPr>
        <p:txBody>
          <a:bodyPr/>
          <a:lstStyle/>
          <a:p>
            <a:r>
              <a:rPr lang="vi-VN" dirty="0">
                <a:latin typeface="+mj-lt"/>
              </a:rPr>
              <a:t>TS. NGUYỄN THỊ THU HIỀN</a:t>
            </a:r>
          </a:p>
          <a:p>
            <a:r>
              <a:rPr lang="vi-VN" dirty="0">
                <a:latin typeface="+mj-lt"/>
              </a:rPr>
              <a:t>Email: hienntt@tdmu.edu.vn</a:t>
            </a:r>
          </a:p>
          <a:p>
            <a:r>
              <a:rPr lang="vi-VN" dirty="0">
                <a:latin typeface="+mj-lt"/>
              </a:rPr>
              <a:t>Phone: 0708535001</a:t>
            </a:r>
          </a:p>
          <a:p>
            <a:r>
              <a:rPr lang="vi-VN" dirty="0">
                <a:latin typeface="+mj-lt"/>
              </a:rPr>
              <a:t>Giám đốc chương trình Công nghệ sinh học</a:t>
            </a:r>
          </a:p>
          <a:p>
            <a:r>
              <a:rPr lang="vi-VN" dirty="0">
                <a:latin typeface="+mj-lt"/>
              </a:rPr>
              <a:t>Viện Phát triển Ứng dụng</a:t>
            </a:r>
          </a:p>
          <a:p>
            <a:r>
              <a:rPr lang="vi-VN" dirty="0">
                <a:latin typeface="+mj-lt"/>
              </a:rPr>
              <a:t>Chương trình Công nghệ Sinh học</a:t>
            </a:r>
          </a:p>
          <a:p>
            <a:endParaRPr lang="en-US" dirty="0"/>
          </a:p>
        </p:txBody>
      </p:sp>
    </p:spTree>
    <p:extLst>
      <p:ext uri="{BB962C8B-B14F-4D97-AF65-F5344CB8AC3E}">
        <p14:creationId xmlns:p14="http://schemas.microsoft.com/office/powerpoint/2010/main" val="3399314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DE43C7-F82E-1A40-9F9C-DBD7903CC7DF}"/>
              </a:ext>
            </a:extLst>
          </p:cNvPr>
          <p:cNvSpPr txBox="1"/>
          <p:nvPr/>
        </p:nvSpPr>
        <p:spPr>
          <a:xfrm>
            <a:off x="4406900" y="228600"/>
            <a:ext cx="3378200" cy="523220"/>
          </a:xfrm>
          <a:prstGeom prst="rect">
            <a:avLst/>
          </a:prstGeom>
          <a:noFill/>
        </p:spPr>
        <p:txBody>
          <a:bodyPr wrap="square" rtlCol="0">
            <a:spAutoFit/>
          </a:bodyPr>
          <a:lstStyle/>
          <a:p>
            <a:r>
              <a:rPr lang="vi-VN" sz="2800" b="1" dirty="0">
                <a:latin typeface="Arial" panose="020B0604020202020204" pitchFamily="34" charset="0"/>
                <a:cs typeface="Arial" panose="020B0604020202020204" pitchFamily="34" charset="0"/>
              </a:rPr>
              <a:t>THỰC HÀNH</a:t>
            </a:r>
            <a:endParaRPr sz="28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7C55073-9D17-8B41-A9F0-457DF8B08EB8}"/>
              </a:ext>
            </a:extLst>
          </p:cNvPr>
          <p:cNvSpPr txBox="1"/>
          <p:nvPr/>
        </p:nvSpPr>
        <p:spPr>
          <a:xfrm>
            <a:off x="2401110" y="891401"/>
            <a:ext cx="7389779" cy="800219"/>
          </a:xfrm>
          <a:prstGeom prst="rect">
            <a:avLst/>
          </a:prstGeom>
          <a:noFill/>
        </p:spPr>
        <p:txBody>
          <a:bodyPr wrap="square" rtlCol="0">
            <a:spAutoFit/>
          </a:bodyPr>
          <a:lstStyle/>
          <a:p>
            <a:pPr algn="ctr"/>
            <a:r>
              <a:rPr lang="vi-VN" sz="2300" b="1" dirty="0">
                <a:solidFill>
                  <a:srgbClr val="0070C0"/>
                </a:solidFill>
                <a:latin typeface="Arial" panose="020B0604020202020204" pitchFamily="34" charset="0"/>
                <a:cs typeface="Arial" panose="020B0604020202020204" pitchFamily="34" charset="0"/>
              </a:rPr>
              <a:t>Xác định luận cứ sau là luận cứ có tiền đề ngầm hay kết luận ngầm hay luận cứ hoàn chỉnh</a:t>
            </a:r>
            <a:endParaRPr sz="2300" b="1" dirty="0">
              <a:solidFill>
                <a:srgbClr val="0070C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27E55E-6192-DE42-B132-46A4DF89515C}"/>
              </a:ext>
            </a:extLst>
          </p:cNvPr>
          <p:cNvSpPr/>
          <p:nvPr/>
        </p:nvSpPr>
        <p:spPr>
          <a:xfrm>
            <a:off x="2452607" y="1997637"/>
            <a:ext cx="7658894" cy="2380435"/>
          </a:xfrm>
          <a:prstGeom prst="rect">
            <a:avLst/>
          </a:prstGeom>
          <a:scene3d>
            <a:camera prst="orthographicFront"/>
            <a:lightRig rig="threePt" dir="t"/>
          </a:scene3d>
          <a:sp3d>
            <a:bevelT w="190500" h="139700" prst="hardEdge"/>
          </a:sp3d>
        </p:spPr>
        <p:style>
          <a:lnRef idx="2">
            <a:schemeClr val="accent6"/>
          </a:lnRef>
          <a:fillRef idx="1">
            <a:schemeClr val="lt1"/>
          </a:fillRef>
          <a:effectRef idx="0">
            <a:schemeClr val="accent6"/>
          </a:effectRef>
          <a:fontRef idx="minor">
            <a:schemeClr val="dk1"/>
          </a:fontRef>
        </p:style>
        <p:txBody>
          <a:bodyPr lIns="360000" rIns="360000" rtlCol="0" anchor="ctr"/>
          <a:lstStyle/>
          <a:p>
            <a:pPr algn="ctr"/>
            <a:r>
              <a:rPr lang="vi-VN" sz="2300" dirty="0">
                <a:latin typeface="Arial" panose="020B0604020202020204" pitchFamily="34" charset="0"/>
                <a:cs typeface="Arial" panose="020B0604020202020204" pitchFamily="34" charset="0"/>
              </a:rPr>
              <a:t>Những người yếu đuối vẫn hay hiền lành. Muốn ác, phải là kẻ mạnh. Hắn đâu còn mạnh nữa. </a:t>
            </a:r>
          </a:p>
          <a:p>
            <a:pPr algn="r"/>
            <a:r>
              <a:rPr lang="vi-VN" dirty="0"/>
              <a:t>(Nam Cao, "Chí Phèo")</a:t>
            </a:r>
            <a:endParaRPr dirty="0"/>
          </a:p>
        </p:txBody>
      </p:sp>
      <p:sp>
        <p:nvSpPr>
          <p:cNvPr id="21" name="Rounded Rectangle 20">
            <a:extLst>
              <a:ext uri="{FF2B5EF4-FFF2-40B4-BE49-F238E27FC236}">
                <a16:creationId xmlns:a16="http://schemas.microsoft.com/office/drawing/2014/main" id="{245771D0-30AB-B743-AEB9-EC110BD2D5EF}"/>
              </a:ext>
            </a:extLst>
          </p:cNvPr>
          <p:cNvSpPr/>
          <p:nvPr/>
        </p:nvSpPr>
        <p:spPr>
          <a:xfrm>
            <a:off x="6526053" y="4696740"/>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có kết luận ngầm</a:t>
            </a:r>
            <a:endParaRPr sz="2200" dirty="0">
              <a:latin typeface="Arial" panose="020B0604020202020204" pitchFamily="34" charset="0"/>
              <a:cs typeface="Arial" panose="020B0604020202020204" pitchFamily="34" charset="0"/>
            </a:endParaRPr>
          </a:p>
        </p:txBody>
      </p:sp>
      <p:sp>
        <p:nvSpPr>
          <p:cNvPr id="64" name="Rounded Rectangle 63">
            <a:extLst>
              <a:ext uri="{FF2B5EF4-FFF2-40B4-BE49-F238E27FC236}">
                <a16:creationId xmlns:a16="http://schemas.microsoft.com/office/drawing/2014/main" id="{4FB21269-A683-E94C-A597-56BAB67AA7BA}"/>
              </a:ext>
            </a:extLst>
          </p:cNvPr>
          <p:cNvSpPr/>
          <p:nvPr/>
        </p:nvSpPr>
        <p:spPr>
          <a:xfrm>
            <a:off x="2385672" y="4696740"/>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có tiền đề ngầm</a:t>
            </a:r>
            <a:endParaRPr sz="2200" dirty="0">
              <a:latin typeface="Arial" panose="020B0604020202020204" pitchFamily="34" charset="0"/>
              <a:cs typeface="Arial" panose="020B0604020202020204" pitchFamily="34" charset="0"/>
            </a:endParaRPr>
          </a:p>
        </p:txBody>
      </p:sp>
      <p:sp>
        <p:nvSpPr>
          <p:cNvPr id="65" name="Rounded Rectangle 64">
            <a:extLst>
              <a:ext uri="{FF2B5EF4-FFF2-40B4-BE49-F238E27FC236}">
                <a16:creationId xmlns:a16="http://schemas.microsoft.com/office/drawing/2014/main" id="{6230811A-9D94-9F4B-88BD-EDFFAF530896}"/>
              </a:ext>
            </a:extLst>
          </p:cNvPr>
          <p:cNvSpPr/>
          <p:nvPr/>
        </p:nvSpPr>
        <p:spPr>
          <a:xfrm>
            <a:off x="4378778" y="5361208"/>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hoàn chỉnh</a:t>
            </a:r>
            <a:endParaRPr sz="22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F59CE21D-657E-9041-A616-E90F853696D0}"/>
              </a:ext>
            </a:extLst>
          </p:cNvPr>
          <p:cNvSpPr txBox="1"/>
          <p:nvPr/>
        </p:nvSpPr>
        <p:spPr>
          <a:xfrm>
            <a:off x="3444949" y="3742661"/>
            <a:ext cx="3913251" cy="446276"/>
          </a:xfrm>
          <a:prstGeom prst="rect">
            <a:avLst/>
          </a:prstGeom>
          <a:noFill/>
        </p:spPr>
        <p:txBody>
          <a:bodyPr wrap="none" rtlCol="0">
            <a:spAutoFit/>
          </a:bodyPr>
          <a:lstStyle/>
          <a:p>
            <a:r>
              <a:rPr lang="vi-VN" sz="2300" dirty="0">
                <a:solidFill>
                  <a:srgbClr val="FF0000"/>
                </a:solidFill>
                <a:latin typeface="Arial" panose="020B0604020202020204" pitchFamily="34" charset="0"/>
                <a:cs typeface="Arial" panose="020B0604020202020204" pitchFamily="34" charset="0"/>
              </a:rPr>
              <a:t>Hắn không thể làm ác được.</a:t>
            </a:r>
            <a:endParaRPr sz="2300" dirty="0">
              <a:solidFill>
                <a:srgbClr val="FF0000"/>
              </a:solidFill>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1BEAB53B-04EA-4045-B7F3-1367FFDF3766}"/>
              </a:ext>
            </a:extLst>
          </p:cNvPr>
          <p:cNvSpPr/>
          <p:nvPr/>
        </p:nvSpPr>
        <p:spPr>
          <a:xfrm>
            <a:off x="0" y="1754237"/>
            <a:ext cx="12192000" cy="506933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7" name="Rectangle 76">
            <a:extLst>
              <a:ext uri="{FF2B5EF4-FFF2-40B4-BE49-F238E27FC236}">
                <a16:creationId xmlns:a16="http://schemas.microsoft.com/office/drawing/2014/main" id="{05989306-0C30-E542-A943-7E04129DDEA1}"/>
              </a:ext>
            </a:extLst>
          </p:cNvPr>
          <p:cNvSpPr/>
          <p:nvPr/>
        </p:nvSpPr>
        <p:spPr>
          <a:xfrm>
            <a:off x="2512451" y="2023111"/>
            <a:ext cx="7528703" cy="2298898"/>
          </a:xfrm>
          <a:prstGeom prst="rect">
            <a:avLst/>
          </a:prstGeom>
          <a:ln>
            <a:noFill/>
          </a:ln>
          <a:scene3d>
            <a:camera prst="orthographicFront"/>
            <a:lightRig rig="threePt" dir="t"/>
          </a:scene3d>
          <a:sp3d>
            <a:bevelT w="190500" h="139700" prst="hardEdge"/>
          </a:sp3d>
        </p:spPr>
        <p:style>
          <a:lnRef idx="2">
            <a:schemeClr val="accent6"/>
          </a:lnRef>
          <a:fillRef idx="1">
            <a:schemeClr val="lt1"/>
          </a:fillRef>
          <a:effectRef idx="0">
            <a:schemeClr val="accent6"/>
          </a:effectRef>
          <a:fontRef idx="minor">
            <a:schemeClr val="dk1"/>
          </a:fontRef>
        </p:style>
        <p:txBody>
          <a:bodyPr lIns="540000" tIns="360000" rIns="540000" bIns="360000" rtlCol="0" anchor="ctr"/>
          <a:lstStyle/>
          <a:p>
            <a:pPr algn="ctr"/>
            <a:r>
              <a:rPr lang="en-US" sz="2300" dirty="0" err="1">
                <a:latin typeface="Arial" panose="020B0604020202020204" pitchFamily="34" charset="0"/>
                <a:cs typeface="Arial" panose="020B0604020202020204" pitchFamily="34" charset="0"/>
              </a:rPr>
              <a:t>Vì</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tôi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đã</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thấy</a:t>
            </a:r>
            <a:r>
              <a:rPr lang="en-US" sz="2300" dirty="0">
                <a:latin typeface="Arial" panose="020B0604020202020204" pitchFamily="34" charset="0"/>
                <a:cs typeface="Arial" panose="020B0604020202020204" pitchFamily="34" charset="0"/>
              </a:rPr>
              <a:t> 1,000 con </a:t>
            </a:r>
            <a:r>
              <a:rPr lang="en-US" sz="2300" dirty="0" err="1">
                <a:latin typeface="Arial" panose="020B0604020202020204" pitchFamily="34" charset="0"/>
                <a:cs typeface="Arial" panose="020B0604020202020204" pitchFamily="34" charset="0"/>
              </a:rPr>
              <a:t>thiên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nga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và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tất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cả</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chúng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đều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màu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trắng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tôi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nghĩ</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hầu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hết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những</a:t>
            </a:r>
            <a:r>
              <a:rPr lang="en-US" sz="2300" dirty="0">
                <a:latin typeface="Arial" panose="020B0604020202020204" pitchFamily="34" charset="0"/>
                <a:cs typeface="Arial" panose="020B0604020202020204" pitchFamily="34" charset="0"/>
              </a:rPr>
              <a:t> con </a:t>
            </a:r>
            <a:r>
              <a:rPr lang="en-US" sz="2300" dirty="0" err="1">
                <a:latin typeface="Arial" panose="020B0604020202020204" pitchFamily="34" charset="0"/>
                <a:cs typeface="Arial" panose="020B0604020202020204" pitchFamily="34" charset="0"/>
              </a:rPr>
              <a:t>thiên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nga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đều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màu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trắng</a:t>
            </a:r>
            <a:r>
              <a:rPr lang="en-US"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78" name="Rounded Rectangle 77">
            <a:extLst>
              <a:ext uri="{FF2B5EF4-FFF2-40B4-BE49-F238E27FC236}">
                <a16:creationId xmlns:a16="http://schemas.microsoft.com/office/drawing/2014/main" id="{A40D64BF-705D-ED49-8D45-1ABCD2FE1D65}"/>
              </a:ext>
            </a:extLst>
          </p:cNvPr>
          <p:cNvSpPr/>
          <p:nvPr/>
        </p:nvSpPr>
        <p:spPr>
          <a:xfrm>
            <a:off x="2315602" y="4649402"/>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có tiền đề ngầm</a:t>
            </a:r>
            <a:endParaRPr sz="2200" dirty="0">
              <a:latin typeface="Arial" panose="020B0604020202020204" pitchFamily="34" charset="0"/>
              <a:cs typeface="Arial" panose="020B0604020202020204" pitchFamily="34" charset="0"/>
            </a:endParaRPr>
          </a:p>
        </p:txBody>
      </p:sp>
      <p:sp>
        <p:nvSpPr>
          <p:cNvPr id="79" name="Rounded Rectangle 78">
            <a:extLst>
              <a:ext uri="{FF2B5EF4-FFF2-40B4-BE49-F238E27FC236}">
                <a16:creationId xmlns:a16="http://schemas.microsoft.com/office/drawing/2014/main" id="{B75E434F-B000-BE4A-87D2-20AC643794C7}"/>
              </a:ext>
            </a:extLst>
          </p:cNvPr>
          <p:cNvSpPr/>
          <p:nvPr/>
        </p:nvSpPr>
        <p:spPr>
          <a:xfrm>
            <a:off x="6541606" y="4652124"/>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có kết luận ngầm</a:t>
            </a:r>
            <a:endParaRPr sz="2200" dirty="0">
              <a:latin typeface="Arial" panose="020B0604020202020204" pitchFamily="34" charset="0"/>
              <a:cs typeface="Arial" panose="020B0604020202020204" pitchFamily="34" charset="0"/>
            </a:endParaRPr>
          </a:p>
        </p:txBody>
      </p:sp>
      <p:sp>
        <p:nvSpPr>
          <p:cNvPr id="80" name="Rounded Rectangle 79">
            <a:extLst>
              <a:ext uri="{FF2B5EF4-FFF2-40B4-BE49-F238E27FC236}">
                <a16:creationId xmlns:a16="http://schemas.microsoft.com/office/drawing/2014/main" id="{BCAFE3E6-9A8E-724D-8B83-ADCAC41B6367}"/>
              </a:ext>
            </a:extLst>
          </p:cNvPr>
          <p:cNvSpPr/>
          <p:nvPr/>
        </p:nvSpPr>
        <p:spPr>
          <a:xfrm>
            <a:off x="4308708" y="5388329"/>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hoàn chỉnh</a:t>
            </a:r>
            <a:endParaRPr sz="2200" dirty="0">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FEBA9B8A-B5F5-4743-9085-22E1BD611347}"/>
              </a:ext>
            </a:extLst>
          </p:cNvPr>
          <p:cNvSpPr/>
          <p:nvPr/>
        </p:nvSpPr>
        <p:spPr>
          <a:xfrm>
            <a:off x="0" y="1754237"/>
            <a:ext cx="12192000" cy="506933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1" name="Rectangle 90">
            <a:extLst>
              <a:ext uri="{FF2B5EF4-FFF2-40B4-BE49-F238E27FC236}">
                <a16:creationId xmlns:a16="http://schemas.microsoft.com/office/drawing/2014/main" id="{C59D18E9-D2B2-184D-BB66-8EA3F341D81F}"/>
              </a:ext>
            </a:extLst>
          </p:cNvPr>
          <p:cNvSpPr/>
          <p:nvPr/>
        </p:nvSpPr>
        <p:spPr>
          <a:xfrm>
            <a:off x="2452607" y="2040852"/>
            <a:ext cx="7528703" cy="2298898"/>
          </a:xfrm>
          <a:prstGeom prst="rect">
            <a:avLst/>
          </a:prstGeom>
          <a:ln>
            <a:noFill/>
          </a:ln>
          <a:scene3d>
            <a:camera prst="orthographicFront"/>
            <a:lightRig rig="threePt" dir="t"/>
          </a:scene3d>
          <a:sp3d>
            <a:bevelT w="190500" h="139700" prst="hardEdge"/>
          </a:sp3d>
        </p:spPr>
        <p:style>
          <a:lnRef idx="2">
            <a:schemeClr val="accent6"/>
          </a:lnRef>
          <a:fillRef idx="1">
            <a:schemeClr val="lt1"/>
          </a:fillRef>
          <a:effectRef idx="0">
            <a:schemeClr val="accent6"/>
          </a:effectRef>
          <a:fontRef idx="minor">
            <a:schemeClr val="dk1"/>
          </a:fontRef>
        </p:style>
        <p:txBody>
          <a:bodyPr lIns="540000" tIns="360000" rIns="540000" bIns="360000" rtlCol="0" anchor="ctr"/>
          <a:lstStyle/>
          <a:p>
            <a:pPr algn="ctr"/>
            <a:r>
              <a:rPr lang="en-US" sz="2300" dirty="0" err="1">
                <a:latin typeface="Arial" panose="020B0604020202020204" pitchFamily="34" charset="0"/>
                <a:cs typeface="Arial" panose="020B0604020202020204" pitchFamily="34" charset="0"/>
              </a:rPr>
              <a:t>Sáng</a:t>
            </a:r>
            <a:r>
              <a:rPr lang="en-US" sz="2300" dirty="0">
                <a:latin typeface="Arial" panose="020B0604020202020204" pitchFamily="34" charset="0"/>
                <a:cs typeface="Arial" panose="020B0604020202020204" pitchFamily="34" charset="0"/>
              </a:rPr>
              <a:t> nay </a:t>
            </a:r>
            <a:r>
              <a:rPr lang="en-US" sz="2300" dirty="0" err="1">
                <a:latin typeface="Arial" panose="020B0604020202020204" pitchFamily="34" charset="0"/>
                <a:cs typeface="Arial" panose="020B0604020202020204" pitchFamily="34" charset="0"/>
              </a:rPr>
              <a:t>ông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chủ</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nói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ông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sẽ</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sa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thải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bất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cứ</a:t>
            </a:r>
            <a:r>
              <a:rPr lang="en-US" sz="2300" dirty="0">
                <a:latin typeface="Arial" panose="020B0604020202020204" pitchFamily="34" charset="0"/>
                <a:cs typeface="Arial" panose="020B0604020202020204" pitchFamily="34" charset="0"/>
              </a:rPr>
              <a:t> ai </a:t>
            </a:r>
            <a:r>
              <a:rPr lang="en-US" sz="2300" dirty="0" err="1">
                <a:latin typeface="Arial" panose="020B0604020202020204" pitchFamily="34" charset="0"/>
                <a:cs typeface="Arial" panose="020B0604020202020204" pitchFamily="34" charset="0"/>
              </a:rPr>
              <a:t>nghỉ</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làm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trên</a:t>
            </a:r>
            <a:r>
              <a:rPr lang="en-US" sz="2300" dirty="0">
                <a:latin typeface="Arial" panose="020B0604020202020204" pitchFamily="34" charset="0"/>
                <a:cs typeface="Arial" panose="020B0604020202020204" pitchFamily="34" charset="0"/>
              </a:rPr>
              <a:t> 7 </a:t>
            </a:r>
            <a:r>
              <a:rPr lang="en-US" sz="2300" dirty="0" err="1">
                <a:latin typeface="Arial" panose="020B0604020202020204" pitchFamily="34" charset="0"/>
                <a:cs typeface="Arial" panose="020B0604020202020204" pitchFamily="34" charset="0"/>
              </a:rPr>
              <a:t>ngày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trong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tháng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Tôi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thấy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anh</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đã</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nghỉ</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làm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hơn</a:t>
            </a:r>
            <a:r>
              <a:rPr lang="en-US" sz="2300" dirty="0">
                <a:latin typeface="Arial" panose="020B0604020202020204" pitchFamily="34" charset="0"/>
                <a:cs typeface="Arial" panose="020B0604020202020204" pitchFamily="34" charset="0"/>
              </a:rPr>
              <a:t> 7 </a:t>
            </a:r>
            <a:r>
              <a:rPr lang="en-US" sz="2300" dirty="0" err="1">
                <a:latin typeface="Arial" panose="020B0604020202020204" pitchFamily="34" charset="0"/>
                <a:cs typeface="Arial" panose="020B0604020202020204" pitchFamily="34" charset="0"/>
              </a:rPr>
              <a:t>ngày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rồi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đấy</a:t>
            </a:r>
            <a:r>
              <a:rPr lang="en-US" sz="2300" dirty="0">
                <a:latin typeface="Arial" panose="020B0604020202020204" pitchFamily="34" charset="0"/>
                <a:cs typeface="Arial" panose="020B0604020202020204" pitchFamily="34" charset="0"/>
              </a:rPr>
              <a:t>. Anh </a:t>
            </a:r>
            <a:r>
              <a:rPr lang="en-US" sz="2300" dirty="0" err="1">
                <a:latin typeface="Arial" panose="020B0604020202020204" pitchFamily="34" charset="0"/>
                <a:cs typeface="Arial" panose="020B0604020202020204" pitchFamily="34" charset="0"/>
              </a:rPr>
              <a:t>hiểu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tôi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muốn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nói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gì</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rồi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chứ</a:t>
            </a:r>
            <a:r>
              <a:rPr lang="en-US"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92" name="Rounded Rectangle 91">
            <a:extLst>
              <a:ext uri="{FF2B5EF4-FFF2-40B4-BE49-F238E27FC236}">
                <a16:creationId xmlns:a16="http://schemas.microsoft.com/office/drawing/2014/main" id="{54E12752-7032-0F42-ACF0-9818261575B0}"/>
              </a:ext>
            </a:extLst>
          </p:cNvPr>
          <p:cNvSpPr/>
          <p:nvPr/>
        </p:nvSpPr>
        <p:spPr>
          <a:xfrm>
            <a:off x="2315602" y="4649402"/>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có tiền đề ngầm</a:t>
            </a:r>
            <a:endParaRPr sz="2200" dirty="0">
              <a:latin typeface="Arial" panose="020B0604020202020204" pitchFamily="34" charset="0"/>
              <a:cs typeface="Arial" panose="020B0604020202020204" pitchFamily="34" charset="0"/>
            </a:endParaRPr>
          </a:p>
        </p:txBody>
      </p:sp>
      <p:sp>
        <p:nvSpPr>
          <p:cNvPr id="93" name="Rounded Rectangle 92">
            <a:extLst>
              <a:ext uri="{FF2B5EF4-FFF2-40B4-BE49-F238E27FC236}">
                <a16:creationId xmlns:a16="http://schemas.microsoft.com/office/drawing/2014/main" id="{513B993F-D4FF-D643-976C-E94B2FC5F619}"/>
              </a:ext>
            </a:extLst>
          </p:cNvPr>
          <p:cNvSpPr/>
          <p:nvPr/>
        </p:nvSpPr>
        <p:spPr>
          <a:xfrm>
            <a:off x="4268824" y="5377558"/>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hoàn chỉnh</a:t>
            </a:r>
            <a:endParaRPr sz="2200" dirty="0">
              <a:latin typeface="Arial" panose="020B0604020202020204" pitchFamily="34" charset="0"/>
              <a:cs typeface="Arial" panose="020B0604020202020204" pitchFamily="34" charset="0"/>
            </a:endParaRPr>
          </a:p>
        </p:txBody>
      </p:sp>
      <p:sp>
        <p:nvSpPr>
          <p:cNvPr id="94" name="Rounded Rectangle 93">
            <a:extLst>
              <a:ext uri="{FF2B5EF4-FFF2-40B4-BE49-F238E27FC236}">
                <a16:creationId xmlns:a16="http://schemas.microsoft.com/office/drawing/2014/main" id="{7E1E0B70-98EF-A743-83ED-D02C02EF1E72}"/>
              </a:ext>
            </a:extLst>
          </p:cNvPr>
          <p:cNvSpPr/>
          <p:nvPr/>
        </p:nvSpPr>
        <p:spPr>
          <a:xfrm>
            <a:off x="6402204" y="4646379"/>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có kết luận ngầm</a:t>
            </a:r>
            <a:endParaRPr sz="2200" dirty="0">
              <a:latin typeface="Arial" panose="020B0604020202020204" pitchFamily="34" charset="0"/>
              <a:cs typeface="Arial" panose="020B0604020202020204" pitchFamily="34" charset="0"/>
            </a:endParaRPr>
          </a:p>
        </p:txBody>
      </p:sp>
      <p:sp>
        <p:nvSpPr>
          <p:cNvPr id="95" name="TextBox 94">
            <a:extLst>
              <a:ext uri="{FF2B5EF4-FFF2-40B4-BE49-F238E27FC236}">
                <a16:creationId xmlns:a16="http://schemas.microsoft.com/office/drawing/2014/main" id="{EBAA3E34-DF07-3541-BF63-006AA7430A81}"/>
              </a:ext>
            </a:extLst>
          </p:cNvPr>
          <p:cNvSpPr txBox="1"/>
          <p:nvPr/>
        </p:nvSpPr>
        <p:spPr>
          <a:xfrm>
            <a:off x="4308708" y="3841300"/>
            <a:ext cx="3292889" cy="446276"/>
          </a:xfrm>
          <a:prstGeom prst="rect">
            <a:avLst/>
          </a:prstGeom>
          <a:noFill/>
        </p:spPr>
        <p:txBody>
          <a:bodyPr wrap="none" rtlCol="0">
            <a:spAutoFit/>
          </a:bodyPr>
          <a:lstStyle/>
          <a:p>
            <a:r>
              <a:rPr lang="vi-VN" sz="2300" i="1" dirty="0">
                <a:solidFill>
                  <a:srgbClr val="FF0000"/>
                </a:solidFill>
                <a:latin typeface="Arial" panose="020B0604020202020204" pitchFamily="34" charset="0"/>
                <a:cs typeface="Arial" panose="020B0604020202020204" pitchFamily="34" charset="0"/>
              </a:rPr>
              <a:t>Ông chủ sẽ sa thải anh.</a:t>
            </a:r>
            <a:endParaRPr sz="2300" i="1" dirty="0">
              <a:solidFill>
                <a:srgbClr val="FF0000"/>
              </a:solidFill>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B76C99C7-01BA-434D-BD16-D646AD47A680}"/>
              </a:ext>
            </a:extLst>
          </p:cNvPr>
          <p:cNvSpPr/>
          <p:nvPr/>
        </p:nvSpPr>
        <p:spPr>
          <a:xfrm>
            <a:off x="0" y="1786374"/>
            <a:ext cx="12192000" cy="506933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2" name="Rectangle 101">
            <a:extLst>
              <a:ext uri="{FF2B5EF4-FFF2-40B4-BE49-F238E27FC236}">
                <a16:creationId xmlns:a16="http://schemas.microsoft.com/office/drawing/2014/main" id="{8D065A69-7DC1-3E4C-A0E7-A078996296B1}"/>
              </a:ext>
            </a:extLst>
          </p:cNvPr>
          <p:cNvSpPr/>
          <p:nvPr/>
        </p:nvSpPr>
        <p:spPr>
          <a:xfrm>
            <a:off x="2452607" y="2072989"/>
            <a:ext cx="7528703" cy="2298898"/>
          </a:xfrm>
          <a:prstGeom prst="rect">
            <a:avLst/>
          </a:prstGeom>
          <a:ln>
            <a:noFill/>
          </a:ln>
          <a:scene3d>
            <a:camera prst="orthographicFront"/>
            <a:lightRig rig="threePt" dir="t"/>
          </a:scene3d>
          <a:sp3d>
            <a:bevelT w="190500" h="139700" prst="hardEdge"/>
          </a:sp3d>
        </p:spPr>
        <p:style>
          <a:lnRef idx="2">
            <a:schemeClr val="accent6"/>
          </a:lnRef>
          <a:fillRef idx="1">
            <a:schemeClr val="lt1"/>
          </a:fillRef>
          <a:effectRef idx="0">
            <a:schemeClr val="accent6"/>
          </a:effectRef>
          <a:fontRef idx="minor">
            <a:schemeClr val="dk1"/>
          </a:fontRef>
        </p:style>
        <p:txBody>
          <a:bodyPr lIns="540000" tIns="360000" rIns="540000" bIns="360000" rtlCol="0" anchor="ctr"/>
          <a:lstStyle/>
          <a:p>
            <a:pPr algn="ctr"/>
            <a:r>
              <a:rPr lang="vi-VN" sz="2300" dirty="0">
                <a:latin typeface="Arial" panose="020B0604020202020204" pitchFamily="34" charset="0"/>
                <a:cs typeface="Arial" panose="020B0604020202020204" pitchFamily="34" charset="0"/>
              </a:rPr>
              <a:t>Phương ngôn nói thực không sai: "Ma quỷ đến đẻ trứng nhà nào thì nhà ấy sinh ra một đứa con gái đẹp". Bây giờ thì nó vào đúng nhà này rồi. </a:t>
            </a:r>
          </a:p>
          <a:p>
            <a:pPr algn="r"/>
            <a:r>
              <a:rPr lang="vi-VN" sz="2300" dirty="0">
                <a:latin typeface="Arial" panose="020B0604020202020204" pitchFamily="34" charset="0"/>
                <a:cs typeface="Arial" panose="020B0604020202020204" pitchFamily="34" charset="0"/>
              </a:rPr>
              <a:t>(F. Sinle, </a:t>
            </a:r>
            <a:r>
              <a:rPr lang="vi-VN" sz="2300" i="1" dirty="0">
                <a:latin typeface="Arial" panose="020B0604020202020204" pitchFamily="34" charset="0"/>
                <a:cs typeface="Arial" panose="020B0604020202020204" pitchFamily="34" charset="0"/>
              </a:rPr>
              <a:t>Những tên cướp</a:t>
            </a:r>
            <a:r>
              <a:rPr lang="vi-VN" sz="2300"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103" name="Rounded Rectangle 102">
            <a:extLst>
              <a:ext uri="{FF2B5EF4-FFF2-40B4-BE49-F238E27FC236}">
                <a16:creationId xmlns:a16="http://schemas.microsoft.com/office/drawing/2014/main" id="{A99AAF29-C94E-2346-B0EC-B1E5D77B7FD6}"/>
              </a:ext>
            </a:extLst>
          </p:cNvPr>
          <p:cNvSpPr/>
          <p:nvPr/>
        </p:nvSpPr>
        <p:spPr>
          <a:xfrm>
            <a:off x="6339603" y="4756038"/>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có tiền đề ngầm</a:t>
            </a:r>
            <a:endParaRPr sz="2200" dirty="0">
              <a:latin typeface="Arial" panose="020B0604020202020204" pitchFamily="34" charset="0"/>
              <a:cs typeface="Arial" panose="020B0604020202020204" pitchFamily="34" charset="0"/>
            </a:endParaRPr>
          </a:p>
        </p:txBody>
      </p:sp>
      <p:sp>
        <p:nvSpPr>
          <p:cNvPr id="104" name="Rounded Rectangle 103">
            <a:extLst>
              <a:ext uri="{FF2B5EF4-FFF2-40B4-BE49-F238E27FC236}">
                <a16:creationId xmlns:a16="http://schemas.microsoft.com/office/drawing/2014/main" id="{5053FB2A-0139-3C43-AD2A-C110A3B7A8F4}"/>
              </a:ext>
            </a:extLst>
          </p:cNvPr>
          <p:cNvSpPr/>
          <p:nvPr/>
        </p:nvSpPr>
        <p:spPr>
          <a:xfrm>
            <a:off x="4268824" y="5409695"/>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hoàn chỉnh</a:t>
            </a:r>
            <a:endParaRPr sz="2200" dirty="0">
              <a:latin typeface="Arial" panose="020B0604020202020204" pitchFamily="34" charset="0"/>
              <a:cs typeface="Arial" panose="020B0604020202020204" pitchFamily="34" charset="0"/>
            </a:endParaRPr>
          </a:p>
        </p:txBody>
      </p:sp>
      <p:sp>
        <p:nvSpPr>
          <p:cNvPr id="105" name="Rounded Rectangle 104">
            <a:extLst>
              <a:ext uri="{FF2B5EF4-FFF2-40B4-BE49-F238E27FC236}">
                <a16:creationId xmlns:a16="http://schemas.microsoft.com/office/drawing/2014/main" id="{510584C2-B31B-5F41-996A-F8890D624154}"/>
              </a:ext>
            </a:extLst>
          </p:cNvPr>
          <p:cNvSpPr/>
          <p:nvPr/>
        </p:nvSpPr>
        <p:spPr>
          <a:xfrm>
            <a:off x="2259624" y="4733235"/>
            <a:ext cx="3766305" cy="600075"/>
          </a:xfrm>
          <a:prstGeom prst="roundRect">
            <a:avLst>
              <a:gd name="adj" fmla="val 31482"/>
            </a:avLst>
          </a:prstGeom>
          <a:solidFill>
            <a:schemeClr val="accent4">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tIns="0" bIns="0" rtlCol="0" anchor="ctr"/>
          <a:lstStyle/>
          <a:p>
            <a:pPr algn="ctr"/>
            <a:r>
              <a:rPr lang="vi-VN" sz="2200" b="1" dirty="0">
                <a:latin typeface="Arial" panose="020B0604020202020204" pitchFamily="34" charset="0"/>
                <a:cs typeface="Arial" panose="020B0604020202020204" pitchFamily="34" charset="0"/>
              </a:rPr>
              <a:t>Luận cứ có kết luận ngầm</a:t>
            </a:r>
            <a:endParaRPr sz="2200" dirty="0">
              <a:latin typeface="Arial" panose="020B0604020202020204" pitchFamily="34" charset="0"/>
              <a:cs typeface="Arial" panose="020B0604020202020204" pitchFamily="34" charset="0"/>
            </a:endParaRPr>
          </a:p>
        </p:txBody>
      </p:sp>
      <p:sp>
        <p:nvSpPr>
          <p:cNvPr id="106" name="TextBox 105">
            <a:extLst>
              <a:ext uri="{FF2B5EF4-FFF2-40B4-BE49-F238E27FC236}">
                <a16:creationId xmlns:a16="http://schemas.microsoft.com/office/drawing/2014/main" id="{1603798E-6ED8-6F4C-B2AE-B685070EA1E3}"/>
              </a:ext>
            </a:extLst>
          </p:cNvPr>
          <p:cNvSpPr txBox="1"/>
          <p:nvPr/>
        </p:nvSpPr>
        <p:spPr>
          <a:xfrm>
            <a:off x="4240580" y="3959280"/>
            <a:ext cx="4323620" cy="446276"/>
          </a:xfrm>
          <a:prstGeom prst="rect">
            <a:avLst/>
          </a:prstGeom>
          <a:noFill/>
        </p:spPr>
        <p:txBody>
          <a:bodyPr wrap="none" rtlCol="0">
            <a:spAutoFit/>
          </a:bodyPr>
          <a:lstStyle/>
          <a:p>
            <a:r>
              <a:rPr lang="vi-VN" sz="2300" dirty="0">
                <a:solidFill>
                  <a:srgbClr val="FF0000"/>
                </a:solidFill>
                <a:latin typeface="Arial" panose="020B0604020202020204" pitchFamily="34" charset="0"/>
                <a:cs typeface="Arial" panose="020B0604020202020204" pitchFamily="34" charset="0"/>
              </a:rPr>
              <a:t>Nhà này hẳn có cô con gái đẹp.</a:t>
            </a:r>
            <a:endParaRPr sz="23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815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6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checkerboard(across)">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checkerboard(across)">
                                      <p:cBhvr>
                                        <p:cTn id="22" dur="500"/>
                                        <p:tgtEl>
                                          <p:spTgt spid="76"/>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checkerboard(across)">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checkerboard(across)">
                                      <p:cBhvr>
                                        <p:cTn id="30" dur="500"/>
                                        <p:tgtEl>
                                          <p:spTgt spid="78"/>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checkerboard(across)">
                                      <p:cBhvr>
                                        <p:cTn id="33" dur="500"/>
                                        <p:tgtEl>
                                          <p:spTgt spid="80"/>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checkerboard(across)">
                                      <p:cBhvr>
                                        <p:cTn id="36" dur="500"/>
                                        <p:tgtEl>
                                          <p:spTgt spid="79"/>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xit" presetSubtype="21" fill="hold" grpId="2" nodeType="clickEffect">
                                  <p:stCondLst>
                                    <p:cond delay="0"/>
                                  </p:stCondLst>
                                  <p:childTnLst>
                                    <p:animEffect transition="out" filter="barn(inVertical)">
                                      <p:cBhvr>
                                        <p:cTn id="40" dur="500"/>
                                        <p:tgtEl>
                                          <p:spTgt spid="78"/>
                                        </p:tgtEl>
                                      </p:cBhvr>
                                    </p:animEffect>
                                    <p:set>
                                      <p:cBhvr>
                                        <p:cTn id="41" dur="1" fill="hold">
                                          <p:stCondLst>
                                            <p:cond delay="499"/>
                                          </p:stCondLst>
                                        </p:cTn>
                                        <p:tgtEl>
                                          <p:spTgt spid="78"/>
                                        </p:tgtEl>
                                        <p:attrNameLst>
                                          <p:attrName>style.visibility</p:attrName>
                                        </p:attrNameLst>
                                      </p:cBhvr>
                                      <p:to>
                                        <p:strVal val="hidden"/>
                                      </p:to>
                                    </p:set>
                                  </p:childTnLst>
                                </p:cTn>
                              </p:par>
                              <p:par>
                                <p:cTn id="42" presetID="16" presetClass="exit" presetSubtype="21" fill="hold" grpId="3" nodeType="withEffect">
                                  <p:stCondLst>
                                    <p:cond delay="0"/>
                                  </p:stCondLst>
                                  <p:childTnLst>
                                    <p:animEffect transition="out" filter="barn(inVertical)">
                                      <p:cBhvr>
                                        <p:cTn id="43" dur="500"/>
                                        <p:tgtEl>
                                          <p:spTgt spid="79"/>
                                        </p:tgtEl>
                                      </p:cBhvr>
                                    </p:animEffect>
                                    <p:set>
                                      <p:cBhvr>
                                        <p:cTn id="44" dur="1" fill="hold">
                                          <p:stCondLst>
                                            <p:cond delay="499"/>
                                          </p:stCondLst>
                                        </p:cTn>
                                        <p:tgtEl>
                                          <p:spTgt spid="79"/>
                                        </p:tgtEl>
                                        <p:attrNameLst>
                                          <p:attrName>style.visibility</p:attrName>
                                        </p:attrNameLst>
                                      </p:cBhvr>
                                      <p:to>
                                        <p:strVal val="hidden"/>
                                      </p:to>
                                    </p:set>
                                  </p:childTnLst>
                                  <p:subTnLst>
                                    <p:audio>
                                      <p:cMediaNode>
                                        <p:cTn display="0" masterRel="sameClick">
                                          <p:stCondLst>
                                            <p:cond evt="begin" delay="0">
                                              <p:tn val="42"/>
                                            </p:cond>
                                          </p:stCondLst>
                                          <p:endCondLst>
                                            <p:cond evt="onStopAudio" delay="0">
                                              <p:tgtEl>
                                                <p:sldTgt/>
                                              </p:tgtEl>
                                            </p:cond>
                                          </p:endCondLst>
                                        </p:cTn>
                                        <p:tgtEl>
                                          <p:sndTgt r:embed="rId2" name="bomb.wav"/>
                                        </p:tgtEl>
                                      </p:cMediaNode>
                                    </p:audio>
                                  </p:subTnLst>
                                </p:cTn>
                              </p:par>
                            </p:childTnLst>
                          </p:cTn>
                        </p:par>
                      </p:childTnLst>
                    </p:cTn>
                  </p:par>
                  <p:par>
                    <p:cTn id="45" fill="hold">
                      <p:stCondLst>
                        <p:cond delay="indefinite"/>
                      </p:stCondLst>
                      <p:childTnLst>
                        <p:par>
                          <p:cTn id="46" fill="hold">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checkerboard(across)">
                                      <p:cBhvr>
                                        <p:cTn id="49" dur="500"/>
                                        <p:tgtEl>
                                          <p:spTgt spid="86"/>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checkerboard(across)">
                                      <p:cBhvr>
                                        <p:cTn id="52" dur="500"/>
                                        <p:tgtEl>
                                          <p:spTgt spid="91"/>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checkerboard(across)">
                                      <p:cBhvr>
                                        <p:cTn id="57" dur="500"/>
                                        <p:tgtEl>
                                          <p:spTgt spid="92"/>
                                        </p:tgtEl>
                                      </p:cBhvr>
                                    </p:animEffect>
                                  </p:childTnLst>
                                </p:cTn>
                              </p:par>
                              <p:par>
                                <p:cTn id="58" presetID="5" presetClass="entr" presetSubtype="10" fill="hold" grpId="0"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checkerboard(across)">
                                      <p:cBhvr>
                                        <p:cTn id="60" dur="500"/>
                                        <p:tgtEl>
                                          <p:spTgt spid="94"/>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checkerboard(across)">
                                      <p:cBhvr>
                                        <p:cTn id="63" dur="500"/>
                                        <p:tgtEl>
                                          <p:spTgt spid="93"/>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xit" presetSubtype="21" fill="hold" grpId="2" nodeType="clickEffect">
                                  <p:stCondLst>
                                    <p:cond delay="0"/>
                                  </p:stCondLst>
                                  <p:childTnLst>
                                    <p:animEffect transition="out" filter="barn(inVertical)">
                                      <p:cBhvr>
                                        <p:cTn id="67" dur="500"/>
                                        <p:tgtEl>
                                          <p:spTgt spid="92"/>
                                        </p:tgtEl>
                                      </p:cBhvr>
                                    </p:animEffect>
                                    <p:set>
                                      <p:cBhvr>
                                        <p:cTn id="68" dur="1" fill="hold">
                                          <p:stCondLst>
                                            <p:cond delay="499"/>
                                          </p:stCondLst>
                                        </p:cTn>
                                        <p:tgtEl>
                                          <p:spTgt spid="92"/>
                                        </p:tgtEl>
                                        <p:attrNameLst>
                                          <p:attrName>style.visibility</p:attrName>
                                        </p:attrNameLst>
                                      </p:cBhvr>
                                      <p:to>
                                        <p:strVal val="hidden"/>
                                      </p:to>
                                    </p:set>
                                  </p:childTnLst>
                                  <p:subTnLst>
                                    <p:audio>
                                      <p:cMediaNode>
                                        <p:cTn display="0" masterRel="sameClick">
                                          <p:stCondLst>
                                            <p:cond evt="begin" delay="0">
                                              <p:tn val="66"/>
                                            </p:cond>
                                          </p:stCondLst>
                                          <p:endCondLst>
                                            <p:cond evt="onStopAudio" delay="0">
                                              <p:tgtEl>
                                                <p:sldTgt/>
                                              </p:tgtEl>
                                            </p:cond>
                                          </p:endCondLst>
                                        </p:cTn>
                                        <p:tgtEl>
                                          <p:sndTgt r:embed="rId2" name="bomb.wav"/>
                                        </p:tgtEl>
                                      </p:cMediaNode>
                                    </p:audio>
                                  </p:subTnLst>
                                </p:cTn>
                              </p:par>
                              <p:par>
                                <p:cTn id="69" presetID="16" presetClass="exit" presetSubtype="21" fill="hold" grpId="3" nodeType="withEffect">
                                  <p:stCondLst>
                                    <p:cond delay="0"/>
                                  </p:stCondLst>
                                  <p:childTnLst>
                                    <p:animEffect transition="out" filter="barn(inVertical)">
                                      <p:cBhvr>
                                        <p:cTn id="70" dur="500"/>
                                        <p:tgtEl>
                                          <p:spTgt spid="93"/>
                                        </p:tgtEl>
                                      </p:cBhvr>
                                    </p:animEffect>
                                    <p:set>
                                      <p:cBhvr>
                                        <p:cTn id="71" dur="1" fill="hold">
                                          <p:stCondLst>
                                            <p:cond delay="499"/>
                                          </p:stCondLst>
                                        </p:cTn>
                                        <p:tgtEl>
                                          <p:spTgt spid="93"/>
                                        </p:tgtEl>
                                        <p:attrNameLst>
                                          <p:attrName>style.visibility</p:attrName>
                                        </p:attrNameLst>
                                      </p:cBhvr>
                                      <p:to>
                                        <p:strVal val="hidden"/>
                                      </p:to>
                                    </p:set>
                                  </p:childTnLst>
                                  <p:subTnLst>
                                    <p:audio>
                                      <p:cMediaNode>
                                        <p:cTn display="0" masterRel="sameClick">
                                          <p:stCondLst>
                                            <p:cond evt="begin" delay="0">
                                              <p:tn val="69"/>
                                            </p:cond>
                                          </p:stCondLst>
                                          <p:endCondLst>
                                            <p:cond evt="onStopAudio" delay="0">
                                              <p:tgtEl>
                                                <p:sldTgt/>
                                              </p:tgtEl>
                                            </p:cond>
                                          </p:endCondLst>
                                        </p:cTn>
                                        <p:tgtEl>
                                          <p:sndTgt r:embed="rId2" name="bomb.wav"/>
                                        </p:tgtEl>
                                      </p:cMediaNode>
                                    </p:audio>
                                  </p:sub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5" presetClass="entr" presetSubtype="10" fill="hold" grpId="0" nodeType="clickEffect">
                                  <p:stCondLst>
                                    <p:cond delay="0"/>
                                  </p:stCondLst>
                                  <p:childTnLst>
                                    <p:set>
                                      <p:cBhvr>
                                        <p:cTn id="79" dur="1" fill="hold">
                                          <p:stCondLst>
                                            <p:cond delay="0"/>
                                          </p:stCondLst>
                                        </p:cTn>
                                        <p:tgtEl>
                                          <p:spTgt spid="96"/>
                                        </p:tgtEl>
                                        <p:attrNameLst>
                                          <p:attrName>style.visibility</p:attrName>
                                        </p:attrNameLst>
                                      </p:cBhvr>
                                      <p:to>
                                        <p:strVal val="visible"/>
                                      </p:to>
                                    </p:set>
                                    <p:animEffect transition="in" filter="checkerboard(across)">
                                      <p:cBhvr>
                                        <p:cTn id="80" dur="500"/>
                                        <p:tgtEl>
                                          <p:spTgt spid="96"/>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102"/>
                                        </p:tgtEl>
                                        <p:attrNameLst>
                                          <p:attrName>style.visibility</p:attrName>
                                        </p:attrNameLst>
                                      </p:cBhvr>
                                      <p:to>
                                        <p:strVal val="visible"/>
                                      </p:to>
                                    </p:set>
                                    <p:animEffect transition="in" filter="checkerboard(across)">
                                      <p:cBhvr>
                                        <p:cTn id="83" dur="500"/>
                                        <p:tgtEl>
                                          <p:spTgt spid="102"/>
                                        </p:tgtEl>
                                      </p:cBhvr>
                                    </p:animEffect>
                                  </p:childTnLst>
                                </p:cTn>
                              </p:par>
                            </p:childTnLst>
                          </p:cTn>
                        </p:par>
                      </p:childTnLst>
                    </p:cTn>
                  </p:par>
                  <p:par>
                    <p:cTn id="84" fill="hold">
                      <p:stCondLst>
                        <p:cond delay="indefinite"/>
                      </p:stCondLst>
                      <p:childTnLst>
                        <p:par>
                          <p:cTn id="85" fill="hold">
                            <p:stCondLst>
                              <p:cond delay="0"/>
                            </p:stCondLst>
                            <p:childTnLst>
                              <p:par>
                                <p:cTn id="86" presetID="5" presetClass="entr" presetSubtype="10" fill="hold" grpId="0" nodeType="click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checkerboard(across)">
                                      <p:cBhvr>
                                        <p:cTn id="88" dur="500"/>
                                        <p:tgtEl>
                                          <p:spTgt spid="103"/>
                                        </p:tgtEl>
                                      </p:cBhvr>
                                    </p:animEffect>
                                  </p:childTnLst>
                                </p:cTn>
                              </p:par>
                              <p:par>
                                <p:cTn id="89" presetID="5" presetClass="entr" presetSubtype="10" fill="hold" grpId="0" nodeType="with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checkerboard(across)">
                                      <p:cBhvr>
                                        <p:cTn id="91" dur="500"/>
                                        <p:tgtEl>
                                          <p:spTgt spid="105"/>
                                        </p:tgtEl>
                                      </p:cBhvr>
                                    </p:animEffect>
                                  </p:childTnLst>
                                </p:cTn>
                              </p:par>
                              <p:par>
                                <p:cTn id="92" presetID="5" presetClass="entr" presetSubtype="10" fill="hold" grpId="0" nodeType="withEffect">
                                  <p:stCondLst>
                                    <p:cond delay="0"/>
                                  </p:stCondLst>
                                  <p:childTnLst>
                                    <p:set>
                                      <p:cBhvr>
                                        <p:cTn id="93" dur="1" fill="hold">
                                          <p:stCondLst>
                                            <p:cond delay="0"/>
                                          </p:stCondLst>
                                        </p:cTn>
                                        <p:tgtEl>
                                          <p:spTgt spid="104"/>
                                        </p:tgtEl>
                                        <p:attrNameLst>
                                          <p:attrName>style.visibility</p:attrName>
                                        </p:attrNameLst>
                                      </p:cBhvr>
                                      <p:to>
                                        <p:strVal val="visible"/>
                                      </p:to>
                                    </p:set>
                                    <p:animEffect transition="in" filter="checkerboard(across)">
                                      <p:cBhvr>
                                        <p:cTn id="94" dur="500"/>
                                        <p:tgtEl>
                                          <p:spTgt spid="104"/>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xit" presetSubtype="21" fill="hold" grpId="2" nodeType="clickEffect">
                                  <p:stCondLst>
                                    <p:cond delay="0"/>
                                  </p:stCondLst>
                                  <p:childTnLst>
                                    <p:animEffect transition="out" filter="barn(inVertical)">
                                      <p:cBhvr>
                                        <p:cTn id="98" dur="500"/>
                                        <p:tgtEl>
                                          <p:spTgt spid="103"/>
                                        </p:tgtEl>
                                      </p:cBhvr>
                                    </p:animEffect>
                                    <p:set>
                                      <p:cBhvr>
                                        <p:cTn id="99" dur="1" fill="hold">
                                          <p:stCondLst>
                                            <p:cond delay="499"/>
                                          </p:stCondLst>
                                        </p:cTn>
                                        <p:tgtEl>
                                          <p:spTgt spid="103"/>
                                        </p:tgtEl>
                                        <p:attrNameLst>
                                          <p:attrName>style.visibility</p:attrName>
                                        </p:attrNameLst>
                                      </p:cBhvr>
                                      <p:to>
                                        <p:strVal val="hidden"/>
                                      </p:to>
                                    </p:set>
                                  </p:childTnLst>
                                </p:cTn>
                              </p:par>
                              <p:par>
                                <p:cTn id="100" presetID="16" presetClass="exit" presetSubtype="21" fill="hold" grpId="3" nodeType="withEffect">
                                  <p:stCondLst>
                                    <p:cond delay="0"/>
                                  </p:stCondLst>
                                  <p:childTnLst>
                                    <p:animEffect transition="out" filter="barn(inVertical)">
                                      <p:cBhvr>
                                        <p:cTn id="101" dur="500"/>
                                        <p:tgtEl>
                                          <p:spTgt spid="104"/>
                                        </p:tgtEl>
                                      </p:cBhvr>
                                    </p:animEffect>
                                    <p:set>
                                      <p:cBhvr>
                                        <p:cTn id="102" dur="1" fill="hold">
                                          <p:stCondLst>
                                            <p:cond delay="499"/>
                                          </p:stCondLst>
                                        </p:cTn>
                                        <p:tgtEl>
                                          <p:spTgt spid="104"/>
                                        </p:tgtEl>
                                        <p:attrNameLst>
                                          <p:attrName>style.visibility</p:attrName>
                                        </p:attrNameLst>
                                      </p:cBhvr>
                                      <p:to>
                                        <p:strVal val="hidden"/>
                                      </p:to>
                                    </p:set>
                                  </p:childTnLst>
                                  <p:subTnLst>
                                    <p:audio>
                                      <p:cMediaNode>
                                        <p:cTn display="0" masterRel="sameClick">
                                          <p:stCondLst>
                                            <p:cond evt="begin" delay="0">
                                              <p:tn val="100"/>
                                            </p:cond>
                                          </p:stCondLst>
                                          <p:endCondLst>
                                            <p:cond evt="onStopAudio" delay="0">
                                              <p:tgtEl>
                                                <p:sldTgt/>
                                              </p:tgtEl>
                                            </p:cond>
                                          </p:endCondLst>
                                        </p:cTn>
                                        <p:tgtEl>
                                          <p:sndTgt r:embed="rId2" name="bomb.wav"/>
                                        </p:tgtEl>
                                      </p:cMediaNode>
                                    </p:audio>
                                  </p:subTnLst>
                                </p:cTn>
                              </p:par>
                            </p:childTnLst>
                          </p:cTn>
                        </p:par>
                      </p:childTnLst>
                    </p:cTn>
                  </p:par>
                  <p:par>
                    <p:cTn id="103" fill="hold">
                      <p:stCondLst>
                        <p:cond delay="indefinite"/>
                      </p:stCondLst>
                      <p:childTnLst>
                        <p:par>
                          <p:cTn id="104" fill="hold">
                            <p:stCondLst>
                              <p:cond delay="0"/>
                            </p:stCondLst>
                            <p:childTnLst>
                              <p:par>
                                <p:cTn id="105" presetID="16" presetClass="exit" presetSubtype="21" fill="hold" grpId="1" nodeType="clickEffect">
                                  <p:stCondLst>
                                    <p:cond delay="0"/>
                                  </p:stCondLst>
                                  <p:childTnLst>
                                    <p:animEffect transition="out" filter="barn(inVertical)">
                                      <p:cBhvr>
                                        <p:cTn id="106" dur="500"/>
                                        <p:tgtEl>
                                          <p:spTgt spid="103"/>
                                        </p:tgtEl>
                                      </p:cBhvr>
                                    </p:animEffect>
                                    <p:set>
                                      <p:cBhvr>
                                        <p:cTn id="107" dur="1" fill="hold">
                                          <p:stCondLst>
                                            <p:cond delay="499"/>
                                          </p:stCondLst>
                                        </p:cTn>
                                        <p:tgtEl>
                                          <p:spTgt spid="103"/>
                                        </p:tgtEl>
                                        <p:attrNameLst>
                                          <p:attrName>style.visibility</p:attrName>
                                        </p:attrNameLst>
                                      </p:cBhvr>
                                      <p:to>
                                        <p:strVal val="hidden"/>
                                      </p:to>
                                    </p:set>
                                  </p:childTnLst>
                                </p:cTn>
                              </p:par>
                              <p:par>
                                <p:cTn id="108" presetID="16" presetClass="exit" presetSubtype="21" fill="hold" grpId="1" nodeType="withEffect">
                                  <p:stCondLst>
                                    <p:cond delay="0"/>
                                  </p:stCondLst>
                                  <p:childTnLst>
                                    <p:animEffect transition="out" filter="barn(inVertical)">
                                      <p:cBhvr>
                                        <p:cTn id="109" dur="500"/>
                                        <p:tgtEl>
                                          <p:spTgt spid="104"/>
                                        </p:tgtEl>
                                      </p:cBhvr>
                                    </p:animEffect>
                                    <p:set>
                                      <p:cBhvr>
                                        <p:cTn id="110" dur="1" fill="hold">
                                          <p:stCondLst>
                                            <p:cond delay="499"/>
                                          </p:stCondLst>
                                        </p:cTn>
                                        <p:tgtEl>
                                          <p:spTgt spid="104"/>
                                        </p:tgtEl>
                                        <p:attrNameLst>
                                          <p:attrName>style.visibility</p:attrName>
                                        </p:attrNameLst>
                                      </p:cBhvr>
                                      <p:to>
                                        <p:strVal val="hidden"/>
                                      </p:to>
                                    </p:set>
                                  </p:childTnLst>
                                  <p:subTnLst>
                                    <p:audio>
                                      <p:cMediaNode>
                                        <p:cTn display="0" masterRel="sameClick">
                                          <p:stCondLst>
                                            <p:cond evt="begin" delay="0">
                                              <p:tn val="108"/>
                                            </p:cond>
                                          </p:stCondLst>
                                          <p:endCondLst>
                                            <p:cond evt="onStopAudio" delay="0">
                                              <p:tgtEl>
                                                <p:sldTgt/>
                                              </p:tgtEl>
                                            </p:cond>
                                          </p:endCondLst>
                                        </p:cTn>
                                        <p:tgtEl>
                                          <p:sndTgt r:embed="rId2" name="bomb.wav"/>
                                        </p:tgtEl>
                                      </p:cMediaNode>
                                    </p:audio>
                                  </p:sub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5" restart="whenNotActive" fill="hold" evtFilter="cancelBubble" nodeType="interactiveSeq">
                <p:stCondLst>
                  <p:cond evt="onClick" delay="0">
                    <p:tgtEl>
                      <p:spTgt spid="21"/>
                    </p:tgtEl>
                  </p:cond>
                </p:stCondLst>
                <p:endSync evt="end" delay="0">
                  <p:rtn val="all"/>
                </p:endSync>
                <p:childTnLst>
                  <p:par>
                    <p:cTn id="116" fill="hold">
                      <p:stCondLst>
                        <p:cond delay="0"/>
                      </p:stCondLst>
                      <p:childTnLst>
                        <p:par>
                          <p:cTn id="117" fill="hold">
                            <p:stCondLst>
                              <p:cond delay="0"/>
                            </p:stCondLst>
                            <p:childTnLst>
                              <p:par>
                                <p:cTn id="118" presetID="1" presetClass="emph" presetSubtype="2" fill="hold" nodeType="afterEffect">
                                  <p:stCondLst>
                                    <p:cond delay="0"/>
                                  </p:stCondLst>
                                  <p:childTnLst>
                                    <p:animClr clrSpc="rgb" dir="cw">
                                      <p:cBhvr>
                                        <p:cTn id="119" dur="2000" fill="hold"/>
                                        <p:tgtEl>
                                          <p:spTgt spid="21"/>
                                        </p:tgtEl>
                                        <p:attrNameLst>
                                          <p:attrName>fillcolor</p:attrName>
                                        </p:attrNameLst>
                                      </p:cBhvr>
                                      <p:to>
                                        <a:srgbClr val="73FEFF"/>
                                      </p:to>
                                    </p:animClr>
                                    <p:set>
                                      <p:cBhvr>
                                        <p:cTn id="120" dur="2000" fill="hold"/>
                                        <p:tgtEl>
                                          <p:spTgt spid="21"/>
                                        </p:tgtEl>
                                        <p:attrNameLst>
                                          <p:attrName>fill.type</p:attrName>
                                        </p:attrNameLst>
                                      </p:cBhvr>
                                      <p:to>
                                        <p:strVal val="solid"/>
                                      </p:to>
                                    </p:set>
                                    <p:set>
                                      <p:cBhvr>
                                        <p:cTn id="121" dur="2000" fill="hold"/>
                                        <p:tgtEl>
                                          <p:spTgt spid="21"/>
                                        </p:tgtEl>
                                        <p:attrNameLst>
                                          <p:attrName>fill.on</p:attrName>
                                        </p:attrNameLst>
                                      </p:cBhvr>
                                      <p:to>
                                        <p:strVal val="true"/>
                                      </p:to>
                                    </p:set>
                                  </p:childTnLst>
                                  <p:subTnLst>
                                    <p:audio>
                                      <p:cMediaNode>
                                        <p:cTn display="0" masterRel="sameClick">
                                          <p:stCondLst>
                                            <p:cond evt="begin" delay="0">
                                              <p:tn val="118"/>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21"/>
                  </p:tgtEl>
                </p:cond>
              </p:nextCondLst>
            </p:seq>
            <p:seq concurrent="1" nextAc="seek">
              <p:cTn id="122" restart="whenNotActive" fill="hold" evtFilter="cancelBubble" nodeType="interactiveSeq">
                <p:stCondLst>
                  <p:cond evt="onClick" delay="0">
                    <p:tgtEl>
                      <p:spTgt spid="64"/>
                    </p:tgtEl>
                  </p:cond>
                </p:stCondLst>
                <p:endSync evt="end" delay="0">
                  <p:rtn val="all"/>
                </p:endSync>
                <p:childTnLst>
                  <p:par>
                    <p:cTn id="123" fill="hold">
                      <p:stCondLst>
                        <p:cond delay="0"/>
                      </p:stCondLst>
                      <p:childTnLst>
                        <p:par>
                          <p:cTn id="124" fill="hold">
                            <p:stCondLst>
                              <p:cond delay="0"/>
                            </p:stCondLst>
                            <p:childTnLst>
                              <p:par>
                                <p:cTn id="125" presetID="16" presetClass="exit" presetSubtype="21" fill="hold" grpId="0" nodeType="clickEffect">
                                  <p:stCondLst>
                                    <p:cond delay="0"/>
                                  </p:stCondLst>
                                  <p:childTnLst>
                                    <p:animEffect transition="out" filter="barn(inVertical)">
                                      <p:cBhvr>
                                        <p:cTn id="126" dur="500"/>
                                        <p:tgtEl>
                                          <p:spTgt spid="64"/>
                                        </p:tgtEl>
                                      </p:cBhvr>
                                    </p:animEffect>
                                    <p:set>
                                      <p:cBhvr>
                                        <p:cTn id="127" dur="1" fill="hold">
                                          <p:stCondLst>
                                            <p:cond delay="499"/>
                                          </p:stCondLst>
                                        </p:cTn>
                                        <p:tgtEl>
                                          <p:spTgt spid="64"/>
                                        </p:tgtEl>
                                        <p:attrNameLst>
                                          <p:attrName>style.visibility</p:attrName>
                                        </p:attrNameLst>
                                      </p:cBhvr>
                                      <p:to>
                                        <p:strVal val="hidden"/>
                                      </p:to>
                                    </p:set>
                                  </p:childTnLst>
                                  <p:subTnLst>
                                    <p:audio>
                                      <p:cMediaNode>
                                        <p:cTn display="0" masterRel="sameClick">
                                          <p:stCondLst>
                                            <p:cond evt="begin" delay="0">
                                              <p:tn val="125"/>
                                            </p:cond>
                                          </p:stCondLst>
                                          <p:endCondLst>
                                            <p:cond evt="onStopAudio" delay="0">
                                              <p:tgtEl>
                                                <p:sldTgt/>
                                              </p:tgtEl>
                                            </p:cond>
                                          </p:endCondLst>
                                        </p:cTn>
                                        <p:tgtEl>
                                          <p:sndTgt r:embed="rId2" name="bomb.wav"/>
                                        </p:tgtEl>
                                      </p:cMediaNode>
                                    </p:audio>
                                  </p:subTnLst>
                                </p:cTn>
                              </p:par>
                            </p:childTnLst>
                          </p:cTn>
                        </p:par>
                        <p:par>
                          <p:cTn id="128" fill="hold">
                            <p:stCondLst>
                              <p:cond delay="500"/>
                            </p:stCondLst>
                            <p:childTnLst>
                              <p:par>
                                <p:cTn id="129" presetID="1" presetClass="emph" presetSubtype="2" fill="hold" nodeType="afterEffect">
                                  <p:stCondLst>
                                    <p:cond delay="0"/>
                                  </p:stCondLst>
                                  <p:childTnLst>
                                    <p:animClr clrSpc="rgb" dir="cw">
                                      <p:cBhvr>
                                        <p:cTn id="130" dur="2000" fill="hold"/>
                                        <p:tgtEl>
                                          <p:spTgt spid="64"/>
                                        </p:tgtEl>
                                        <p:attrNameLst>
                                          <p:attrName>fillcolor</p:attrName>
                                        </p:attrNameLst>
                                      </p:cBhvr>
                                      <p:to>
                                        <a:srgbClr val="73FEFF"/>
                                      </p:to>
                                    </p:animClr>
                                    <p:set>
                                      <p:cBhvr>
                                        <p:cTn id="131" dur="2000" fill="hold"/>
                                        <p:tgtEl>
                                          <p:spTgt spid="64"/>
                                        </p:tgtEl>
                                        <p:attrNameLst>
                                          <p:attrName>fill.type</p:attrName>
                                        </p:attrNameLst>
                                      </p:cBhvr>
                                      <p:to>
                                        <p:strVal val="solid"/>
                                      </p:to>
                                    </p:set>
                                    <p:set>
                                      <p:cBhvr>
                                        <p:cTn id="132" dur="2000" fill="hold"/>
                                        <p:tgtEl>
                                          <p:spTgt spid="64"/>
                                        </p:tgtEl>
                                        <p:attrNameLst>
                                          <p:attrName>fill.on</p:attrName>
                                        </p:attrNameLst>
                                      </p:cBhvr>
                                      <p:to>
                                        <p:strVal val="true"/>
                                      </p:to>
                                    </p:set>
                                  </p:childTnLst>
                                  <p:subTnLst>
                                    <p:audio>
                                      <p:cMediaNode>
                                        <p:cTn display="0" masterRel="sameClick">
                                          <p:stCondLst>
                                            <p:cond evt="begin" delay="0">
                                              <p:tn val="129"/>
                                            </p:cond>
                                          </p:stCondLst>
                                          <p:endCondLst>
                                            <p:cond evt="onStopAudio" delay="0">
                                              <p:tgtEl>
                                                <p:sldTgt/>
                                              </p:tgtEl>
                                            </p:cond>
                                          </p:endCondLst>
                                        </p:cTn>
                                        <p:tgtEl>
                                          <p:sndTgt r:embed="rId2" name="bomb.wav"/>
                                        </p:tgtEl>
                                      </p:cMediaNode>
                                    </p:audio>
                                  </p:subTnLst>
                                </p:cTn>
                              </p:par>
                            </p:childTnLst>
                          </p:cTn>
                        </p:par>
                      </p:childTnLst>
                    </p:cTn>
                  </p:par>
                </p:childTnLst>
              </p:cTn>
              <p:nextCondLst>
                <p:cond evt="onClick" delay="0">
                  <p:tgtEl>
                    <p:spTgt spid="64"/>
                  </p:tgtEl>
                </p:cond>
              </p:nextCondLst>
            </p:seq>
            <p:seq concurrent="1" nextAc="seek">
              <p:cTn id="133" restart="whenNotActive" fill="hold" evtFilter="cancelBubble" nodeType="interactiveSeq">
                <p:stCondLst>
                  <p:cond evt="onClick" delay="0">
                    <p:tgtEl>
                      <p:spTgt spid="65"/>
                    </p:tgtEl>
                  </p:cond>
                </p:stCondLst>
                <p:endSync evt="end" delay="0">
                  <p:rtn val="all"/>
                </p:endSync>
                <p:childTnLst>
                  <p:par>
                    <p:cTn id="134" fill="hold">
                      <p:stCondLst>
                        <p:cond delay="0"/>
                      </p:stCondLst>
                      <p:childTnLst>
                        <p:par>
                          <p:cTn id="135" fill="hold">
                            <p:stCondLst>
                              <p:cond delay="0"/>
                            </p:stCondLst>
                            <p:childTnLst>
                              <p:par>
                                <p:cTn id="136" presetID="1" presetClass="emph" presetSubtype="2" fill="hold" nodeType="afterEffect">
                                  <p:stCondLst>
                                    <p:cond delay="0"/>
                                  </p:stCondLst>
                                  <p:childTnLst>
                                    <p:animClr clrSpc="rgb" dir="cw">
                                      <p:cBhvr>
                                        <p:cTn id="137" dur="2000" fill="hold"/>
                                        <p:tgtEl>
                                          <p:spTgt spid="65"/>
                                        </p:tgtEl>
                                        <p:attrNameLst>
                                          <p:attrName>fillcolor</p:attrName>
                                        </p:attrNameLst>
                                      </p:cBhvr>
                                      <p:to>
                                        <a:srgbClr val="73FEFF"/>
                                      </p:to>
                                    </p:animClr>
                                    <p:set>
                                      <p:cBhvr>
                                        <p:cTn id="138" dur="2000" fill="hold"/>
                                        <p:tgtEl>
                                          <p:spTgt spid="65"/>
                                        </p:tgtEl>
                                        <p:attrNameLst>
                                          <p:attrName>fill.type</p:attrName>
                                        </p:attrNameLst>
                                      </p:cBhvr>
                                      <p:to>
                                        <p:strVal val="solid"/>
                                      </p:to>
                                    </p:set>
                                    <p:set>
                                      <p:cBhvr>
                                        <p:cTn id="139" dur="2000" fill="hold"/>
                                        <p:tgtEl>
                                          <p:spTgt spid="65"/>
                                        </p:tgtEl>
                                        <p:attrNameLst>
                                          <p:attrName>fill.on</p:attrName>
                                        </p:attrNameLst>
                                      </p:cBhvr>
                                      <p:to>
                                        <p:strVal val="true"/>
                                      </p:to>
                                    </p:set>
                                  </p:childTnLst>
                                  <p:subTnLst>
                                    <p:audio>
                                      <p:cMediaNode>
                                        <p:cTn display="0" masterRel="sameClick">
                                          <p:stCondLst>
                                            <p:cond evt="begin" delay="0">
                                              <p:tn val="136"/>
                                            </p:cond>
                                          </p:stCondLst>
                                          <p:endCondLst>
                                            <p:cond evt="onStopAudio" delay="0">
                                              <p:tgtEl>
                                                <p:sldTgt/>
                                              </p:tgtEl>
                                            </p:cond>
                                          </p:endCondLst>
                                        </p:cTn>
                                        <p:tgtEl>
                                          <p:sndTgt r:embed="rId2" name="bomb.wav"/>
                                        </p:tgtEl>
                                      </p:cMediaNode>
                                    </p:audio>
                                  </p:subTnLst>
                                </p:cTn>
                              </p:par>
                              <p:par>
                                <p:cTn id="140" presetID="16" presetClass="exit" presetSubtype="21" fill="hold" grpId="0" nodeType="withEffect">
                                  <p:stCondLst>
                                    <p:cond delay="0"/>
                                  </p:stCondLst>
                                  <p:childTnLst>
                                    <p:animEffect transition="out" filter="barn(inVertical)">
                                      <p:cBhvr>
                                        <p:cTn id="141" dur="500"/>
                                        <p:tgtEl>
                                          <p:spTgt spid="65"/>
                                        </p:tgtEl>
                                      </p:cBhvr>
                                    </p:animEffect>
                                    <p:set>
                                      <p:cBhvr>
                                        <p:cTn id="142" dur="1" fill="hold">
                                          <p:stCondLst>
                                            <p:cond delay="499"/>
                                          </p:stCondLst>
                                        </p:cTn>
                                        <p:tgtEl>
                                          <p:spTgt spid="65"/>
                                        </p:tgtEl>
                                        <p:attrNameLst>
                                          <p:attrName>style.visibility</p:attrName>
                                        </p:attrNameLst>
                                      </p:cBhvr>
                                      <p:to>
                                        <p:strVal val="hidden"/>
                                      </p:to>
                                    </p:set>
                                  </p:childTnLst>
                                  <p:subTnLst>
                                    <p:audio>
                                      <p:cMediaNode>
                                        <p:cTn display="0" masterRel="sameClick">
                                          <p:stCondLst>
                                            <p:cond evt="begin" delay="0">
                                              <p:tn val="140"/>
                                            </p:cond>
                                          </p:stCondLst>
                                          <p:endCondLst>
                                            <p:cond evt="onStopAudio" delay="0">
                                              <p:tgtEl>
                                                <p:sldTgt/>
                                              </p:tgtEl>
                                            </p:cond>
                                          </p:endCondLst>
                                        </p:cTn>
                                        <p:tgtEl>
                                          <p:sndTgt r:embed="rId2" name="bomb.wav"/>
                                        </p:tgtEl>
                                      </p:cMediaNode>
                                    </p:audio>
                                  </p:subTnLst>
                                </p:cTn>
                              </p:par>
                            </p:childTnLst>
                          </p:cTn>
                        </p:par>
                      </p:childTnLst>
                    </p:cTn>
                  </p:par>
                </p:childTnLst>
              </p:cTn>
              <p:nextCondLst>
                <p:cond evt="onClick" delay="0">
                  <p:tgtEl>
                    <p:spTgt spid="65"/>
                  </p:tgtEl>
                </p:cond>
              </p:nextCondLst>
            </p:seq>
            <p:seq concurrent="1" nextAc="seek">
              <p:cTn id="143" restart="whenNotActive" fill="hold" evtFilter="cancelBubble" nodeType="interactiveSeq">
                <p:stCondLst>
                  <p:cond evt="onClick" delay="0">
                    <p:tgtEl>
                      <p:spTgt spid="4"/>
                    </p:tgtEl>
                  </p:cond>
                </p:stCondLst>
                <p:endSync evt="end" delay="0">
                  <p:rtn val="all"/>
                </p:endSync>
                <p:childTnLst>
                  <p:par>
                    <p:cTn id="144" fill="hold">
                      <p:stCondLst>
                        <p:cond delay="0"/>
                      </p:stCondLst>
                      <p:childTnLst>
                        <p:par>
                          <p:cTn id="145" fill="hold">
                            <p:stCondLst>
                              <p:cond delay="0"/>
                            </p:stCondLst>
                            <p:childTnLst>
                              <p:par>
                                <p:cTn id="146" presetID="1" presetClass="emph" presetSubtype="2" fill="hold" nodeType="clickEffect">
                                  <p:stCondLst>
                                    <p:cond delay="0"/>
                                  </p:stCondLst>
                                  <p:childTnLst>
                                    <p:animClr clrSpc="rgb" dir="cw">
                                      <p:cBhvr>
                                        <p:cTn id="147" dur="2000" fill="hold"/>
                                        <p:tgtEl>
                                          <p:spTgt spid="80"/>
                                        </p:tgtEl>
                                        <p:attrNameLst>
                                          <p:attrName>fillcolor</p:attrName>
                                        </p:attrNameLst>
                                      </p:cBhvr>
                                      <p:to>
                                        <a:schemeClr val="accent2"/>
                                      </p:to>
                                    </p:animClr>
                                    <p:set>
                                      <p:cBhvr>
                                        <p:cTn id="148" dur="2000" fill="hold"/>
                                        <p:tgtEl>
                                          <p:spTgt spid="80"/>
                                        </p:tgtEl>
                                        <p:attrNameLst>
                                          <p:attrName>fill.type</p:attrName>
                                        </p:attrNameLst>
                                      </p:cBhvr>
                                      <p:to>
                                        <p:strVal val="solid"/>
                                      </p:to>
                                    </p:set>
                                    <p:set>
                                      <p:cBhvr>
                                        <p:cTn id="149" dur="2000" fill="hold"/>
                                        <p:tgtEl>
                                          <p:spTgt spid="80"/>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6" presetClass="exit" presetSubtype="21" fill="hold" grpId="1" nodeType="clickEffect">
                                  <p:stCondLst>
                                    <p:cond delay="0"/>
                                  </p:stCondLst>
                                  <p:childTnLst>
                                    <p:animEffect transition="out" filter="barn(inVertical)">
                                      <p:cBhvr>
                                        <p:cTn id="153" dur="500"/>
                                        <p:tgtEl>
                                          <p:spTgt spid="78"/>
                                        </p:tgtEl>
                                      </p:cBhvr>
                                    </p:animEffect>
                                    <p:set>
                                      <p:cBhvr>
                                        <p:cTn id="154" dur="1" fill="hold">
                                          <p:stCondLst>
                                            <p:cond delay="499"/>
                                          </p:stCondLst>
                                        </p:cTn>
                                        <p:tgtEl>
                                          <p:spTgt spid="78"/>
                                        </p:tgtEl>
                                        <p:attrNameLst>
                                          <p:attrName>style.visibility</p:attrName>
                                        </p:attrNameLst>
                                      </p:cBhvr>
                                      <p:to>
                                        <p:strVal val="hidden"/>
                                      </p:to>
                                    </p:set>
                                  </p:childTnLst>
                                </p:cTn>
                              </p:par>
                              <p:par>
                                <p:cTn id="155" presetID="16" presetClass="exit" presetSubtype="21" fill="hold" grpId="1" nodeType="withEffect">
                                  <p:stCondLst>
                                    <p:cond delay="0"/>
                                  </p:stCondLst>
                                  <p:childTnLst>
                                    <p:animEffect transition="out" filter="barn(inVertical)">
                                      <p:cBhvr>
                                        <p:cTn id="156" dur="500"/>
                                        <p:tgtEl>
                                          <p:spTgt spid="79"/>
                                        </p:tgtEl>
                                      </p:cBhvr>
                                    </p:animEffect>
                                    <p:set>
                                      <p:cBhvr>
                                        <p:cTn id="157" dur="1" fill="hold">
                                          <p:stCondLst>
                                            <p:cond delay="499"/>
                                          </p:stCondLst>
                                        </p:cTn>
                                        <p:tgtEl>
                                          <p:spTgt spid="79"/>
                                        </p:tgtEl>
                                        <p:attrNameLst>
                                          <p:attrName>style.visibility</p:attrName>
                                        </p:attrNameLst>
                                      </p:cBhvr>
                                      <p:to>
                                        <p:strVal val="hidden"/>
                                      </p:to>
                                    </p:set>
                                  </p:childTnLst>
                                  <p:subTnLst>
                                    <p:audio>
                                      <p:cMediaNode>
                                        <p:cTn display="0" masterRel="sameClick">
                                          <p:stCondLst>
                                            <p:cond evt="begin" delay="0">
                                              <p:tn val="155"/>
                                            </p:cond>
                                          </p:stCondLst>
                                          <p:endCondLst>
                                            <p:cond evt="onStopAudio" delay="0">
                                              <p:tgtEl>
                                                <p:sldTgt/>
                                              </p:tgtEl>
                                            </p:cond>
                                          </p:endCondLst>
                                        </p:cTn>
                                        <p:tgtEl>
                                          <p:sndTgt r:embed="rId2" name="bomb.wav"/>
                                        </p:tgtEl>
                                      </p:cMediaNode>
                                    </p:audio>
                                  </p:subTnLst>
                                </p:cTn>
                              </p:par>
                            </p:childTnLst>
                          </p:cTn>
                        </p:par>
                      </p:childTnLst>
                    </p:cTn>
                  </p:par>
                </p:childTnLst>
              </p:cTn>
              <p:nextCondLst>
                <p:cond evt="onClick" delay="0">
                  <p:tgtEl>
                    <p:spTgt spid="4"/>
                  </p:tgtEl>
                </p:cond>
              </p:nextCondLst>
            </p:seq>
            <p:seq concurrent="1" nextAc="seek">
              <p:cTn id="158" restart="whenNotActive" fill="hold" evtFilter="cancelBubble" nodeType="interactiveSeq">
                <p:stCondLst>
                  <p:cond evt="onClick" delay="0">
                    <p:tgtEl>
                      <p:spTgt spid="80"/>
                    </p:tgtEl>
                  </p:cond>
                </p:stCondLst>
                <p:endSync evt="end" delay="0">
                  <p:rtn val="all"/>
                </p:endSync>
                <p:childTnLst>
                  <p:par>
                    <p:cTn id="159" fill="hold">
                      <p:stCondLst>
                        <p:cond delay="0"/>
                      </p:stCondLst>
                      <p:childTnLst>
                        <p:par>
                          <p:cTn id="160" fill="hold">
                            <p:stCondLst>
                              <p:cond delay="0"/>
                            </p:stCondLst>
                            <p:childTnLst>
                              <p:par>
                                <p:cTn id="161" presetID="1" presetClass="emph" presetSubtype="2" fill="hold" nodeType="clickEffect">
                                  <p:stCondLst>
                                    <p:cond delay="0"/>
                                  </p:stCondLst>
                                  <p:childTnLst>
                                    <p:animClr clrSpc="rgb" dir="cw">
                                      <p:cBhvr>
                                        <p:cTn id="162" dur="2000" fill="hold"/>
                                        <p:tgtEl>
                                          <p:spTgt spid="80"/>
                                        </p:tgtEl>
                                        <p:attrNameLst>
                                          <p:attrName>fillcolor</p:attrName>
                                        </p:attrNameLst>
                                      </p:cBhvr>
                                      <p:to>
                                        <a:srgbClr val="73FEFF"/>
                                      </p:to>
                                    </p:animClr>
                                    <p:set>
                                      <p:cBhvr>
                                        <p:cTn id="163" dur="2000" fill="hold"/>
                                        <p:tgtEl>
                                          <p:spTgt spid="80"/>
                                        </p:tgtEl>
                                        <p:attrNameLst>
                                          <p:attrName>fill.type</p:attrName>
                                        </p:attrNameLst>
                                      </p:cBhvr>
                                      <p:to>
                                        <p:strVal val="solid"/>
                                      </p:to>
                                    </p:set>
                                    <p:set>
                                      <p:cBhvr>
                                        <p:cTn id="164" dur="2000" fill="hold"/>
                                        <p:tgtEl>
                                          <p:spTgt spid="80"/>
                                        </p:tgtEl>
                                        <p:attrNameLst>
                                          <p:attrName>fill.on</p:attrName>
                                        </p:attrNameLst>
                                      </p:cBhvr>
                                      <p:to>
                                        <p:strVal val="true"/>
                                      </p:to>
                                    </p:set>
                                  </p:childTnLst>
                                  <p:subTnLst>
                                    <p:audio>
                                      <p:cMediaNode>
                                        <p:cTn display="0" masterRel="sameClick">
                                          <p:stCondLst>
                                            <p:cond evt="begin" delay="0">
                                              <p:tn val="161"/>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80"/>
                  </p:tgtEl>
                </p:cond>
              </p:nextCondLst>
            </p:seq>
            <p:seq concurrent="1" nextAc="seek">
              <p:cTn id="165" restart="whenNotActive" fill="hold" evtFilter="cancelBubble" nodeType="interactiveSeq">
                <p:stCondLst>
                  <p:cond evt="onClick" delay="0">
                    <p:tgtEl>
                      <p:spTgt spid="78"/>
                    </p:tgtEl>
                  </p:cond>
                </p:stCondLst>
                <p:endSync evt="end" delay="0">
                  <p:rtn val="all"/>
                </p:endSync>
                <p:childTnLst>
                  <p:par>
                    <p:cTn id="166" fill="hold">
                      <p:stCondLst>
                        <p:cond delay="0"/>
                      </p:stCondLst>
                      <p:childTnLst>
                        <p:par>
                          <p:cTn id="167" fill="hold">
                            <p:stCondLst>
                              <p:cond delay="0"/>
                            </p:stCondLst>
                            <p:childTnLst>
                              <p:par>
                                <p:cTn id="168" presetID="16" presetClass="exit" presetSubtype="21" fill="hold" grpId="3" nodeType="clickEffect">
                                  <p:stCondLst>
                                    <p:cond delay="0"/>
                                  </p:stCondLst>
                                  <p:childTnLst>
                                    <p:animEffect transition="out" filter="barn(inVertical)">
                                      <p:cBhvr>
                                        <p:cTn id="169" dur="500"/>
                                        <p:tgtEl>
                                          <p:spTgt spid="78"/>
                                        </p:tgtEl>
                                      </p:cBhvr>
                                    </p:animEffect>
                                    <p:set>
                                      <p:cBhvr>
                                        <p:cTn id="170" dur="1" fill="hold">
                                          <p:stCondLst>
                                            <p:cond delay="499"/>
                                          </p:stCondLst>
                                        </p:cTn>
                                        <p:tgtEl>
                                          <p:spTgt spid="78"/>
                                        </p:tgtEl>
                                        <p:attrNameLst>
                                          <p:attrName>style.visibility</p:attrName>
                                        </p:attrNameLst>
                                      </p:cBhvr>
                                      <p:to>
                                        <p:strVal val="hidden"/>
                                      </p:to>
                                    </p:set>
                                  </p:childTnLst>
                                  <p:subTnLst>
                                    <p:audio>
                                      <p:cMediaNode>
                                        <p:cTn display="0" masterRel="sameClick">
                                          <p:stCondLst>
                                            <p:cond evt="begin" delay="0">
                                              <p:tn val="168"/>
                                            </p:cond>
                                          </p:stCondLst>
                                          <p:endCondLst>
                                            <p:cond evt="onStopAudio" delay="0">
                                              <p:tgtEl>
                                                <p:sldTgt/>
                                              </p:tgtEl>
                                            </p:cond>
                                          </p:endCondLst>
                                        </p:cTn>
                                        <p:tgtEl>
                                          <p:sndTgt r:embed="rId2" name="bomb.wav"/>
                                        </p:tgtEl>
                                      </p:cMediaNode>
                                    </p:audio>
                                  </p:subTnLst>
                                </p:cTn>
                              </p:par>
                            </p:childTnLst>
                          </p:cTn>
                        </p:par>
                      </p:childTnLst>
                    </p:cTn>
                  </p:par>
                </p:childTnLst>
              </p:cTn>
              <p:nextCondLst>
                <p:cond evt="onClick" delay="0">
                  <p:tgtEl>
                    <p:spTgt spid="78"/>
                  </p:tgtEl>
                </p:cond>
              </p:nextCondLst>
            </p:seq>
            <p:seq concurrent="1" nextAc="seek">
              <p:cTn id="171" restart="whenNotActive" fill="hold" evtFilter="cancelBubble" nodeType="interactiveSeq">
                <p:stCondLst>
                  <p:cond evt="onClick" delay="0">
                    <p:tgtEl>
                      <p:spTgt spid="79"/>
                    </p:tgtEl>
                  </p:cond>
                </p:stCondLst>
                <p:endSync evt="end" delay="0">
                  <p:rtn val="all"/>
                </p:endSync>
                <p:childTnLst>
                  <p:par>
                    <p:cTn id="172" fill="hold">
                      <p:stCondLst>
                        <p:cond delay="0"/>
                      </p:stCondLst>
                      <p:childTnLst>
                        <p:par>
                          <p:cTn id="173" fill="hold">
                            <p:stCondLst>
                              <p:cond delay="0"/>
                            </p:stCondLst>
                            <p:childTnLst>
                              <p:par>
                                <p:cTn id="174" presetID="16" presetClass="exit" presetSubtype="21" fill="hold" grpId="2" nodeType="clickEffect">
                                  <p:stCondLst>
                                    <p:cond delay="0"/>
                                  </p:stCondLst>
                                  <p:childTnLst>
                                    <p:animEffect transition="out" filter="barn(inVertical)">
                                      <p:cBhvr>
                                        <p:cTn id="175" dur="500"/>
                                        <p:tgtEl>
                                          <p:spTgt spid="79"/>
                                        </p:tgtEl>
                                      </p:cBhvr>
                                    </p:animEffect>
                                    <p:set>
                                      <p:cBhvr>
                                        <p:cTn id="176" dur="1" fill="hold">
                                          <p:stCondLst>
                                            <p:cond delay="499"/>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79"/>
                  </p:tgtEl>
                </p:cond>
              </p:nextCondLst>
            </p:seq>
            <p:seq concurrent="1" nextAc="seek">
              <p:cTn id="177" restart="whenNotActive" fill="hold" evtFilter="cancelBubble" nodeType="interactiveSeq">
                <p:stCondLst>
                  <p:cond evt="onClick" delay="0">
                    <p:tgtEl>
                      <p:spTgt spid="94"/>
                    </p:tgtEl>
                  </p:cond>
                </p:stCondLst>
                <p:endSync evt="end" delay="0">
                  <p:rtn val="all"/>
                </p:endSync>
                <p:childTnLst>
                  <p:par>
                    <p:cTn id="178" fill="hold">
                      <p:stCondLst>
                        <p:cond delay="0"/>
                      </p:stCondLst>
                      <p:childTnLst>
                        <p:par>
                          <p:cTn id="179" fill="hold">
                            <p:stCondLst>
                              <p:cond delay="0"/>
                            </p:stCondLst>
                            <p:childTnLst>
                              <p:par>
                                <p:cTn id="180" presetID="1" presetClass="emph" presetSubtype="2" fill="hold" nodeType="clickEffect">
                                  <p:stCondLst>
                                    <p:cond delay="0"/>
                                  </p:stCondLst>
                                  <p:childTnLst>
                                    <p:animClr clrSpc="rgb" dir="cw">
                                      <p:cBhvr>
                                        <p:cTn id="181" dur="2000" fill="hold"/>
                                        <p:tgtEl>
                                          <p:spTgt spid="94"/>
                                        </p:tgtEl>
                                        <p:attrNameLst>
                                          <p:attrName>fillcolor</p:attrName>
                                        </p:attrNameLst>
                                      </p:cBhvr>
                                      <p:to>
                                        <a:srgbClr val="73FEFF"/>
                                      </p:to>
                                    </p:animClr>
                                    <p:set>
                                      <p:cBhvr>
                                        <p:cTn id="182" dur="2000" fill="hold"/>
                                        <p:tgtEl>
                                          <p:spTgt spid="94"/>
                                        </p:tgtEl>
                                        <p:attrNameLst>
                                          <p:attrName>fill.type</p:attrName>
                                        </p:attrNameLst>
                                      </p:cBhvr>
                                      <p:to>
                                        <p:strVal val="solid"/>
                                      </p:to>
                                    </p:set>
                                    <p:set>
                                      <p:cBhvr>
                                        <p:cTn id="183" dur="2000" fill="hold"/>
                                        <p:tgtEl>
                                          <p:spTgt spid="94"/>
                                        </p:tgtEl>
                                        <p:attrNameLst>
                                          <p:attrName>fill.on</p:attrName>
                                        </p:attrNameLst>
                                      </p:cBhvr>
                                      <p:to>
                                        <p:strVal val="true"/>
                                      </p:to>
                                    </p:set>
                                  </p:childTnLst>
                                  <p:subTnLst>
                                    <p:audio>
                                      <p:cMediaNode>
                                        <p:cTn display="0" masterRel="sameClick">
                                          <p:stCondLst>
                                            <p:cond evt="begin" delay="0">
                                              <p:tn val="180"/>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94"/>
                  </p:tgtEl>
                </p:cond>
              </p:nextCondLst>
            </p:seq>
            <p:seq concurrent="1" nextAc="seek">
              <p:cTn id="184" restart="whenNotActive" fill="hold" evtFilter="cancelBubble" nodeType="interactiveSeq">
                <p:stCondLst>
                  <p:cond evt="onClick" delay="0">
                    <p:tgtEl>
                      <p:spTgt spid="92"/>
                    </p:tgtEl>
                  </p:cond>
                </p:stCondLst>
                <p:endSync evt="end" delay="0">
                  <p:rtn val="all"/>
                </p:endSync>
                <p:childTnLst>
                  <p:par>
                    <p:cTn id="185" fill="hold">
                      <p:stCondLst>
                        <p:cond delay="0"/>
                      </p:stCondLst>
                      <p:childTnLst>
                        <p:par>
                          <p:cTn id="186" fill="hold">
                            <p:stCondLst>
                              <p:cond delay="0"/>
                            </p:stCondLst>
                            <p:childTnLst>
                              <p:par>
                                <p:cTn id="187" presetID="16" presetClass="exit" presetSubtype="21" fill="hold" grpId="3" nodeType="clickEffect">
                                  <p:stCondLst>
                                    <p:cond delay="0"/>
                                  </p:stCondLst>
                                  <p:childTnLst>
                                    <p:animEffect transition="out" filter="barn(inVertical)">
                                      <p:cBhvr>
                                        <p:cTn id="188" dur="500"/>
                                        <p:tgtEl>
                                          <p:spTgt spid="92"/>
                                        </p:tgtEl>
                                      </p:cBhvr>
                                    </p:animEffect>
                                    <p:set>
                                      <p:cBhvr>
                                        <p:cTn id="189" dur="1" fill="hold">
                                          <p:stCondLst>
                                            <p:cond delay="499"/>
                                          </p:stCondLst>
                                        </p:cTn>
                                        <p:tgtEl>
                                          <p:spTgt spid="92"/>
                                        </p:tgtEl>
                                        <p:attrNameLst>
                                          <p:attrName>style.visibility</p:attrName>
                                        </p:attrNameLst>
                                      </p:cBhvr>
                                      <p:to>
                                        <p:strVal val="hidden"/>
                                      </p:to>
                                    </p:set>
                                  </p:childTnLst>
                                  <p:subTnLst>
                                    <p:audio>
                                      <p:cMediaNode>
                                        <p:cTn display="0" masterRel="sameClick">
                                          <p:stCondLst>
                                            <p:cond evt="begin" delay="0">
                                              <p:tn val="187"/>
                                            </p:cond>
                                          </p:stCondLst>
                                          <p:endCondLst>
                                            <p:cond evt="onStopAudio" delay="0">
                                              <p:tgtEl>
                                                <p:sldTgt/>
                                              </p:tgtEl>
                                            </p:cond>
                                          </p:endCondLst>
                                        </p:cTn>
                                        <p:tgtEl>
                                          <p:sndTgt r:embed="rId2" name="bomb.wav"/>
                                        </p:tgtEl>
                                      </p:cMediaNode>
                                    </p:audio>
                                  </p:subTnLst>
                                </p:cTn>
                              </p:par>
                            </p:childTnLst>
                          </p:cTn>
                        </p:par>
                      </p:childTnLst>
                    </p:cTn>
                  </p:par>
                </p:childTnLst>
              </p:cTn>
              <p:nextCondLst>
                <p:cond evt="onClick" delay="0">
                  <p:tgtEl>
                    <p:spTgt spid="92"/>
                  </p:tgtEl>
                </p:cond>
              </p:nextCondLst>
            </p:seq>
            <p:seq concurrent="1" nextAc="seek">
              <p:cTn id="190" restart="whenNotActive" fill="hold" evtFilter="cancelBubble" nodeType="interactiveSeq">
                <p:stCondLst>
                  <p:cond evt="onClick" delay="0">
                    <p:tgtEl>
                      <p:spTgt spid="93"/>
                    </p:tgtEl>
                  </p:cond>
                </p:stCondLst>
                <p:endSync evt="end" delay="0">
                  <p:rtn val="all"/>
                </p:endSync>
                <p:childTnLst>
                  <p:par>
                    <p:cTn id="191" fill="hold">
                      <p:stCondLst>
                        <p:cond delay="0"/>
                      </p:stCondLst>
                      <p:childTnLst>
                        <p:par>
                          <p:cTn id="192" fill="hold">
                            <p:stCondLst>
                              <p:cond delay="0"/>
                            </p:stCondLst>
                            <p:childTnLst>
                              <p:par>
                                <p:cTn id="193" presetID="16" presetClass="exit" presetSubtype="21" fill="hold" grpId="2" nodeType="clickEffect">
                                  <p:stCondLst>
                                    <p:cond delay="0"/>
                                  </p:stCondLst>
                                  <p:childTnLst>
                                    <p:animEffect transition="out" filter="barn(inVertical)">
                                      <p:cBhvr>
                                        <p:cTn id="194" dur="500"/>
                                        <p:tgtEl>
                                          <p:spTgt spid="93"/>
                                        </p:tgtEl>
                                      </p:cBhvr>
                                    </p:animEffect>
                                    <p:set>
                                      <p:cBhvr>
                                        <p:cTn id="195" dur="1" fill="hold">
                                          <p:stCondLst>
                                            <p:cond delay="499"/>
                                          </p:stCondLst>
                                        </p:cTn>
                                        <p:tgtEl>
                                          <p:spTgt spid="93"/>
                                        </p:tgtEl>
                                        <p:attrNameLst>
                                          <p:attrName>style.visibility</p:attrName>
                                        </p:attrNameLst>
                                      </p:cBhvr>
                                      <p:to>
                                        <p:strVal val="hidden"/>
                                      </p:to>
                                    </p:set>
                                  </p:childTnLst>
                                </p:cTn>
                              </p:par>
                            </p:childTnLst>
                          </p:cTn>
                        </p:par>
                      </p:childTnLst>
                    </p:cTn>
                  </p:par>
                </p:childTnLst>
              </p:cTn>
              <p:nextCondLst>
                <p:cond evt="onClick" delay="0">
                  <p:tgtEl>
                    <p:spTgt spid="93"/>
                  </p:tgtEl>
                </p:cond>
              </p:nextCondLst>
            </p:seq>
            <p:seq concurrent="1" nextAc="seek">
              <p:cTn id="196" restart="whenNotActive" fill="hold" evtFilter="cancelBubble" nodeType="interactiveSeq">
                <p:stCondLst>
                  <p:cond evt="onClick" delay="0">
                    <p:tgtEl>
                      <p:spTgt spid="105"/>
                    </p:tgtEl>
                  </p:cond>
                </p:stCondLst>
                <p:endSync evt="end" delay="0">
                  <p:rtn val="all"/>
                </p:endSync>
                <p:childTnLst>
                  <p:par>
                    <p:cTn id="197" fill="hold">
                      <p:stCondLst>
                        <p:cond delay="0"/>
                      </p:stCondLst>
                      <p:childTnLst>
                        <p:par>
                          <p:cTn id="198" fill="hold">
                            <p:stCondLst>
                              <p:cond delay="0"/>
                            </p:stCondLst>
                            <p:childTnLst>
                              <p:par>
                                <p:cTn id="199" presetID="1" presetClass="emph" presetSubtype="2" fill="hold" nodeType="clickEffect">
                                  <p:stCondLst>
                                    <p:cond delay="0"/>
                                  </p:stCondLst>
                                  <p:childTnLst>
                                    <p:animClr clrSpc="rgb" dir="cw">
                                      <p:cBhvr>
                                        <p:cTn id="200" dur="2000" fill="hold"/>
                                        <p:tgtEl>
                                          <p:spTgt spid="105"/>
                                        </p:tgtEl>
                                        <p:attrNameLst>
                                          <p:attrName>fillcolor</p:attrName>
                                        </p:attrNameLst>
                                      </p:cBhvr>
                                      <p:to>
                                        <a:srgbClr val="73FEFF"/>
                                      </p:to>
                                    </p:animClr>
                                    <p:set>
                                      <p:cBhvr>
                                        <p:cTn id="201" dur="2000" fill="hold"/>
                                        <p:tgtEl>
                                          <p:spTgt spid="105"/>
                                        </p:tgtEl>
                                        <p:attrNameLst>
                                          <p:attrName>fill.type</p:attrName>
                                        </p:attrNameLst>
                                      </p:cBhvr>
                                      <p:to>
                                        <p:strVal val="solid"/>
                                      </p:to>
                                    </p:set>
                                    <p:set>
                                      <p:cBhvr>
                                        <p:cTn id="202" dur="2000" fill="hold"/>
                                        <p:tgtEl>
                                          <p:spTgt spid="105"/>
                                        </p:tgtEl>
                                        <p:attrNameLst>
                                          <p:attrName>fill.on</p:attrName>
                                        </p:attrNameLst>
                                      </p:cBhvr>
                                      <p:to>
                                        <p:strVal val="true"/>
                                      </p:to>
                                    </p:set>
                                  </p:childTnLst>
                                  <p:subTnLst>
                                    <p:audio>
                                      <p:cMediaNode>
                                        <p:cTn display="0" masterRel="sameClick">
                                          <p:stCondLst>
                                            <p:cond evt="begin" delay="0">
                                              <p:tn val="199"/>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105"/>
                  </p:tgtEl>
                </p:cond>
              </p:nextCondLst>
            </p:seq>
            <p:seq concurrent="1" nextAc="seek">
              <p:cTn id="203" restart="whenNotActive" fill="hold" evtFilter="cancelBubble" nodeType="interactiveSeq">
                <p:stCondLst>
                  <p:cond evt="onClick" delay="0">
                    <p:tgtEl>
                      <p:spTgt spid="103"/>
                    </p:tgtEl>
                  </p:cond>
                </p:stCondLst>
                <p:endSync evt="end" delay="0">
                  <p:rtn val="all"/>
                </p:endSync>
                <p:childTnLst>
                  <p:par>
                    <p:cTn id="204" fill="hold">
                      <p:stCondLst>
                        <p:cond delay="0"/>
                      </p:stCondLst>
                      <p:childTnLst>
                        <p:par>
                          <p:cTn id="205" fill="hold">
                            <p:stCondLst>
                              <p:cond delay="0"/>
                            </p:stCondLst>
                            <p:childTnLst>
                              <p:par>
                                <p:cTn id="206" presetID="16" presetClass="exit" presetSubtype="21" fill="hold" grpId="3" nodeType="clickEffect">
                                  <p:stCondLst>
                                    <p:cond delay="0"/>
                                  </p:stCondLst>
                                  <p:childTnLst>
                                    <p:animEffect transition="out" filter="barn(inVertical)">
                                      <p:cBhvr>
                                        <p:cTn id="207" dur="500"/>
                                        <p:tgtEl>
                                          <p:spTgt spid="103"/>
                                        </p:tgtEl>
                                      </p:cBhvr>
                                    </p:animEffect>
                                    <p:set>
                                      <p:cBhvr>
                                        <p:cTn id="208" dur="1" fill="hold">
                                          <p:stCondLst>
                                            <p:cond delay="499"/>
                                          </p:stCondLst>
                                        </p:cTn>
                                        <p:tgtEl>
                                          <p:spTgt spid="103"/>
                                        </p:tgtEl>
                                        <p:attrNameLst>
                                          <p:attrName>style.visibility</p:attrName>
                                        </p:attrNameLst>
                                      </p:cBhvr>
                                      <p:to>
                                        <p:strVal val="hidden"/>
                                      </p:to>
                                    </p:set>
                                  </p:childTnLst>
                                  <p:subTnLst>
                                    <p:audio>
                                      <p:cMediaNode>
                                        <p:cTn display="0" masterRel="sameClick">
                                          <p:stCondLst>
                                            <p:cond evt="begin" delay="0">
                                              <p:tn val="206"/>
                                            </p:cond>
                                          </p:stCondLst>
                                          <p:endCondLst>
                                            <p:cond evt="onStopAudio" delay="0">
                                              <p:tgtEl>
                                                <p:sldTgt/>
                                              </p:tgtEl>
                                            </p:cond>
                                          </p:endCondLst>
                                        </p:cTn>
                                        <p:tgtEl>
                                          <p:sndTgt r:embed="rId2" name="bomb.wav"/>
                                        </p:tgtEl>
                                      </p:cMediaNode>
                                    </p:audio>
                                  </p:subTnLst>
                                </p:cTn>
                              </p:par>
                            </p:childTnLst>
                          </p:cTn>
                        </p:par>
                      </p:childTnLst>
                    </p:cTn>
                  </p:par>
                </p:childTnLst>
              </p:cTn>
              <p:nextCondLst>
                <p:cond evt="onClick" delay="0">
                  <p:tgtEl>
                    <p:spTgt spid="103"/>
                  </p:tgtEl>
                </p:cond>
              </p:nextCondLst>
            </p:seq>
            <p:seq concurrent="1" nextAc="seek">
              <p:cTn id="209" restart="whenNotActive" fill="hold" evtFilter="cancelBubble" nodeType="interactiveSeq">
                <p:stCondLst>
                  <p:cond evt="onClick" delay="0">
                    <p:tgtEl>
                      <p:spTgt spid="104"/>
                    </p:tgtEl>
                  </p:cond>
                </p:stCondLst>
                <p:endSync evt="end" delay="0">
                  <p:rtn val="all"/>
                </p:endSync>
                <p:childTnLst>
                  <p:par>
                    <p:cTn id="210" fill="hold">
                      <p:stCondLst>
                        <p:cond delay="0"/>
                      </p:stCondLst>
                      <p:childTnLst>
                        <p:par>
                          <p:cTn id="211" fill="hold">
                            <p:stCondLst>
                              <p:cond delay="0"/>
                            </p:stCondLst>
                            <p:childTnLst>
                              <p:par>
                                <p:cTn id="212" presetID="16" presetClass="exit" presetSubtype="21" fill="hold" grpId="2" nodeType="clickEffect">
                                  <p:stCondLst>
                                    <p:cond delay="0"/>
                                  </p:stCondLst>
                                  <p:childTnLst>
                                    <p:animEffect transition="out" filter="barn(inVertical)">
                                      <p:cBhvr>
                                        <p:cTn id="213" dur="500"/>
                                        <p:tgtEl>
                                          <p:spTgt spid="104"/>
                                        </p:tgtEl>
                                      </p:cBhvr>
                                    </p:animEffect>
                                    <p:set>
                                      <p:cBhvr>
                                        <p:cTn id="214" dur="1" fill="hold">
                                          <p:stCondLst>
                                            <p:cond delay="499"/>
                                          </p:stCondLst>
                                        </p:cTn>
                                        <p:tgtEl>
                                          <p:spTgt spid="104"/>
                                        </p:tgtEl>
                                        <p:attrNameLst>
                                          <p:attrName>style.visibility</p:attrName>
                                        </p:attrNameLst>
                                      </p:cBhvr>
                                      <p:to>
                                        <p:strVal val="hidden"/>
                                      </p:to>
                                    </p:set>
                                  </p:childTnLst>
                                </p:cTn>
                              </p:par>
                            </p:childTnLst>
                          </p:cTn>
                        </p:par>
                      </p:childTnLst>
                    </p:cTn>
                  </p:par>
                </p:childTnLst>
              </p:cTn>
              <p:nextCondLst>
                <p:cond evt="onClick" delay="0">
                  <p:tgtEl>
                    <p:spTgt spid="104"/>
                  </p:tgtEl>
                </p:cond>
              </p:nextCondLst>
            </p:seq>
          </p:childTnLst>
        </p:cTn>
      </p:par>
    </p:tnLst>
    <p:bldLst>
      <p:bldP spid="21" grpId="0" animBg="1"/>
      <p:bldP spid="64" grpId="0" animBg="1"/>
      <p:bldP spid="64" grpId="1" animBg="1"/>
      <p:bldP spid="65" grpId="0" animBg="1"/>
      <p:bldP spid="65" grpId="1" animBg="1"/>
      <p:bldP spid="66" grpId="0"/>
      <p:bldP spid="76" grpId="0" animBg="1"/>
      <p:bldP spid="77" grpId="0" animBg="1"/>
      <p:bldP spid="78" grpId="0" animBg="1"/>
      <p:bldP spid="78" grpId="1" animBg="1"/>
      <p:bldP spid="78" grpId="2" animBg="1"/>
      <p:bldP spid="78" grpId="3" animBg="1"/>
      <p:bldP spid="79" grpId="0" animBg="1"/>
      <p:bldP spid="79" grpId="1" animBg="1"/>
      <p:bldP spid="79" grpId="2" animBg="1"/>
      <p:bldP spid="79" grpId="3" animBg="1"/>
      <p:bldP spid="80" grpId="0" animBg="1"/>
      <p:bldP spid="86" grpId="0" animBg="1"/>
      <p:bldP spid="91" grpId="0" animBg="1"/>
      <p:bldP spid="92" grpId="0" animBg="1"/>
      <p:bldP spid="92" grpId="2" animBg="1"/>
      <p:bldP spid="92" grpId="3" animBg="1"/>
      <p:bldP spid="93" grpId="0" animBg="1"/>
      <p:bldP spid="93" grpId="2" animBg="1"/>
      <p:bldP spid="93" grpId="3" animBg="1"/>
      <p:bldP spid="94" grpId="0" animBg="1"/>
      <p:bldP spid="95" grpId="0"/>
      <p:bldP spid="96" grpId="0" animBg="1"/>
      <p:bldP spid="102" grpId="0" animBg="1"/>
      <p:bldP spid="103" grpId="0" animBg="1"/>
      <p:bldP spid="103" grpId="1" animBg="1"/>
      <p:bldP spid="103" grpId="2" animBg="1"/>
      <p:bldP spid="103" grpId="3" animBg="1"/>
      <p:bldP spid="104" grpId="0" animBg="1"/>
      <p:bldP spid="104" grpId="1" animBg="1"/>
      <p:bldP spid="104" grpId="2" animBg="1"/>
      <p:bldP spid="104" grpId="3" animBg="1"/>
      <p:bldP spid="105" grpId="0" animBg="1"/>
      <p:bldP spid="10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E64657D-332A-0846-891A-0FEF517A78E9}"/>
              </a:ext>
            </a:extLst>
          </p:cNvPr>
          <p:cNvSpPr/>
          <p:nvPr/>
        </p:nvSpPr>
        <p:spPr>
          <a:xfrm>
            <a:off x="459307" y="410316"/>
            <a:ext cx="10586422" cy="461665"/>
          </a:xfrm>
          <a:prstGeom prst="rect">
            <a:avLst/>
          </a:prstGeom>
        </p:spPr>
        <p:txBody>
          <a:bodyPr wrap="square">
            <a:spAutoFit/>
          </a:bodyPr>
          <a:lstStyle/>
          <a:p>
            <a:r>
              <a:rPr lang="en-US" sz="2400" b="1" dirty="0">
                <a:latin typeface="Arial" panose="020B0604020202020204" pitchFamily="34" charset="0"/>
                <a:ea typeface="Times New Roman" panose="02020603050405020304" pitchFamily="18" charset="0"/>
                <a:cs typeface="Arial" panose="020B0604020202020204" pitchFamily="34" charset="0"/>
              </a:rPr>
              <a:t>5</a:t>
            </a:r>
            <a:r>
              <a:rPr lang="vi-VN" sz="2400" b="1" dirty="0">
                <a:latin typeface="Arial" panose="020B0604020202020204" pitchFamily="34" charset="0"/>
                <a:ea typeface="Times New Roman" panose="02020603050405020304" pitchFamily="18" charset="0"/>
                <a:cs typeface="Arial" panose="020B0604020202020204" pitchFamily="34" charset="0"/>
              </a:rPr>
              <a:t>. PHÂN BIỆT LUẬN CỨ VỚI </a:t>
            </a:r>
            <a:r>
              <a:rPr lang="en-US" sz="2400" b="1" dirty="0">
                <a:latin typeface="Arial" panose="020B0604020202020204" pitchFamily="34" charset="0"/>
                <a:ea typeface="Times New Roman" panose="02020603050405020304" pitchFamily="18" charset="0"/>
                <a:cs typeface="Arial" panose="020B0604020202020204" pitchFamily="34" charset="0"/>
              </a:rPr>
              <a:t>NHỮNG CÁ</a:t>
            </a:r>
            <a:r>
              <a:rPr lang="vi-VN" sz="2400" b="1" dirty="0">
                <a:latin typeface="Arial" panose="020B0604020202020204" pitchFamily="34" charset="0"/>
                <a:ea typeface="Times New Roman" panose="02020603050405020304" pitchFamily="18" charset="0"/>
                <a:cs typeface="Arial" panose="020B0604020202020204" pitchFamily="34" charset="0"/>
              </a:rPr>
              <a:t>I</a:t>
            </a:r>
            <a:r>
              <a:rPr lang="en-US" sz="2400" b="1" dirty="0">
                <a:latin typeface="Arial" panose="020B0604020202020204" pitchFamily="34" charset="0"/>
                <a:ea typeface="Times New Roman" panose="02020603050405020304" pitchFamily="18" charset="0"/>
                <a:cs typeface="Arial" panose="020B0604020202020204" pitchFamily="34" charset="0"/>
              </a:rPr>
              <a:t> KHÔNG PHẢI LUẬN CỨ</a:t>
            </a:r>
            <a:r>
              <a:rPr lang="en-VN" sz="2400" dirty="0">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p:txBody>
      </p:sp>
      <p:grpSp>
        <p:nvGrpSpPr>
          <p:cNvPr id="92" name="Group 91">
            <a:extLst>
              <a:ext uri="{FF2B5EF4-FFF2-40B4-BE49-F238E27FC236}">
                <a16:creationId xmlns:a16="http://schemas.microsoft.com/office/drawing/2014/main" id="{0AA925CC-054A-3242-B424-9BA0070ADBA0}"/>
              </a:ext>
            </a:extLst>
          </p:cNvPr>
          <p:cNvGrpSpPr/>
          <p:nvPr/>
        </p:nvGrpSpPr>
        <p:grpSpPr>
          <a:xfrm>
            <a:off x="1095067" y="1357504"/>
            <a:ext cx="10283414" cy="4499984"/>
            <a:chOff x="1095067" y="1357504"/>
            <a:chExt cx="10283414" cy="4499984"/>
          </a:xfrm>
        </p:grpSpPr>
        <p:sp>
          <p:nvSpPr>
            <p:cNvPr id="7" name="Rectangle 6">
              <a:extLst>
                <a:ext uri="{FF2B5EF4-FFF2-40B4-BE49-F238E27FC236}">
                  <a16:creationId xmlns:a16="http://schemas.microsoft.com/office/drawing/2014/main" id="{92B046E9-7CD0-2941-8AB5-4B466B62A55E}"/>
                </a:ext>
              </a:extLst>
            </p:cNvPr>
            <p:cNvSpPr/>
            <p:nvPr/>
          </p:nvSpPr>
          <p:spPr>
            <a:xfrm>
              <a:off x="1095067" y="1357504"/>
              <a:ext cx="10283414" cy="4499984"/>
            </a:xfrm>
            <a:prstGeom prst="rect">
              <a:avLst/>
            </a:prstGeom>
            <a:blipFill>
              <a:blip r:embed="rId2"/>
              <a:stretch>
                <a:fillRect/>
              </a:stretch>
            </a:blipFill>
            <a:scene3d>
              <a:camera prst="orthographicFront"/>
              <a:lightRig rig="threePt" dir="t"/>
            </a:scene3d>
            <a:sp3d>
              <a:bevelT w="101600" prst="riblet"/>
            </a:sp3d>
          </p:spPr>
          <p:style>
            <a:lnRef idx="2">
              <a:schemeClr val="accent6"/>
            </a:lnRef>
            <a:fillRef idx="1">
              <a:schemeClr val="lt1"/>
            </a:fillRef>
            <a:effectRef idx="0">
              <a:schemeClr val="accent6"/>
            </a:effectRef>
            <a:fontRef idx="minor">
              <a:schemeClr val="dk1"/>
            </a:fontRef>
          </p:style>
          <p:txBody>
            <a:bodyPr lIns="432000" tIns="0" rIns="432000" bIns="36000" rtlCol="0" anchor="ctr"/>
            <a:lstStyle/>
            <a:p>
              <a:pPr algn="just">
                <a:lnSpc>
                  <a:spcPct val="150000"/>
                </a:lnSpc>
                <a:spcBef>
                  <a:spcPts val="600"/>
                </a:spcBef>
                <a:spcAft>
                  <a:spcPts val="600"/>
                </a:spcAft>
              </a:pPr>
              <a:r>
                <a:rPr lang="en-US" sz="2300" b="1" dirty="0" err="1">
                  <a:latin typeface="Arial" panose="020B0604020202020204" pitchFamily="34" charset="0"/>
                  <a:ea typeface="Times New Roman" panose="02020603050405020304" pitchFamily="18" charset="0"/>
                  <a:cs typeface="Arial" panose="020B0604020202020204" pitchFamily="34" charset="0"/>
                </a:rPr>
                <a:t>Các</a:t>
              </a:r>
              <a:r>
                <a:rPr lang="en-US" sz="2300" b="1" dirty="0">
                  <a:latin typeface="Arial" panose="020B0604020202020204" pitchFamily="34" charset="0"/>
                  <a:ea typeface="Times New Roman" panose="02020603050405020304" pitchFamily="18" charset="0"/>
                  <a:cs typeface="Arial" panose="020B0604020202020204" pitchFamily="34" charset="0"/>
                </a:rPr>
                <a:t> </a:t>
              </a:r>
              <a:r>
                <a:rPr lang="en-US" sz="2300" b="1" dirty="0" err="1">
                  <a:latin typeface="Arial" panose="020B0604020202020204" pitchFamily="34" charset="0"/>
                  <a:ea typeface="Times New Roman" panose="02020603050405020304" pitchFamily="18" charset="0"/>
                  <a:cs typeface="Arial" panose="020B0604020202020204" pitchFamily="34" charset="0"/>
                </a:rPr>
                <a:t>phán</a:t>
              </a:r>
              <a:r>
                <a:rPr lang="en-US" sz="2300" b="1" dirty="0">
                  <a:latin typeface="Arial" panose="020B0604020202020204" pitchFamily="34" charset="0"/>
                  <a:ea typeface="Times New Roman" panose="02020603050405020304" pitchFamily="18" charset="0"/>
                  <a:cs typeface="Arial" panose="020B0604020202020204" pitchFamily="34" charset="0"/>
                </a:rPr>
                <a:t> </a:t>
              </a:r>
              <a:r>
                <a:rPr lang="en-US" sz="2300" b="1" dirty="0" err="1">
                  <a:latin typeface="Arial" panose="020B0604020202020204" pitchFamily="34" charset="0"/>
                  <a:ea typeface="Times New Roman" panose="02020603050405020304" pitchFamily="18" charset="0"/>
                  <a:cs typeface="Arial" panose="020B0604020202020204" pitchFamily="34" charset="0"/>
                </a:rPr>
                <a:t>đoán</a:t>
              </a:r>
              <a:r>
                <a:rPr lang="en-US" sz="2300" b="1" dirty="0">
                  <a:latin typeface="Arial" panose="020B0604020202020204" pitchFamily="34" charset="0"/>
                  <a:ea typeface="Times New Roman" panose="02020603050405020304" pitchFamily="18" charset="0"/>
                  <a:cs typeface="Arial" panose="020B0604020202020204" pitchFamily="34" charset="0"/>
                </a:rPr>
                <a:t> </a:t>
              </a:r>
              <a:r>
                <a:rPr lang="en-US" sz="2300" b="1" dirty="0" err="1">
                  <a:latin typeface="Arial" panose="020B0604020202020204" pitchFamily="34" charset="0"/>
                  <a:ea typeface="Times New Roman" panose="02020603050405020304" pitchFamily="18" charset="0"/>
                  <a:cs typeface="Arial" panose="020B0604020202020204" pitchFamily="34" charset="0"/>
                </a:rPr>
                <a:t>riêng</a:t>
              </a:r>
              <a:r>
                <a:rPr lang="en-US" sz="2300" b="1" dirty="0">
                  <a:latin typeface="Arial" panose="020B0604020202020204" pitchFamily="34" charset="0"/>
                  <a:ea typeface="Times New Roman" panose="02020603050405020304" pitchFamily="18" charset="0"/>
                  <a:cs typeface="Arial" panose="020B0604020202020204" pitchFamily="34" charset="0"/>
                </a:rPr>
                <a:t> </a:t>
              </a:r>
              <a:r>
                <a:rPr lang="en-US" sz="2300" b="1" dirty="0" err="1">
                  <a:latin typeface="Arial" panose="020B0604020202020204" pitchFamily="34" charset="0"/>
                  <a:ea typeface="Times New Roman" panose="02020603050405020304" pitchFamily="18" charset="0"/>
                  <a:cs typeface="Arial" panose="020B0604020202020204" pitchFamily="34" charset="0"/>
                </a:rPr>
                <a:t>lẻ</a:t>
              </a:r>
              <a:r>
                <a:rPr lang="en-US" sz="2300" dirty="0">
                  <a:latin typeface="Arial" panose="020B0604020202020204" pitchFamily="34" charset="0"/>
                  <a:cs typeface="Arial" panose="020B0604020202020204" pitchFamily="34" charset="0"/>
                </a:rPr>
                <a:t> </a:t>
              </a:r>
            </a:p>
            <a:p>
              <a:pPr algn="just">
                <a:spcBef>
                  <a:spcPts val="600"/>
                </a:spcBef>
                <a:spcAft>
                  <a:spcPts val="600"/>
                </a:spcAft>
              </a:pPr>
              <a:r>
                <a:rPr lang="vi-VN" sz="2300" i="1" dirty="0">
                  <a:latin typeface="Arial" panose="020B0604020202020204" pitchFamily="34" charset="0"/>
                  <a:cs typeface="Arial" panose="020B0604020202020204" pitchFamily="34" charset="0"/>
                </a:rPr>
                <a:t>Chúng ta đang sống trong một thời đại được chứng kiến những đổi thay nhanh nhất diễn ra trong đầu óc con người. Tuy nhiên, vẫn có thể xảy ra tình trạng là những quan niệm chính yếu của con người vẫn cứ bình ổn hơn là trong những thế kỷ trước của lịch sử con người chúng ta; cái thời đại thay đổi thực sự vẫn chưa đi đến đâu, có lẽ nó mới đang đến gần đấy thôi.</a:t>
              </a:r>
              <a:r>
                <a:rPr lang="en-VN" sz="2400" dirty="0"/>
                <a:t> </a:t>
              </a:r>
            </a:p>
            <a:p>
              <a:pPr algn="r">
                <a:spcBef>
                  <a:spcPts val="600"/>
                </a:spcBef>
                <a:spcAft>
                  <a:spcPts val="600"/>
                </a:spcAft>
              </a:pPr>
              <a:r>
                <a:rPr lang="en-US" sz="2000" dirty="0">
                  <a:latin typeface="Arial" panose="020B0604020202020204" pitchFamily="34" charset="0"/>
                  <a:cs typeface="Arial" panose="020B0604020202020204" pitchFamily="34" charset="0"/>
                </a:rPr>
                <a:t>Tocqueville</a:t>
              </a:r>
              <a:r>
                <a:rPr lang="vi-VN" sz="2000" dirty="0">
                  <a:latin typeface="Arial" panose="020B0604020202020204" pitchFamily="34" charset="0"/>
                  <a:cs typeface="Arial" panose="020B0604020202020204" pitchFamily="34" charset="0"/>
                </a:rPr>
                <a:t>. </a:t>
              </a:r>
              <a:r>
                <a:rPr lang="vi-VN" sz="2000" i="1" dirty="0">
                  <a:latin typeface="Arial" panose="020B0604020202020204" pitchFamily="34" charset="0"/>
                  <a:cs typeface="Arial" panose="020B0604020202020204" pitchFamily="34" charset="0"/>
                </a:rPr>
                <a:t>Nền Dân trị Mỹ</a:t>
              </a:r>
              <a:r>
                <a:rPr lang="vi-VN" sz="2000" dirty="0">
                  <a:latin typeface="Arial" panose="020B0604020202020204" pitchFamily="34" charset="0"/>
                  <a:cs typeface="Arial" panose="020B0604020202020204" pitchFamily="34" charset="0"/>
                </a:rPr>
                <a:t>.</a:t>
              </a:r>
            </a:p>
          </p:txBody>
        </p:sp>
        <p:sp>
          <p:nvSpPr>
            <p:cNvPr id="90" name="TextBox 89">
              <a:extLst>
                <a:ext uri="{FF2B5EF4-FFF2-40B4-BE49-F238E27FC236}">
                  <a16:creationId xmlns:a16="http://schemas.microsoft.com/office/drawing/2014/main" id="{24BB1D30-BE53-5643-BA3D-61495E350AFB}"/>
                </a:ext>
              </a:extLst>
            </p:cNvPr>
            <p:cNvSpPr txBox="1"/>
            <p:nvPr/>
          </p:nvSpPr>
          <p:spPr>
            <a:xfrm>
              <a:off x="5040405" y="1832967"/>
              <a:ext cx="5664002" cy="769441"/>
            </a:xfrm>
            <a:prstGeom prst="rect">
              <a:avLst/>
            </a:prstGeom>
            <a:noFill/>
          </p:spPr>
          <p:txBody>
            <a:bodyPr wrap="square" rtlCol="0">
              <a:spAutoFit/>
            </a:bodyPr>
            <a:lstStyle/>
            <a:p>
              <a:r>
                <a:rPr lang="vi-VN" sz="2200" b="1" dirty="0">
                  <a:solidFill>
                    <a:srgbClr val="FF0000"/>
                  </a:solidFill>
                </a:rPr>
                <a:t>Không có quan hệ logic giữa phán đoán nâng đỡ và phán đoán được nâng đỡ</a:t>
              </a:r>
              <a:endParaRPr sz="2200" b="1" dirty="0">
                <a:solidFill>
                  <a:srgbClr val="FF0000"/>
                </a:solidFill>
              </a:endParaRPr>
            </a:p>
          </p:txBody>
        </p:sp>
      </p:grpSp>
      <p:grpSp>
        <p:nvGrpSpPr>
          <p:cNvPr id="94" name="Group 93">
            <a:extLst>
              <a:ext uri="{FF2B5EF4-FFF2-40B4-BE49-F238E27FC236}">
                <a16:creationId xmlns:a16="http://schemas.microsoft.com/office/drawing/2014/main" id="{06B5BD45-DF08-6E4B-9B0C-12FFF7863047}"/>
              </a:ext>
            </a:extLst>
          </p:cNvPr>
          <p:cNvGrpSpPr/>
          <p:nvPr/>
        </p:nvGrpSpPr>
        <p:grpSpPr>
          <a:xfrm>
            <a:off x="1098814" y="1362098"/>
            <a:ext cx="10283414" cy="4499984"/>
            <a:chOff x="-7107513" y="-4055319"/>
            <a:chExt cx="10283414" cy="4499984"/>
          </a:xfrm>
        </p:grpSpPr>
        <p:sp>
          <p:nvSpPr>
            <p:cNvPr id="8" name="Rectangle 7">
              <a:extLst>
                <a:ext uri="{FF2B5EF4-FFF2-40B4-BE49-F238E27FC236}">
                  <a16:creationId xmlns:a16="http://schemas.microsoft.com/office/drawing/2014/main" id="{5AF8E588-5684-254A-B629-DA09E6441F8F}"/>
                </a:ext>
              </a:extLst>
            </p:cNvPr>
            <p:cNvSpPr/>
            <p:nvPr/>
          </p:nvSpPr>
          <p:spPr>
            <a:xfrm>
              <a:off x="-7107513" y="-4055319"/>
              <a:ext cx="10283414" cy="4499984"/>
            </a:xfrm>
            <a:prstGeom prst="rect">
              <a:avLst/>
            </a:prstGeom>
            <a:blipFill>
              <a:blip r:embed="rId2"/>
              <a:stretch>
                <a:fillRect/>
              </a:stretch>
            </a:blipFill>
            <a:scene3d>
              <a:camera prst="orthographicFront"/>
              <a:lightRig rig="threePt" dir="t"/>
            </a:scene3d>
            <a:sp3d>
              <a:bevelT w="101600" prst="riblet"/>
            </a:sp3d>
          </p:spPr>
          <p:style>
            <a:lnRef idx="2">
              <a:schemeClr val="accent6"/>
            </a:lnRef>
            <a:fillRef idx="1">
              <a:schemeClr val="lt1"/>
            </a:fillRef>
            <a:effectRef idx="0">
              <a:schemeClr val="accent6"/>
            </a:effectRef>
            <a:fontRef idx="minor">
              <a:schemeClr val="dk1"/>
            </a:fontRef>
          </p:style>
          <p:txBody>
            <a:bodyPr lIns="432000" tIns="0" rIns="432000" bIns="36000" rtlCol="0" anchor="ctr"/>
            <a:lstStyle/>
            <a:p>
              <a:pPr algn="just">
                <a:lnSpc>
                  <a:spcPct val="150000"/>
                </a:lnSpc>
                <a:spcBef>
                  <a:spcPts val="600"/>
                </a:spcBef>
                <a:spcAft>
                  <a:spcPts val="600"/>
                </a:spcAft>
              </a:pPr>
              <a:r>
                <a:rPr lang="en-US" sz="2400" b="1" dirty="0" err="1">
                  <a:latin typeface="Arial" panose="020B0604020202020204" pitchFamily="34" charset="0"/>
                  <a:ea typeface="Times New Roman" panose="02020603050405020304" pitchFamily="18" charset="0"/>
                  <a:cs typeface="Arial" panose="020B0604020202020204" pitchFamily="34" charset="0"/>
                </a:rPr>
                <a:t>Các</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cs typeface="Arial" panose="020B0604020202020204" pitchFamily="34" charset="0"/>
                </a:rPr>
                <a:t>mô</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tả</a:t>
              </a:r>
              <a:r>
                <a:rPr lang="en-VN" sz="2400" b="1"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 </a:t>
              </a:r>
            </a:p>
            <a:p>
              <a:pPr algn="just">
                <a:spcBef>
                  <a:spcPts val="600"/>
                </a:spcBef>
                <a:spcAft>
                  <a:spcPts val="600"/>
                </a:spcAft>
              </a:pPr>
              <a:r>
                <a:rPr lang="en-US" sz="2300" i="1" dirty="0" err="1">
                  <a:latin typeface="Arial" panose="020B0604020202020204" pitchFamily="34" charset="0"/>
                  <a:cs typeface="Arial" panose="020B0604020202020204" pitchFamily="34" charset="0"/>
                </a:rPr>
                <a:t>Tại</a:t>
              </a:r>
              <a:r>
                <a:rPr lang="vi-VN" sz="2300" i="1" dirty="0">
                  <a:latin typeface="Arial" panose="020B0604020202020204" pitchFamily="34" charset="0"/>
                  <a:cs typeface="Arial" panose="020B0604020202020204" pitchFamily="34" charset="0"/>
                </a:rPr>
                <a:t> châu Âu, hoàn cảnh lịch sử đã đồng nhất phong trào vì một nền giáo dục được nhà nước ủng hộ với phong trào dân tộc chủ nghĩa trong đời sống chính trị. Dưới ảnh hưởng của tư tưởng Đức nói riêng, giáo dục đã trở thành một chức năng công dân và chức năng công dân được đồng nhất với việc thực hiện lý tưởng của nhà nước dân tộc."Nhà nước" đã thay thế cho nhân loại; chủ nghĩa toàn thế giới đã nhường chỗ cho chủ nghĩa dân tộc. Đào tạo công dân chứ không phải "con người" đã trở thành mục tiêu của giáo dục.</a:t>
              </a:r>
              <a:r>
                <a:rPr lang="en-VN" sz="2400" dirty="0"/>
                <a:t> </a:t>
              </a:r>
            </a:p>
            <a:p>
              <a:pPr algn="r">
                <a:spcBef>
                  <a:spcPts val="600"/>
                </a:spcBef>
                <a:spcAft>
                  <a:spcPts val="600"/>
                </a:spcAft>
              </a:pPr>
              <a:r>
                <a:rPr lang="en-US" sz="2000" dirty="0">
                  <a:latin typeface="Arial" panose="020B0604020202020204" pitchFamily="34" charset="0"/>
                  <a:cs typeface="Arial" panose="020B0604020202020204" pitchFamily="34" charset="0"/>
                </a:rPr>
                <a:t>Tocqueville</a:t>
              </a:r>
              <a:r>
                <a:rPr lang="vi-VN" sz="2000" dirty="0">
                  <a:latin typeface="Arial" panose="020B0604020202020204" pitchFamily="34" charset="0"/>
                  <a:cs typeface="Arial" panose="020B0604020202020204" pitchFamily="34" charset="0"/>
                </a:rPr>
                <a:t>. </a:t>
              </a:r>
              <a:r>
                <a:rPr lang="vi-VN" sz="2000" i="1" dirty="0">
                  <a:latin typeface="Arial" panose="020B0604020202020204" pitchFamily="34" charset="0"/>
                  <a:cs typeface="Arial" panose="020B0604020202020204" pitchFamily="34" charset="0"/>
                </a:rPr>
                <a:t>Nền Dân trị Mỹ</a:t>
              </a:r>
              <a:r>
                <a:rPr lang="vi-VN" sz="2000" dirty="0">
                  <a:latin typeface="Arial" panose="020B0604020202020204" pitchFamily="34" charset="0"/>
                  <a:cs typeface="Arial" panose="020B0604020202020204" pitchFamily="34" charset="0"/>
                </a:rPr>
                <a:t>.</a:t>
              </a:r>
            </a:p>
          </p:txBody>
        </p:sp>
        <p:sp>
          <p:nvSpPr>
            <p:cNvPr id="91" name="TextBox 90">
              <a:extLst>
                <a:ext uri="{FF2B5EF4-FFF2-40B4-BE49-F238E27FC236}">
                  <a16:creationId xmlns:a16="http://schemas.microsoft.com/office/drawing/2014/main" id="{34C059B3-7F70-B748-AE03-4AFC74C63D6C}"/>
                </a:ext>
              </a:extLst>
            </p:cNvPr>
            <p:cNvSpPr txBox="1"/>
            <p:nvPr/>
          </p:nvSpPr>
          <p:spPr>
            <a:xfrm>
              <a:off x="-4527838" y="-3768902"/>
              <a:ext cx="6662352" cy="430887"/>
            </a:xfrm>
            <a:prstGeom prst="rect">
              <a:avLst/>
            </a:prstGeom>
            <a:noFill/>
          </p:spPr>
          <p:txBody>
            <a:bodyPr wrap="square" rtlCol="0">
              <a:spAutoFit/>
            </a:bodyPr>
            <a:lstStyle/>
            <a:p>
              <a:r>
                <a:rPr lang="vi-VN" sz="2200" b="1" dirty="0">
                  <a:solidFill>
                    <a:srgbClr val="FF0000"/>
                  </a:solidFill>
                </a:rPr>
                <a:t>cho ta bức tranh về sự kiện hay hiện tượng</a:t>
              </a:r>
              <a:endParaRPr sz="2200" b="1" dirty="0">
                <a:solidFill>
                  <a:srgbClr val="FF0000"/>
                </a:solidFill>
              </a:endParaRPr>
            </a:p>
          </p:txBody>
        </p:sp>
      </p:grpSp>
      <p:grpSp>
        <p:nvGrpSpPr>
          <p:cNvPr id="101" name="Group 100">
            <a:extLst>
              <a:ext uri="{FF2B5EF4-FFF2-40B4-BE49-F238E27FC236}">
                <a16:creationId xmlns:a16="http://schemas.microsoft.com/office/drawing/2014/main" id="{4E197EF1-2E7B-D84A-A014-BA5D5516BD7D}"/>
              </a:ext>
            </a:extLst>
          </p:cNvPr>
          <p:cNvGrpSpPr/>
          <p:nvPr/>
        </p:nvGrpSpPr>
        <p:grpSpPr>
          <a:xfrm>
            <a:off x="1102561" y="1373583"/>
            <a:ext cx="10283414" cy="4499984"/>
            <a:chOff x="1102561" y="1373583"/>
            <a:chExt cx="10283414" cy="4499984"/>
          </a:xfrm>
        </p:grpSpPr>
        <p:sp>
          <p:nvSpPr>
            <p:cNvPr id="99" name="Rectangle 98">
              <a:extLst>
                <a:ext uri="{FF2B5EF4-FFF2-40B4-BE49-F238E27FC236}">
                  <a16:creationId xmlns:a16="http://schemas.microsoft.com/office/drawing/2014/main" id="{F84AB7D5-6409-074A-8CED-E2D2E2BE9691}"/>
                </a:ext>
              </a:extLst>
            </p:cNvPr>
            <p:cNvSpPr/>
            <p:nvPr/>
          </p:nvSpPr>
          <p:spPr>
            <a:xfrm>
              <a:off x="1102561" y="1373583"/>
              <a:ext cx="10283414" cy="4499984"/>
            </a:xfrm>
            <a:prstGeom prst="rect">
              <a:avLst/>
            </a:prstGeom>
            <a:blipFill>
              <a:blip r:embed="rId2"/>
              <a:stretch>
                <a:fillRect/>
              </a:stretch>
            </a:blipFill>
            <a:scene3d>
              <a:camera prst="orthographicFront"/>
              <a:lightRig rig="threePt" dir="t"/>
            </a:scene3d>
            <a:sp3d>
              <a:bevelT w="101600" prst="riblet"/>
            </a:sp3d>
          </p:spPr>
          <p:style>
            <a:lnRef idx="2">
              <a:schemeClr val="accent6"/>
            </a:lnRef>
            <a:fillRef idx="1">
              <a:schemeClr val="lt1"/>
            </a:fillRef>
            <a:effectRef idx="0">
              <a:schemeClr val="accent6"/>
            </a:effectRef>
            <a:fontRef idx="minor">
              <a:schemeClr val="dk1"/>
            </a:fontRef>
          </p:style>
          <p:txBody>
            <a:bodyPr lIns="432000" tIns="0" rIns="432000" bIns="36000" rtlCol="0" anchor="ctr"/>
            <a:lstStyle/>
            <a:p>
              <a:pPr algn="just">
                <a:lnSpc>
                  <a:spcPct val="150000"/>
                </a:lnSpc>
                <a:spcBef>
                  <a:spcPts val="600"/>
                </a:spcBef>
                <a:spcAft>
                  <a:spcPts val="600"/>
                </a:spcAft>
              </a:pPr>
              <a:r>
                <a:rPr lang="en-US" sz="2300" b="1" dirty="0" err="1">
                  <a:latin typeface="Arial" panose="020B0604020202020204" pitchFamily="34" charset="0"/>
                  <a:ea typeface="Times New Roman" panose="02020603050405020304" pitchFamily="18" charset="0"/>
                  <a:cs typeface="Arial" panose="020B0604020202020204" pitchFamily="34" charset="0"/>
                </a:rPr>
                <a:t>Các</a:t>
              </a:r>
              <a:r>
                <a:rPr lang="en-US" sz="2300" b="1" dirty="0">
                  <a:latin typeface="Arial" panose="020B0604020202020204" pitchFamily="34" charset="0"/>
                  <a:ea typeface="Times New Roman" panose="02020603050405020304" pitchFamily="18" charset="0"/>
                  <a:cs typeface="Arial" panose="020B0604020202020204" pitchFamily="34" charset="0"/>
                </a:rPr>
                <a:t> </a:t>
              </a:r>
              <a:r>
                <a:rPr lang="vi-VN" sz="2300" b="1" dirty="0">
                  <a:latin typeface="Arial" panose="020B0604020202020204" pitchFamily="34" charset="0"/>
                  <a:cs typeface="Arial" panose="020B0604020202020204" pitchFamily="34" charset="0"/>
                </a:rPr>
                <a:t>m</a:t>
              </a:r>
              <a:r>
                <a:rPr lang="en-US" sz="2300" b="1" dirty="0" err="1">
                  <a:latin typeface="Arial" panose="020B0604020202020204" pitchFamily="34" charset="0"/>
                  <a:cs typeface="Arial" panose="020B0604020202020204" pitchFamily="34" charset="0"/>
                </a:rPr>
                <a:t>inh</a:t>
              </a:r>
              <a:r>
                <a:rPr lang="vi-VN" sz="2300" b="1" dirty="0">
                  <a:latin typeface="Arial" panose="020B0604020202020204" pitchFamily="34" charset="0"/>
                  <a:cs typeface="Arial" panose="020B0604020202020204" pitchFamily="34" charset="0"/>
                </a:rPr>
                <a:t> họa</a:t>
              </a:r>
              <a:r>
                <a:rPr lang="en-VN" sz="2300" dirty="0">
                  <a:latin typeface="Arial" panose="020B0604020202020204" pitchFamily="34" charset="0"/>
                  <a:cs typeface="Arial" panose="020B0604020202020204" pitchFamily="34" charset="0"/>
                </a:rPr>
                <a:t> </a:t>
              </a:r>
              <a:r>
                <a:rPr lang="en-US" sz="2300" b="1" dirty="0">
                  <a:latin typeface="Arial" panose="020B0604020202020204" pitchFamily="34" charset="0"/>
                  <a:cs typeface="Arial" panose="020B0604020202020204" pitchFamily="34" charset="0"/>
                </a:rPr>
                <a:t> </a:t>
              </a:r>
            </a:p>
            <a:p>
              <a:pPr algn="just">
                <a:spcBef>
                  <a:spcPts val="600"/>
                </a:spcBef>
                <a:spcAft>
                  <a:spcPts val="600"/>
                </a:spcAft>
              </a:pPr>
              <a:r>
                <a:rPr lang="vi-VN" sz="2300" i="1" dirty="0">
                  <a:latin typeface="Arial" panose="020B0604020202020204" pitchFamily="34" charset="0"/>
                  <a:cs typeface="Arial" panose="020B0604020202020204" pitchFamily="34" charset="0"/>
                </a:rPr>
                <a:t>L</a:t>
              </a:r>
              <a:r>
                <a:rPr lang="en-US" sz="2300" i="1" dirty="0" err="1">
                  <a:latin typeface="Arial" panose="020B0604020202020204" pitchFamily="34" charset="0"/>
                  <a:cs typeface="Arial" panose="020B0604020202020204" pitchFamily="34" charset="0"/>
                </a:rPr>
                <a:t>uôn</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luôn</a:t>
              </a:r>
              <a:r>
                <a:rPr lang="en-US" sz="2300" i="1" dirty="0">
                  <a:latin typeface="Arial" panose="020B0604020202020204" pitchFamily="34" charset="0"/>
                  <a:cs typeface="Arial" panose="020B0604020202020204" pitchFamily="34" charset="0"/>
                </a:rPr>
                <a:t> có </a:t>
              </a:r>
              <a:r>
                <a:rPr lang="en-US" sz="2300" i="1" dirty="0" err="1">
                  <a:latin typeface="Arial" panose="020B0604020202020204" pitchFamily="34" charset="0"/>
                  <a:cs typeface="Arial" panose="020B0604020202020204" pitchFamily="34" charset="0"/>
                </a:rPr>
                <a:t>những</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yếu</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tô</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của</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thực</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tại</a:t>
              </a:r>
              <a:r>
                <a:rPr lang="en-US" sz="2300" i="1" dirty="0">
                  <a:latin typeface="Arial" panose="020B0604020202020204" pitchFamily="34" charset="0"/>
                  <a:cs typeface="Arial" panose="020B0604020202020204" pitchFamily="34" charset="0"/>
                </a:rPr>
                <a:t> chủ </a:t>
              </a:r>
              <a:r>
                <a:rPr lang="en-US" sz="2300" i="1" dirty="0" err="1">
                  <a:latin typeface="Arial" panose="020B0604020202020204" pitchFamily="34" charset="0"/>
                  <a:cs typeface="Arial" panose="020B0604020202020204" pitchFamily="34" charset="0"/>
                </a:rPr>
                <a:t>quan</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không</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bắt</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nguồn</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tư</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sư</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xa</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hội</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hóa</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chẳng</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hạn</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nhu</a:t>
              </a:r>
              <a:r>
                <a:rPr lang="en-US" sz="2300" i="1" dirty="0">
                  <a:latin typeface="Arial" panose="020B0604020202020204" pitchFamily="34" charset="0"/>
                  <a:cs typeface="Arial" panose="020B0604020202020204" pitchFamily="34" charset="0"/>
                </a:rPr>
                <a:t>̛ ý </a:t>
              </a:r>
              <a:r>
                <a:rPr lang="en-US" sz="2300" i="1" dirty="0" err="1">
                  <a:latin typeface="Arial" panose="020B0604020202020204" pitchFamily="34" charset="0"/>
                  <a:cs typeface="Arial" panose="020B0604020202020204" pitchFamily="34" charset="0"/>
                </a:rPr>
                <a:t>thức</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vê</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thân</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thê</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của</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chính</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mình</a:t>
              </a:r>
              <a:r>
                <a:rPr lang="en-US" sz="2300" i="1" dirty="0">
                  <a:latin typeface="Arial" panose="020B0604020202020204" pitchFamily="34" charset="0"/>
                  <a:cs typeface="Arial" panose="020B0604020202020204" pitchFamily="34" charset="0"/>
                </a:rPr>
                <a:t> có </a:t>
              </a:r>
              <a:r>
                <a:rPr lang="en-US" sz="2300" i="1" dirty="0" err="1">
                  <a:latin typeface="Arial" panose="020B0604020202020204" pitchFamily="34" charset="0"/>
                  <a:cs typeface="Arial" panose="020B0604020202020204" pitchFamily="34" charset="0"/>
                </a:rPr>
                <a:t>trước</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va</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nằm</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ngoài</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bất</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cư</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sư</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lãnh</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hội</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nào</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vê</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thân</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thê</a:t>
              </a:r>
              <a:r>
                <a:rPr lang="en-US" sz="2300" i="1" dirty="0">
                  <a:latin typeface="Arial" panose="020B0604020202020204" pitchFamily="34" charset="0"/>
                  <a:cs typeface="Arial" panose="020B0604020202020204" pitchFamily="34" charset="0"/>
                </a:rPr>
                <a:t>̉ mà </a:t>
              </a:r>
              <a:r>
                <a:rPr lang="en-US" sz="2300" i="1" dirty="0" err="1">
                  <a:latin typeface="Arial" panose="020B0604020202020204" pitchFamily="34" charset="0"/>
                  <a:cs typeface="Arial" panose="020B0604020202020204" pitchFamily="34" charset="0"/>
                </a:rPr>
                <a:t>người</a:t>
              </a:r>
              <a:r>
                <a:rPr lang="en-US" sz="2300" i="1" dirty="0">
                  <a:latin typeface="Arial" panose="020B0604020202020204" pitchFamily="34" charset="0"/>
                  <a:cs typeface="Arial" panose="020B0604020202020204" pitchFamily="34" charset="0"/>
                </a:rPr>
                <a:t> ta </a:t>
              </a:r>
              <a:r>
                <a:rPr lang="en-US" sz="2300" i="1" dirty="0" err="1">
                  <a:latin typeface="Arial" panose="020B0604020202020204" pitchFamily="34" charset="0"/>
                  <a:cs typeface="Arial" panose="020B0604020202020204" pitchFamily="34" charset="0"/>
                </a:rPr>
                <a:t>học</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được</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tư</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xa</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hội</a:t>
              </a:r>
              <a:r>
                <a:rPr lang="en-US" sz="2300" i="1"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p>
            <a:p>
              <a:pPr algn="r">
                <a:spcBef>
                  <a:spcPts val="600"/>
                </a:spcBef>
                <a:spcAft>
                  <a:spcPts val="600"/>
                </a:spcAft>
              </a:pPr>
              <a:r>
                <a:rPr lang="en-US" sz="2300" dirty="0">
                  <a:latin typeface="Arial" panose="020B0604020202020204" pitchFamily="34" charset="0"/>
                  <a:cs typeface="Arial" panose="020B0604020202020204" pitchFamily="34" charset="0"/>
                </a:rPr>
                <a:t>                         Berger, P.L., </a:t>
              </a:r>
              <a:r>
                <a:rPr lang="en-US" sz="2300" dirty="0" err="1">
                  <a:latin typeface="Arial" panose="020B0604020202020204" pitchFamily="34" charset="0"/>
                  <a:cs typeface="Arial" panose="020B0604020202020204" pitchFamily="34" charset="0"/>
                </a:rPr>
                <a:t>và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Luckmann</a:t>
              </a:r>
              <a:r>
                <a:rPr lang="en-US" sz="2300" dirty="0">
                  <a:latin typeface="Arial" panose="020B0604020202020204" pitchFamily="34" charset="0"/>
                  <a:cs typeface="Arial" panose="020B0604020202020204" pitchFamily="34" charset="0"/>
                </a:rPr>
                <a:t>, T</a:t>
              </a:r>
              <a:r>
                <a:rPr lang="vi-VN" sz="2300" dirty="0">
                  <a:latin typeface="Arial" panose="020B0604020202020204" pitchFamily="34" charset="0"/>
                  <a:cs typeface="Arial" panose="020B0604020202020204" pitchFamily="34" charset="0"/>
                </a:rPr>
                <a:t>. </a:t>
              </a:r>
              <a:r>
                <a:rPr lang="vi-VN" sz="2300" i="1" dirty="0">
                  <a:latin typeface="Arial" panose="020B0604020202020204" pitchFamily="34" charset="0"/>
                  <a:cs typeface="Arial" panose="020B0604020202020204" pitchFamily="34" charset="0"/>
                </a:rPr>
                <a:t>Sự kiến tạo xã hội về thực tại.</a:t>
              </a:r>
              <a:r>
                <a:rPr lang="vi-VN" sz="2300" dirty="0">
                  <a:latin typeface="Arial" panose="020B0604020202020204" pitchFamily="34" charset="0"/>
                  <a:cs typeface="Arial" panose="020B0604020202020204" pitchFamily="34" charset="0"/>
                </a:rPr>
                <a:t> (NXB Tri Thức, 2016)</a:t>
              </a:r>
              <a:r>
                <a:rPr lang="en-VN" sz="2300" dirty="0">
                  <a:latin typeface="Arial" panose="020B0604020202020204" pitchFamily="34" charset="0"/>
                  <a:cs typeface="Arial" panose="020B0604020202020204" pitchFamily="34" charset="0"/>
                </a:rPr>
                <a:t> </a:t>
              </a:r>
              <a:endParaRPr lang="vi-VN" sz="2300" dirty="0">
                <a:latin typeface="Arial" panose="020B0604020202020204" pitchFamily="34" charset="0"/>
                <a:cs typeface="Arial" panose="020B0604020202020204" pitchFamily="34" charset="0"/>
              </a:endParaRPr>
            </a:p>
          </p:txBody>
        </p:sp>
        <p:sp>
          <p:nvSpPr>
            <p:cNvPr id="100" name="TextBox 99">
              <a:extLst>
                <a:ext uri="{FF2B5EF4-FFF2-40B4-BE49-F238E27FC236}">
                  <a16:creationId xmlns:a16="http://schemas.microsoft.com/office/drawing/2014/main" id="{7822B26B-0A5F-C44A-916C-B1EA9FE10FC9}"/>
                </a:ext>
              </a:extLst>
            </p:cNvPr>
            <p:cNvSpPr txBox="1"/>
            <p:nvPr/>
          </p:nvSpPr>
          <p:spPr>
            <a:xfrm>
              <a:off x="4195018" y="1845421"/>
              <a:ext cx="4686644" cy="769441"/>
            </a:xfrm>
            <a:prstGeom prst="rect">
              <a:avLst/>
            </a:prstGeom>
            <a:noFill/>
          </p:spPr>
          <p:txBody>
            <a:bodyPr wrap="square" rtlCol="0">
              <a:spAutoFit/>
            </a:bodyPr>
            <a:lstStyle/>
            <a:p>
              <a:r>
                <a:rPr lang="vi-VN" sz="2200" b="1" dirty="0">
                  <a:solidFill>
                    <a:srgbClr val="FF0000"/>
                  </a:solidFill>
                </a:rPr>
                <a:t>cung cấp cho ta những ví dụ để hình dung cụ thể hơn về vấn đề</a:t>
              </a:r>
              <a:endParaRPr sz="2200" b="1" dirty="0">
                <a:solidFill>
                  <a:srgbClr val="FF0000"/>
                </a:solidFill>
              </a:endParaRPr>
            </a:p>
          </p:txBody>
        </p:sp>
      </p:grpSp>
      <p:sp>
        <p:nvSpPr>
          <p:cNvPr id="102" name="Rectangle 101">
            <a:extLst>
              <a:ext uri="{FF2B5EF4-FFF2-40B4-BE49-F238E27FC236}">
                <a16:creationId xmlns:a16="http://schemas.microsoft.com/office/drawing/2014/main" id="{256F218D-C8F2-DA42-8249-183104D4EF13}"/>
              </a:ext>
            </a:extLst>
          </p:cNvPr>
          <p:cNvSpPr/>
          <p:nvPr/>
        </p:nvSpPr>
        <p:spPr>
          <a:xfrm>
            <a:off x="427258" y="1262652"/>
            <a:ext cx="11414144" cy="5186574"/>
          </a:xfrm>
          <a:prstGeom prst="rect">
            <a:avLst/>
          </a:prstGeom>
          <a:blipFill>
            <a:blip r:embed="rId2"/>
            <a:stretch>
              <a:fillRect/>
            </a:stretch>
          </a:blipFill>
          <a:ln>
            <a:noFill/>
          </a:ln>
        </p:spPr>
        <p:style>
          <a:lnRef idx="2">
            <a:schemeClr val="accent6"/>
          </a:lnRef>
          <a:fillRef idx="1">
            <a:schemeClr val="lt1"/>
          </a:fillRef>
          <a:effectRef idx="0">
            <a:schemeClr val="accent6"/>
          </a:effectRef>
          <a:fontRef idx="minor">
            <a:schemeClr val="dk1"/>
          </a:fontRef>
        </p:style>
        <p:txBody>
          <a:bodyPr lIns="432000" tIns="0" rIns="432000" bIns="36000" rtlCol="0" anchor="ctr"/>
          <a:lstStyle/>
          <a:p>
            <a:pPr algn="just">
              <a:lnSpc>
                <a:spcPct val="150000"/>
              </a:lnSpc>
              <a:spcBef>
                <a:spcPts val="600"/>
              </a:spcBef>
              <a:spcAft>
                <a:spcPts val="600"/>
              </a:spcAft>
            </a:pPr>
            <a:endParaRPr lang="en-US" sz="2300" dirty="0">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D8759D3A-56EE-0D48-8249-9EE06F7C4A4D}"/>
              </a:ext>
            </a:extLst>
          </p:cNvPr>
          <p:cNvSpPr/>
          <p:nvPr/>
        </p:nvSpPr>
        <p:spPr>
          <a:xfrm>
            <a:off x="813940" y="1622327"/>
            <a:ext cx="5341457" cy="4366281"/>
          </a:xfrm>
          <a:prstGeom prst="rect">
            <a:avLst/>
          </a:prstGeom>
          <a:blipFill>
            <a:blip r:embed="rId2"/>
            <a:stretch>
              <a:fillRect/>
            </a:stretch>
          </a:blipFill>
          <a:scene3d>
            <a:camera prst="orthographicFront"/>
            <a:lightRig rig="threePt" dir="t"/>
          </a:scene3d>
          <a:sp3d>
            <a:bevelT w="101600" prst="riblet"/>
          </a:sp3d>
        </p:spPr>
        <p:style>
          <a:lnRef idx="2">
            <a:schemeClr val="accent6"/>
          </a:lnRef>
          <a:fillRef idx="1">
            <a:schemeClr val="lt1"/>
          </a:fillRef>
          <a:effectRef idx="0">
            <a:schemeClr val="accent6"/>
          </a:effectRef>
          <a:fontRef idx="minor">
            <a:schemeClr val="dk1"/>
          </a:fontRef>
        </p:style>
        <p:txBody>
          <a:bodyPr lIns="360000" rIns="360000" rtlCol="0" anchor="ctr"/>
          <a:lstStyle/>
          <a:p>
            <a:pPr algn="just">
              <a:spcBef>
                <a:spcPts val="600"/>
              </a:spcBef>
              <a:spcAft>
                <a:spcPts val="600"/>
              </a:spcAft>
            </a:pPr>
            <a:endParaRPr dirty="0"/>
          </a:p>
        </p:txBody>
      </p:sp>
      <p:sp>
        <p:nvSpPr>
          <p:cNvPr id="104" name="Rectangle 103">
            <a:extLst>
              <a:ext uri="{FF2B5EF4-FFF2-40B4-BE49-F238E27FC236}">
                <a16:creationId xmlns:a16="http://schemas.microsoft.com/office/drawing/2014/main" id="{46A0A228-C610-B74F-9BC5-3AA37E2F8C95}"/>
              </a:ext>
            </a:extLst>
          </p:cNvPr>
          <p:cNvSpPr/>
          <p:nvPr/>
        </p:nvSpPr>
        <p:spPr>
          <a:xfrm>
            <a:off x="6350589" y="1622327"/>
            <a:ext cx="5182456" cy="4366281"/>
          </a:xfrm>
          <a:prstGeom prst="rect">
            <a:avLst/>
          </a:prstGeom>
          <a:blipFill>
            <a:blip r:embed="rId2"/>
            <a:stretch>
              <a:fillRect/>
            </a:stretch>
          </a:blipFill>
          <a:scene3d>
            <a:camera prst="orthographicFront"/>
            <a:lightRig rig="threePt" dir="t"/>
          </a:scene3d>
          <a:sp3d>
            <a:bevelT w="101600" prst="riblet"/>
          </a:sp3d>
        </p:spPr>
        <p:style>
          <a:lnRef idx="2">
            <a:schemeClr val="accent6"/>
          </a:lnRef>
          <a:fillRef idx="1">
            <a:schemeClr val="lt1"/>
          </a:fillRef>
          <a:effectRef idx="0">
            <a:schemeClr val="accent6"/>
          </a:effectRef>
          <a:fontRef idx="minor">
            <a:schemeClr val="dk1"/>
          </a:fontRef>
        </p:style>
        <p:txBody>
          <a:bodyPr lIns="360000" rIns="360000" rtlCol="0" anchor="ctr"/>
          <a:lstStyle/>
          <a:p>
            <a:pPr algn="just">
              <a:spcBef>
                <a:spcPts val="600"/>
              </a:spcBef>
              <a:spcAft>
                <a:spcPts val="600"/>
              </a:spcAft>
            </a:pPr>
            <a:endParaRPr dirty="0"/>
          </a:p>
        </p:txBody>
      </p:sp>
      <p:grpSp>
        <p:nvGrpSpPr>
          <p:cNvPr id="105" name="Group 104">
            <a:extLst>
              <a:ext uri="{FF2B5EF4-FFF2-40B4-BE49-F238E27FC236}">
                <a16:creationId xmlns:a16="http://schemas.microsoft.com/office/drawing/2014/main" id="{9B9184A7-80E1-DE4D-A165-CEE0BCCE0E97}"/>
              </a:ext>
            </a:extLst>
          </p:cNvPr>
          <p:cNvGrpSpPr/>
          <p:nvPr/>
        </p:nvGrpSpPr>
        <p:grpSpPr>
          <a:xfrm>
            <a:off x="1085317" y="1878000"/>
            <a:ext cx="4726598" cy="3699999"/>
            <a:chOff x="1161073" y="1746632"/>
            <a:chExt cx="4726598" cy="3699999"/>
          </a:xfrm>
        </p:grpSpPr>
        <p:sp>
          <p:nvSpPr>
            <p:cNvPr id="106" name="TextBox 105">
              <a:extLst>
                <a:ext uri="{FF2B5EF4-FFF2-40B4-BE49-F238E27FC236}">
                  <a16:creationId xmlns:a16="http://schemas.microsoft.com/office/drawing/2014/main" id="{0622010F-5927-7645-A68B-563B006D8DA6}"/>
                </a:ext>
              </a:extLst>
            </p:cNvPr>
            <p:cNvSpPr txBox="1"/>
            <p:nvPr/>
          </p:nvSpPr>
          <p:spPr>
            <a:xfrm>
              <a:off x="2440086" y="1746632"/>
              <a:ext cx="1825713"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GIẢI THÍCH</a:t>
              </a:r>
              <a:endParaRPr sz="2300" dirty="0">
                <a:latin typeface="Arial" panose="020B0604020202020204" pitchFamily="34" charset="0"/>
                <a:cs typeface="Arial" panose="020B0604020202020204" pitchFamily="34" charset="0"/>
              </a:endParaRPr>
            </a:p>
          </p:txBody>
        </p:sp>
        <p:sp>
          <p:nvSpPr>
            <p:cNvPr id="107" name="TextBox 106">
              <a:extLst>
                <a:ext uri="{FF2B5EF4-FFF2-40B4-BE49-F238E27FC236}">
                  <a16:creationId xmlns:a16="http://schemas.microsoft.com/office/drawing/2014/main" id="{7A51D64C-D179-AB4A-ABC9-E24870D3678F}"/>
                </a:ext>
              </a:extLst>
            </p:cNvPr>
            <p:cNvSpPr txBox="1"/>
            <p:nvPr/>
          </p:nvSpPr>
          <p:spPr>
            <a:xfrm>
              <a:off x="1161073" y="2394586"/>
              <a:ext cx="4640032"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1. Chất liệu biểu đạt là phán đoán</a:t>
              </a:r>
              <a:endParaRPr sz="2300" dirty="0">
                <a:latin typeface="Arial" panose="020B0604020202020204" pitchFamily="34" charset="0"/>
                <a:cs typeface="Arial" panose="020B0604020202020204" pitchFamily="34" charset="0"/>
              </a:endParaRPr>
            </a:p>
          </p:txBody>
        </p:sp>
        <p:sp>
          <p:nvSpPr>
            <p:cNvPr id="108" name="TextBox 107">
              <a:extLst>
                <a:ext uri="{FF2B5EF4-FFF2-40B4-BE49-F238E27FC236}">
                  <a16:creationId xmlns:a16="http://schemas.microsoft.com/office/drawing/2014/main" id="{48B18557-9980-BB4B-9704-22055511FCAD}"/>
                </a:ext>
              </a:extLst>
            </p:cNvPr>
            <p:cNvSpPr txBox="1"/>
            <p:nvPr/>
          </p:nvSpPr>
          <p:spPr>
            <a:xfrm>
              <a:off x="1700903" y="3384357"/>
              <a:ext cx="3887504" cy="446276"/>
            </a:xfrm>
            <a:prstGeom prst="rect">
              <a:avLst/>
            </a:prstGeom>
            <a:noFill/>
          </p:spPr>
          <p:txBody>
            <a:bodyPr wrap="square" rtlCol="0">
              <a:spAutoFit/>
            </a:bodyPr>
            <a:lstStyle/>
            <a:p>
              <a:r>
                <a:rPr lang="vi-VN" sz="2300" i="1" dirty="0">
                  <a:latin typeface="Arial" panose="020B0604020202020204" pitchFamily="34" charset="0"/>
                  <a:cs typeface="Arial" panose="020B0604020202020204" pitchFamily="34" charset="0"/>
                </a:rPr>
                <a:t>Phán đoán được giải thích</a:t>
              </a:r>
              <a:endParaRPr sz="2300" i="1" dirty="0">
                <a:latin typeface="Arial" panose="020B0604020202020204" pitchFamily="34" charset="0"/>
                <a:cs typeface="Arial" panose="020B0604020202020204" pitchFamily="34" charset="0"/>
              </a:endParaRPr>
            </a:p>
          </p:txBody>
        </p:sp>
        <p:sp>
          <p:nvSpPr>
            <p:cNvPr id="109" name="TextBox 108">
              <a:extLst>
                <a:ext uri="{FF2B5EF4-FFF2-40B4-BE49-F238E27FC236}">
                  <a16:creationId xmlns:a16="http://schemas.microsoft.com/office/drawing/2014/main" id="{F4A8A3F6-CE57-BE4A-8B89-E77C5F5ECBD5}"/>
                </a:ext>
              </a:extLst>
            </p:cNvPr>
            <p:cNvSpPr txBox="1"/>
            <p:nvPr/>
          </p:nvSpPr>
          <p:spPr>
            <a:xfrm>
              <a:off x="1728747" y="2927860"/>
              <a:ext cx="3986082" cy="446276"/>
            </a:xfrm>
            <a:prstGeom prst="rect">
              <a:avLst/>
            </a:prstGeom>
            <a:noFill/>
          </p:spPr>
          <p:txBody>
            <a:bodyPr wrap="square" rtlCol="0">
              <a:spAutoFit/>
            </a:bodyPr>
            <a:lstStyle/>
            <a:p>
              <a:r>
                <a:rPr lang="vi-VN" sz="2300" i="1" dirty="0">
                  <a:latin typeface="Arial" panose="020B0604020202020204" pitchFamily="34" charset="0"/>
                  <a:cs typeface="Arial" panose="020B0604020202020204" pitchFamily="34" charset="0"/>
                </a:rPr>
                <a:t>Phán đoán dùng để giải thích</a:t>
              </a:r>
              <a:endParaRPr sz="2300" i="1" dirty="0">
                <a:latin typeface="Arial" panose="020B0604020202020204" pitchFamily="34" charset="0"/>
                <a:cs typeface="Arial" panose="020B0604020202020204" pitchFamily="34" charset="0"/>
              </a:endParaRPr>
            </a:p>
          </p:txBody>
        </p:sp>
        <p:sp>
          <p:nvSpPr>
            <p:cNvPr id="110" name="TextBox 109">
              <a:extLst>
                <a:ext uri="{FF2B5EF4-FFF2-40B4-BE49-F238E27FC236}">
                  <a16:creationId xmlns:a16="http://schemas.microsoft.com/office/drawing/2014/main" id="{5F25E878-3082-C04D-A79B-88F4B8FB0E20}"/>
                </a:ext>
              </a:extLst>
            </p:cNvPr>
            <p:cNvSpPr txBox="1"/>
            <p:nvPr/>
          </p:nvSpPr>
          <p:spPr>
            <a:xfrm>
              <a:off x="1181333" y="4037303"/>
              <a:ext cx="4186330"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2. Dùng các từ ngữ chỉ báo</a:t>
              </a:r>
              <a:endParaRPr sz="2300" dirty="0">
                <a:latin typeface="Arial" panose="020B0604020202020204" pitchFamily="34" charset="0"/>
                <a:cs typeface="Arial" panose="020B0604020202020204" pitchFamily="34" charset="0"/>
              </a:endParaRPr>
            </a:p>
          </p:txBody>
        </p:sp>
        <p:sp>
          <p:nvSpPr>
            <p:cNvPr id="111" name="TextBox 110">
              <a:extLst>
                <a:ext uri="{FF2B5EF4-FFF2-40B4-BE49-F238E27FC236}">
                  <a16:creationId xmlns:a16="http://schemas.microsoft.com/office/drawing/2014/main" id="{B2F33F69-524A-E140-A771-A10910E7C10A}"/>
                </a:ext>
              </a:extLst>
            </p:cNvPr>
            <p:cNvSpPr txBox="1"/>
            <p:nvPr/>
          </p:nvSpPr>
          <p:spPr>
            <a:xfrm>
              <a:off x="1161775" y="4646412"/>
              <a:ext cx="4725896" cy="800219"/>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3. Quan tâm tới giá trị chân lý / sự thật</a:t>
              </a:r>
              <a:endParaRPr sz="2300"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F3DAE43E-60FF-8E43-96AB-B5017C66E1D5}"/>
              </a:ext>
            </a:extLst>
          </p:cNvPr>
          <p:cNvGrpSpPr/>
          <p:nvPr/>
        </p:nvGrpSpPr>
        <p:grpSpPr>
          <a:xfrm>
            <a:off x="6557213" y="1878000"/>
            <a:ext cx="4726598" cy="3699999"/>
            <a:chOff x="6632969" y="1746632"/>
            <a:chExt cx="4726598" cy="3699999"/>
          </a:xfrm>
        </p:grpSpPr>
        <p:sp>
          <p:nvSpPr>
            <p:cNvPr id="113" name="TextBox 112">
              <a:extLst>
                <a:ext uri="{FF2B5EF4-FFF2-40B4-BE49-F238E27FC236}">
                  <a16:creationId xmlns:a16="http://schemas.microsoft.com/office/drawing/2014/main" id="{398FEF3C-57AD-D747-8982-85E5EEBBD336}"/>
                </a:ext>
              </a:extLst>
            </p:cNvPr>
            <p:cNvSpPr txBox="1"/>
            <p:nvPr/>
          </p:nvSpPr>
          <p:spPr>
            <a:xfrm>
              <a:off x="7911982" y="1746632"/>
              <a:ext cx="1825713"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LUẬN CỨ</a:t>
              </a:r>
              <a:endParaRPr sz="2300" dirty="0">
                <a:latin typeface="Arial" panose="020B0604020202020204" pitchFamily="34" charset="0"/>
                <a:cs typeface="Arial" panose="020B0604020202020204" pitchFamily="34" charset="0"/>
              </a:endParaRPr>
            </a:p>
          </p:txBody>
        </p:sp>
        <p:sp>
          <p:nvSpPr>
            <p:cNvPr id="114" name="TextBox 113">
              <a:extLst>
                <a:ext uri="{FF2B5EF4-FFF2-40B4-BE49-F238E27FC236}">
                  <a16:creationId xmlns:a16="http://schemas.microsoft.com/office/drawing/2014/main" id="{95427306-E41D-BB46-841B-CFF14111280A}"/>
                </a:ext>
              </a:extLst>
            </p:cNvPr>
            <p:cNvSpPr txBox="1"/>
            <p:nvPr/>
          </p:nvSpPr>
          <p:spPr>
            <a:xfrm>
              <a:off x="6632969" y="2394586"/>
              <a:ext cx="4640032"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1. Chất liệu biểu đạt là phán đoán</a:t>
              </a:r>
              <a:endParaRPr sz="2300" dirty="0">
                <a:latin typeface="Arial" panose="020B0604020202020204" pitchFamily="34" charset="0"/>
                <a:cs typeface="Arial" panose="020B0604020202020204" pitchFamily="34" charset="0"/>
              </a:endParaRPr>
            </a:p>
          </p:txBody>
        </p:sp>
        <p:sp>
          <p:nvSpPr>
            <p:cNvPr id="115" name="TextBox 114">
              <a:extLst>
                <a:ext uri="{FF2B5EF4-FFF2-40B4-BE49-F238E27FC236}">
                  <a16:creationId xmlns:a16="http://schemas.microsoft.com/office/drawing/2014/main" id="{5AD11ECD-AFAA-CE4E-AD17-E635939FF06D}"/>
                </a:ext>
              </a:extLst>
            </p:cNvPr>
            <p:cNvSpPr txBox="1"/>
            <p:nvPr/>
          </p:nvSpPr>
          <p:spPr>
            <a:xfrm>
              <a:off x="7172799" y="3384357"/>
              <a:ext cx="3887504" cy="446276"/>
            </a:xfrm>
            <a:prstGeom prst="rect">
              <a:avLst/>
            </a:prstGeom>
            <a:noFill/>
          </p:spPr>
          <p:txBody>
            <a:bodyPr wrap="square" rtlCol="0">
              <a:spAutoFit/>
            </a:bodyPr>
            <a:lstStyle/>
            <a:p>
              <a:r>
                <a:rPr lang="vi-VN" sz="2300" i="1" dirty="0">
                  <a:latin typeface="Arial" panose="020B0604020202020204" pitchFamily="34" charset="0"/>
                  <a:cs typeface="Arial" panose="020B0604020202020204" pitchFamily="34" charset="0"/>
                </a:rPr>
                <a:t>Phán đoán kết luận</a:t>
              </a:r>
              <a:endParaRPr sz="2300" i="1" dirty="0">
                <a:latin typeface="Arial" panose="020B0604020202020204" pitchFamily="34" charset="0"/>
                <a:cs typeface="Arial" panose="020B0604020202020204" pitchFamily="34" charset="0"/>
              </a:endParaRPr>
            </a:p>
          </p:txBody>
        </p:sp>
        <p:sp>
          <p:nvSpPr>
            <p:cNvPr id="116" name="TextBox 115">
              <a:extLst>
                <a:ext uri="{FF2B5EF4-FFF2-40B4-BE49-F238E27FC236}">
                  <a16:creationId xmlns:a16="http://schemas.microsoft.com/office/drawing/2014/main" id="{91F13169-F652-FA47-8E0B-87A03E4045EC}"/>
                </a:ext>
              </a:extLst>
            </p:cNvPr>
            <p:cNvSpPr txBox="1"/>
            <p:nvPr/>
          </p:nvSpPr>
          <p:spPr>
            <a:xfrm>
              <a:off x="7200643" y="2927860"/>
              <a:ext cx="3986082" cy="446276"/>
            </a:xfrm>
            <a:prstGeom prst="rect">
              <a:avLst/>
            </a:prstGeom>
            <a:noFill/>
          </p:spPr>
          <p:txBody>
            <a:bodyPr wrap="square" rtlCol="0">
              <a:spAutoFit/>
            </a:bodyPr>
            <a:lstStyle/>
            <a:p>
              <a:r>
                <a:rPr lang="vi-VN" sz="2300" i="1" dirty="0">
                  <a:latin typeface="Arial" panose="020B0604020202020204" pitchFamily="34" charset="0"/>
                  <a:cs typeface="Arial" panose="020B0604020202020204" pitchFamily="34" charset="0"/>
                </a:rPr>
                <a:t>Phán đoán tiền đề</a:t>
              </a:r>
              <a:endParaRPr sz="2300" i="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83A725D3-1C13-B843-90C2-C887845C9D69}"/>
                </a:ext>
              </a:extLst>
            </p:cNvPr>
            <p:cNvSpPr txBox="1"/>
            <p:nvPr/>
          </p:nvSpPr>
          <p:spPr>
            <a:xfrm>
              <a:off x="6653229" y="4037303"/>
              <a:ext cx="4186330"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2. Dùng các từ ngữ chỉ báo</a:t>
              </a:r>
              <a:endParaRPr sz="2300" dirty="0">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A9A1C6E6-80C7-F14B-ACB3-554D30833B4D}"/>
                </a:ext>
              </a:extLst>
            </p:cNvPr>
            <p:cNvSpPr txBox="1"/>
            <p:nvPr/>
          </p:nvSpPr>
          <p:spPr>
            <a:xfrm>
              <a:off x="6633671" y="4646412"/>
              <a:ext cx="4725896" cy="800219"/>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3. Quan tâm tới giá trị chân lý / sự thật</a:t>
              </a:r>
              <a:endParaRPr sz="2300" dirty="0">
                <a:latin typeface="Arial" panose="020B0604020202020204" pitchFamily="34" charset="0"/>
                <a:cs typeface="Arial" panose="020B0604020202020204" pitchFamily="34" charset="0"/>
              </a:endParaRPr>
            </a:p>
          </p:txBody>
        </p:sp>
      </p:grpSp>
      <p:sp>
        <p:nvSpPr>
          <p:cNvPr id="119" name="Rectangle 118">
            <a:extLst>
              <a:ext uri="{FF2B5EF4-FFF2-40B4-BE49-F238E27FC236}">
                <a16:creationId xmlns:a16="http://schemas.microsoft.com/office/drawing/2014/main" id="{56515B89-A372-E345-8716-057B89AE41F6}"/>
              </a:ext>
            </a:extLst>
          </p:cNvPr>
          <p:cNvSpPr/>
          <p:nvPr/>
        </p:nvSpPr>
        <p:spPr>
          <a:xfrm>
            <a:off x="459307" y="995918"/>
            <a:ext cx="11414144" cy="5186574"/>
          </a:xfrm>
          <a:prstGeom prst="rect">
            <a:avLst/>
          </a:prstGeom>
          <a:blipFill>
            <a:blip r:embed="rId2"/>
            <a:stretch>
              <a:fillRect/>
            </a:stretch>
          </a:blipFill>
          <a:ln>
            <a:noFill/>
          </a:ln>
        </p:spPr>
        <p:style>
          <a:lnRef idx="2">
            <a:schemeClr val="accent6"/>
          </a:lnRef>
          <a:fillRef idx="1">
            <a:schemeClr val="lt1"/>
          </a:fillRef>
          <a:effectRef idx="0">
            <a:schemeClr val="accent6"/>
          </a:effectRef>
          <a:fontRef idx="minor">
            <a:schemeClr val="dk1"/>
          </a:fontRef>
        </p:style>
        <p:txBody>
          <a:bodyPr lIns="432000" tIns="0" rIns="432000" bIns="36000" rtlCol="0" anchor="ctr"/>
          <a:lstStyle/>
          <a:p>
            <a:pPr algn="just">
              <a:lnSpc>
                <a:spcPct val="150000"/>
              </a:lnSpc>
              <a:spcBef>
                <a:spcPts val="600"/>
              </a:spcBef>
              <a:spcAft>
                <a:spcPts val="600"/>
              </a:spcAft>
            </a:pPr>
            <a:endParaRPr lang="en-US" sz="2300" dirty="0">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311A6B91-6D84-E14A-8D4C-D536298D43B9}"/>
              </a:ext>
            </a:extLst>
          </p:cNvPr>
          <p:cNvSpPr/>
          <p:nvPr/>
        </p:nvSpPr>
        <p:spPr>
          <a:xfrm>
            <a:off x="921619" y="1289674"/>
            <a:ext cx="5341457" cy="4738405"/>
          </a:xfrm>
          <a:prstGeom prst="rect">
            <a:avLst/>
          </a:prstGeom>
          <a:blipFill>
            <a:blip r:embed="rId2"/>
            <a:stretch>
              <a:fillRect/>
            </a:stretch>
          </a:blipFill>
          <a:scene3d>
            <a:camera prst="orthographicFront"/>
            <a:lightRig rig="threePt" dir="t"/>
          </a:scene3d>
          <a:sp3d>
            <a:bevelT w="101600" prst="riblet"/>
          </a:sp3d>
        </p:spPr>
        <p:style>
          <a:lnRef idx="2">
            <a:schemeClr val="accent6"/>
          </a:lnRef>
          <a:fillRef idx="1">
            <a:schemeClr val="lt1"/>
          </a:fillRef>
          <a:effectRef idx="0">
            <a:schemeClr val="accent6"/>
          </a:effectRef>
          <a:fontRef idx="minor">
            <a:schemeClr val="dk1"/>
          </a:fontRef>
        </p:style>
        <p:txBody>
          <a:bodyPr lIns="360000" tIns="360000" rIns="360000" bIns="360000" rtlCol="0" anchor="t"/>
          <a:lstStyle/>
          <a:p>
            <a:pPr algn="just">
              <a:spcBef>
                <a:spcPts val="600"/>
              </a:spcBef>
              <a:spcAft>
                <a:spcPts val="600"/>
              </a:spcAft>
            </a:pPr>
            <a:endParaRPr lang="en-US" sz="2300" dirty="0">
              <a:latin typeface="Arial" panose="020B0604020202020204" pitchFamily="34" charset="0"/>
              <a:cs typeface="Arial" panose="020B0604020202020204" pitchFamily="34" charset="0"/>
            </a:endParaRPr>
          </a:p>
          <a:p>
            <a:pPr algn="just">
              <a:spcBef>
                <a:spcPts val="600"/>
              </a:spcBef>
              <a:spcAft>
                <a:spcPts val="600"/>
              </a:spcAft>
            </a:pPr>
            <a:endParaRPr lang="en-US" sz="2300" dirty="0">
              <a:latin typeface="Arial" panose="020B0604020202020204" pitchFamily="34" charset="0"/>
              <a:cs typeface="Arial" panose="020B0604020202020204" pitchFamily="34" charset="0"/>
            </a:endParaRPr>
          </a:p>
          <a:p>
            <a:pPr algn="just">
              <a:spcBef>
                <a:spcPts val="600"/>
              </a:spcBef>
              <a:spcAft>
                <a:spcPts val="600"/>
              </a:spcAft>
            </a:pPr>
            <a:endParaRPr lang="en-US" sz="2300" dirty="0">
              <a:latin typeface="Arial" panose="020B0604020202020204" pitchFamily="34" charset="0"/>
              <a:cs typeface="Arial" panose="020B0604020202020204" pitchFamily="34" charset="0"/>
            </a:endParaRPr>
          </a:p>
          <a:p>
            <a:pPr algn="just">
              <a:spcBef>
                <a:spcPts val="600"/>
              </a:spcBef>
              <a:spcAft>
                <a:spcPts val="600"/>
              </a:spcAft>
            </a:pPr>
            <a:endParaRPr lang="en-US" sz="2300" dirty="0">
              <a:latin typeface="Arial" panose="020B0604020202020204" pitchFamily="34" charset="0"/>
              <a:cs typeface="Arial" panose="020B0604020202020204" pitchFamily="34" charset="0"/>
            </a:endParaRPr>
          </a:p>
          <a:p>
            <a:pPr algn="just">
              <a:spcBef>
                <a:spcPts val="600"/>
              </a:spcBef>
              <a:spcAft>
                <a:spcPts val="600"/>
              </a:spcAft>
            </a:pPr>
            <a:endParaRPr lang="en-US" sz="2300" dirty="0">
              <a:latin typeface="Arial" panose="020B0604020202020204" pitchFamily="34" charset="0"/>
              <a:cs typeface="Arial" panose="020B0604020202020204" pitchFamily="34" charset="0"/>
            </a:endParaRPr>
          </a:p>
          <a:p>
            <a:pPr algn="just">
              <a:spcBef>
                <a:spcPts val="600"/>
              </a:spcBef>
              <a:spcAft>
                <a:spcPts val="600"/>
              </a:spcAft>
            </a:pPr>
            <a:endParaRPr lang="en-US" sz="2300" dirty="0">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F7DBAFCD-99F8-EF42-A8F5-DB0E94AAA925}"/>
              </a:ext>
            </a:extLst>
          </p:cNvPr>
          <p:cNvSpPr/>
          <p:nvPr/>
        </p:nvSpPr>
        <p:spPr>
          <a:xfrm>
            <a:off x="6443111" y="1262796"/>
            <a:ext cx="4970314" cy="4738405"/>
          </a:xfrm>
          <a:prstGeom prst="rect">
            <a:avLst/>
          </a:prstGeom>
          <a:blipFill>
            <a:blip r:embed="rId2"/>
            <a:stretch>
              <a:fillRect/>
            </a:stretch>
          </a:blipFill>
          <a:scene3d>
            <a:camera prst="orthographicFront"/>
            <a:lightRig rig="threePt" dir="t"/>
          </a:scene3d>
          <a:sp3d>
            <a:bevelT w="101600" prst="riblet"/>
          </a:sp3d>
        </p:spPr>
        <p:style>
          <a:lnRef idx="2">
            <a:schemeClr val="accent6"/>
          </a:lnRef>
          <a:fillRef idx="1">
            <a:schemeClr val="lt1"/>
          </a:fillRef>
          <a:effectRef idx="0">
            <a:schemeClr val="accent6"/>
          </a:effectRef>
          <a:fontRef idx="minor">
            <a:schemeClr val="dk1"/>
          </a:fontRef>
        </p:style>
        <p:txBody>
          <a:bodyPr lIns="360000" tIns="360000" rIns="360000" bIns="360000" rtlCol="0" anchor="t"/>
          <a:lstStyle/>
          <a:p>
            <a:pPr algn="just">
              <a:spcBef>
                <a:spcPts val="600"/>
              </a:spcBef>
              <a:spcAft>
                <a:spcPts val="600"/>
              </a:spcAft>
            </a:pPr>
            <a:endParaRPr lang="en-US" sz="2300" dirty="0">
              <a:latin typeface="Arial" panose="020B0604020202020204" pitchFamily="34" charset="0"/>
              <a:cs typeface="Arial" panose="020B0604020202020204" pitchFamily="34" charset="0"/>
            </a:endParaRPr>
          </a:p>
        </p:txBody>
      </p:sp>
      <p:grpSp>
        <p:nvGrpSpPr>
          <p:cNvPr id="122" name="Group 121">
            <a:extLst>
              <a:ext uri="{FF2B5EF4-FFF2-40B4-BE49-F238E27FC236}">
                <a16:creationId xmlns:a16="http://schemas.microsoft.com/office/drawing/2014/main" id="{7C1ACC40-7FA5-C741-B147-D54C663404C2}"/>
              </a:ext>
            </a:extLst>
          </p:cNvPr>
          <p:cNvGrpSpPr/>
          <p:nvPr/>
        </p:nvGrpSpPr>
        <p:grpSpPr>
          <a:xfrm>
            <a:off x="1185260" y="3471538"/>
            <a:ext cx="4439036" cy="2019811"/>
            <a:chOff x="1700903" y="-1617772"/>
            <a:chExt cx="4439036" cy="2019811"/>
          </a:xfrm>
        </p:grpSpPr>
        <p:sp>
          <p:nvSpPr>
            <p:cNvPr id="123" name="Down Arrow 122">
              <a:extLst>
                <a:ext uri="{FF2B5EF4-FFF2-40B4-BE49-F238E27FC236}">
                  <a16:creationId xmlns:a16="http://schemas.microsoft.com/office/drawing/2014/main" id="{F579773E-88DA-774B-BBAC-305CCEC3066D}"/>
                </a:ext>
              </a:extLst>
            </p:cNvPr>
            <p:cNvSpPr/>
            <p:nvPr/>
          </p:nvSpPr>
          <p:spPr>
            <a:xfrm>
              <a:off x="2440086" y="-1059301"/>
              <a:ext cx="371475" cy="9429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4" name="TextBox 123">
              <a:extLst>
                <a:ext uri="{FF2B5EF4-FFF2-40B4-BE49-F238E27FC236}">
                  <a16:creationId xmlns:a16="http://schemas.microsoft.com/office/drawing/2014/main" id="{7D199F45-6EDE-FD43-9EEA-C819BEB6DB48}"/>
                </a:ext>
              </a:extLst>
            </p:cNvPr>
            <p:cNvSpPr txBox="1"/>
            <p:nvPr/>
          </p:nvSpPr>
          <p:spPr>
            <a:xfrm>
              <a:off x="1700903" y="-1617772"/>
              <a:ext cx="4439036" cy="446276"/>
            </a:xfrm>
            <a:prstGeom prst="rect">
              <a:avLst/>
            </a:prstGeom>
            <a:noFill/>
          </p:spPr>
          <p:txBody>
            <a:bodyPr wrap="none" rtlCol="0">
              <a:spAutoFit/>
            </a:bodyPr>
            <a:lstStyle/>
            <a:p>
              <a:r>
                <a:rPr lang="en-US" sz="2300" dirty="0" err="1">
                  <a:latin typeface="Arial" panose="020B0604020202020204" pitchFamily="34" charset="0"/>
                  <a:cs typeface="Arial" panose="020B0604020202020204" pitchFamily="34" charset="0"/>
                </a:rPr>
                <a:t>Tàu</a:t>
              </a:r>
              <a:r>
                <a:rPr lang="en-US" sz="2300" dirty="0">
                  <a:latin typeface="Arial" panose="020B0604020202020204" pitchFamily="34" charset="0"/>
                  <a:cs typeface="Arial" panose="020B0604020202020204" pitchFamily="34" charset="0"/>
                </a:rPr>
                <a:t> Titanic </a:t>
              </a:r>
              <a:r>
                <a:rPr lang="en-US" sz="2300" dirty="0" err="1">
                  <a:latin typeface="Arial" panose="020B0604020202020204" pitchFamily="34" charset="0"/>
                  <a:cs typeface="Arial" panose="020B0604020202020204" pitchFamily="34" charset="0"/>
                </a:rPr>
                <a:t>va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phải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núi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băng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trôi</a:t>
              </a:r>
              <a:r>
                <a:rPr lang="en-US" sz="2300" dirty="0">
                  <a:latin typeface="Arial" panose="020B0604020202020204" pitchFamily="34" charset="0"/>
                  <a:cs typeface="Arial" panose="020B0604020202020204" pitchFamily="34" charset="0"/>
                </a:rPr>
                <a:t>.</a:t>
              </a:r>
              <a:endParaRPr sz="2300" dirty="0"/>
            </a:p>
          </p:txBody>
        </p:sp>
        <p:sp>
          <p:nvSpPr>
            <p:cNvPr id="125" name="TextBox 124">
              <a:extLst>
                <a:ext uri="{FF2B5EF4-FFF2-40B4-BE49-F238E27FC236}">
                  <a16:creationId xmlns:a16="http://schemas.microsoft.com/office/drawing/2014/main" id="{AFE32DBB-EC3F-0B47-9F3B-7218415904E2}"/>
                </a:ext>
              </a:extLst>
            </p:cNvPr>
            <p:cNvSpPr txBox="1"/>
            <p:nvPr/>
          </p:nvSpPr>
          <p:spPr>
            <a:xfrm>
              <a:off x="1724110" y="-44237"/>
              <a:ext cx="2738250" cy="446276"/>
            </a:xfrm>
            <a:prstGeom prst="rect">
              <a:avLst/>
            </a:prstGeom>
            <a:noFill/>
          </p:spPr>
          <p:txBody>
            <a:bodyPr wrap="none" rtlCol="0">
              <a:spAutoFit/>
            </a:bodyPr>
            <a:lstStyle/>
            <a:p>
              <a:r>
                <a:rPr lang="en-US" sz="2300" dirty="0" err="1">
                  <a:latin typeface="Arial" panose="020B0604020202020204" pitchFamily="34" charset="0"/>
                  <a:cs typeface="Arial" panose="020B0604020202020204" pitchFamily="34" charset="0"/>
                </a:rPr>
                <a:t>Tàu</a:t>
              </a:r>
              <a:r>
                <a:rPr lang="en-US" sz="2300" dirty="0">
                  <a:latin typeface="Arial" panose="020B0604020202020204" pitchFamily="34" charset="0"/>
                  <a:cs typeface="Arial" panose="020B0604020202020204" pitchFamily="34" charset="0"/>
                </a:rPr>
                <a:t> Titanic </a:t>
              </a:r>
              <a:r>
                <a:rPr lang="en-US" sz="2300" dirty="0" err="1">
                  <a:latin typeface="Arial" panose="020B0604020202020204" pitchFamily="34" charset="0"/>
                  <a:cs typeface="Arial" panose="020B0604020202020204" pitchFamily="34" charset="0"/>
                </a:rPr>
                <a:t>bị</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chìm</a:t>
              </a:r>
              <a:r>
                <a:rPr lang="en-US" sz="2300" dirty="0">
                  <a:latin typeface="Arial" panose="020B0604020202020204" pitchFamily="34" charset="0"/>
                  <a:cs typeface="Arial" panose="020B0604020202020204" pitchFamily="34" charset="0"/>
                </a:rPr>
                <a:t>.</a:t>
              </a:r>
              <a:endParaRPr sz="2300" dirty="0"/>
            </a:p>
          </p:txBody>
        </p:sp>
      </p:grpSp>
      <p:grpSp>
        <p:nvGrpSpPr>
          <p:cNvPr id="126" name="Group 125">
            <a:extLst>
              <a:ext uri="{FF2B5EF4-FFF2-40B4-BE49-F238E27FC236}">
                <a16:creationId xmlns:a16="http://schemas.microsoft.com/office/drawing/2014/main" id="{74430317-E6BF-604A-B9E2-7AF4EA6D66EE}"/>
              </a:ext>
            </a:extLst>
          </p:cNvPr>
          <p:cNvGrpSpPr/>
          <p:nvPr/>
        </p:nvGrpSpPr>
        <p:grpSpPr>
          <a:xfrm>
            <a:off x="1098733" y="1424259"/>
            <a:ext cx="4651782" cy="1369250"/>
            <a:chOff x="1614376" y="-3665051"/>
            <a:chExt cx="4651782" cy="1369250"/>
          </a:xfrm>
        </p:grpSpPr>
        <p:sp>
          <p:nvSpPr>
            <p:cNvPr id="127" name="TextBox 126">
              <a:extLst>
                <a:ext uri="{FF2B5EF4-FFF2-40B4-BE49-F238E27FC236}">
                  <a16:creationId xmlns:a16="http://schemas.microsoft.com/office/drawing/2014/main" id="{3963BF22-C749-3E47-9288-7D4466000C29}"/>
                </a:ext>
              </a:extLst>
            </p:cNvPr>
            <p:cNvSpPr txBox="1"/>
            <p:nvPr/>
          </p:nvSpPr>
          <p:spPr>
            <a:xfrm>
              <a:off x="1700903" y="-3665051"/>
              <a:ext cx="2826450" cy="446276"/>
            </a:xfrm>
            <a:prstGeom prst="rect">
              <a:avLst/>
            </a:prstGeom>
            <a:noFill/>
          </p:spPr>
          <p:txBody>
            <a:bodyPr wrap="square" rtlCol="0">
              <a:spAutoFit/>
            </a:bodyPr>
            <a:lstStyle/>
            <a:p>
              <a:r>
                <a:rPr lang="vi-VN" sz="2300" b="1" dirty="0">
                  <a:latin typeface="Arial" panose="020B0604020202020204" pitchFamily="34" charset="0"/>
                  <a:cs typeface="Arial" panose="020B0604020202020204" pitchFamily="34" charset="0"/>
                </a:rPr>
                <a:t>GIẢI THÍCH</a:t>
              </a:r>
              <a:endParaRPr sz="2300" b="1" dirty="0">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D78364E8-4111-854E-AC59-E3CE9C0385E1}"/>
                </a:ext>
              </a:extLst>
            </p:cNvPr>
            <p:cNvSpPr txBox="1"/>
            <p:nvPr/>
          </p:nvSpPr>
          <p:spPr>
            <a:xfrm>
              <a:off x="1614376" y="-3096020"/>
              <a:ext cx="4651782" cy="800219"/>
            </a:xfrm>
            <a:prstGeom prst="rect">
              <a:avLst/>
            </a:prstGeom>
            <a:noFill/>
          </p:spPr>
          <p:txBody>
            <a:bodyPr wrap="square" rtlCol="0">
              <a:spAutoFit/>
            </a:bodyPr>
            <a:lstStyle/>
            <a:p>
              <a:r>
                <a:rPr lang="en-US" sz="2300" i="1" dirty="0" err="1">
                  <a:latin typeface="Arial" panose="020B0604020202020204" pitchFamily="34" charset="0"/>
                  <a:cs typeface="Arial" panose="020B0604020202020204" pitchFamily="34" charset="0"/>
                </a:rPr>
                <a:t>Tàu</a:t>
              </a:r>
              <a:r>
                <a:rPr lang="en-US" sz="2300" i="1" dirty="0">
                  <a:latin typeface="Arial" panose="020B0604020202020204" pitchFamily="34" charset="0"/>
                  <a:cs typeface="Arial" panose="020B0604020202020204" pitchFamily="34" charset="0"/>
                </a:rPr>
                <a:t> Titanic </a:t>
              </a:r>
              <a:r>
                <a:rPr lang="en-US" sz="2300" i="1" dirty="0" err="1">
                  <a:latin typeface="Arial" panose="020B0604020202020204" pitchFamily="34" charset="0"/>
                  <a:cs typeface="Arial" panose="020B0604020202020204" pitchFamily="34" charset="0"/>
                </a:rPr>
                <a:t>bị</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chìm</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vì</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va</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phải</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núi</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băng</a:t>
              </a:r>
              <a:r>
                <a:rPr lang="en-US" sz="2300" i="1" dirty="0">
                  <a:latin typeface="Arial" panose="020B0604020202020204" pitchFamily="34" charset="0"/>
                  <a:cs typeface="Arial" panose="020B0604020202020204" pitchFamily="34" charset="0"/>
                </a:rPr>
                <a:t> </a:t>
              </a:r>
              <a:r>
                <a:rPr lang="en-US" sz="2300" i="1" dirty="0" err="1">
                  <a:latin typeface="Arial" panose="020B0604020202020204" pitchFamily="34" charset="0"/>
                  <a:cs typeface="Arial" panose="020B0604020202020204" pitchFamily="34" charset="0"/>
                </a:rPr>
                <a:t>trôi</a:t>
              </a:r>
              <a:r>
                <a:rPr lang="en-US" sz="2300" i="1" dirty="0">
                  <a:latin typeface="Arial" panose="020B0604020202020204" pitchFamily="34" charset="0"/>
                  <a:cs typeface="Arial" panose="020B0604020202020204" pitchFamily="34" charset="0"/>
                </a:rPr>
                <a:t>.</a:t>
              </a:r>
            </a:p>
          </p:txBody>
        </p:sp>
      </p:grpSp>
      <p:grpSp>
        <p:nvGrpSpPr>
          <p:cNvPr id="129" name="Group 128">
            <a:extLst>
              <a:ext uri="{FF2B5EF4-FFF2-40B4-BE49-F238E27FC236}">
                <a16:creationId xmlns:a16="http://schemas.microsoft.com/office/drawing/2014/main" id="{9F4FCC6F-01C6-E248-81B9-CFE83E10C510}"/>
              </a:ext>
            </a:extLst>
          </p:cNvPr>
          <p:cNvGrpSpPr/>
          <p:nvPr/>
        </p:nvGrpSpPr>
        <p:grpSpPr>
          <a:xfrm>
            <a:off x="3821741" y="2665828"/>
            <a:ext cx="2191672" cy="2630321"/>
            <a:chOff x="4337384" y="-2423482"/>
            <a:chExt cx="2191672" cy="2630321"/>
          </a:xfrm>
        </p:grpSpPr>
        <p:sp>
          <p:nvSpPr>
            <p:cNvPr id="130" name="TextBox 129">
              <a:extLst>
                <a:ext uri="{FF2B5EF4-FFF2-40B4-BE49-F238E27FC236}">
                  <a16:creationId xmlns:a16="http://schemas.microsoft.com/office/drawing/2014/main" id="{4BBCF998-F656-7148-9F2B-1CAB1F124B5A}"/>
                </a:ext>
              </a:extLst>
            </p:cNvPr>
            <p:cNvSpPr txBox="1"/>
            <p:nvPr/>
          </p:nvSpPr>
          <p:spPr>
            <a:xfrm>
              <a:off x="4599780" y="-439492"/>
              <a:ext cx="1923910" cy="646331"/>
            </a:xfrm>
            <a:prstGeom prst="rect">
              <a:avLst/>
            </a:prstGeom>
            <a:noFill/>
          </p:spPr>
          <p:txBody>
            <a:bodyPr wrap="square" rtlCol="0">
              <a:spAutoFit/>
            </a:bodyPr>
            <a:lstStyle/>
            <a:p>
              <a:pPr algn="ctr"/>
              <a:r>
                <a:rPr lang="vi-VN" i="1" dirty="0">
                  <a:solidFill>
                    <a:srgbClr val="0070C0"/>
                  </a:solidFill>
                </a:rPr>
                <a:t>phán đoán được giải thích</a:t>
              </a:r>
              <a:endParaRPr i="1" dirty="0">
                <a:solidFill>
                  <a:srgbClr val="0070C0"/>
                </a:solidFill>
              </a:endParaRPr>
            </a:p>
          </p:txBody>
        </p:sp>
        <p:sp>
          <p:nvSpPr>
            <p:cNvPr id="131" name="TextBox 130">
              <a:extLst>
                <a:ext uri="{FF2B5EF4-FFF2-40B4-BE49-F238E27FC236}">
                  <a16:creationId xmlns:a16="http://schemas.microsoft.com/office/drawing/2014/main" id="{96E4730A-FB1F-734A-8373-548829273F30}"/>
                </a:ext>
              </a:extLst>
            </p:cNvPr>
            <p:cNvSpPr txBox="1"/>
            <p:nvPr/>
          </p:nvSpPr>
          <p:spPr>
            <a:xfrm>
              <a:off x="4605146" y="-2423482"/>
              <a:ext cx="1923910" cy="646331"/>
            </a:xfrm>
            <a:prstGeom prst="rect">
              <a:avLst/>
            </a:prstGeom>
            <a:noFill/>
          </p:spPr>
          <p:txBody>
            <a:bodyPr wrap="square" rtlCol="0">
              <a:spAutoFit/>
            </a:bodyPr>
            <a:lstStyle/>
            <a:p>
              <a:pPr algn="ctr"/>
              <a:r>
                <a:rPr lang="vi-VN" i="1" dirty="0">
                  <a:solidFill>
                    <a:srgbClr val="0070C0"/>
                  </a:solidFill>
                </a:rPr>
                <a:t>phán đoán dùng để giải thích</a:t>
              </a:r>
              <a:endParaRPr i="1" dirty="0">
                <a:solidFill>
                  <a:srgbClr val="0070C0"/>
                </a:solidFill>
              </a:endParaRPr>
            </a:p>
          </p:txBody>
        </p:sp>
        <p:cxnSp>
          <p:nvCxnSpPr>
            <p:cNvPr id="132" name="Straight Arrow Connector 131">
              <a:extLst>
                <a:ext uri="{FF2B5EF4-FFF2-40B4-BE49-F238E27FC236}">
                  <a16:creationId xmlns:a16="http://schemas.microsoft.com/office/drawing/2014/main" id="{420024B9-B464-9146-AE6E-E6551271BBFD}"/>
                </a:ext>
              </a:extLst>
            </p:cNvPr>
            <p:cNvCxnSpPr>
              <a:cxnSpLocks/>
            </p:cNvCxnSpPr>
            <p:nvPr/>
          </p:nvCxnSpPr>
          <p:spPr>
            <a:xfrm flipH="1">
              <a:off x="4387504" y="-1978167"/>
              <a:ext cx="481458" cy="477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9B0893F-3826-3740-A7FE-B7227392D331}"/>
                </a:ext>
              </a:extLst>
            </p:cNvPr>
            <p:cNvCxnSpPr/>
            <p:nvPr/>
          </p:nvCxnSpPr>
          <p:spPr>
            <a:xfrm flipH="1">
              <a:off x="4337384" y="-72813"/>
              <a:ext cx="617306" cy="223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4" name="TextBox 133">
            <a:extLst>
              <a:ext uri="{FF2B5EF4-FFF2-40B4-BE49-F238E27FC236}">
                <a16:creationId xmlns:a16="http://schemas.microsoft.com/office/drawing/2014/main" id="{1E8C094B-588E-764F-B8EF-2D4A6C597693}"/>
              </a:ext>
            </a:extLst>
          </p:cNvPr>
          <p:cNvSpPr txBox="1"/>
          <p:nvPr/>
        </p:nvSpPr>
        <p:spPr>
          <a:xfrm>
            <a:off x="2260619" y="4136654"/>
            <a:ext cx="2378439" cy="646331"/>
          </a:xfrm>
          <a:prstGeom prst="rect">
            <a:avLst/>
          </a:prstGeom>
          <a:noFill/>
        </p:spPr>
        <p:txBody>
          <a:bodyPr wrap="square" rtlCol="0">
            <a:spAutoFit/>
          </a:bodyPr>
          <a:lstStyle/>
          <a:p>
            <a:r>
              <a:rPr lang="vi-VN" b="1" dirty="0">
                <a:solidFill>
                  <a:srgbClr val="FF0000"/>
                </a:solidFill>
              </a:rPr>
              <a:t>Làm sáng tỏ / cho ta biết tại sao</a:t>
            </a:r>
            <a:endParaRPr b="1" dirty="0">
              <a:solidFill>
                <a:srgbClr val="FF0000"/>
              </a:solidFill>
            </a:endParaRPr>
          </a:p>
        </p:txBody>
      </p:sp>
      <p:grpSp>
        <p:nvGrpSpPr>
          <p:cNvPr id="135" name="Group 134">
            <a:extLst>
              <a:ext uri="{FF2B5EF4-FFF2-40B4-BE49-F238E27FC236}">
                <a16:creationId xmlns:a16="http://schemas.microsoft.com/office/drawing/2014/main" id="{0AA879A5-1C94-FE4F-8054-8CA1ACD4AB8E}"/>
              </a:ext>
            </a:extLst>
          </p:cNvPr>
          <p:cNvGrpSpPr/>
          <p:nvPr/>
        </p:nvGrpSpPr>
        <p:grpSpPr>
          <a:xfrm>
            <a:off x="6781077" y="1432016"/>
            <a:ext cx="4312081" cy="1618178"/>
            <a:chOff x="7296720" y="-3657294"/>
            <a:chExt cx="4312081" cy="1618178"/>
          </a:xfrm>
        </p:grpSpPr>
        <p:sp>
          <p:nvSpPr>
            <p:cNvPr id="136" name="TextBox 135">
              <a:extLst>
                <a:ext uri="{FF2B5EF4-FFF2-40B4-BE49-F238E27FC236}">
                  <a16:creationId xmlns:a16="http://schemas.microsoft.com/office/drawing/2014/main" id="{054EC75E-BD28-6F47-8F52-BC74CD9A3956}"/>
                </a:ext>
              </a:extLst>
            </p:cNvPr>
            <p:cNvSpPr txBox="1"/>
            <p:nvPr/>
          </p:nvSpPr>
          <p:spPr>
            <a:xfrm>
              <a:off x="7296720" y="-3657294"/>
              <a:ext cx="1645559" cy="446276"/>
            </a:xfrm>
            <a:prstGeom prst="rect">
              <a:avLst/>
            </a:prstGeom>
            <a:noFill/>
          </p:spPr>
          <p:txBody>
            <a:bodyPr wrap="square" rtlCol="0">
              <a:spAutoFit/>
            </a:bodyPr>
            <a:lstStyle/>
            <a:p>
              <a:r>
                <a:rPr lang="vi-VN" sz="2300" b="1" dirty="0"/>
                <a:t>LUẬN CỨ</a:t>
              </a:r>
              <a:endParaRPr sz="2300" b="1" dirty="0"/>
            </a:p>
          </p:txBody>
        </p:sp>
        <p:sp>
          <p:nvSpPr>
            <p:cNvPr id="137" name="TextBox 136">
              <a:extLst>
                <a:ext uri="{FF2B5EF4-FFF2-40B4-BE49-F238E27FC236}">
                  <a16:creationId xmlns:a16="http://schemas.microsoft.com/office/drawing/2014/main" id="{F6F881BD-9F91-9F49-B644-304BD2068F54}"/>
                </a:ext>
              </a:extLst>
            </p:cNvPr>
            <p:cNvSpPr txBox="1"/>
            <p:nvPr/>
          </p:nvSpPr>
          <p:spPr>
            <a:xfrm>
              <a:off x="7296720" y="-3193278"/>
              <a:ext cx="4312081" cy="1154162"/>
            </a:xfrm>
            <a:prstGeom prst="rect">
              <a:avLst/>
            </a:prstGeom>
            <a:noFill/>
          </p:spPr>
          <p:txBody>
            <a:bodyPr wrap="square" rtlCol="0">
              <a:spAutoFit/>
            </a:bodyPr>
            <a:lstStyle/>
            <a:p>
              <a:r>
                <a:rPr lang="vi-VN" sz="2300" i="1" dirty="0">
                  <a:latin typeface="Arial" panose="020B0604020202020204" pitchFamily="34" charset="0"/>
                  <a:cs typeface="Arial" panose="020B0604020202020204" pitchFamily="34" charset="0"/>
                </a:rPr>
                <a:t>Bạn nên thường xuyên về thăm ba mẹ, vì điều đó sẽ khiến họ cảm thấy hạnh phúc.</a:t>
              </a:r>
              <a:endParaRPr sz="2300" i="1" dirty="0">
                <a:latin typeface="Arial" panose="020B0604020202020204" pitchFamily="34" charset="0"/>
                <a:cs typeface="Arial" panose="020B0604020202020204" pitchFamily="34" charset="0"/>
              </a:endParaRPr>
            </a:p>
          </p:txBody>
        </p:sp>
      </p:grpSp>
      <p:grpSp>
        <p:nvGrpSpPr>
          <p:cNvPr id="138" name="Group 137">
            <a:extLst>
              <a:ext uri="{FF2B5EF4-FFF2-40B4-BE49-F238E27FC236}">
                <a16:creationId xmlns:a16="http://schemas.microsoft.com/office/drawing/2014/main" id="{F52696D8-9B7C-0B4A-9EE4-5618713FD317}"/>
              </a:ext>
            </a:extLst>
          </p:cNvPr>
          <p:cNvGrpSpPr/>
          <p:nvPr/>
        </p:nvGrpSpPr>
        <p:grpSpPr>
          <a:xfrm>
            <a:off x="6781077" y="3242942"/>
            <a:ext cx="4312081" cy="2530260"/>
            <a:chOff x="7296720" y="-1846368"/>
            <a:chExt cx="4312081" cy="2530260"/>
          </a:xfrm>
        </p:grpSpPr>
        <p:sp>
          <p:nvSpPr>
            <p:cNvPr id="139" name="TextBox 138">
              <a:extLst>
                <a:ext uri="{FF2B5EF4-FFF2-40B4-BE49-F238E27FC236}">
                  <a16:creationId xmlns:a16="http://schemas.microsoft.com/office/drawing/2014/main" id="{289923F8-D924-F048-9D10-AE6335A1BC5E}"/>
                </a:ext>
              </a:extLst>
            </p:cNvPr>
            <p:cNvSpPr txBox="1"/>
            <p:nvPr/>
          </p:nvSpPr>
          <p:spPr>
            <a:xfrm>
              <a:off x="7296720" y="-1846368"/>
              <a:ext cx="4312081" cy="800219"/>
            </a:xfrm>
            <a:prstGeom prst="rect">
              <a:avLst/>
            </a:prstGeom>
            <a:noFill/>
          </p:spPr>
          <p:txBody>
            <a:bodyPr wrap="square" rtlCol="0">
              <a:spAutoFit/>
            </a:bodyPr>
            <a:lstStyle/>
            <a:p>
              <a:r>
                <a:rPr lang="en-US" sz="2300" dirty="0" err="1">
                  <a:latin typeface="Arial" panose="020B0604020202020204" pitchFamily="34" charset="0"/>
                  <a:cs typeface="Arial" panose="020B0604020202020204" pitchFamily="34" charset="0"/>
                </a:rPr>
                <a:t>Việc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bạn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về</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thăm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ba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mẹ</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sẽ</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khiến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họ</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cảm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thấy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hạnh</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phúc</a:t>
              </a:r>
              <a:r>
                <a:rPr lang="en-US" sz="2300" dirty="0">
                  <a:latin typeface="Arial" panose="020B0604020202020204" pitchFamily="34" charset="0"/>
                  <a:cs typeface="Arial" panose="020B0604020202020204" pitchFamily="34" charset="0"/>
                </a:rPr>
                <a:t>.</a:t>
              </a:r>
              <a:endParaRPr sz="2300" dirty="0"/>
            </a:p>
          </p:txBody>
        </p:sp>
        <p:sp>
          <p:nvSpPr>
            <p:cNvPr id="140" name="TextBox 139">
              <a:extLst>
                <a:ext uri="{FF2B5EF4-FFF2-40B4-BE49-F238E27FC236}">
                  <a16:creationId xmlns:a16="http://schemas.microsoft.com/office/drawing/2014/main" id="{7BE3A789-FB5A-AC42-9322-F3D0F8BD8301}"/>
                </a:ext>
              </a:extLst>
            </p:cNvPr>
            <p:cNvSpPr txBox="1"/>
            <p:nvPr/>
          </p:nvSpPr>
          <p:spPr>
            <a:xfrm>
              <a:off x="7296720" y="-116327"/>
              <a:ext cx="4312081" cy="800219"/>
            </a:xfrm>
            <a:prstGeom prst="rect">
              <a:avLst/>
            </a:prstGeom>
            <a:noFill/>
          </p:spPr>
          <p:txBody>
            <a:bodyPr wrap="square" rtlCol="0">
              <a:spAutoFit/>
            </a:bodyPr>
            <a:lstStyle/>
            <a:p>
              <a:r>
                <a:rPr lang="en-US" sz="2300" dirty="0" err="1">
                  <a:latin typeface="Arial" panose="020B0604020202020204" pitchFamily="34" charset="0"/>
                  <a:cs typeface="Arial" panose="020B0604020202020204" pitchFamily="34" charset="0"/>
                </a:rPr>
                <a:t>Bạn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nên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thường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xuyên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về</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thăm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ba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mẹ</a:t>
              </a:r>
              <a:r>
                <a:rPr lang="en-US" sz="2300" dirty="0">
                  <a:latin typeface="Arial" panose="020B0604020202020204" pitchFamily="34" charset="0"/>
                  <a:cs typeface="Arial" panose="020B0604020202020204" pitchFamily="34" charset="0"/>
                </a:rPr>
                <a:t>.</a:t>
              </a:r>
              <a:endParaRPr sz="2300" dirty="0"/>
            </a:p>
          </p:txBody>
        </p:sp>
        <p:sp>
          <p:nvSpPr>
            <p:cNvPr id="141" name="Down Arrow 140">
              <a:extLst>
                <a:ext uri="{FF2B5EF4-FFF2-40B4-BE49-F238E27FC236}">
                  <a16:creationId xmlns:a16="http://schemas.microsoft.com/office/drawing/2014/main" id="{10FA726E-C611-B349-8A80-C45153418DEC}"/>
                </a:ext>
              </a:extLst>
            </p:cNvPr>
            <p:cNvSpPr/>
            <p:nvPr/>
          </p:nvSpPr>
          <p:spPr>
            <a:xfrm>
              <a:off x="7943224" y="-916545"/>
              <a:ext cx="371475" cy="8002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42" name="TextBox 141">
            <a:extLst>
              <a:ext uri="{FF2B5EF4-FFF2-40B4-BE49-F238E27FC236}">
                <a16:creationId xmlns:a16="http://schemas.microsoft.com/office/drawing/2014/main" id="{579235A4-A6DC-834C-B8A1-0657783BDC17}"/>
              </a:ext>
            </a:extLst>
          </p:cNvPr>
          <p:cNvSpPr txBox="1"/>
          <p:nvPr/>
        </p:nvSpPr>
        <p:spPr>
          <a:xfrm>
            <a:off x="7783309" y="4194188"/>
            <a:ext cx="1902555" cy="646331"/>
          </a:xfrm>
          <a:prstGeom prst="rect">
            <a:avLst/>
          </a:prstGeom>
          <a:noFill/>
        </p:spPr>
        <p:txBody>
          <a:bodyPr wrap="square" rtlCol="0">
            <a:spAutoFit/>
          </a:bodyPr>
          <a:lstStyle/>
          <a:p>
            <a:r>
              <a:rPr lang="vi-VN" b="1" dirty="0">
                <a:solidFill>
                  <a:srgbClr val="FF0000"/>
                </a:solidFill>
              </a:rPr>
              <a:t>thuyết phục ta </a:t>
            </a:r>
            <a:r>
              <a:rPr lang="vi-VN" dirty="0"/>
              <a:t>[nên làm gì]</a:t>
            </a:r>
            <a:endParaRPr dirty="0"/>
          </a:p>
        </p:txBody>
      </p:sp>
      <p:grpSp>
        <p:nvGrpSpPr>
          <p:cNvPr id="143" name="Group 142">
            <a:extLst>
              <a:ext uri="{FF2B5EF4-FFF2-40B4-BE49-F238E27FC236}">
                <a16:creationId xmlns:a16="http://schemas.microsoft.com/office/drawing/2014/main" id="{6E28D7CC-BFED-EE4A-86E3-213803111B3B}"/>
              </a:ext>
            </a:extLst>
          </p:cNvPr>
          <p:cNvGrpSpPr/>
          <p:nvPr/>
        </p:nvGrpSpPr>
        <p:grpSpPr>
          <a:xfrm>
            <a:off x="9253846" y="2665828"/>
            <a:ext cx="1967727" cy="2392255"/>
            <a:chOff x="9183467" y="2815631"/>
            <a:chExt cx="1967727" cy="2392255"/>
          </a:xfrm>
        </p:grpSpPr>
        <p:sp>
          <p:nvSpPr>
            <p:cNvPr id="144" name="TextBox 143">
              <a:extLst>
                <a:ext uri="{FF2B5EF4-FFF2-40B4-BE49-F238E27FC236}">
                  <a16:creationId xmlns:a16="http://schemas.microsoft.com/office/drawing/2014/main" id="{94E4D3FB-5FF2-0E44-B154-6D16D306E242}"/>
                </a:ext>
              </a:extLst>
            </p:cNvPr>
            <p:cNvSpPr txBox="1"/>
            <p:nvPr/>
          </p:nvSpPr>
          <p:spPr>
            <a:xfrm>
              <a:off x="9678378" y="4443285"/>
              <a:ext cx="1445952" cy="646331"/>
            </a:xfrm>
            <a:prstGeom prst="rect">
              <a:avLst/>
            </a:prstGeom>
            <a:noFill/>
          </p:spPr>
          <p:txBody>
            <a:bodyPr wrap="square" rtlCol="0">
              <a:spAutoFit/>
            </a:bodyPr>
            <a:lstStyle/>
            <a:p>
              <a:pPr algn="ctr"/>
              <a:r>
                <a:rPr lang="vi-VN" i="1" dirty="0">
                  <a:solidFill>
                    <a:srgbClr val="0070C0"/>
                  </a:solidFill>
                </a:rPr>
                <a:t>phán đoán kết luận</a:t>
              </a:r>
              <a:endParaRPr i="1" dirty="0">
                <a:solidFill>
                  <a:srgbClr val="0070C0"/>
                </a:solidFill>
              </a:endParaRPr>
            </a:p>
          </p:txBody>
        </p:sp>
        <p:sp>
          <p:nvSpPr>
            <p:cNvPr id="145" name="TextBox 144">
              <a:extLst>
                <a:ext uri="{FF2B5EF4-FFF2-40B4-BE49-F238E27FC236}">
                  <a16:creationId xmlns:a16="http://schemas.microsoft.com/office/drawing/2014/main" id="{BF818B86-5D4F-804D-96B7-75E44C41AD58}"/>
                </a:ext>
              </a:extLst>
            </p:cNvPr>
            <p:cNvSpPr txBox="1"/>
            <p:nvPr/>
          </p:nvSpPr>
          <p:spPr>
            <a:xfrm>
              <a:off x="9719976" y="2815631"/>
              <a:ext cx="1431218" cy="646331"/>
            </a:xfrm>
            <a:prstGeom prst="rect">
              <a:avLst/>
            </a:prstGeom>
            <a:noFill/>
          </p:spPr>
          <p:txBody>
            <a:bodyPr wrap="square" rtlCol="0">
              <a:spAutoFit/>
            </a:bodyPr>
            <a:lstStyle/>
            <a:p>
              <a:pPr algn="ctr"/>
              <a:r>
                <a:rPr lang="vi-VN" i="1" dirty="0">
                  <a:solidFill>
                    <a:srgbClr val="0070C0"/>
                  </a:solidFill>
                </a:rPr>
                <a:t>phán đoán tiền đề</a:t>
              </a:r>
              <a:endParaRPr i="1" dirty="0">
                <a:solidFill>
                  <a:srgbClr val="0070C0"/>
                </a:solidFill>
              </a:endParaRPr>
            </a:p>
          </p:txBody>
        </p:sp>
        <p:cxnSp>
          <p:nvCxnSpPr>
            <p:cNvPr id="146" name="Straight Arrow Connector 145">
              <a:extLst>
                <a:ext uri="{FF2B5EF4-FFF2-40B4-BE49-F238E27FC236}">
                  <a16:creationId xmlns:a16="http://schemas.microsoft.com/office/drawing/2014/main" id="{40E84309-CA78-E746-8E51-33B724DA0942}"/>
                </a:ext>
              </a:extLst>
            </p:cNvPr>
            <p:cNvCxnSpPr>
              <a:cxnSpLocks/>
            </p:cNvCxnSpPr>
            <p:nvPr/>
          </p:nvCxnSpPr>
          <p:spPr>
            <a:xfrm flipH="1">
              <a:off x="9183467" y="3105320"/>
              <a:ext cx="634090" cy="394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05A7E4BD-0E6B-E344-B966-4DE934095C3A}"/>
                </a:ext>
              </a:extLst>
            </p:cNvPr>
            <p:cNvCxnSpPr>
              <a:cxnSpLocks/>
            </p:cNvCxnSpPr>
            <p:nvPr/>
          </p:nvCxnSpPr>
          <p:spPr>
            <a:xfrm flipH="1">
              <a:off x="9306832" y="4894572"/>
              <a:ext cx="544460" cy="31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78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checkerboard(across)">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checkerboard(across)">
                                      <p:cBhvr>
                                        <p:cTn id="12" dur="5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checkerboard(across)">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checkerboard(across)">
                                      <p:cBhvr>
                                        <p:cTn id="22" dur="500"/>
                                        <p:tgtEl>
                                          <p:spTgt spid="102"/>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checkerboard(across)">
                                      <p:cBhvr>
                                        <p:cTn id="25" dur="500"/>
                                        <p:tgtEl>
                                          <p:spTgt spid="103"/>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checkerboard(across)">
                                      <p:cBhvr>
                                        <p:cTn id="28" dur="500"/>
                                        <p:tgtEl>
                                          <p:spTgt spid="104"/>
                                        </p:tgtEl>
                                      </p:cBhvr>
                                    </p:animEffect>
                                  </p:childTnLst>
                                </p:cTn>
                              </p:par>
                              <p:par>
                                <p:cTn id="29" presetID="5" presetClass="entr" presetSubtype="1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checkerboard(across)">
                                      <p:cBhvr>
                                        <p:cTn id="31" dur="500"/>
                                        <p:tgtEl>
                                          <p:spTgt spid="105"/>
                                        </p:tgtEl>
                                      </p:cBhvr>
                                    </p:animEffect>
                                  </p:childTnLst>
                                </p:cTn>
                              </p:par>
                              <p:par>
                                <p:cTn id="32" presetID="5" presetClass="entr" presetSubtype="10" fill="hold"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checkerboard(across)">
                                      <p:cBhvr>
                                        <p:cTn id="34" dur="500"/>
                                        <p:tgtEl>
                                          <p:spTgt spid="112"/>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19"/>
                                        </p:tgtEl>
                                        <p:attrNameLst>
                                          <p:attrName>style.visibility</p:attrName>
                                        </p:attrNameLst>
                                      </p:cBhvr>
                                      <p:to>
                                        <p:strVal val="visible"/>
                                      </p:to>
                                    </p:set>
                                    <p:animEffect transition="in" filter="checkerboard(across)">
                                      <p:cBhvr>
                                        <p:cTn id="39" dur="500"/>
                                        <p:tgtEl>
                                          <p:spTgt spid="119"/>
                                        </p:tgtEl>
                                      </p:cBhvr>
                                    </p:animEffect>
                                  </p:childTnLst>
                                </p:cTn>
                              </p:par>
                              <p:par>
                                <p:cTn id="40" presetID="5" presetClass="entr" presetSubtype="10" fill="hold" nodeType="withEffect">
                                  <p:stCondLst>
                                    <p:cond delay="0"/>
                                  </p:stCondLst>
                                  <p:childTnLst>
                                    <p:set>
                                      <p:cBhvr>
                                        <p:cTn id="41" dur="1" fill="hold">
                                          <p:stCondLst>
                                            <p:cond delay="0"/>
                                          </p:stCondLst>
                                        </p:cTn>
                                        <p:tgtEl>
                                          <p:spTgt spid="126"/>
                                        </p:tgtEl>
                                        <p:attrNameLst>
                                          <p:attrName>style.visibility</p:attrName>
                                        </p:attrNameLst>
                                      </p:cBhvr>
                                      <p:to>
                                        <p:strVal val="visible"/>
                                      </p:to>
                                    </p:set>
                                    <p:animEffect transition="in" filter="checkerboard(across)">
                                      <p:cBhvr>
                                        <p:cTn id="42" dur="500"/>
                                        <p:tgtEl>
                                          <p:spTgt spid="126"/>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checkerboard(across)">
                                      <p:cBhvr>
                                        <p:cTn id="45" dur="500"/>
                                        <p:tgtEl>
                                          <p:spTgt spid="120"/>
                                        </p:tgtEl>
                                      </p:cBhvr>
                                    </p:animEffect>
                                  </p:childTnLst>
                                </p:cTn>
                              </p:par>
                              <p:par>
                                <p:cTn id="46" presetID="5" presetClass="entr" presetSubtype="1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animEffect transition="in" filter="checkerboard(across)">
                                      <p:cBhvr>
                                        <p:cTn id="48" dur="500"/>
                                        <p:tgtEl>
                                          <p:spTgt spid="121"/>
                                        </p:tgtEl>
                                      </p:cBhvr>
                                    </p:animEffect>
                                  </p:childTnLst>
                                </p:cTn>
                              </p:par>
                              <p:par>
                                <p:cTn id="49" presetID="5" presetClass="entr" presetSubtype="10" fill="hold" nodeType="with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checkerboard(across)">
                                      <p:cBhvr>
                                        <p:cTn id="51" dur="500"/>
                                        <p:tgtEl>
                                          <p:spTgt spid="135"/>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nodeType="clickEffect">
                                  <p:stCondLst>
                                    <p:cond delay="0"/>
                                  </p:stCondLst>
                                  <p:childTnLst>
                                    <p:set>
                                      <p:cBhvr>
                                        <p:cTn id="55" dur="1" fill="hold">
                                          <p:stCondLst>
                                            <p:cond delay="0"/>
                                          </p:stCondLst>
                                        </p:cTn>
                                        <p:tgtEl>
                                          <p:spTgt spid="122"/>
                                        </p:tgtEl>
                                        <p:attrNameLst>
                                          <p:attrName>style.visibility</p:attrName>
                                        </p:attrNameLst>
                                      </p:cBhvr>
                                      <p:to>
                                        <p:strVal val="visible"/>
                                      </p:to>
                                    </p:set>
                                    <p:animEffect transition="in" filter="checkerboard(across)">
                                      <p:cBhvr>
                                        <p:cTn id="56" dur="500"/>
                                        <p:tgtEl>
                                          <p:spTgt spid="122"/>
                                        </p:tgtEl>
                                      </p:cBhvr>
                                    </p:animEffect>
                                  </p:childTnLst>
                                </p:cTn>
                              </p:par>
                              <p:par>
                                <p:cTn id="57" presetID="5" presetClass="entr" presetSubtype="10" fill="hold" nodeType="withEffect">
                                  <p:stCondLst>
                                    <p:cond delay="0"/>
                                  </p:stCondLst>
                                  <p:childTnLst>
                                    <p:set>
                                      <p:cBhvr>
                                        <p:cTn id="58" dur="1" fill="hold">
                                          <p:stCondLst>
                                            <p:cond delay="0"/>
                                          </p:stCondLst>
                                        </p:cTn>
                                        <p:tgtEl>
                                          <p:spTgt spid="138"/>
                                        </p:tgtEl>
                                        <p:attrNameLst>
                                          <p:attrName>style.visibility</p:attrName>
                                        </p:attrNameLst>
                                      </p:cBhvr>
                                      <p:to>
                                        <p:strVal val="visible"/>
                                      </p:to>
                                    </p:set>
                                    <p:animEffect transition="in" filter="checkerboard(across)">
                                      <p:cBhvr>
                                        <p:cTn id="59" dur="500"/>
                                        <p:tgtEl>
                                          <p:spTgt spid="138"/>
                                        </p:tgtEl>
                                      </p:cBhvr>
                                    </p:animEffect>
                                  </p:childTnLst>
                                </p:cTn>
                              </p:par>
                            </p:childTnLst>
                          </p:cTn>
                        </p:par>
                      </p:childTnLst>
                    </p:cTn>
                  </p:par>
                  <p:par>
                    <p:cTn id="60" fill="hold">
                      <p:stCondLst>
                        <p:cond delay="indefinite"/>
                      </p:stCondLst>
                      <p:childTnLst>
                        <p:par>
                          <p:cTn id="61" fill="hold">
                            <p:stCondLst>
                              <p:cond delay="0"/>
                            </p:stCondLst>
                            <p:childTnLst>
                              <p:par>
                                <p:cTn id="62" presetID="5" presetClass="entr" presetSubtype="10" fill="hold" nodeType="clickEffect">
                                  <p:stCondLst>
                                    <p:cond delay="0"/>
                                  </p:stCondLst>
                                  <p:childTnLst>
                                    <p:set>
                                      <p:cBhvr>
                                        <p:cTn id="63" dur="1" fill="hold">
                                          <p:stCondLst>
                                            <p:cond delay="0"/>
                                          </p:stCondLst>
                                        </p:cTn>
                                        <p:tgtEl>
                                          <p:spTgt spid="129"/>
                                        </p:tgtEl>
                                        <p:attrNameLst>
                                          <p:attrName>style.visibility</p:attrName>
                                        </p:attrNameLst>
                                      </p:cBhvr>
                                      <p:to>
                                        <p:strVal val="visible"/>
                                      </p:to>
                                    </p:set>
                                    <p:animEffect transition="in" filter="checkerboard(across)">
                                      <p:cBhvr>
                                        <p:cTn id="64" dur="500"/>
                                        <p:tgtEl>
                                          <p:spTgt spid="129"/>
                                        </p:tgtEl>
                                      </p:cBhvr>
                                    </p:animEffect>
                                  </p:childTnLst>
                                </p:cTn>
                              </p:par>
                              <p:par>
                                <p:cTn id="65" presetID="5" presetClass="entr" presetSubtype="1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checkerboard(across)">
                                      <p:cBhvr>
                                        <p:cTn id="67" dur="500"/>
                                        <p:tgtEl>
                                          <p:spTgt spid="143"/>
                                        </p:tgtEl>
                                      </p:cBhvr>
                                    </p:animEffect>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grpId="0" nodeType="clickEffect">
                                  <p:stCondLst>
                                    <p:cond delay="0"/>
                                  </p:stCondLst>
                                  <p:childTnLst>
                                    <p:set>
                                      <p:cBhvr>
                                        <p:cTn id="71" dur="1" fill="hold">
                                          <p:stCondLst>
                                            <p:cond delay="0"/>
                                          </p:stCondLst>
                                        </p:cTn>
                                        <p:tgtEl>
                                          <p:spTgt spid="134"/>
                                        </p:tgtEl>
                                        <p:attrNameLst>
                                          <p:attrName>style.visibility</p:attrName>
                                        </p:attrNameLst>
                                      </p:cBhvr>
                                      <p:to>
                                        <p:strVal val="visible"/>
                                      </p:to>
                                    </p:set>
                                    <p:animEffect transition="in" filter="checkerboard(across)">
                                      <p:cBhvr>
                                        <p:cTn id="72" dur="500"/>
                                        <p:tgtEl>
                                          <p:spTgt spid="134"/>
                                        </p:tgtEl>
                                      </p:cBhvr>
                                    </p:animEffect>
                                  </p:childTnLst>
                                </p:cTn>
                              </p:par>
                              <p:par>
                                <p:cTn id="73" presetID="5" presetClass="entr" presetSubtype="1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animEffect transition="in" filter="checkerboard(across)">
                                      <p:cBhvr>
                                        <p:cTn id="75"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19" grpId="0" animBg="1"/>
      <p:bldP spid="120" grpId="0" animBg="1"/>
      <p:bldP spid="121" grpId="0" animBg="1"/>
      <p:bldP spid="134" grpId="0"/>
      <p:bldP spid="14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CFDB3B-0F20-F74D-B39F-EDFE9A3DAC16}"/>
              </a:ext>
            </a:extLst>
          </p:cNvPr>
          <p:cNvSpPr txBox="1"/>
          <p:nvPr/>
        </p:nvSpPr>
        <p:spPr>
          <a:xfrm>
            <a:off x="2401110" y="891401"/>
            <a:ext cx="7389779" cy="446276"/>
          </a:xfrm>
          <a:prstGeom prst="rect">
            <a:avLst/>
          </a:prstGeom>
          <a:noFill/>
        </p:spPr>
        <p:txBody>
          <a:bodyPr wrap="square" rtlCol="0">
            <a:spAutoFit/>
          </a:bodyPr>
          <a:lstStyle/>
          <a:p>
            <a:pPr algn="ctr"/>
            <a:r>
              <a:rPr lang="vi-VN" sz="2300" b="1" dirty="0">
                <a:solidFill>
                  <a:srgbClr val="0070C0"/>
                </a:solidFill>
                <a:latin typeface="Arial" panose="020B0604020202020204" pitchFamily="34" charset="0"/>
                <a:cs typeface="Arial" panose="020B0604020202020204" pitchFamily="34" charset="0"/>
              </a:rPr>
              <a:t>Đoạn văn sau đây thuộc loại gì?</a:t>
            </a:r>
            <a:endParaRPr sz="2300" b="1" dirty="0">
              <a:solidFill>
                <a:srgbClr val="0070C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7D795AA-2FF8-424B-AB45-E38C9332C809}"/>
              </a:ext>
            </a:extLst>
          </p:cNvPr>
          <p:cNvSpPr/>
          <p:nvPr/>
        </p:nvSpPr>
        <p:spPr>
          <a:xfrm>
            <a:off x="2401110" y="1956816"/>
            <a:ext cx="7657290" cy="2468880"/>
          </a:xfrm>
          <a:prstGeom prst="rect">
            <a:avLst/>
          </a:prstGeom>
          <a:blipFill>
            <a:blip r:embed="rId6"/>
            <a:stretch>
              <a:fillRect/>
            </a:stretch>
          </a:blipFill>
          <a:ln>
            <a:noFill/>
          </a:ln>
          <a:scene3d>
            <a:camera prst="orthographicFront"/>
            <a:lightRig rig="threePt" dir="t"/>
          </a:scene3d>
          <a:sp3d>
            <a:bevelT w="190500" h="114300" prst="coolSlant"/>
          </a:sp3d>
        </p:spPr>
        <p:style>
          <a:lnRef idx="2">
            <a:schemeClr val="accent6"/>
          </a:lnRef>
          <a:fillRef idx="1">
            <a:schemeClr val="lt1"/>
          </a:fillRef>
          <a:effectRef idx="0">
            <a:schemeClr val="accent6"/>
          </a:effectRef>
          <a:fontRef idx="minor">
            <a:schemeClr val="dk1"/>
          </a:fontRef>
        </p:style>
        <p:txBody>
          <a:bodyPr lIns="612000" rIns="648000" rtlCol="0" anchor="ctr"/>
          <a:lstStyle/>
          <a:p>
            <a:pPr algn="just"/>
            <a:r>
              <a:rPr lang="vi-VN" sz="2300" dirty="0">
                <a:latin typeface="Arial" panose="020B0604020202020204" pitchFamily="34" charset="0"/>
                <a:cs typeface="Arial" panose="020B0604020202020204" pitchFamily="34" charset="0"/>
              </a:rPr>
              <a:t>Vì một số đảng viên Dân chủ là những người có tư tưởng xã hội chủ nghĩa, và một số người có tư tưởng xã hội chủ nghĩa là những người thân thiện, ta có thể kết luận rằng một số người thân thiện là những đảng viên Dân chủ.</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8" name="Hexagon 7">
            <a:extLst>
              <a:ext uri="{FF2B5EF4-FFF2-40B4-BE49-F238E27FC236}">
                <a16:creationId xmlns:a16="http://schemas.microsoft.com/office/drawing/2014/main" id="{45D5E05F-D8E4-1144-998C-BE79C8A30A76}"/>
              </a:ext>
            </a:extLst>
          </p:cNvPr>
          <p:cNvSpPr/>
          <p:nvPr/>
        </p:nvSpPr>
        <p:spPr>
          <a:xfrm>
            <a:off x="2401109" y="4754880"/>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Phán đoán riêng lẻ</a:t>
            </a:r>
            <a:endParaRPr sz="2300" b="1" dirty="0">
              <a:latin typeface="Arial" panose="020B0604020202020204" pitchFamily="34" charset="0"/>
              <a:cs typeface="Arial" panose="020B0604020202020204" pitchFamily="34" charset="0"/>
            </a:endParaRPr>
          </a:p>
        </p:txBody>
      </p:sp>
      <p:sp>
        <p:nvSpPr>
          <p:cNvPr id="9" name="Hexagon 8">
            <a:extLst>
              <a:ext uri="{FF2B5EF4-FFF2-40B4-BE49-F238E27FC236}">
                <a16:creationId xmlns:a16="http://schemas.microsoft.com/office/drawing/2014/main" id="{A592508A-70AD-864C-8EBA-D34EABFDD807}"/>
              </a:ext>
            </a:extLst>
          </p:cNvPr>
          <p:cNvSpPr/>
          <p:nvPr/>
        </p:nvSpPr>
        <p:spPr>
          <a:xfrm>
            <a:off x="6412990" y="4754880"/>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a:t>
            </a:r>
            <a:endParaRPr sz="2300" b="1" dirty="0">
              <a:latin typeface="Arial" panose="020B0604020202020204" pitchFamily="34" charset="0"/>
              <a:cs typeface="Arial" panose="020B0604020202020204" pitchFamily="34" charset="0"/>
            </a:endParaRPr>
          </a:p>
        </p:txBody>
      </p:sp>
      <p:sp>
        <p:nvSpPr>
          <p:cNvPr id="10" name="Hexagon 9">
            <a:extLst>
              <a:ext uri="{FF2B5EF4-FFF2-40B4-BE49-F238E27FC236}">
                <a16:creationId xmlns:a16="http://schemas.microsoft.com/office/drawing/2014/main" id="{46450357-DFE1-AC48-BCEC-E4D7A26530AD}"/>
              </a:ext>
            </a:extLst>
          </p:cNvPr>
          <p:cNvSpPr/>
          <p:nvPr/>
        </p:nvSpPr>
        <p:spPr>
          <a:xfrm>
            <a:off x="2401109" y="5582551"/>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Giải thích</a:t>
            </a:r>
            <a:endParaRPr sz="2300" b="1" dirty="0">
              <a:latin typeface="Arial" panose="020B0604020202020204" pitchFamily="34" charset="0"/>
              <a:cs typeface="Arial" panose="020B0604020202020204" pitchFamily="34" charset="0"/>
            </a:endParaRPr>
          </a:p>
        </p:txBody>
      </p:sp>
      <p:sp>
        <p:nvSpPr>
          <p:cNvPr id="11" name="Hexagon 10">
            <a:extLst>
              <a:ext uri="{FF2B5EF4-FFF2-40B4-BE49-F238E27FC236}">
                <a16:creationId xmlns:a16="http://schemas.microsoft.com/office/drawing/2014/main" id="{C4D19873-BE91-7248-8829-6B3EC63C23AD}"/>
              </a:ext>
            </a:extLst>
          </p:cNvPr>
          <p:cNvSpPr/>
          <p:nvPr/>
        </p:nvSpPr>
        <p:spPr>
          <a:xfrm>
            <a:off x="6412990" y="5582551"/>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Minh họa</a:t>
            </a:r>
            <a:endParaRPr sz="2300"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3E5032FD-DFA1-3F49-B0BC-FF75B0282CDE}"/>
              </a:ext>
            </a:extLst>
          </p:cNvPr>
          <p:cNvSpPr txBox="1"/>
          <p:nvPr/>
        </p:nvSpPr>
        <p:spPr>
          <a:xfrm>
            <a:off x="5172445" y="333617"/>
            <a:ext cx="3378200" cy="523220"/>
          </a:xfrm>
          <a:prstGeom prst="rect">
            <a:avLst/>
          </a:prstGeom>
          <a:noFill/>
          <a:ln>
            <a:noFill/>
          </a:ln>
        </p:spPr>
        <p:txBody>
          <a:bodyPr wrap="square" rtlCol="0">
            <a:spAutoFit/>
          </a:bodyPr>
          <a:lstStyle/>
          <a:p>
            <a:r>
              <a:rPr lang="vi-VN" sz="2800" b="1" dirty="0">
                <a:latin typeface="Arial" panose="020B0604020202020204" pitchFamily="34" charset="0"/>
                <a:cs typeface="Arial" panose="020B0604020202020204" pitchFamily="34" charset="0"/>
              </a:rPr>
              <a:t>THỰC HÀNH</a:t>
            </a:r>
            <a:endParaRPr sz="2800" b="1"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76B603AC-F9A1-564F-AD95-352AA2DE989C}"/>
              </a:ext>
            </a:extLst>
          </p:cNvPr>
          <p:cNvSpPr/>
          <p:nvPr/>
        </p:nvSpPr>
        <p:spPr>
          <a:xfrm>
            <a:off x="0" y="1786270"/>
            <a:ext cx="12192000" cy="5071730"/>
          </a:xfrm>
          <a:prstGeom prst="rect">
            <a:avLst/>
          </a:prstGeom>
          <a:blipFill>
            <a:blip r:embed="rId8"/>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a:p>
        </p:txBody>
      </p:sp>
      <p:sp>
        <p:nvSpPr>
          <p:cNvPr id="36" name="Hexagon 35">
            <a:extLst>
              <a:ext uri="{FF2B5EF4-FFF2-40B4-BE49-F238E27FC236}">
                <a16:creationId xmlns:a16="http://schemas.microsoft.com/office/drawing/2014/main" id="{08CD8A6D-7C75-4A40-B48B-1373367319A5}"/>
              </a:ext>
            </a:extLst>
          </p:cNvPr>
          <p:cNvSpPr/>
          <p:nvPr/>
        </p:nvSpPr>
        <p:spPr>
          <a:xfrm>
            <a:off x="2401109" y="4793156"/>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Phán đoán riêng lẻ</a:t>
            </a:r>
            <a:endParaRPr sz="2300" b="1" dirty="0">
              <a:latin typeface="Arial" panose="020B0604020202020204" pitchFamily="34" charset="0"/>
              <a:cs typeface="Arial" panose="020B0604020202020204" pitchFamily="34" charset="0"/>
            </a:endParaRPr>
          </a:p>
        </p:txBody>
      </p:sp>
      <p:sp>
        <p:nvSpPr>
          <p:cNvPr id="37" name="Hexagon 36">
            <a:extLst>
              <a:ext uri="{FF2B5EF4-FFF2-40B4-BE49-F238E27FC236}">
                <a16:creationId xmlns:a16="http://schemas.microsoft.com/office/drawing/2014/main" id="{24E6699C-61B2-F547-B715-DDFC230A6E23}"/>
              </a:ext>
            </a:extLst>
          </p:cNvPr>
          <p:cNvSpPr/>
          <p:nvPr/>
        </p:nvSpPr>
        <p:spPr>
          <a:xfrm>
            <a:off x="6412990" y="4793156"/>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a:t>
            </a:r>
            <a:endParaRPr sz="2300" b="1" dirty="0">
              <a:latin typeface="Arial" panose="020B0604020202020204" pitchFamily="34" charset="0"/>
              <a:cs typeface="Arial" panose="020B0604020202020204" pitchFamily="34" charset="0"/>
            </a:endParaRPr>
          </a:p>
        </p:txBody>
      </p:sp>
      <p:sp>
        <p:nvSpPr>
          <p:cNvPr id="38" name="Hexagon 37">
            <a:extLst>
              <a:ext uri="{FF2B5EF4-FFF2-40B4-BE49-F238E27FC236}">
                <a16:creationId xmlns:a16="http://schemas.microsoft.com/office/drawing/2014/main" id="{0019883B-5208-F449-8C7D-3D4CE6D639CD}"/>
              </a:ext>
            </a:extLst>
          </p:cNvPr>
          <p:cNvSpPr/>
          <p:nvPr/>
        </p:nvSpPr>
        <p:spPr>
          <a:xfrm>
            <a:off x="2401109" y="5620827"/>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Giải thích</a:t>
            </a:r>
            <a:endParaRPr sz="2300" b="1" dirty="0">
              <a:latin typeface="Arial" panose="020B0604020202020204" pitchFamily="34" charset="0"/>
              <a:cs typeface="Arial" panose="020B0604020202020204" pitchFamily="34" charset="0"/>
            </a:endParaRPr>
          </a:p>
        </p:txBody>
      </p:sp>
      <p:sp>
        <p:nvSpPr>
          <p:cNvPr id="39" name="Hexagon 38">
            <a:extLst>
              <a:ext uri="{FF2B5EF4-FFF2-40B4-BE49-F238E27FC236}">
                <a16:creationId xmlns:a16="http://schemas.microsoft.com/office/drawing/2014/main" id="{919681F6-FA58-D849-BA0D-570A8CB23088}"/>
              </a:ext>
            </a:extLst>
          </p:cNvPr>
          <p:cNvSpPr/>
          <p:nvPr/>
        </p:nvSpPr>
        <p:spPr>
          <a:xfrm>
            <a:off x="6412990" y="5620827"/>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Minh họa</a:t>
            </a:r>
            <a:endParaRPr sz="2300" b="1"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7240FF0D-E92D-5848-AB77-E7D8286362F6}"/>
              </a:ext>
            </a:extLst>
          </p:cNvPr>
          <p:cNvSpPr/>
          <p:nvPr/>
        </p:nvSpPr>
        <p:spPr>
          <a:xfrm>
            <a:off x="2401110" y="1995092"/>
            <a:ext cx="7657290" cy="2468880"/>
          </a:xfrm>
          <a:prstGeom prst="rect">
            <a:avLst/>
          </a:prstGeom>
          <a:blipFill>
            <a:blip r:embed="rId6"/>
            <a:stretch>
              <a:fillRect/>
            </a:stretch>
          </a:blipFill>
          <a:ln>
            <a:noFill/>
          </a:ln>
          <a:scene3d>
            <a:camera prst="orthographicFront"/>
            <a:lightRig rig="threePt" dir="t"/>
          </a:scene3d>
          <a:sp3d>
            <a:bevelT w="190500" h="114300" prst="coolSlant"/>
          </a:sp3d>
        </p:spPr>
        <p:style>
          <a:lnRef idx="2">
            <a:schemeClr val="accent6"/>
          </a:lnRef>
          <a:fillRef idx="1">
            <a:schemeClr val="lt1"/>
          </a:fillRef>
          <a:effectRef idx="0">
            <a:schemeClr val="accent6"/>
          </a:effectRef>
          <a:fontRef idx="minor">
            <a:schemeClr val="dk1"/>
          </a:fontRef>
        </p:style>
        <p:txBody>
          <a:bodyPr lIns="648000" rIns="648000" rtlCol="0" anchor="ctr"/>
          <a:lstStyle/>
          <a:p>
            <a:pPr algn="just"/>
            <a:r>
              <a:rPr lang="vi-VN" sz="2300" dirty="0">
                <a:latin typeface="Arial" panose="020B0604020202020204" pitchFamily="34" charset="0"/>
                <a:cs typeface="Arial" panose="020B0604020202020204" pitchFamily="34" charset="0"/>
              </a:rPr>
              <a:t>Nhưng thủy thủ không chịu đi vì người ta không chịu phát lương cho họ bằng tiền Đông Dương. </a:t>
            </a:r>
          </a:p>
          <a:p>
            <a:pPr algn="r"/>
            <a:r>
              <a:rPr lang="vi-VN" sz="2300" dirty="0">
                <a:latin typeface="Arial" panose="020B0604020202020204" pitchFamily="34" charset="0"/>
                <a:cs typeface="Arial" panose="020B0604020202020204" pitchFamily="34" charset="0"/>
              </a:rPr>
              <a:t>Hồ Chí Minh, </a:t>
            </a:r>
            <a:r>
              <a:rPr lang="vi-VN" sz="2300" i="1" dirty="0">
                <a:latin typeface="Arial" panose="020B0604020202020204" pitchFamily="34" charset="0"/>
                <a:cs typeface="Arial" panose="020B0604020202020204" pitchFamily="34" charset="0"/>
              </a:rPr>
              <a:t>Toàn tập</a:t>
            </a:r>
            <a:r>
              <a:rPr lang="vi-VN" sz="2300" dirty="0">
                <a:latin typeface="Arial" panose="020B0604020202020204" pitchFamily="34" charset="0"/>
                <a:cs typeface="Arial" panose="020B0604020202020204" pitchFamily="34" charset="0"/>
              </a:rPr>
              <a:t>, tập 1, tr.20</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0BED5D34-F129-B849-B0C1-3793782BCE7B}"/>
              </a:ext>
            </a:extLst>
          </p:cNvPr>
          <p:cNvSpPr/>
          <p:nvPr/>
        </p:nvSpPr>
        <p:spPr>
          <a:xfrm>
            <a:off x="0" y="1786270"/>
            <a:ext cx="12192000" cy="5071730"/>
          </a:xfrm>
          <a:prstGeom prst="rect">
            <a:avLst/>
          </a:prstGeom>
          <a:blipFill>
            <a:blip r:embed="rId8"/>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a:p>
        </p:txBody>
      </p:sp>
      <p:sp>
        <p:nvSpPr>
          <p:cNvPr id="48" name="Hexagon 47">
            <a:extLst>
              <a:ext uri="{FF2B5EF4-FFF2-40B4-BE49-F238E27FC236}">
                <a16:creationId xmlns:a16="http://schemas.microsoft.com/office/drawing/2014/main" id="{AB5FFF45-7122-D444-AE42-9406922432ED}"/>
              </a:ext>
            </a:extLst>
          </p:cNvPr>
          <p:cNvSpPr/>
          <p:nvPr/>
        </p:nvSpPr>
        <p:spPr>
          <a:xfrm>
            <a:off x="2401109" y="4793156"/>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Phán đoán riêng lẻ</a:t>
            </a:r>
            <a:endParaRPr sz="2300" b="1" dirty="0">
              <a:latin typeface="Arial" panose="020B0604020202020204" pitchFamily="34" charset="0"/>
              <a:cs typeface="Arial" panose="020B0604020202020204" pitchFamily="34" charset="0"/>
            </a:endParaRPr>
          </a:p>
        </p:txBody>
      </p:sp>
      <p:sp>
        <p:nvSpPr>
          <p:cNvPr id="49" name="Hexagon 48">
            <a:extLst>
              <a:ext uri="{FF2B5EF4-FFF2-40B4-BE49-F238E27FC236}">
                <a16:creationId xmlns:a16="http://schemas.microsoft.com/office/drawing/2014/main" id="{30B75EB1-9E89-4840-9AB5-1F5A2383EA57}"/>
              </a:ext>
            </a:extLst>
          </p:cNvPr>
          <p:cNvSpPr/>
          <p:nvPr/>
        </p:nvSpPr>
        <p:spPr>
          <a:xfrm>
            <a:off x="6412990" y="4793156"/>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a:t>
            </a:r>
            <a:endParaRPr sz="2300" b="1" dirty="0">
              <a:latin typeface="Arial" panose="020B0604020202020204" pitchFamily="34" charset="0"/>
              <a:cs typeface="Arial" panose="020B0604020202020204" pitchFamily="34" charset="0"/>
            </a:endParaRPr>
          </a:p>
        </p:txBody>
      </p:sp>
      <p:sp>
        <p:nvSpPr>
          <p:cNvPr id="50" name="Hexagon 49">
            <a:extLst>
              <a:ext uri="{FF2B5EF4-FFF2-40B4-BE49-F238E27FC236}">
                <a16:creationId xmlns:a16="http://schemas.microsoft.com/office/drawing/2014/main" id="{467D8D71-8F97-1A48-B6A7-77E526D9B221}"/>
              </a:ext>
            </a:extLst>
          </p:cNvPr>
          <p:cNvSpPr/>
          <p:nvPr/>
        </p:nvSpPr>
        <p:spPr>
          <a:xfrm>
            <a:off x="2401109" y="5620827"/>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Giải thích</a:t>
            </a:r>
            <a:endParaRPr sz="2300" b="1" dirty="0">
              <a:latin typeface="Arial" panose="020B0604020202020204" pitchFamily="34" charset="0"/>
              <a:cs typeface="Arial" panose="020B0604020202020204" pitchFamily="34" charset="0"/>
            </a:endParaRPr>
          </a:p>
        </p:txBody>
      </p:sp>
      <p:sp>
        <p:nvSpPr>
          <p:cNvPr id="51" name="Hexagon 50">
            <a:extLst>
              <a:ext uri="{FF2B5EF4-FFF2-40B4-BE49-F238E27FC236}">
                <a16:creationId xmlns:a16="http://schemas.microsoft.com/office/drawing/2014/main" id="{1A2AD00C-98AD-544D-AC82-8779F2A712F7}"/>
              </a:ext>
            </a:extLst>
          </p:cNvPr>
          <p:cNvSpPr/>
          <p:nvPr/>
        </p:nvSpPr>
        <p:spPr>
          <a:xfrm>
            <a:off x="6412990" y="5620827"/>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Minh họa</a:t>
            </a:r>
            <a:endParaRPr sz="2300" b="1"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7362DBFB-D074-964A-AA34-17643B3A636D}"/>
              </a:ext>
            </a:extLst>
          </p:cNvPr>
          <p:cNvSpPr/>
          <p:nvPr/>
        </p:nvSpPr>
        <p:spPr>
          <a:xfrm>
            <a:off x="2401110" y="1995092"/>
            <a:ext cx="7657290" cy="2468880"/>
          </a:xfrm>
          <a:prstGeom prst="rect">
            <a:avLst/>
          </a:prstGeom>
          <a:blipFill>
            <a:blip r:embed="rId6"/>
            <a:stretch>
              <a:fillRect/>
            </a:stretch>
          </a:blipFill>
          <a:ln>
            <a:noFill/>
          </a:ln>
          <a:scene3d>
            <a:camera prst="orthographicFront"/>
            <a:lightRig rig="threePt" dir="t"/>
          </a:scene3d>
          <a:sp3d>
            <a:bevelT w="190500" h="114300" prst="coolSlant"/>
          </a:sp3d>
        </p:spPr>
        <p:style>
          <a:lnRef idx="2">
            <a:schemeClr val="accent6"/>
          </a:lnRef>
          <a:fillRef idx="1">
            <a:schemeClr val="lt1"/>
          </a:fillRef>
          <a:effectRef idx="0">
            <a:schemeClr val="accent6"/>
          </a:effectRef>
          <a:fontRef idx="minor">
            <a:schemeClr val="dk1"/>
          </a:fontRef>
        </p:style>
        <p:txBody>
          <a:bodyPr lIns="648000" rIns="648000" rtlCol="0" anchor="ctr"/>
          <a:lstStyle/>
          <a:p>
            <a:pPr algn="just"/>
            <a:r>
              <a:rPr lang="vi-VN" sz="2300" dirty="0">
                <a:latin typeface="Arial" panose="020B0604020202020204" pitchFamily="34" charset="0"/>
                <a:cs typeface="Arial" panose="020B0604020202020204" pitchFamily="34" charset="0"/>
              </a:rPr>
              <a:t>Khi bạn tự giải phóng mình ra khỏi những xao lãng của những lạc thú nông cạn hay viễn vông, và thay vào đó hiến mình cho những bổn phận chính đáng thì bạn có thể thư giãn. </a:t>
            </a:r>
          </a:p>
          <a:p>
            <a:pPr algn="r"/>
            <a:r>
              <a:rPr lang="vi-VN" sz="2300" dirty="0">
                <a:latin typeface="Arial" panose="020B0604020202020204" pitchFamily="34" charset="0"/>
                <a:cs typeface="Arial" panose="020B0604020202020204" pitchFamily="34" charset="0"/>
              </a:rPr>
              <a:t>(Epictetus, </a:t>
            </a:r>
            <a:r>
              <a:rPr lang="vi-VN" sz="2300" i="1" dirty="0">
                <a:latin typeface="Arial" panose="020B0604020202020204" pitchFamily="34" charset="0"/>
                <a:cs typeface="Arial" panose="020B0604020202020204" pitchFamily="34" charset="0"/>
              </a:rPr>
              <a:t>Cẩm nang thư)</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62B66A4-38ED-6643-AFE9-5B3EEEF9F9CF}"/>
              </a:ext>
            </a:extLst>
          </p:cNvPr>
          <p:cNvSpPr/>
          <p:nvPr/>
        </p:nvSpPr>
        <p:spPr>
          <a:xfrm>
            <a:off x="0" y="1728838"/>
            <a:ext cx="12192000" cy="5071730"/>
          </a:xfrm>
          <a:prstGeom prst="rect">
            <a:avLst/>
          </a:prstGeom>
          <a:blipFill>
            <a:blip r:embed="rId8"/>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a:p>
        </p:txBody>
      </p:sp>
      <p:sp>
        <p:nvSpPr>
          <p:cNvPr id="54" name="Hexagon 53">
            <a:extLst>
              <a:ext uri="{FF2B5EF4-FFF2-40B4-BE49-F238E27FC236}">
                <a16:creationId xmlns:a16="http://schemas.microsoft.com/office/drawing/2014/main" id="{5DD6FC54-1C3D-8146-902D-DC02D6073665}"/>
              </a:ext>
            </a:extLst>
          </p:cNvPr>
          <p:cNvSpPr/>
          <p:nvPr/>
        </p:nvSpPr>
        <p:spPr>
          <a:xfrm>
            <a:off x="2401109" y="4735724"/>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Phán đoán riêng lẻ</a:t>
            </a:r>
            <a:endParaRPr sz="2300" b="1" dirty="0">
              <a:latin typeface="Arial" panose="020B0604020202020204" pitchFamily="34" charset="0"/>
              <a:cs typeface="Arial" panose="020B0604020202020204" pitchFamily="34" charset="0"/>
            </a:endParaRPr>
          </a:p>
        </p:txBody>
      </p:sp>
      <p:sp>
        <p:nvSpPr>
          <p:cNvPr id="55" name="Hexagon 54">
            <a:extLst>
              <a:ext uri="{FF2B5EF4-FFF2-40B4-BE49-F238E27FC236}">
                <a16:creationId xmlns:a16="http://schemas.microsoft.com/office/drawing/2014/main" id="{CE61B970-BB87-BE46-A6D8-9CDE6861B802}"/>
              </a:ext>
            </a:extLst>
          </p:cNvPr>
          <p:cNvSpPr/>
          <p:nvPr/>
        </p:nvSpPr>
        <p:spPr>
          <a:xfrm>
            <a:off x="6412990" y="4735724"/>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a:t>
            </a:r>
            <a:endParaRPr sz="2300" b="1" dirty="0">
              <a:latin typeface="Arial" panose="020B0604020202020204" pitchFamily="34" charset="0"/>
              <a:cs typeface="Arial" panose="020B0604020202020204" pitchFamily="34" charset="0"/>
            </a:endParaRPr>
          </a:p>
        </p:txBody>
      </p:sp>
      <p:sp>
        <p:nvSpPr>
          <p:cNvPr id="56" name="Hexagon 55">
            <a:extLst>
              <a:ext uri="{FF2B5EF4-FFF2-40B4-BE49-F238E27FC236}">
                <a16:creationId xmlns:a16="http://schemas.microsoft.com/office/drawing/2014/main" id="{5E49241A-C111-294B-995F-3EF548FD3003}"/>
              </a:ext>
            </a:extLst>
          </p:cNvPr>
          <p:cNvSpPr/>
          <p:nvPr/>
        </p:nvSpPr>
        <p:spPr>
          <a:xfrm>
            <a:off x="2401109" y="5563395"/>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Minh họa</a:t>
            </a:r>
            <a:endParaRPr sz="2300" b="1" dirty="0">
              <a:latin typeface="Arial" panose="020B0604020202020204" pitchFamily="34" charset="0"/>
              <a:cs typeface="Arial" panose="020B0604020202020204" pitchFamily="34" charset="0"/>
            </a:endParaRPr>
          </a:p>
        </p:txBody>
      </p:sp>
      <p:sp>
        <p:nvSpPr>
          <p:cNvPr id="57" name="Hexagon 56">
            <a:extLst>
              <a:ext uri="{FF2B5EF4-FFF2-40B4-BE49-F238E27FC236}">
                <a16:creationId xmlns:a16="http://schemas.microsoft.com/office/drawing/2014/main" id="{E20FD7E4-669D-6842-BDA4-C35B7817056B}"/>
              </a:ext>
            </a:extLst>
          </p:cNvPr>
          <p:cNvSpPr/>
          <p:nvPr/>
        </p:nvSpPr>
        <p:spPr>
          <a:xfrm>
            <a:off x="6412990" y="5563395"/>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Giải thích</a:t>
            </a:r>
            <a:endParaRPr sz="2300" b="1" dirty="0">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825B299F-2C4F-D74B-9AB2-D069A34475C1}"/>
              </a:ext>
            </a:extLst>
          </p:cNvPr>
          <p:cNvSpPr/>
          <p:nvPr/>
        </p:nvSpPr>
        <p:spPr>
          <a:xfrm>
            <a:off x="2232837" y="1937660"/>
            <a:ext cx="7974419" cy="2507156"/>
          </a:xfrm>
          <a:prstGeom prst="rect">
            <a:avLst/>
          </a:prstGeom>
          <a:blipFill>
            <a:blip r:embed="rId6"/>
            <a:stretch>
              <a:fillRect/>
            </a:stretch>
          </a:blipFill>
          <a:ln>
            <a:noFill/>
          </a:ln>
          <a:scene3d>
            <a:camera prst="orthographicFront"/>
            <a:lightRig rig="threePt" dir="t"/>
          </a:scene3d>
          <a:sp3d>
            <a:bevelT w="190500" h="114300" prst="coolSlant"/>
          </a:sp3d>
        </p:spPr>
        <p:style>
          <a:lnRef idx="2">
            <a:schemeClr val="accent6"/>
          </a:lnRef>
          <a:fillRef idx="1">
            <a:schemeClr val="lt1"/>
          </a:fillRef>
          <a:effectRef idx="0">
            <a:schemeClr val="accent6"/>
          </a:effectRef>
          <a:fontRef idx="minor">
            <a:schemeClr val="dk1"/>
          </a:fontRef>
        </p:style>
        <p:txBody>
          <a:bodyPr lIns="648000" rIns="648000" rtlCol="0" anchor="ctr"/>
          <a:lstStyle/>
          <a:p>
            <a:pPr algn="just"/>
            <a:r>
              <a:rPr lang="vi-VN" sz="2300" dirty="0">
                <a:latin typeface="Arial" panose="020B0604020202020204" pitchFamily="34" charset="0"/>
                <a:cs typeface="Arial" panose="020B0604020202020204" pitchFamily="34" charset="0"/>
              </a:rPr>
              <a:t>Việc phạt tội làm nhục phụ nữ ở Đức cũng rất giản đơn. Nếu anh trật khăn trùm đầu của một cô gái thì bị phạt 6 xu, tốc váy cô ta lên tới đầu gối thì cũng phạt 6 xu, nhưng tốc lên quá đầu gối thì bị phạt gấp đôi.  (Montesquieu, </a:t>
            </a:r>
            <a:r>
              <a:rPr lang="vi-VN" sz="2300" i="1" dirty="0">
                <a:latin typeface="Arial" panose="020B0604020202020204" pitchFamily="34" charset="0"/>
                <a:cs typeface="Arial" panose="020B0604020202020204" pitchFamily="34" charset="0"/>
              </a:rPr>
              <a:t>Tinh thần pháp luật</a:t>
            </a:r>
            <a:r>
              <a:rPr lang="vi-VN" sz="2300"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E78AF3A3-8E04-F344-9B82-E1149C7C9FE6}"/>
              </a:ext>
            </a:extLst>
          </p:cNvPr>
          <p:cNvSpPr/>
          <p:nvPr/>
        </p:nvSpPr>
        <p:spPr>
          <a:xfrm>
            <a:off x="-6952" y="1786270"/>
            <a:ext cx="12192000" cy="5071730"/>
          </a:xfrm>
          <a:prstGeom prst="rect">
            <a:avLst/>
          </a:prstGeom>
          <a:blipFill>
            <a:blip r:embed="rId8"/>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a:p>
        </p:txBody>
      </p:sp>
      <p:sp>
        <p:nvSpPr>
          <p:cNvPr id="60" name="Hexagon 59">
            <a:extLst>
              <a:ext uri="{FF2B5EF4-FFF2-40B4-BE49-F238E27FC236}">
                <a16:creationId xmlns:a16="http://schemas.microsoft.com/office/drawing/2014/main" id="{47D805CC-2EC9-B34A-B8DC-6EB6399F052A}"/>
              </a:ext>
            </a:extLst>
          </p:cNvPr>
          <p:cNvSpPr/>
          <p:nvPr/>
        </p:nvSpPr>
        <p:spPr>
          <a:xfrm>
            <a:off x="2407202" y="5620827"/>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Phán đoán riêng lẻ</a:t>
            </a:r>
            <a:endParaRPr sz="2300" b="1" dirty="0">
              <a:latin typeface="Arial" panose="020B0604020202020204" pitchFamily="34" charset="0"/>
              <a:cs typeface="Arial" panose="020B0604020202020204" pitchFamily="34" charset="0"/>
            </a:endParaRPr>
          </a:p>
        </p:txBody>
      </p:sp>
      <p:sp>
        <p:nvSpPr>
          <p:cNvPr id="61" name="Hexagon 60">
            <a:extLst>
              <a:ext uri="{FF2B5EF4-FFF2-40B4-BE49-F238E27FC236}">
                <a16:creationId xmlns:a16="http://schemas.microsoft.com/office/drawing/2014/main" id="{67167851-F730-8C4D-8AD9-176A28EF94BE}"/>
              </a:ext>
            </a:extLst>
          </p:cNvPr>
          <p:cNvSpPr/>
          <p:nvPr/>
        </p:nvSpPr>
        <p:spPr>
          <a:xfrm>
            <a:off x="2407202" y="4774000"/>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a:t>
            </a:r>
            <a:endParaRPr sz="2300" b="1" dirty="0">
              <a:latin typeface="Arial" panose="020B0604020202020204" pitchFamily="34" charset="0"/>
              <a:cs typeface="Arial" panose="020B0604020202020204" pitchFamily="34" charset="0"/>
            </a:endParaRPr>
          </a:p>
        </p:txBody>
      </p:sp>
      <p:sp>
        <p:nvSpPr>
          <p:cNvPr id="62" name="Hexagon 61">
            <a:extLst>
              <a:ext uri="{FF2B5EF4-FFF2-40B4-BE49-F238E27FC236}">
                <a16:creationId xmlns:a16="http://schemas.microsoft.com/office/drawing/2014/main" id="{76A40B72-687D-FA49-9D08-BB4ABE7F1ED5}"/>
              </a:ext>
            </a:extLst>
          </p:cNvPr>
          <p:cNvSpPr/>
          <p:nvPr/>
        </p:nvSpPr>
        <p:spPr>
          <a:xfrm>
            <a:off x="6363508" y="4767702"/>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Mô tả</a:t>
            </a:r>
            <a:endParaRPr sz="2300" b="1" dirty="0">
              <a:latin typeface="Arial" panose="020B0604020202020204" pitchFamily="34" charset="0"/>
              <a:cs typeface="Arial" panose="020B0604020202020204" pitchFamily="34" charset="0"/>
            </a:endParaRPr>
          </a:p>
        </p:txBody>
      </p:sp>
      <p:sp>
        <p:nvSpPr>
          <p:cNvPr id="63" name="Hexagon 62">
            <a:extLst>
              <a:ext uri="{FF2B5EF4-FFF2-40B4-BE49-F238E27FC236}">
                <a16:creationId xmlns:a16="http://schemas.microsoft.com/office/drawing/2014/main" id="{F6577ACE-0C41-9E4A-976B-27BEDC89373B}"/>
              </a:ext>
            </a:extLst>
          </p:cNvPr>
          <p:cNvSpPr/>
          <p:nvPr/>
        </p:nvSpPr>
        <p:spPr>
          <a:xfrm>
            <a:off x="6363508" y="5620827"/>
            <a:ext cx="3645409" cy="768096"/>
          </a:xfrm>
          <a:prstGeom prst="hexagon">
            <a:avLst/>
          </a:prstGeom>
          <a:blipFill>
            <a:blip r:embed="rId7"/>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Giải thích</a:t>
            </a:r>
            <a:endParaRPr sz="2300" b="1"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09BEA5E5-5161-0A4D-87CF-B5259A4D1D58}"/>
              </a:ext>
            </a:extLst>
          </p:cNvPr>
          <p:cNvSpPr/>
          <p:nvPr/>
        </p:nvSpPr>
        <p:spPr>
          <a:xfrm>
            <a:off x="2183355" y="1995092"/>
            <a:ext cx="7974419" cy="2507156"/>
          </a:xfrm>
          <a:prstGeom prst="rect">
            <a:avLst/>
          </a:prstGeom>
          <a:blipFill>
            <a:blip r:embed="rId6"/>
            <a:stretch>
              <a:fillRect/>
            </a:stretch>
          </a:blipFill>
          <a:ln>
            <a:noFill/>
          </a:ln>
          <a:scene3d>
            <a:camera prst="orthographicFront"/>
            <a:lightRig rig="threePt" dir="t"/>
          </a:scene3d>
          <a:sp3d>
            <a:bevelT w="190500" h="114300" prst="coolSlant"/>
          </a:sp3d>
        </p:spPr>
        <p:style>
          <a:lnRef idx="2">
            <a:schemeClr val="accent6"/>
          </a:lnRef>
          <a:fillRef idx="1">
            <a:schemeClr val="lt1"/>
          </a:fillRef>
          <a:effectRef idx="0">
            <a:schemeClr val="accent6"/>
          </a:effectRef>
          <a:fontRef idx="minor">
            <a:schemeClr val="dk1"/>
          </a:fontRef>
        </p:style>
        <p:txBody>
          <a:bodyPr lIns="648000" rIns="648000" rtlCol="0" anchor="ctr"/>
          <a:lstStyle/>
          <a:p>
            <a:pPr algn="just"/>
            <a:r>
              <a:rPr lang="vi-VN" sz="2300" dirty="0"/>
              <a:t>Cách đây hai thế kỷ, đạo Thiên Chúa bị phân liệt làm hai: Thiên Chúa giáo và Cơ Đốc tân giáo. Lúc đó các dân tộc phía Bắc thích Cơ đốc tân giáo, còn các dân tộc phía Nam thích Thiên Chúa giáo.</a:t>
            </a:r>
            <a:r>
              <a:rPr lang="vi-VN" sz="2300" dirty="0">
                <a:latin typeface="Arial" panose="020B0604020202020204" pitchFamily="34" charset="0"/>
                <a:cs typeface="Arial" panose="020B0604020202020204" pitchFamily="34" charset="0"/>
              </a:rPr>
              <a:t> (Montesquieu, </a:t>
            </a:r>
            <a:r>
              <a:rPr lang="vi-VN" sz="2300" i="1" dirty="0">
                <a:latin typeface="Arial" panose="020B0604020202020204" pitchFamily="34" charset="0"/>
                <a:cs typeface="Arial" panose="020B0604020202020204" pitchFamily="34" charset="0"/>
              </a:rPr>
              <a:t>Tinh thần pháp luật</a:t>
            </a:r>
            <a:r>
              <a:rPr lang="vi-VN" sz="2300"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934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downLeft)">
                                      <p:cBhvr>
                                        <p:cTn id="13" dur="500"/>
                                        <p:tgtEl>
                                          <p:spTgt spid="10"/>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downLeft)">
                                      <p:cBhvr>
                                        <p:cTn id="16" dur="500"/>
                                        <p:tgtEl>
                                          <p:spTgt spid="9"/>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strips(down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2000" fill="hold"/>
                                        <p:tgtEl>
                                          <p:spTgt spid="38"/>
                                        </p:tgtEl>
                                        <p:attrNameLst>
                                          <p:attrName>fillcolor</p:attrName>
                                        </p:attrNameLst>
                                      </p:cBhvr>
                                      <p:to>
                                        <a:schemeClr val="accent2"/>
                                      </p:to>
                                    </p:animClr>
                                    <p:set>
                                      <p:cBhvr>
                                        <p:cTn id="38" dur="2000" fill="hold"/>
                                        <p:tgtEl>
                                          <p:spTgt spid="38"/>
                                        </p:tgtEl>
                                        <p:attrNameLst>
                                          <p:attrName>fill.type</p:attrName>
                                        </p:attrNameLst>
                                      </p:cBhvr>
                                      <p:to>
                                        <p:strVal val="solid"/>
                                      </p:to>
                                    </p:set>
                                    <p:set>
                                      <p:cBhvr>
                                        <p:cTn id="39" dur="2000" fill="hold"/>
                                        <p:tgtEl>
                                          <p:spTgt spid="38"/>
                                        </p:tgtEl>
                                        <p:attrNameLst>
                                          <p:attrName>fill.on</p:attrName>
                                        </p:attrNameLst>
                                      </p:cBhvr>
                                      <p:to>
                                        <p:strVal val="true"/>
                                      </p:to>
                                    </p:set>
                                  </p:childTnLst>
                                  <p:subTnLst>
                                    <p:audio>
                                      <p:cMediaNode>
                                        <p:cTn display="0" masterRel="sameClick">
                                          <p:stCondLst>
                                            <p:cond evt="begin" delay="0">
                                              <p:tn val="36"/>
                                            </p:cond>
                                          </p:stCondLst>
                                          <p:endCondLst>
                                            <p:cond evt="onStopAudio" delay="0">
                                              <p:tgtEl>
                                                <p:sldTgt/>
                                              </p:tgtEl>
                                            </p:cond>
                                          </p:endCondLst>
                                        </p:cTn>
                                        <p:tgtEl>
                                          <p:sndTgt r:embed="rId3" name="chimes.wav"/>
                                        </p:tgtEl>
                                      </p:cMediaNode>
                                    </p:audio>
                                  </p:sub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6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1"/>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2" restart="whenNotActive" fill="hold" evtFilter="cancelBubble" nodeType="interactiveSeq">
                <p:stCondLst>
                  <p:cond evt="onClick" delay="0">
                    <p:tgtEl>
                      <p:spTgt spid="9"/>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clickEffect">
                                  <p:stCondLst>
                                    <p:cond delay="0"/>
                                  </p:stCondLst>
                                  <p:childTnLst>
                                    <p:animClr clrSpc="rgb" dir="cw">
                                      <p:cBhvr>
                                        <p:cTn id="86" dur="2000" fill="hold"/>
                                        <p:tgtEl>
                                          <p:spTgt spid="9"/>
                                        </p:tgtEl>
                                        <p:attrNameLst>
                                          <p:attrName>fillcolor</p:attrName>
                                        </p:attrNameLst>
                                      </p:cBhvr>
                                      <p:to>
                                        <a:schemeClr val="accent2"/>
                                      </p:to>
                                    </p:animClr>
                                    <p:set>
                                      <p:cBhvr>
                                        <p:cTn id="87" dur="2000" fill="hold"/>
                                        <p:tgtEl>
                                          <p:spTgt spid="9"/>
                                        </p:tgtEl>
                                        <p:attrNameLst>
                                          <p:attrName>fill.type</p:attrName>
                                        </p:attrNameLst>
                                      </p:cBhvr>
                                      <p:to>
                                        <p:strVal val="solid"/>
                                      </p:to>
                                    </p:set>
                                    <p:set>
                                      <p:cBhvr>
                                        <p:cTn id="88" dur="2000" fill="hold"/>
                                        <p:tgtEl>
                                          <p:spTgt spid="9"/>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9"/>
                  </p:tgtEl>
                </p:cond>
              </p:nextCondLst>
            </p:seq>
            <p:seq concurrent="1" nextAc="seek">
              <p:cTn id="89" restart="whenNotActive" fill="hold" evtFilter="cancelBubble" nodeType="interactiveSeq">
                <p:stCondLst>
                  <p:cond evt="onClick" delay="0">
                    <p:tgtEl>
                      <p:spTgt spid="8"/>
                    </p:tgtEl>
                  </p:cond>
                </p:stCondLst>
                <p:endSync evt="end" delay="0">
                  <p:rtn val="all"/>
                </p:endSync>
                <p:childTnLst>
                  <p:par>
                    <p:cTn id="90" fill="hold">
                      <p:stCondLst>
                        <p:cond delay="0"/>
                      </p:stCondLst>
                      <p:childTnLst>
                        <p:par>
                          <p:cTn id="91" fill="hold">
                            <p:stCondLst>
                              <p:cond delay="0"/>
                            </p:stCondLst>
                            <p:childTnLst>
                              <p:par>
                                <p:cTn id="92" presetID="14" presetClass="exit" presetSubtype="10" fill="hold" grpId="1" nodeType="clickEffect">
                                  <p:stCondLst>
                                    <p:cond delay="0"/>
                                  </p:stCondLst>
                                  <p:childTnLst>
                                    <p:animEffect transition="out" filter="randombar(horizontal)">
                                      <p:cBhvr>
                                        <p:cTn id="93" dur="500"/>
                                        <p:tgtEl>
                                          <p:spTgt spid="8"/>
                                        </p:tgtEl>
                                      </p:cBhvr>
                                    </p:animEffect>
                                    <p:set>
                                      <p:cBhvr>
                                        <p:cTn id="94" dur="1" fill="hold">
                                          <p:stCondLst>
                                            <p:cond delay="499"/>
                                          </p:stCondLst>
                                        </p:cTn>
                                        <p:tgtEl>
                                          <p:spTgt spid="8"/>
                                        </p:tgtEl>
                                        <p:attrNameLst>
                                          <p:attrName>style.visibility</p:attrName>
                                        </p:attrNameLst>
                                      </p:cBhvr>
                                      <p:to>
                                        <p:strVal val="hidden"/>
                                      </p:to>
                                    </p:set>
                                  </p:childTnLst>
                                  <p:subTnLst>
                                    <p:audio>
                                      <p:cMediaNode>
                                        <p:cTn display="0" masterRel="sameClick">
                                          <p:stCondLst>
                                            <p:cond evt="begin" delay="0">
                                              <p:tn val="92"/>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8"/>
                  </p:tgtEl>
                </p:cond>
              </p:nextCondLst>
            </p:seq>
            <p:seq concurrent="1" nextAc="seek">
              <p:cTn id="95" restart="whenNotActive" fill="hold" evtFilter="cancelBubble" nodeType="interactiveSeq">
                <p:stCondLst>
                  <p:cond evt="onClick" delay="0">
                    <p:tgtEl>
                      <p:spTgt spid="10"/>
                    </p:tgtEl>
                  </p:cond>
                </p:stCondLst>
                <p:endSync evt="end" delay="0">
                  <p:rtn val="all"/>
                </p:endSync>
                <p:childTnLst>
                  <p:par>
                    <p:cTn id="96" fill="hold">
                      <p:stCondLst>
                        <p:cond delay="0"/>
                      </p:stCondLst>
                      <p:childTnLst>
                        <p:par>
                          <p:cTn id="97" fill="hold">
                            <p:stCondLst>
                              <p:cond delay="0"/>
                            </p:stCondLst>
                            <p:childTnLst>
                              <p:par>
                                <p:cTn id="98" presetID="14" presetClass="exit" presetSubtype="10" fill="hold" grpId="1" nodeType="clickEffect">
                                  <p:stCondLst>
                                    <p:cond delay="0"/>
                                  </p:stCondLst>
                                  <p:childTnLst>
                                    <p:animEffect transition="out" filter="randombar(horizontal)">
                                      <p:cBhvr>
                                        <p:cTn id="99" dur="500"/>
                                        <p:tgtEl>
                                          <p:spTgt spid="10"/>
                                        </p:tgtEl>
                                      </p:cBhvr>
                                    </p:animEffect>
                                    <p:set>
                                      <p:cBhvr>
                                        <p:cTn id="100" dur="1" fill="hold">
                                          <p:stCondLst>
                                            <p:cond delay="499"/>
                                          </p:stCondLst>
                                        </p:cTn>
                                        <p:tgtEl>
                                          <p:spTgt spid="10"/>
                                        </p:tgtEl>
                                        <p:attrNameLst>
                                          <p:attrName>style.visibility</p:attrName>
                                        </p:attrNameLst>
                                      </p:cBhvr>
                                      <p:to>
                                        <p:strVal val="hidden"/>
                                      </p:to>
                                    </p:set>
                                  </p:childTnLst>
                                  <p:subTnLst>
                                    <p:audio>
                                      <p:cMediaNode>
                                        <p:cTn display="0" masterRel="sameClick">
                                          <p:stCondLst>
                                            <p:cond evt="begin" delay="0">
                                              <p:tn val="98"/>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10"/>
                  </p:tgtEl>
                </p:cond>
              </p:nextCondLst>
            </p:seq>
            <p:seq concurrent="1" nextAc="seek">
              <p:cTn id="101" restart="whenNotActive" fill="hold" evtFilter="cancelBubble" nodeType="interactiveSeq">
                <p:stCondLst>
                  <p:cond evt="onClick" delay="0">
                    <p:tgtEl>
                      <p:spTgt spid="11"/>
                    </p:tgtEl>
                  </p:cond>
                </p:stCondLst>
                <p:endSync evt="end" delay="0">
                  <p:rtn val="all"/>
                </p:endSync>
                <p:childTnLst>
                  <p:par>
                    <p:cTn id="102" fill="hold">
                      <p:stCondLst>
                        <p:cond delay="0"/>
                      </p:stCondLst>
                      <p:childTnLst>
                        <p:par>
                          <p:cTn id="103" fill="hold">
                            <p:stCondLst>
                              <p:cond delay="0"/>
                            </p:stCondLst>
                            <p:childTnLst>
                              <p:par>
                                <p:cTn id="104" presetID="14" presetClass="exit" presetSubtype="10" fill="hold" grpId="1" nodeType="clickEffect">
                                  <p:stCondLst>
                                    <p:cond delay="0"/>
                                  </p:stCondLst>
                                  <p:childTnLst>
                                    <p:animEffect transition="out" filter="randombar(horizontal)">
                                      <p:cBhvr>
                                        <p:cTn id="105" dur="500"/>
                                        <p:tgtEl>
                                          <p:spTgt spid="11"/>
                                        </p:tgtEl>
                                      </p:cBhvr>
                                    </p:animEffect>
                                    <p:set>
                                      <p:cBhvr>
                                        <p:cTn id="106" dur="1" fill="hold">
                                          <p:stCondLst>
                                            <p:cond delay="499"/>
                                          </p:stCondLst>
                                        </p:cTn>
                                        <p:tgtEl>
                                          <p:spTgt spid="11"/>
                                        </p:tgtEl>
                                        <p:attrNameLst>
                                          <p:attrName>style.visibility</p:attrName>
                                        </p:attrNameLst>
                                      </p:cBhvr>
                                      <p:to>
                                        <p:strVal val="hidden"/>
                                      </p:to>
                                    </p:set>
                                  </p:childTnLst>
                                  <p:subTnLst>
                                    <p:audio>
                                      <p:cMediaNode>
                                        <p:cTn display="0" masterRel="sameClick">
                                          <p:stCondLst>
                                            <p:cond evt="begin" delay="0">
                                              <p:tn val="104"/>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11"/>
                  </p:tgtEl>
                </p:cond>
              </p:nextCondLst>
            </p:seq>
            <p:seq concurrent="1" nextAc="seek">
              <p:cTn id="107" restart="whenNotActive" fill="hold" evtFilter="cancelBubble" nodeType="interactiveSeq">
                <p:stCondLst>
                  <p:cond evt="onClick" delay="0">
                    <p:tgtEl>
                      <p:spTgt spid="5"/>
                    </p:tgtEl>
                  </p:cond>
                </p:stCondLst>
                <p:endSync evt="end" delay="0">
                  <p:rtn val="all"/>
                </p:endSync>
                <p:childTnLst>
                  <p:par>
                    <p:cTn id="108" fill="hold">
                      <p:stCondLst>
                        <p:cond delay="0"/>
                      </p:stCondLst>
                      <p:childTnLst>
                        <p:par>
                          <p:cTn id="109" fill="hold">
                            <p:stCondLst>
                              <p:cond delay="0"/>
                            </p:stCondLst>
                            <p:childTnLst>
                              <p:par>
                                <p:cTn id="110" presetID="1" presetClass="emph" presetSubtype="2" fill="hold" nodeType="clickEffect">
                                  <p:stCondLst>
                                    <p:cond delay="0"/>
                                  </p:stCondLst>
                                  <p:childTnLst>
                                    <p:animClr clrSpc="rgb" dir="cw">
                                      <p:cBhvr>
                                        <p:cTn id="111" dur="2000" fill="hold"/>
                                        <p:tgtEl>
                                          <p:spTgt spid="38"/>
                                        </p:tgtEl>
                                        <p:attrNameLst>
                                          <p:attrName>fillcolor</p:attrName>
                                        </p:attrNameLst>
                                      </p:cBhvr>
                                      <p:to>
                                        <a:schemeClr val="accent2"/>
                                      </p:to>
                                    </p:animClr>
                                    <p:set>
                                      <p:cBhvr>
                                        <p:cTn id="112" dur="2000" fill="hold"/>
                                        <p:tgtEl>
                                          <p:spTgt spid="38"/>
                                        </p:tgtEl>
                                        <p:attrNameLst>
                                          <p:attrName>fill.type</p:attrName>
                                        </p:attrNameLst>
                                      </p:cBhvr>
                                      <p:to>
                                        <p:strVal val="solid"/>
                                      </p:to>
                                    </p:set>
                                    <p:set>
                                      <p:cBhvr>
                                        <p:cTn id="113" dur="2000" fill="hold"/>
                                        <p:tgtEl>
                                          <p:spTgt spid="38"/>
                                        </p:tgtEl>
                                        <p:attrNameLst>
                                          <p:attrName>fill.on</p:attrName>
                                        </p:attrNameLst>
                                      </p:cBhvr>
                                      <p:to>
                                        <p:strVal val="true"/>
                                      </p:to>
                                    </p:set>
                                  </p:childTnLst>
                                </p:cTn>
                              </p:par>
                            </p:childTnLst>
                          </p:cTn>
                        </p:par>
                      </p:childTnLst>
                    </p:cTn>
                  </p:par>
                </p:childTnLst>
              </p:cTn>
              <p:nextCondLst>
                <p:cond evt="onClick" delay="0">
                  <p:tgtEl>
                    <p:spTgt spid="5"/>
                  </p:tgtEl>
                </p:cond>
              </p:nextCondLst>
            </p:seq>
            <p:seq concurrent="1" nextAc="seek">
              <p:cTn id="114" restart="whenNotActive" fill="hold" evtFilter="cancelBubble" nodeType="interactiveSeq">
                <p:stCondLst>
                  <p:cond evt="onClick" delay="0">
                    <p:tgtEl>
                      <p:spTgt spid="36"/>
                    </p:tgtEl>
                  </p:cond>
                </p:stCondLst>
                <p:endSync evt="end" delay="0">
                  <p:rtn val="all"/>
                </p:endSync>
                <p:childTnLst>
                  <p:par>
                    <p:cTn id="115" fill="hold">
                      <p:stCondLst>
                        <p:cond delay="0"/>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36"/>
                                        </p:tgtEl>
                                        <p:attrNameLst>
                                          <p:attrName>style.visibility</p:attrName>
                                        </p:attrNameLst>
                                      </p:cBhvr>
                                      <p:to>
                                        <p:strVal val="hidden"/>
                                      </p:to>
                                    </p:set>
                                  </p:childTnLst>
                                  <p:subTnLst>
                                    <p:audio>
                                      <p:cMediaNode>
                                        <p:cTn display="0" masterRel="sameClick">
                                          <p:stCondLst>
                                            <p:cond evt="begin" delay="0">
                                              <p:tn val="117"/>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36"/>
                  </p:tgtEl>
                </p:cond>
              </p:nextCondLst>
            </p:seq>
            <p:seq concurrent="1" nextAc="seek">
              <p:cTn id="119" restart="whenNotActive" fill="hold" evtFilter="cancelBubble" nodeType="interactiveSeq">
                <p:stCondLst>
                  <p:cond evt="onClick" delay="0">
                    <p:tgtEl>
                      <p:spTgt spid="37"/>
                    </p:tgtEl>
                  </p:cond>
                </p:stCondLst>
                <p:endSync evt="end" delay="0">
                  <p:rtn val="all"/>
                </p:endSync>
                <p:childTnLst>
                  <p:par>
                    <p:cTn id="120" fill="hold">
                      <p:stCondLst>
                        <p:cond delay="0"/>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37"/>
                                        </p:tgtEl>
                                        <p:attrNameLst>
                                          <p:attrName>style.visibility</p:attrName>
                                        </p:attrNameLst>
                                      </p:cBhvr>
                                      <p:to>
                                        <p:strVal val="hidden"/>
                                      </p:to>
                                    </p:set>
                                  </p:childTnLst>
                                  <p:subTnLst>
                                    <p:audio>
                                      <p:cMediaNode>
                                        <p:cTn display="0" masterRel="sameClick">
                                          <p:stCondLst>
                                            <p:cond evt="begin" delay="0">
                                              <p:tn val="122"/>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37"/>
                  </p:tgtEl>
                </p:cond>
              </p:nextCondLst>
            </p:seq>
            <p:seq concurrent="1" nextAc="seek">
              <p:cTn id="124" restart="whenNotActive" fill="hold" evtFilter="cancelBubble" nodeType="interactiveSeq">
                <p:stCondLst>
                  <p:cond evt="onClick" delay="0">
                    <p:tgtEl>
                      <p:spTgt spid="39"/>
                    </p:tgtEl>
                  </p:cond>
                </p:stCondLst>
                <p:endSync evt="end" delay="0">
                  <p:rtn val="all"/>
                </p:endSync>
                <p:childTnLst>
                  <p:par>
                    <p:cTn id="125" fill="hold">
                      <p:stCondLst>
                        <p:cond delay="0"/>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39"/>
                                        </p:tgtEl>
                                        <p:attrNameLst>
                                          <p:attrName>style.visibility</p:attrName>
                                        </p:attrNameLst>
                                      </p:cBhvr>
                                      <p:to>
                                        <p:strVal val="hidden"/>
                                      </p:to>
                                    </p:set>
                                  </p:childTnLst>
                                  <p:subTnLst>
                                    <p:audio>
                                      <p:cMediaNode>
                                        <p:cTn display="0" masterRel="sameClick">
                                          <p:stCondLst>
                                            <p:cond evt="begin" delay="0">
                                              <p:tn val="127"/>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39"/>
                  </p:tgtEl>
                </p:cond>
              </p:nextCondLst>
            </p:seq>
            <p:seq concurrent="1" nextAc="seek">
              <p:cTn id="129" restart="whenNotActive" fill="hold" evtFilter="cancelBubble" nodeType="interactiveSeq">
                <p:stCondLst>
                  <p:cond evt="onClick" delay="0">
                    <p:tgtEl>
                      <p:spTgt spid="48"/>
                    </p:tgtEl>
                  </p:cond>
                </p:stCondLst>
                <p:endSync evt="end" delay="0">
                  <p:rtn val="all"/>
                </p:endSync>
                <p:childTnLst>
                  <p:par>
                    <p:cTn id="130" fill="hold">
                      <p:stCondLst>
                        <p:cond delay="0"/>
                      </p:stCondLst>
                      <p:childTnLst>
                        <p:par>
                          <p:cTn id="131" fill="hold">
                            <p:stCondLst>
                              <p:cond delay="0"/>
                            </p:stCondLst>
                            <p:childTnLst>
                              <p:par>
                                <p:cTn id="132" presetID="1" presetClass="emph" presetSubtype="2" fill="hold" nodeType="clickEffect">
                                  <p:stCondLst>
                                    <p:cond delay="0"/>
                                  </p:stCondLst>
                                  <p:childTnLst>
                                    <p:animClr clrSpc="rgb" dir="cw">
                                      <p:cBhvr>
                                        <p:cTn id="133" dur="2000" fill="hold"/>
                                        <p:tgtEl>
                                          <p:spTgt spid="48"/>
                                        </p:tgtEl>
                                        <p:attrNameLst>
                                          <p:attrName>fillcolor</p:attrName>
                                        </p:attrNameLst>
                                      </p:cBhvr>
                                      <p:to>
                                        <a:schemeClr val="accent2"/>
                                      </p:to>
                                    </p:animClr>
                                    <p:set>
                                      <p:cBhvr>
                                        <p:cTn id="134" dur="2000" fill="hold"/>
                                        <p:tgtEl>
                                          <p:spTgt spid="48"/>
                                        </p:tgtEl>
                                        <p:attrNameLst>
                                          <p:attrName>fill.type</p:attrName>
                                        </p:attrNameLst>
                                      </p:cBhvr>
                                      <p:to>
                                        <p:strVal val="solid"/>
                                      </p:to>
                                    </p:set>
                                    <p:set>
                                      <p:cBhvr>
                                        <p:cTn id="135" dur="2000" fill="hold"/>
                                        <p:tgtEl>
                                          <p:spTgt spid="48"/>
                                        </p:tgtEl>
                                        <p:attrNameLst>
                                          <p:attrName>fill.on</p:attrName>
                                        </p:attrNameLst>
                                      </p:cBhvr>
                                      <p:to>
                                        <p:strVal val="true"/>
                                      </p:to>
                                    </p:set>
                                  </p:childTnLst>
                                  <p:subTnLst>
                                    <p:audio>
                                      <p:cMediaNode>
                                        <p:cTn display="0" masterRel="sameClick">
                                          <p:stCondLst>
                                            <p:cond evt="begin" delay="0">
                                              <p:tn val="132"/>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48"/>
                  </p:tgtEl>
                </p:cond>
              </p:nextCondLst>
            </p:seq>
            <p:seq concurrent="1" nextAc="seek">
              <p:cTn id="136" restart="whenNotActive" fill="hold" evtFilter="cancelBubble" nodeType="interactiveSeq">
                <p:stCondLst>
                  <p:cond evt="onClick" delay="0">
                    <p:tgtEl>
                      <p:spTgt spid="50"/>
                    </p:tgtEl>
                  </p:cond>
                </p:stCondLst>
                <p:endSync evt="end" delay="0">
                  <p:rtn val="all"/>
                </p:endSync>
                <p:childTnLst>
                  <p:par>
                    <p:cTn id="137" fill="hold">
                      <p:stCondLst>
                        <p:cond delay="0"/>
                      </p:stCondLst>
                      <p:childTnLst>
                        <p:par>
                          <p:cTn id="138" fill="hold">
                            <p:stCondLst>
                              <p:cond delay="0"/>
                            </p:stCondLst>
                            <p:childTnLst>
                              <p:par>
                                <p:cTn id="139" presetID="18" presetClass="exit" presetSubtype="12" fill="hold" grpId="1" nodeType="clickEffect">
                                  <p:stCondLst>
                                    <p:cond delay="0"/>
                                  </p:stCondLst>
                                  <p:childTnLst>
                                    <p:animEffect transition="out" filter="strips(downLeft)">
                                      <p:cBhvr>
                                        <p:cTn id="140" dur="500"/>
                                        <p:tgtEl>
                                          <p:spTgt spid="50"/>
                                        </p:tgtEl>
                                      </p:cBhvr>
                                    </p:animEffect>
                                    <p:set>
                                      <p:cBhvr>
                                        <p:cTn id="141" dur="1" fill="hold">
                                          <p:stCondLst>
                                            <p:cond delay="499"/>
                                          </p:stCondLst>
                                        </p:cTn>
                                        <p:tgtEl>
                                          <p:spTgt spid="50"/>
                                        </p:tgtEl>
                                        <p:attrNameLst>
                                          <p:attrName>style.visibility</p:attrName>
                                        </p:attrNameLst>
                                      </p:cBhvr>
                                      <p:to>
                                        <p:strVal val="hidden"/>
                                      </p:to>
                                    </p:set>
                                  </p:childTnLst>
                                  <p:subTnLst>
                                    <p:audio>
                                      <p:cMediaNode>
                                        <p:cTn display="0" masterRel="sameClick">
                                          <p:stCondLst>
                                            <p:cond evt="begin" delay="0">
                                              <p:tn val="139"/>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50"/>
                  </p:tgtEl>
                </p:cond>
              </p:nextCondLst>
            </p:seq>
            <p:seq concurrent="1" nextAc="seek">
              <p:cTn id="142" restart="whenNotActive" fill="hold" evtFilter="cancelBubble" nodeType="interactiveSeq">
                <p:stCondLst>
                  <p:cond evt="onClick" delay="0">
                    <p:tgtEl>
                      <p:spTgt spid="51"/>
                    </p:tgtEl>
                  </p:cond>
                </p:stCondLst>
                <p:endSync evt="end" delay="0">
                  <p:rtn val="all"/>
                </p:endSync>
                <p:childTnLst>
                  <p:par>
                    <p:cTn id="143" fill="hold">
                      <p:stCondLst>
                        <p:cond delay="0"/>
                      </p:stCondLst>
                      <p:childTnLst>
                        <p:par>
                          <p:cTn id="144" fill="hold">
                            <p:stCondLst>
                              <p:cond delay="0"/>
                            </p:stCondLst>
                            <p:childTnLst>
                              <p:par>
                                <p:cTn id="145" presetID="18" presetClass="exit" presetSubtype="12" fill="hold" grpId="1" nodeType="clickEffect">
                                  <p:stCondLst>
                                    <p:cond delay="0"/>
                                  </p:stCondLst>
                                  <p:childTnLst>
                                    <p:animEffect transition="out" filter="strips(downLeft)">
                                      <p:cBhvr>
                                        <p:cTn id="146" dur="500"/>
                                        <p:tgtEl>
                                          <p:spTgt spid="51"/>
                                        </p:tgtEl>
                                      </p:cBhvr>
                                    </p:animEffect>
                                    <p:set>
                                      <p:cBhvr>
                                        <p:cTn id="147" dur="1" fill="hold">
                                          <p:stCondLst>
                                            <p:cond delay="499"/>
                                          </p:stCondLst>
                                        </p:cTn>
                                        <p:tgtEl>
                                          <p:spTgt spid="51"/>
                                        </p:tgtEl>
                                        <p:attrNameLst>
                                          <p:attrName>style.visibility</p:attrName>
                                        </p:attrNameLst>
                                      </p:cBhvr>
                                      <p:to>
                                        <p:strVal val="hidden"/>
                                      </p:to>
                                    </p:set>
                                  </p:childTnLst>
                                  <p:subTnLst>
                                    <p:audio>
                                      <p:cMediaNode>
                                        <p:cTn display="0" masterRel="sameClick">
                                          <p:stCondLst>
                                            <p:cond evt="begin" delay="0">
                                              <p:tn val="145"/>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51"/>
                  </p:tgtEl>
                </p:cond>
              </p:nextCondLst>
            </p:seq>
            <p:seq concurrent="1" nextAc="seek">
              <p:cTn id="148" restart="whenNotActive" fill="hold" evtFilter="cancelBubble" nodeType="interactiveSeq">
                <p:stCondLst>
                  <p:cond evt="onClick" delay="0">
                    <p:tgtEl>
                      <p:spTgt spid="49"/>
                    </p:tgtEl>
                  </p:cond>
                </p:stCondLst>
                <p:endSync evt="end" delay="0">
                  <p:rtn val="all"/>
                </p:endSync>
                <p:childTnLst>
                  <p:par>
                    <p:cTn id="149" fill="hold">
                      <p:stCondLst>
                        <p:cond delay="0"/>
                      </p:stCondLst>
                      <p:childTnLst>
                        <p:par>
                          <p:cTn id="150" fill="hold">
                            <p:stCondLst>
                              <p:cond delay="0"/>
                            </p:stCondLst>
                            <p:childTnLst>
                              <p:par>
                                <p:cTn id="151" presetID="18" presetClass="exit" presetSubtype="12" fill="hold" grpId="1" nodeType="clickEffect">
                                  <p:stCondLst>
                                    <p:cond delay="0"/>
                                  </p:stCondLst>
                                  <p:childTnLst>
                                    <p:animEffect transition="out" filter="strips(downLeft)">
                                      <p:cBhvr>
                                        <p:cTn id="152" dur="500"/>
                                        <p:tgtEl>
                                          <p:spTgt spid="49"/>
                                        </p:tgtEl>
                                      </p:cBhvr>
                                    </p:animEffect>
                                    <p:set>
                                      <p:cBhvr>
                                        <p:cTn id="153" dur="1" fill="hold">
                                          <p:stCondLst>
                                            <p:cond delay="499"/>
                                          </p:stCondLst>
                                        </p:cTn>
                                        <p:tgtEl>
                                          <p:spTgt spid="49"/>
                                        </p:tgtEl>
                                        <p:attrNameLst>
                                          <p:attrName>style.visibility</p:attrName>
                                        </p:attrNameLst>
                                      </p:cBhvr>
                                      <p:to>
                                        <p:strVal val="hidden"/>
                                      </p:to>
                                    </p:set>
                                  </p:childTnLst>
                                  <p:subTnLst>
                                    <p:audio>
                                      <p:cMediaNode>
                                        <p:cTn display="0" masterRel="sameClick">
                                          <p:stCondLst>
                                            <p:cond evt="begin" delay="0">
                                              <p:tn val="151"/>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49"/>
                  </p:tgtEl>
                </p:cond>
              </p:nextCondLst>
            </p:seq>
            <p:seq concurrent="1" nextAc="seek">
              <p:cTn id="154" restart="whenNotActive" fill="hold" evtFilter="cancelBubble" nodeType="interactiveSeq">
                <p:stCondLst>
                  <p:cond evt="onClick" delay="0">
                    <p:tgtEl>
                      <p:spTgt spid="56"/>
                    </p:tgtEl>
                  </p:cond>
                </p:stCondLst>
                <p:endSync evt="end" delay="0">
                  <p:rtn val="all"/>
                </p:endSync>
                <p:childTnLst>
                  <p:par>
                    <p:cTn id="155" fill="hold">
                      <p:stCondLst>
                        <p:cond delay="0"/>
                      </p:stCondLst>
                      <p:childTnLst>
                        <p:par>
                          <p:cTn id="156" fill="hold">
                            <p:stCondLst>
                              <p:cond delay="0"/>
                            </p:stCondLst>
                            <p:childTnLst>
                              <p:par>
                                <p:cTn id="157" presetID="1" presetClass="emph" presetSubtype="2" fill="hold" nodeType="clickEffect">
                                  <p:stCondLst>
                                    <p:cond delay="0"/>
                                  </p:stCondLst>
                                  <p:childTnLst>
                                    <p:animClr clrSpc="rgb" dir="cw">
                                      <p:cBhvr>
                                        <p:cTn id="158" dur="2000" fill="hold"/>
                                        <p:tgtEl>
                                          <p:spTgt spid="56"/>
                                        </p:tgtEl>
                                        <p:attrNameLst>
                                          <p:attrName>fillcolor</p:attrName>
                                        </p:attrNameLst>
                                      </p:cBhvr>
                                      <p:to>
                                        <a:schemeClr val="accent2"/>
                                      </p:to>
                                    </p:animClr>
                                    <p:set>
                                      <p:cBhvr>
                                        <p:cTn id="159" dur="2000" fill="hold"/>
                                        <p:tgtEl>
                                          <p:spTgt spid="56"/>
                                        </p:tgtEl>
                                        <p:attrNameLst>
                                          <p:attrName>fill.type</p:attrName>
                                        </p:attrNameLst>
                                      </p:cBhvr>
                                      <p:to>
                                        <p:strVal val="solid"/>
                                      </p:to>
                                    </p:set>
                                    <p:set>
                                      <p:cBhvr>
                                        <p:cTn id="160" dur="2000" fill="hold"/>
                                        <p:tgtEl>
                                          <p:spTgt spid="56"/>
                                        </p:tgtEl>
                                        <p:attrNameLst>
                                          <p:attrName>fill.on</p:attrName>
                                        </p:attrNameLst>
                                      </p:cBhvr>
                                      <p:to>
                                        <p:strVal val="true"/>
                                      </p:to>
                                    </p:set>
                                  </p:childTnLst>
                                  <p:subTnLst>
                                    <p:audio>
                                      <p:cMediaNode>
                                        <p:cTn display="0" masterRel="sameClick">
                                          <p:stCondLst>
                                            <p:cond evt="begin" delay="0">
                                              <p:tn val="157"/>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56"/>
                  </p:tgtEl>
                </p:cond>
              </p:nextCondLst>
            </p:seq>
            <p:seq concurrent="1" nextAc="seek">
              <p:cTn id="161" restart="whenNotActive" fill="hold" evtFilter="cancelBubble" nodeType="interactiveSeq">
                <p:stCondLst>
                  <p:cond evt="onClick" delay="0">
                    <p:tgtEl>
                      <p:spTgt spid="54"/>
                    </p:tgtEl>
                  </p:cond>
                </p:stCondLst>
                <p:endSync evt="end" delay="0">
                  <p:rtn val="all"/>
                </p:endSync>
                <p:childTnLst>
                  <p:par>
                    <p:cTn id="162" fill="hold">
                      <p:stCondLst>
                        <p:cond delay="0"/>
                      </p:stCondLst>
                      <p:childTnLst>
                        <p:par>
                          <p:cTn id="163" fill="hold">
                            <p:stCondLst>
                              <p:cond delay="0"/>
                            </p:stCondLst>
                            <p:childTnLst>
                              <p:par>
                                <p:cTn id="164" presetID="16" presetClass="exit" presetSubtype="21" fill="hold" grpId="1" nodeType="clickEffect">
                                  <p:stCondLst>
                                    <p:cond delay="0"/>
                                  </p:stCondLst>
                                  <p:childTnLst>
                                    <p:animEffect transition="out" filter="barn(inVertical)">
                                      <p:cBhvr>
                                        <p:cTn id="165" dur="500"/>
                                        <p:tgtEl>
                                          <p:spTgt spid="54"/>
                                        </p:tgtEl>
                                      </p:cBhvr>
                                    </p:animEffect>
                                    <p:set>
                                      <p:cBhvr>
                                        <p:cTn id="166" dur="1" fill="hold">
                                          <p:stCondLst>
                                            <p:cond delay="499"/>
                                          </p:stCondLst>
                                        </p:cTn>
                                        <p:tgtEl>
                                          <p:spTgt spid="54"/>
                                        </p:tgtEl>
                                        <p:attrNameLst>
                                          <p:attrName>style.visibility</p:attrName>
                                        </p:attrNameLst>
                                      </p:cBhvr>
                                      <p:to>
                                        <p:strVal val="hidden"/>
                                      </p:to>
                                    </p:set>
                                  </p:childTnLst>
                                  <p:subTnLst>
                                    <p:audio>
                                      <p:cMediaNode>
                                        <p:cTn display="0" masterRel="sameClick">
                                          <p:stCondLst>
                                            <p:cond evt="begin" delay="0">
                                              <p:tn val="164"/>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54"/>
                  </p:tgtEl>
                </p:cond>
              </p:nextCondLst>
            </p:seq>
            <p:seq concurrent="1" nextAc="seek">
              <p:cTn id="167" restart="whenNotActive" fill="hold" evtFilter="cancelBubble" nodeType="interactiveSeq">
                <p:stCondLst>
                  <p:cond evt="onClick" delay="0">
                    <p:tgtEl>
                      <p:spTgt spid="55"/>
                    </p:tgtEl>
                  </p:cond>
                </p:stCondLst>
                <p:endSync evt="end" delay="0">
                  <p:rtn val="all"/>
                </p:endSync>
                <p:childTnLst>
                  <p:par>
                    <p:cTn id="168" fill="hold">
                      <p:stCondLst>
                        <p:cond delay="0"/>
                      </p:stCondLst>
                      <p:childTnLst>
                        <p:par>
                          <p:cTn id="169" fill="hold">
                            <p:stCondLst>
                              <p:cond delay="0"/>
                            </p:stCondLst>
                            <p:childTnLst>
                              <p:par>
                                <p:cTn id="170" presetID="16" presetClass="exit" presetSubtype="21" fill="hold" grpId="1" nodeType="clickEffect">
                                  <p:stCondLst>
                                    <p:cond delay="0"/>
                                  </p:stCondLst>
                                  <p:childTnLst>
                                    <p:animEffect transition="out" filter="barn(inVertical)">
                                      <p:cBhvr>
                                        <p:cTn id="171" dur="500"/>
                                        <p:tgtEl>
                                          <p:spTgt spid="55"/>
                                        </p:tgtEl>
                                      </p:cBhvr>
                                    </p:animEffect>
                                    <p:set>
                                      <p:cBhvr>
                                        <p:cTn id="172" dur="1" fill="hold">
                                          <p:stCondLst>
                                            <p:cond delay="499"/>
                                          </p:stCondLst>
                                        </p:cTn>
                                        <p:tgtEl>
                                          <p:spTgt spid="55"/>
                                        </p:tgtEl>
                                        <p:attrNameLst>
                                          <p:attrName>style.visibility</p:attrName>
                                        </p:attrNameLst>
                                      </p:cBhvr>
                                      <p:to>
                                        <p:strVal val="hidden"/>
                                      </p:to>
                                    </p:set>
                                  </p:childTnLst>
                                  <p:subTnLst>
                                    <p:audio>
                                      <p:cMediaNode>
                                        <p:cTn display="0" masterRel="sameClick">
                                          <p:stCondLst>
                                            <p:cond evt="begin" delay="0">
                                              <p:tn val="170"/>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55"/>
                  </p:tgtEl>
                </p:cond>
              </p:nextCondLst>
            </p:seq>
            <p:seq concurrent="1" nextAc="seek">
              <p:cTn id="173" restart="whenNotActive" fill="hold" evtFilter="cancelBubble" nodeType="interactiveSeq">
                <p:stCondLst>
                  <p:cond evt="onClick" delay="0">
                    <p:tgtEl>
                      <p:spTgt spid="57"/>
                    </p:tgtEl>
                  </p:cond>
                </p:stCondLst>
                <p:endSync evt="end" delay="0">
                  <p:rtn val="all"/>
                </p:endSync>
                <p:childTnLst>
                  <p:par>
                    <p:cTn id="174" fill="hold">
                      <p:stCondLst>
                        <p:cond delay="0"/>
                      </p:stCondLst>
                      <p:childTnLst>
                        <p:par>
                          <p:cTn id="175" fill="hold">
                            <p:stCondLst>
                              <p:cond delay="0"/>
                            </p:stCondLst>
                            <p:childTnLst>
                              <p:par>
                                <p:cTn id="176" presetID="16" presetClass="exit" presetSubtype="21" fill="hold" grpId="1" nodeType="clickEffect">
                                  <p:stCondLst>
                                    <p:cond delay="0"/>
                                  </p:stCondLst>
                                  <p:childTnLst>
                                    <p:animEffect transition="out" filter="barn(inVertical)">
                                      <p:cBhvr>
                                        <p:cTn id="177" dur="500"/>
                                        <p:tgtEl>
                                          <p:spTgt spid="57"/>
                                        </p:tgtEl>
                                      </p:cBhvr>
                                    </p:animEffect>
                                    <p:set>
                                      <p:cBhvr>
                                        <p:cTn id="178" dur="1" fill="hold">
                                          <p:stCondLst>
                                            <p:cond delay="499"/>
                                          </p:stCondLst>
                                        </p:cTn>
                                        <p:tgtEl>
                                          <p:spTgt spid="57"/>
                                        </p:tgtEl>
                                        <p:attrNameLst>
                                          <p:attrName>style.visibility</p:attrName>
                                        </p:attrNameLst>
                                      </p:cBhvr>
                                      <p:to>
                                        <p:strVal val="hidden"/>
                                      </p:to>
                                    </p:set>
                                  </p:childTnLst>
                                  <p:subTnLst>
                                    <p:audio>
                                      <p:cMediaNode>
                                        <p:cTn display="0" masterRel="sameClick">
                                          <p:stCondLst>
                                            <p:cond evt="begin" delay="0">
                                              <p:tn val="176"/>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57"/>
                  </p:tgtEl>
                </p:cond>
              </p:nextCondLst>
            </p:seq>
            <p:seq concurrent="1" nextAc="seek">
              <p:cTn id="179" restart="whenNotActive" fill="hold" evtFilter="cancelBubble" nodeType="interactiveSeq">
                <p:stCondLst>
                  <p:cond evt="onClick" delay="0">
                    <p:tgtEl>
                      <p:spTgt spid="62"/>
                    </p:tgtEl>
                  </p:cond>
                </p:stCondLst>
                <p:endSync evt="end" delay="0">
                  <p:rtn val="all"/>
                </p:endSync>
                <p:childTnLst>
                  <p:par>
                    <p:cTn id="180" fill="hold">
                      <p:stCondLst>
                        <p:cond delay="0"/>
                      </p:stCondLst>
                      <p:childTnLst>
                        <p:par>
                          <p:cTn id="181" fill="hold">
                            <p:stCondLst>
                              <p:cond delay="0"/>
                            </p:stCondLst>
                            <p:childTnLst>
                              <p:par>
                                <p:cTn id="182" presetID="1" presetClass="emph" presetSubtype="2" fill="hold" nodeType="clickEffect">
                                  <p:stCondLst>
                                    <p:cond delay="0"/>
                                  </p:stCondLst>
                                  <p:childTnLst>
                                    <p:animClr clrSpc="rgb" dir="cw">
                                      <p:cBhvr>
                                        <p:cTn id="183" dur="2000" fill="hold"/>
                                        <p:tgtEl>
                                          <p:spTgt spid="62"/>
                                        </p:tgtEl>
                                        <p:attrNameLst>
                                          <p:attrName>fillcolor</p:attrName>
                                        </p:attrNameLst>
                                      </p:cBhvr>
                                      <p:to>
                                        <a:schemeClr val="accent2"/>
                                      </p:to>
                                    </p:animClr>
                                    <p:set>
                                      <p:cBhvr>
                                        <p:cTn id="184" dur="2000" fill="hold"/>
                                        <p:tgtEl>
                                          <p:spTgt spid="62"/>
                                        </p:tgtEl>
                                        <p:attrNameLst>
                                          <p:attrName>fill.type</p:attrName>
                                        </p:attrNameLst>
                                      </p:cBhvr>
                                      <p:to>
                                        <p:strVal val="solid"/>
                                      </p:to>
                                    </p:set>
                                    <p:set>
                                      <p:cBhvr>
                                        <p:cTn id="185" dur="2000" fill="hold"/>
                                        <p:tgtEl>
                                          <p:spTgt spid="62"/>
                                        </p:tgtEl>
                                        <p:attrNameLst>
                                          <p:attrName>fill.on</p:attrName>
                                        </p:attrNameLst>
                                      </p:cBhvr>
                                      <p:to>
                                        <p:strVal val="true"/>
                                      </p:to>
                                    </p:set>
                                  </p:childTnLst>
                                  <p:subTnLst>
                                    <p:audio>
                                      <p:cMediaNode>
                                        <p:cTn display="0" masterRel="sameClick">
                                          <p:stCondLst>
                                            <p:cond evt="begin" delay="0">
                                              <p:tn val="182"/>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62"/>
                  </p:tgtEl>
                </p:cond>
              </p:nextCondLst>
            </p:seq>
            <p:seq concurrent="1" nextAc="seek">
              <p:cTn id="186" restart="whenNotActive" fill="hold" evtFilter="cancelBubble" nodeType="interactiveSeq">
                <p:stCondLst>
                  <p:cond evt="onClick" delay="0">
                    <p:tgtEl>
                      <p:spTgt spid="60"/>
                    </p:tgtEl>
                  </p:cond>
                </p:stCondLst>
                <p:endSync evt="end" delay="0">
                  <p:rtn val="all"/>
                </p:endSync>
                <p:childTnLst>
                  <p:par>
                    <p:cTn id="187" fill="hold">
                      <p:stCondLst>
                        <p:cond delay="0"/>
                      </p:stCondLst>
                      <p:childTnLst>
                        <p:par>
                          <p:cTn id="188" fill="hold">
                            <p:stCondLst>
                              <p:cond delay="0"/>
                            </p:stCondLst>
                            <p:childTnLst>
                              <p:par>
                                <p:cTn id="189" presetID="16" presetClass="exit" presetSubtype="21" fill="hold" grpId="1" nodeType="clickEffect">
                                  <p:stCondLst>
                                    <p:cond delay="0"/>
                                  </p:stCondLst>
                                  <p:childTnLst>
                                    <p:animEffect transition="out" filter="barn(inVertical)">
                                      <p:cBhvr>
                                        <p:cTn id="190" dur="500"/>
                                        <p:tgtEl>
                                          <p:spTgt spid="60"/>
                                        </p:tgtEl>
                                      </p:cBhvr>
                                    </p:animEffect>
                                    <p:set>
                                      <p:cBhvr>
                                        <p:cTn id="191" dur="1" fill="hold">
                                          <p:stCondLst>
                                            <p:cond delay="499"/>
                                          </p:stCondLst>
                                        </p:cTn>
                                        <p:tgtEl>
                                          <p:spTgt spid="60"/>
                                        </p:tgtEl>
                                        <p:attrNameLst>
                                          <p:attrName>style.visibility</p:attrName>
                                        </p:attrNameLst>
                                      </p:cBhvr>
                                      <p:to>
                                        <p:strVal val="hidden"/>
                                      </p:to>
                                    </p:set>
                                  </p:childTnLst>
                                  <p:subTnLst>
                                    <p:audio>
                                      <p:cMediaNode>
                                        <p:cTn display="0" masterRel="sameClick">
                                          <p:stCondLst>
                                            <p:cond evt="begin" delay="0">
                                              <p:tn val="189"/>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60"/>
                  </p:tgtEl>
                </p:cond>
              </p:nextCondLst>
            </p:seq>
            <p:seq concurrent="1" nextAc="seek">
              <p:cTn id="192" restart="whenNotActive" fill="hold" evtFilter="cancelBubble" nodeType="interactiveSeq">
                <p:stCondLst>
                  <p:cond evt="onClick" delay="0">
                    <p:tgtEl>
                      <p:spTgt spid="61"/>
                    </p:tgtEl>
                  </p:cond>
                </p:stCondLst>
                <p:endSync evt="end" delay="0">
                  <p:rtn val="all"/>
                </p:endSync>
                <p:childTnLst>
                  <p:par>
                    <p:cTn id="193" fill="hold">
                      <p:stCondLst>
                        <p:cond delay="0"/>
                      </p:stCondLst>
                      <p:childTnLst>
                        <p:par>
                          <p:cTn id="194" fill="hold">
                            <p:stCondLst>
                              <p:cond delay="0"/>
                            </p:stCondLst>
                            <p:childTnLst>
                              <p:par>
                                <p:cTn id="195" presetID="16" presetClass="exit" presetSubtype="21" fill="hold" grpId="1" nodeType="clickEffect">
                                  <p:stCondLst>
                                    <p:cond delay="0"/>
                                  </p:stCondLst>
                                  <p:childTnLst>
                                    <p:animEffect transition="out" filter="barn(inVertical)">
                                      <p:cBhvr>
                                        <p:cTn id="196" dur="500"/>
                                        <p:tgtEl>
                                          <p:spTgt spid="61"/>
                                        </p:tgtEl>
                                      </p:cBhvr>
                                    </p:animEffect>
                                    <p:set>
                                      <p:cBhvr>
                                        <p:cTn id="197" dur="1" fill="hold">
                                          <p:stCondLst>
                                            <p:cond delay="499"/>
                                          </p:stCondLst>
                                        </p:cTn>
                                        <p:tgtEl>
                                          <p:spTgt spid="61"/>
                                        </p:tgtEl>
                                        <p:attrNameLst>
                                          <p:attrName>style.visibility</p:attrName>
                                        </p:attrNameLst>
                                      </p:cBhvr>
                                      <p:to>
                                        <p:strVal val="hidden"/>
                                      </p:to>
                                    </p:set>
                                  </p:childTnLst>
                                  <p:subTnLst>
                                    <p:audio>
                                      <p:cMediaNode>
                                        <p:cTn display="0" masterRel="sameClick">
                                          <p:stCondLst>
                                            <p:cond evt="begin" delay="0">
                                              <p:tn val="195"/>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61"/>
                  </p:tgtEl>
                </p:cond>
              </p:nextCondLst>
            </p:seq>
            <p:seq concurrent="1" nextAc="seek">
              <p:cTn id="198" restart="whenNotActive" fill="hold" evtFilter="cancelBubble" nodeType="interactiveSeq">
                <p:stCondLst>
                  <p:cond evt="onClick" delay="0">
                    <p:tgtEl>
                      <p:spTgt spid="63"/>
                    </p:tgtEl>
                  </p:cond>
                </p:stCondLst>
                <p:endSync evt="end" delay="0">
                  <p:rtn val="all"/>
                </p:endSync>
                <p:childTnLst>
                  <p:par>
                    <p:cTn id="199" fill="hold">
                      <p:stCondLst>
                        <p:cond delay="0"/>
                      </p:stCondLst>
                      <p:childTnLst>
                        <p:par>
                          <p:cTn id="200" fill="hold">
                            <p:stCondLst>
                              <p:cond delay="0"/>
                            </p:stCondLst>
                            <p:childTnLst>
                              <p:par>
                                <p:cTn id="201" presetID="16" presetClass="exit" presetSubtype="21" fill="hold" grpId="1" nodeType="clickEffect">
                                  <p:stCondLst>
                                    <p:cond delay="0"/>
                                  </p:stCondLst>
                                  <p:childTnLst>
                                    <p:animEffect transition="out" filter="barn(inVertical)">
                                      <p:cBhvr>
                                        <p:cTn id="202" dur="500"/>
                                        <p:tgtEl>
                                          <p:spTgt spid="63"/>
                                        </p:tgtEl>
                                      </p:cBhvr>
                                    </p:animEffect>
                                    <p:set>
                                      <p:cBhvr>
                                        <p:cTn id="203" dur="1" fill="hold">
                                          <p:stCondLst>
                                            <p:cond delay="499"/>
                                          </p:stCondLst>
                                        </p:cTn>
                                        <p:tgtEl>
                                          <p:spTgt spid="63"/>
                                        </p:tgtEl>
                                        <p:attrNameLst>
                                          <p:attrName>style.visibility</p:attrName>
                                        </p:attrNameLst>
                                      </p:cBhvr>
                                      <p:to>
                                        <p:strVal val="hidden"/>
                                      </p:to>
                                    </p:set>
                                  </p:childTnLst>
                                  <p:subTnLst>
                                    <p:audio>
                                      <p:cMediaNode>
                                        <p:cTn display="0" masterRel="sameClick">
                                          <p:stCondLst>
                                            <p:cond evt="begin" delay="0">
                                              <p:tn val="201"/>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63"/>
                  </p:tgtEl>
                </p:cond>
              </p:nextCondLst>
            </p:seq>
          </p:childTnLst>
        </p:cTn>
      </p:par>
    </p:tnLst>
    <p:bldLst>
      <p:bldP spid="6" grpId="0" animBg="1"/>
      <p:bldP spid="8" grpId="0" animBg="1"/>
      <p:bldP spid="8" grpId="1" animBg="1"/>
      <p:bldP spid="9" grpId="0" animBg="1"/>
      <p:bldP spid="10" grpId="0" animBg="1"/>
      <p:bldP spid="10" grpId="1" animBg="1"/>
      <p:bldP spid="11" grpId="0" animBg="1"/>
      <p:bldP spid="11" grpId="1" animBg="1"/>
      <p:bldP spid="35" grpId="0" animBg="1"/>
      <p:bldP spid="36" grpId="0" animBg="1"/>
      <p:bldP spid="36" grpId="1" animBg="1"/>
      <p:bldP spid="37" grpId="0" animBg="1"/>
      <p:bldP spid="37" grpId="1" animBg="1"/>
      <p:bldP spid="38" grpId="0" animBg="1"/>
      <p:bldP spid="39" grpId="0" animBg="1"/>
      <p:bldP spid="39" grpId="1" animBg="1"/>
      <p:bldP spid="40" grpId="0" animBg="1"/>
      <p:bldP spid="47" grpId="0" animBg="1"/>
      <p:bldP spid="48" grpId="0" animBg="1"/>
      <p:bldP spid="49" grpId="0" animBg="1"/>
      <p:bldP spid="49" grpId="1" animBg="1"/>
      <p:bldP spid="50" grpId="0" animBg="1"/>
      <p:bldP spid="50" grpId="1" animBg="1"/>
      <p:bldP spid="51" grpId="0" animBg="1"/>
      <p:bldP spid="51" grpId="1" animBg="1"/>
      <p:bldP spid="52" grpId="0" animBg="1"/>
      <p:bldP spid="53" grpId="0" animBg="1"/>
      <p:bldP spid="54" grpId="0" animBg="1"/>
      <p:bldP spid="54" grpId="1" animBg="1"/>
      <p:bldP spid="55" grpId="0" animBg="1"/>
      <p:bldP spid="55" grpId="1" animBg="1"/>
      <p:bldP spid="56" grpId="0" animBg="1"/>
      <p:bldP spid="57" grpId="0" animBg="1"/>
      <p:bldP spid="57" grpId="1" animBg="1"/>
      <p:bldP spid="58" grpId="0" animBg="1"/>
      <p:bldP spid="59" grpId="0" animBg="1"/>
      <p:bldP spid="60" grpId="0" animBg="1"/>
      <p:bldP spid="60" grpId="1" animBg="1"/>
      <p:bldP spid="61" grpId="0" animBg="1"/>
      <p:bldP spid="61" grpId="1" animBg="1"/>
      <p:bldP spid="62" grpId="0" animBg="1"/>
      <p:bldP spid="63" grpId="0" animBg="1"/>
      <p:bldP spid="63" grpId="1" animBg="1"/>
      <p:bldP spid="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F7726F-928E-B84F-BA16-4676971C333E}"/>
              </a:ext>
            </a:extLst>
          </p:cNvPr>
          <p:cNvSpPr/>
          <p:nvPr/>
        </p:nvSpPr>
        <p:spPr>
          <a:xfrm>
            <a:off x="2154281" y="729734"/>
            <a:ext cx="8996319" cy="523220"/>
          </a:xfrm>
          <a:prstGeom prst="rect">
            <a:avLst/>
          </a:prstGeom>
        </p:spPr>
        <p:txBody>
          <a:bodyPr wrap="square">
            <a:spAutoFit/>
          </a:bodyPr>
          <a:lstStyle/>
          <a:p>
            <a:r>
              <a:rPr lang="en-US" sz="2800" b="1" dirty="0">
                <a:latin typeface="Arial" panose="020B0604020202020204" pitchFamily="34" charset="0"/>
                <a:ea typeface="Times New Roman" panose="02020603050405020304" pitchFamily="18" charset="0"/>
                <a:cs typeface="Arial" panose="020B0604020202020204" pitchFamily="34" charset="0"/>
              </a:rPr>
              <a:t>6</a:t>
            </a:r>
            <a:r>
              <a:rPr lang="vi-VN" sz="2800" b="1" dirty="0">
                <a:latin typeface="Arial" panose="020B0604020202020204" pitchFamily="34" charset="0"/>
                <a:ea typeface="Times New Roman" panose="02020603050405020304" pitchFamily="18" charset="0"/>
                <a:cs typeface="Arial" panose="020B0604020202020204" pitchFamily="34" charset="0"/>
              </a:rPr>
              <a:t>. CẤU TRÚC DẠNG CHUẨN CỦA LUẬN CỨ</a:t>
            </a:r>
            <a:r>
              <a:rPr lang="en-VN" sz="2800" dirty="0">
                <a:latin typeface="Arial" panose="020B0604020202020204" pitchFamily="34" charset="0"/>
                <a:cs typeface="Arial" panose="020B0604020202020204" pitchFamily="34" charset="0"/>
              </a:rPr>
              <a:t> </a:t>
            </a:r>
            <a:endParaRPr sz="28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0F1EC8F6-FF91-8F46-8666-0D69D906D845}"/>
              </a:ext>
            </a:extLst>
          </p:cNvPr>
          <p:cNvGrpSpPr/>
          <p:nvPr/>
        </p:nvGrpSpPr>
        <p:grpSpPr>
          <a:xfrm>
            <a:off x="3505200" y="1701800"/>
            <a:ext cx="5918200" cy="3454400"/>
            <a:chOff x="3505200" y="1701800"/>
            <a:chExt cx="5918200" cy="3454400"/>
          </a:xfrm>
        </p:grpSpPr>
        <p:sp>
          <p:nvSpPr>
            <p:cNvPr id="4" name="Rectangle 3">
              <a:extLst>
                <a:ext uri="{FF2B5EF4-FFF2-40B4-BE49-F238E27FC236}">
                  <a16:creationId xmlns:a16="http://schemas.microsoft.com/office/drawing/2014/main" id="{7894A8FF-0083-9740-8927-B6EEF29967FE}"/>
                </a:ext>
              </a:extLst>
            </p:cNvPr>
            <p:cNvSpPr/>
            <p:nvPr/>
          </p:nvSpPr>
          <p:spPr>
            <a:xfrm>
              <a:off x="3505200" y="1701800"/>
              <a:ext cx="5918200" cy="3454400"/>
            </a:xfrm>
            <a:prstGeom prst="rect">
              <a:avLst/>
            </a:prstGeom>
            <a:blipFill>
              <a:blip r:embed="rId3"/>
              <a:stretch>
                <a:fillRect/>
              </a:stretch>
            </a:blipFill>
            <a:ln>
              <a:noFill/>
            </a:ln>
            <a:scene3d>
              <a:camera prst="orthographicFront"/>
              <a:lightRig rig="threePt" dir="t"/>
            </a:scene3d>
            <a:sp3d>
              <a:bevelT w="190500" h="190500" prst="relaxedInset"/>
            </a:sp3d>
          </p:spPr>
          <p:style>
            <a:lnRef idx="2">
              <a:schemeClr val="accent6"/>
            </a:lnRef>
            <a:fillRef idx="1">
              <a:schemeClr val="lt1"/>
            </a:fillRef>
            <a:effectRef idx="0">
              <a:schemeClr val="accent6"/>
            </a:effectRef>
            <a:fontRef idx="minor">
              <a:schemeClr val="dk1"/>
            </a:fontRef>
          </p:style>
          <p:txBody>
            <a:bodyPr lIns="720000" rtlCol="0" anchor="ctr"/>
            <a:lstStyle/>
            <a:p>
              <a:pPr marL="342900" indent="-342900" algn="just">
                <a:spcBef>
                  <a:spcPts val="600"/>
                </a:spcBef>
                <a:spcAft>
                  <a:spcPts val="600"/>
                </a:spcAft>
                <a:buAutoNum type="arabicParenBoth"/>
              </a:pPr>
              <a:r>
                <a:rPr lang="vi-VN" sz="2500" dirty="0">
                  <a:latin typeface="Arial" panose="020B0604020202020204" pitchFamily="34" charset="0"/>
                  <a:cs typeface="Arial" panose="020B0604020202020204" pitchFamily="34" charset="0"/>
                </a:rPr>
                <a:t> Phán đoán tiền đề thứ nhất.</a:t>
              </a:r>
            </a:p>
            <a:p>
              <a:pPr marL="342900" indent="-342900" algn="just">
                <a:spcBef>
                  <a:spcPts val="600"/>
                </a:spcBef>
                <a:spcAft>
                  <a:spcPts val="600"/>
                </a:spcAft>
                <a:buAutoNum type="arabicParenBoth"/>
              </a:pPr>
              <a:r>
                <a:rPr lang="vi-VN" sz="2500" dirty="0">
                  <a:latin typeface="Arial" panose="020B0604020202020204" pitchFamily="34" charset="0"/>
                  <a:cs typeface="Arial" panose="020B0604020202020204" pitchFamily="34" charset="0"/>
                </a:rPr>
                <a:t> Phán đoán tiền đề thứ hai.</a:t>
              </a:r>
            </a:p>
            <a:p>
              <a:pPr marL="342900" indent="-342900" algn="just">
                <a:spcBef>
                  <a:spcPts val="600"/>
                </a:spcBef>
                <a:spcAft>
                  <a:spcPts val="600"/>
                </a:spcAft>
                <a:buAutoNum type="arabicParenBoth"/>
              </a:pPr>
              <a:r>
                <a:rPr lang="vi-VN" sz="2500" dirty="0">
                  <a:latin typeface="Arial" panose="020B0604020202020204" pitchFamily="34" charset="0"/>
                  <a:cs typeface="Arial" panose="020B0604020202020204" pitchFamily="34" charset="0"/>
                </a:rPr>
                <a:t> Phán đoán tiền đề thứ ba.</a:t>
              </a:r>
            </a:p>
            <a:p>
              <a:pPr marL="342900" indent="-342900" algn="just">
                <a:spcBef>
                  <a:spcPts val="600"/>
                </a:spcBef>
                <a:spcAft>
                  <a:spcPts val="600"/>
                </a:spcAft>
                <a:buAutoNum type="arabicParenBoth"/>
              </a:pPr>
              <a:r>
                <a:rPr lang="vi-VN" sz="2500" dirty="0">
                  <a:latin typeface="Arial" panose="020B0604020202020204" pitchFamily="34" charset="0"/>
                  <a:cs typeface="Arial" panose="020B0604020202020204" pitchFamily="34" charset="0"/>
                </a:rPr>
                <a:t> ……</a:t>
              </a:r>
            </a:p>
            <a:p>
              <a:pPr marL="342900" indent="-342900" algn="just">
                <a:spcBef>
                  <a:spcPts val="600"/>
                </a:spcBef>
                <a:spcAft>
                  <a:spcPts val="1200"/>
                </a:spcAft>
                <a:buAutoNum type="arabicParenBoth"/>
              </a:pPr>
              <a:r>
                <a:rPr lang="vi-VN" sz="2500" dirty="0">
                  <a:latin typeface="Arial" panose="020B0604020202020204" pitchFamily="34" charset="0"/>
                  <a:cs typeface="Arial" panose="020B0604020202020204" pitchFamily="34" charset="0"/>
                </a:rPr>
                <a:t> Phán đoán kết luận.</a:t>
              </a:r>
              <a:endParaRPr sz="2500"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3DDF9072-5A82-1442-A8D0-4A08A86AC800}"/>
                </a:ext>
              </a:extLst>
            </p:cNvPr>
            <p:cNvCxnSpPr/>
            <p:nvPr/>
          </p:nvCxnSpPr>
          <p:spPr>
            <a:xfrm>
              <a:off x="4394200" y="4216400"/>
              <a:ext cx="3708400" cy="0"/>
            </a:xfrm>
            <a:prstGeom prst="line">
              <a:avLst/>
            </a:prstGeom>
          </p:spPr>
          <p:style>
            <a:lnRef idx="3">
              <a:schemeClr val="dk1"/>
            </a:lnRef>
            <a:fillRef idx="0">
              <a:schemeClr val="dk1"/>
            </a:fillRef>
            <a:effectRef idx="2">
              <a:schemeClr val="dk1"/>
            </a:effectRef>
            <a:fontRef idx="minor">
              <a:schemeClr val="tx1"/>
            </a:fontRef>
          </p:style>
        </p:cxnSp>
      </p:grpSp>
      <p:grpSp>
        <p:nvGrpSpPr>
          <p:cNvPr id="12" name="Group 11">
            <a:extLst>
              <a:ext uri="{FF2B5EF4-FFF2-40B4-BE49-F238E27FC236}">
                <a16:creationId xmlns:a16="http://schemas.microsoft.com/office/drawing/2014/main" id="{4D8CA6E3-A925-7B40-8EBE-C034B8817893}"/>
              </a:ext>
            </a:extLst>
          </p:cNvPr>
          <p:cNvGrpSpPr/>
          <p:nvPr/>
        </p:nvGrpSpPr>
        <p:grpSpPr>
          <a:xfrm>
            <a:off x="3053170" y="1701800"/>
            <a:ext cx="7558860" cy="3454400"/>
            <a:chOff x="4323170" y="-177799"/>
            <a:chExt cx="7558860" cy="3454400"/>
          </a:xfrm>
        </p:grpSpPr>
        <p:sp>
          <p:nvSpPr>
            <p:cNvPr id="8" name="Rectangle 7">
              <a:extLst>
                <a:ext uri="{FF2B5EF4-FFF2-40B4-BE49-F238E27FC236}">
                  <a16:creationId xmlns:a16="http://schemas.microsoft.com/office/drawing/2014/main" id="{B592517D-4774-2E44-A686-79F006A2CDE0}"/>
                </a:ext>
              </a:extLst>
            </p:cNvPr>
            <p:cNvSpPr/>
            <p:nvPr/>
          </p:nvSpPr>
          <p:spPr>
            <a:xfrm>
              <a:off x="4323170" y="-177799"/>
              <a:ext cx="7558860" cy="3454400"/>
            </a:xfrm>
            <a:prstGeom prst="rect">
              <a:avLst/>
            </a:prstGeom>
            <a:blipFill>
              <a:blip r:embed="rId3"/>
              <a:stretch>
                <a:fillRect/>
              </a:stretch>
            </a:blipFill>
            <a:ln>
              <a:noFill/>
            </a:ln>
            <a:scene3d>
              <a:camera prst="orthographicFront"/>
              <a:lightRig rig="threePt" dir="t"/>
            </a:scene3d>
            <a:sp3d>
              <a:bevelT w="190500" h="190500" prst="coolSlant"/>
            </a:sp3d>
          </p:spPr>
          <p:style>
            <a:lnRef idx="2">
              <a:schemeClr val="accent6"/>
            </a:lnRef>
            <a:fillRef idx="1">
              <a:schemeClr val="lt1"/>
            </a:fillRef>
            <a:effectRef idx="0">
              <a:schemeClr val="accent6"/>
            </a:effectRef>
            <a:fontRef idx="minor">
              <a:schemeClr val="dk1"/>
            </a:fontRef>
          </p:style>
          <p:txBody>
            <a:bodyPr lIns="432000" rIns="432000" rtlCol="0" anchor="ctr"/>
            <a:lstStyle/>
            <a:p>
              <a:pPr marL="342900" indent="-342900" algn="just">
                <a:spcBef>
                  <a:spcPts val="600"/>
                </a:spcBef>
                <a:spcAft>
                  <a:spcPts val="600"/>
                </a:spcAft>
                <a:buAutoNum type="arabicParenBoth"/>
              </a:pPr>
              <a:r>
                <a:rPr lang="vi-VN" sz="2400" dirty="0">
                  <a:latin typeface="Arial" panose="020B0604020202020204" pitchFamily="34" charset="0"/>
                  <a:cs typeface="Arial" panose="020B0604020202020204" pitchFamily="34" charset="0"/>
                </a:rPr>
                <a:t> Giàu có là điều xấu hoặc giàu có là điều tốt. </a:t>
              </a:r>
            </a:p>
            <a:p>
              <a:pPr marL="342900" indent="-342900" algn="just">
                <a:spcBef>
                  <a:spcPts val="600"/>
                </a:spcBef>
                <a:spcAft>
                  <a:spcPts val="600"/>
                </a:spcAft>
                <a:buAutoNum type="arabicParenBoth"/>
              </a:pPr>
              <a:r>
                <a:rPr lang="vi-VN" sz="2400" dirty="0">
                  <a:latin typeface="Arial" panose="020B0604020202020204" pitchFamily="34" charset="0"/>
                  <a:cs typeface="Arial" panose="020B0604020202020204" pitchFamily="34" charset="0"/>
                </a:rPr>
                <a:t> Giàu có không phải là điều xấu.</a:t>
              </a:r>
            </a:p>
            <a:p>
              <a:pPr marL="342900" indent="-342900" algn="just">
                <a:spcBef>
                  <a:spcPts val="600"/>
                </a:spcBef>
                <a:spcAft>
                  <a:spcPts val="600"/>
                </a:spcAft>
                <a:buAutoNum type="arabicParenBoth"/>
              </a:pPr>
              <a:r>
                <a:rPr lang="vi-VN" sz="2400" dirty="0">
                  <a:latin typeface="Arial" panose="020B0604020202020204" pitchFamily="34" charset="0"/>
                  <a:cs typeface="Arial" panose="020B0604020202020204" pitchFamily="34" charset="0"/>
                </a:rPr>
                <a:t> Giàu có là điều tốt.</a:t>
              </a:r>
            </a:p>
          </p:txBody>
        </p:sp>
        <p:cxnSp>
          <p:nvCxnSpPr>
            <p:cNvPr id="10" name="Straight Connector 9">
              <a:extLst>
                <a:ext uri="{FF2B5EF4-FFF2-40B4-BE49-F238E27FC236}">
                  <a16:creationId xmlns:a16="http://schemas.microsoft.com/office/drawing/2014/main" id="{9E6B9612-EA94-2D46-AB59-DF281BE2DD33}"/>
                </a:ext>
              </a:extLst>
            </p:cNvPr>
            <p:cNvCxnSpPr/>
            <p:nvPr/>
          </p:nvCxnSpPr>
          <p:spPr>
            <a:xfrm>
              <a:off x="5232400" y="1803401"/>
              <a:ext cx="3378200" cy="0"/>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17951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6EDC-71DB-B148-977D-C9C1DEEE1C44}"/>
              </a:ext>
            </a:extLst>
          </p:cNvPr>
          <p:cNvSpPr>
            <a:spLocks noGrp="1"/>
          </p:cNvSpPr>
          <p:nvPr>
            <p:ph type="title"/>
          </p:nvPr>
        </p:nvSpPr>
        <p:spPr/>
        <p:txBody>
          <a:bodyPr/>
          <a:lstStyle/>
          <a:p>
            <a:pPr algn="ctr"/>
            <a:r>
              <a:rPr lang="en-US" dirty="0" err="1">
                <a:solidFill>
                  <a:srgbClr val="1D30D5"/>
                </a:solidFill>
              </a:rPr>
              <a:t>Hoạt</a:t>
            </a:r>
            <a:r>
              <a:rPr lang="en-US" dirty="0">
                <a:solidFill>
                  <a:srgbClr val="1D30D5"/>
                </a:solidFill>
              </a:rPr>
              <a:t> </a:t>
            </a:r>
            <a:r>
              <a:rPr lang="en-US" dirty="0" err="1">
                <a:solidFill>
                  <a:srgbClr val="1D30D5"/>
                </a:solidFill>
              </a:rPr>
              <a:t>động</a:t>
            </a:r>
            <a:r>
              <a:rPr lang="en-US" dirty="0">
                <a:solidFill>
                  <a:srgbClr val="1D30D5"/>
                </a:solidFill>
              </a:rPr>
              <a:t> 2: </a:t>
            </a:r>
            <a:r>
              <a:rPr lang="en-US" dirty="0" err="1">
                <a:solidFill>
                  <a:srgbClr val="1D30D5"/>
                </a:solidFill>
              </a:rPr>
              <a:t>Bài</a:t>
            </a:r>
            <a:r>
              <a:rPr lang="en-US" dirty="0">
                <a:solidFill>
                  <a:srgbClr val="1D30D5"/>
                </a:solidFill>
              </a:rPr>
              <a:t> </a:t>
            </a:r>
            <a:r>
              <a:rPr lang="en-US" dirty="0" err="1">
                <a:solidFill>
                  <a:srgbClr val="1D30D5"/>
                </a:solidFill>
              </a:rPr>
              <a:t>tập</a:t>
            </a:r>
            <a:r>
              <a:rPr lang="en-US" dirty="0">
                <a:solidFill>
                  <a:srgbClr val="1D30D5"/>
                </a:solidFill>
              </a:rPr>
              <a:t> </a:t>
            </a:r>
            <a:r>
              <a:rPr lang="en-US" dirty="0" err="1">
                <a:solidFill>
                  <a:srgbClr val="1D30D5"/>
                </a:solidFill>
              </a:rPr>
              <a:t>cuối</a:t>
            </a:r>
            <a:r>
              <a:rPr lang="en-US" dirty="0">
                <a:solidFill>
                  <a:srgbClr val="1D30D5"/>
                </a:solidFill>
              </a:rPr>
              <a:t> </a:t>
            </a:r>
            <a:r>
              <a:rPr lang="en-US" dirty="0" err="1">
                <a:solidFill>
                  <a:srgbClr val="1D30D5"/>
                </a:solidFill>
              </a:rPr>
              <a:t>buổi</a:t>
            </a:r>
            <a:r>
              <a:rPr lang="en-US" dirty="0">
                <a:solidFill>
                  <a:srgbClr val="1D30D5"/>
                </a:solidFill>
              </a:rPr>
              <a:t> (5 </a:t>
            </a:r>
            <a:r>
              <a:rPr lang="en-US" dirty="0" err="1">
                <a:solidFill>
                  <a:srgbClr val="1D30D5"/>
                </a:solidFill>
              </a:rPr>
              <a:t>phút</a:t>
            </a:r>
            <a:r>
              <a:rPr lang="en-US" dirty="0">
                <a:solidFill>
                  <a:srgbClr val="1D30D5"/>
                </a:solidFill>
              </a:rPr>
              <a:t>)</a:t>
            </a:r>
          </a:p>
        </p:txBody>
      </p:sp>
      <p:sp>
        <p:nvSpPr>
          <p:cNvPr id="3" name="Content Placeholder 2">
            <a:extLst>
              <a:ext uri="{FF2B5EF4-FFF2-40B4-BE49-F238E27FC236}">
                <a16:creationId xmlns:a16="http://schemas.microsoft.com/office/drawing/2014/main" id="{A8ABAD6F-DAA8-9D4E-B75A-1874F5E9D654}"/>
              </a:ext>
            </a:extLst>
          </p:cNvPr>
          <p:cNvSpPr>
            <a:spLocks noGrp="1"/>
          </p:cNvSpPr>
          <p:nvPr>
            <p:ph idx="1"/>
          </p:nvPr>
        </p:nvSpPr>
        <p:spPr/>
        <p:txBody>
          <a:bodyPr/>
          <a:lstStyle/>
          <a:p>
            <a:r>
              <a:rPr lang="en-US" dirty="0" err="1"/>
              <a:t>Bài</a:t>
            </a:r>
            <a:r>
              <a:rPr lang="en-US" dirty="0"/>
              <a:t> </a:t>
            </a:r>
            <a:r>
              <a:rPr lang="en-US" dirty="0" err="1"/>
              <a:t>tập</a:t>
            </a:r>
            <a:r>
              <a:rPr lang="en-US" dirty="0"/>
              <a:t> 1 (</a:t>
            </a:r>
            <a:r>
              <a:rPr lang="en-US" dirty="0" err="1"/>
              <a:t>Kahoot</a:t>
            </a:r>
            <a:r>
              <a:rPr lang="en-US" dirty="0"/>
              <a:t>-TDBL-</a:t>
            </a:r>
            <a:r>
              <a:rPr lang="en-US" dirty="0" err="1"/>
              <a:t>Bài</a:t>
            </a:r>
            <a:r>
              <a:rPr lang="en-US" dirty="0"/>
              <a:t> </a:t>
            </a:r>
            <a:r>
              <a:rPr lang="en-US" dirty="0" err="1"/>
              <a:t>tập</a:t>
            </a:r>
            <a:r>
              <a:rPr lang="en-US" dirty="0"/>
              <a:t> 1)</a:t>
            </a:r>
          </a:p>
        </p:txBody>
      </p:sp>
    </p:spTree>
    <p:extLst>
      <p:ext uri="{BB962C8B-B14F-4D97-AF65-F5344CB8AC3E}">
        <p14:creationId xmlns:p14="http://schemas.microsoft.com/office/powerpoint/2010/main" val="2092160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394011" y="302661"/>
            <a:ext cx="11515491" cy="1569660"/>
          </a:xfrm>
          <a:prstGeom prst="rect">
            <a:avLst/>
          </a:prstGeom>
          <a:noFill/>
        </p:spPr>
        <p:txBody>
          <a:bodyPr wrap="square" rtlCol="0" anchor="ctr">
            <a:spAutoFit/>
          </a:bodyPr>
          <a:lstStyle/>
          <a:p>
            <a:pPr algn="ctr"/>
            <a:r>
              <a:rPr lang="en-US" sz="4800" b="1" dirty="0">
                <a:ln w="9525">
                  <a:solidFill>
                    <a:schemeClr val="bg1"/>
                  </a:solidFill>
                  <a:prstDash val="solid"/>
                </a:ln>
                <a:solidFill>
                  <a:srgbClr val="1D30D5"/>
                </a:solidFill>
                <a:effectLst>
                  <a:outerShdw blurRad="12700" dist="38100" dir="2700000" algn="tl" rotWithShape="0">
                    <a:schemeClr val="accent5">
                      <a:lumMod val="60000"/>
                      <a:lumOff val="40000"/>
                    </a:schemeClr>
                  </a:outerShdw>
                </a:effectLst>
              </a:rPr>
              <a:t>CHƯƠNG 2 - </a:t>
            </a:r>
            <a:r>
              <a:rPr lang="vi-VN" sz="4800" b="1" dirty="0">
                <a:ln w="13462">
                  <a:solidFill>
                    <a:schemeClr val="bg1"/>
                  </a:solidFill>
                  <a:prstDash val="solid"/>
                </a:ln>
                <a:solidFill>
                  <a:schemeClr val="bg1"/>
                </a:solidFill>
                <a:effectLst>
                  <a:outerShdw dist="38100" dir="2700000" algn="bl" rotWithShape="0">
                    <a:schemeClr val="accent5"/>
                  </a:outerShdw>
                </a:effectLst>
                <a:latin typeface="American Typewriter" panose="02090604020004020304" pitchFamily="18" charset="77"/>
              </a:rPr>
              <a:t>PHÂN TÍCH </a:t>
            </a:r>
          </a:p>
          <a:p>
            <a:pPr algn="ctr"/>
            <a:r>
              <a:rPr lang="vi-VN" sz="4800" b="1" dirty="0">
                <a:ln w="13462">
                  <a:solidFill>
                    <a:schemeClr val="bg1"/>
                  </a:solidFill>
                  <a:prstDash val="solid"/>
                </a:ln>
                <a:solidFill>
                  <a:schemeClr val="bg1"/>
                </a:solidFill>
                <a:effectLst>
                  <a:outerShdw dist="38100" dir="2700000" algn="bl" rotWithShape="0">
                    <a:schemeClr val="accent5"/>
                  </a:outerShdw>
                </a:effectLst>
                <a:latin typeface="American Typewriter" panose="02090604020004020304" pitchFamily="18" charset="77"/>
              </a:rPr>
              <a:t>                    LUẬN CỨ</a:t>
            </a:r>
          </a:p>
        </p:txBody>
      </p:sp>
    </p:spTree>
    <p:extLst>
      <p:ext uri="{BB962C8B-B14F-4D97-AF65-F5344CB8AC3E}">
        <p14:creationId xmlns:p14="http://schemas.microsoft.com/office/powerpoint/2010/main" val="1811213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0B70CF-5685-7242-8E9E-B51B57DB6EB3}"/>
              </a:ext>
            </a:extLst>
          </p:cNvPr>
          <p:cNvSpPr/>
          <p:nvPr/>
        </p:nvSpPr>
        <p:spPr>
          <a:xfrm>
            <a:off x="1036320" y="863216"/>
            <a:ext cx="9918192" cy="461665"/>
          </a:xfrm>
          <a:prstGeom prst="rect">
            <a:avLst/>
          </a:prstGeom>
        </p:spPr>
        <p:txBody>
          <a:bodyPr wrap="square">
            <a:spAutoFit/>
          </a:bodyPr>
          <a:lstStyle/>
          <a:p>
            <a:r>
              <a:rPr lang="vi-VN" sz="2400" b="1" dirty="0">
                <a:latin typeface="Arial" panose="020B0604020202020204" pitchFamily="34" charset="0"/>
                <a:ea typeface="Times New Roman" panose="02020603050405020304" pitchFamily="18" charset="0"/>
                <a:cs typeface="Arial" panose="020B0604020202020204" pitchFamily="34" charset="0"/>
              </a:rPr>
              <a:t>1. PHƯƠNG PHÁP PHÂN TÍCH </a:t>
            </a:r>
            <a:r>
              <a:rPr lang="en-US" sz="2400" b="1" dirty="0">
                <a:latin typeface="Arial" panose="020B0604020202020204" pitchFamily="34" charset="0"/>
                <a:ea typeface="Times New Roman" panose="02020603050405020304" pitchFamily="18" charset="0"/>
                <a:cs typeface="Arial" panose="020B0604020202020204" pitchFamily="34" charset="0"/>
              </a:rPr>
              <a:t>CÁC DẠNG LUẬN CỨ</a:t>
            </a:r>
            <a:endParaRPr sz="24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9FACEB29-E7A6-6E45-AEA2-8ED0ED07EBD9}"/>
              </a:ext>
            </a:extLst>
          </p:cNvPr>
          <p:cNvGrpSpPr/>
          <p:nvPr/>
        </p:nvGrpSpPr>
        <p:grpSpPr>
          <a:xfrm>
            <a:off x="1676400" y="1564073"/>
            <a:ext cx="9479280" cy="4237464"/>
            <a:chOff x="1475232" y="1564073"/>
            <a:chExt cx="9479280" cy="4237464"/>
          </a:xfrm>
        </p:grpSpPr>
        <p:sp>
          <p:nvSpPr>
            <p:cNvPr id="5" name="Rectangle 4">
              <a:extLst>
                <a:ext uri="{FF2B5EF4-FFF2-40B4-BE49-F238E27FC236}">
                  <a16:creationId xmlns:a16="http://schemas.microsoft.com/office/drawing/2014/main" id="{795A2910-FDAF-6843-9C01-08A7B497B5EB}"/>
                </a:ext>
              </a:extLst>
            </p:cNvPr>
            <p:cNvSpPr/>
            <p:nvPr/>
          </p:nvSpPr>
          <p:spPr>
            <a:xfrm>
              <a:off x="1475232" y="1564073"/>
              <a:ext cx="9479280" cy="446276"/>
            </a:xfrm>
            <a:prstGeom prst="rect">
              <a:avLst/>
            </a:prstGeom>
          </p:spPr>
          <p:txBody>
            <a:bodyPr wrap="square">
              <a:spAutoFit/>
            </a:bodyPr>
            <a:lstStyle/>
            <a:p>
              <a:r>
                <a:rPr lang="vi-VN" sz="2300" spc="-20" dirty="0">
                  <a:latin typeface="Arial" panose="020B0604020202020204" pitchFamily="34" charset="0"/>
                  <a:ea typeface="Times New Roman" panose="02020603050405020304" pitchFamily="18" charset="0"/>
                  <a:cs typeface="Arial" panose="020B0604020202020204" pitchFamily="34" charset="0"/>
                </a:rPr>
                <a:t>1. Đọc qua luận cứ, khoanh tròn các từ chỉ báo tiền đề và kết luận;</a:t>
              </a:r>
              <a:r>
                <a:rPr lang="en-VN" sz="2300" dirty="0">
                  <a:effectLst/>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D2647D7-53EC-E443-B30C-8E393A4F23F8}"/>
                </a:ext>
              </a:extLst>
            </p:cNvPr>
            <p:cNvSpPr/>
            <p:nvPr/>
          </p:nvSpPr>
          <p:spPr>
            <a:xfrm>
              <a:off x="1475232" y="2186068"/>
              <a:ext cx="9479280" cy="446276"/>
            </a:xfrm>
            <a:prstGeom prst="rect">
              <a:avLst/>
            </a:prstGeom>
          </p:spPr>
          <p:txBody>
            <a:bodyPr wrap="squar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2. Xác định các phán đoán gắn liền với các từ chỉ báo luận cứ;</a:t>
              </a:r>
              <a:r>
                <a:rPr lang="en-VN" sz="2300" dirty="0">
                  <a:effectLst/>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452E416-EEA2-C24C-9F5D-FE6ECB0DEC1B}"/>
                </a:ext>
              </a:extLst>
            </p:cNvPr>
            <p:cNvSpPr/>
            <p:nvPr/>
          </p:nvSpPr>
          <p:spPr>
            <a:xfrm>
              <a:off x="1475232" y="2795378"/>
              <a:ext cx="9479280" cy="446276"/>
            </a:xfrm>
            <a:prstGeom prst="rect">
              <a:avLst/>
            </a:prstGeom>
          </p:spPr>
          <p:txBody>
            <a:bodyPr wrap="squar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3. Tìm xem có tiền đề hay kết luận ngầm nào không;</a:t>
              </a:r>
              <a:r>
                <a:rPr lang="en-VN" sz="2300" dirty="0">
                  <a:effectLst/>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B8DBBBA-3AE4-BD41-BFB9-BD4EBFD51819}"/>
                </a:ext>
              </a:extLst>
            </p:cNvPr>
            <p:cNvSpPr/>
            <p:nvPr/>
          </p:nvSpPr>
          <p:spPr>
            <a:xfrm>
              <a:off x="1475232" y="3378913"/>
              <a:ext cx="8985504" cy="800219"/>
            </a:xfrm>
            <a:prstGeom prst="rect">
              <a:avLst/>
            </a:prstGeom>
          </p:spPr>
          <p:txBody>
            <a:bodyPr wrap="squar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4. Loại bỏ tất cả các phán đoán không nâng đỡ kết luận và các câu không phải phán đoán ra khỏi luận cứ</a:t>
              </a:r>
              <a:r>
                <a:rPr lang="en-VN" sz="2300" dirty="0">
                  <a:latin typeface="Arial" panose="020B0604020202020204" pitchFamily="34" charset="0"/>
                  <a:ea typeface="Times New Roman" panose="02020603050405020304" pitchFamily="18"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214B5BE-5101-CF4B-80D3-E8D057EAAB7F}"/>
                </a:ext>
              </a:extLst>
            </p:cNvPr>
            <p:cNvSpPr/>
            <p:nvPr/>
          </p:nvSpPr>
          <p:spPr>
            <a:xfrm>
              <a:off x="1475232" y="4376231"/>
              <a:ext cx="6591356" cy="446276"/>
            </a:xfrm>
            <a:prstGeom prst="rect">
              <a:avLst/>
            </a:prstGeom>
          </p:spPr>
          <p:txBody>
            <a:bodyPr wrap="non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5. Viết lại các phán đoán cho thật gọn và rõ ràng</a:t>
              </a:r>
              <a:r>
                <a:rPr lang="en-VN" sz="2300" dirty="0">
                  <a:latin typeface="Arial" panose="020B0604020202020204" pitchFamily="34" charset="0"/>
                  <a:ea typeface="Times New Roman" panose="02020603050405020304" pitchFamily="18"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F5412BA-6AF5-874A-A511-15FEC0E7BF16}"/>
                </a:ext>
              </a:extLst>
            </p:cNvPr>
            <p:cNvSpPr/>
            <p:nvPr/>
          </p:nvSpPr>
          <p:spPr>
            <a:xfrm>
              <a:off x="1475232" y="5001318"/>
              <a:ext cx="9351264" cy="800219"/>
            </a:xfrm>
            <a:prstGeom prst="rect">
              <a:avLst/>
            </a:prstGeom>
          </p:spPr>
          <p:txBody>
            <a:bodyPr wrap="squar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6. Đưa các tiền đề và kết luận có được vào cấu trúc luận cứ dạng chuẩn</a:t>
              </a:r>
              <a:r>
                <a:rPr lang="en-VN" sz="2300" dirty="0">
                  <a:latin typeface="Arial" panose="020B0604020202020204" pitchFamily="34" charset="0"/>
                  <a:ea typeface="Times New Roman" panose="02020603050405020304" pitchFamily="18"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01264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sndAc>
          <p:stSnd>
            <p:snd r:embed="rId2" name="type.wav"/>
          </p:stSnd>
        </p:sndAc>
      </p:transition>
    </mc:Choice>
    <mc:Fallback xmlns="">
      <p:transition spd="slow">
        <p:fade/>
        <p:sndAc>
          <p:stSnd>
            <p:snd r:embed="rId4" name="type.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DFA331-D9C0-FC4F-BB53-6F486CB51E7A}"/>
              </a:ext>
            </a:extLst>
          </p:cNvPr>
          <p:cNvSpPr/>
          <p:nvPr/>
        </p:nvSpPr>
        <p:spPr>
          <a:xfrm>
            <a:off x="1457159" y="1015357"/>
            <a:ext cx="9444434" cy="446276"/>
          </a:xfrm>
          <a:prstGeom prst="rect">
            <a:avLst/>
          </a:prstGeom>
        </p:spPr>
        <p:txBody>
          <a:bodyPr wrap="square">
            <a:spAutoFit/>
          </a:bodyPr>
          <a:lstStyle/>
          <a:p>
            <a:pPr algn="just"/>
            <a:r>
              <a:rPr lang="vi-VN" sz="2300" b="1" spc="-20" dirty="0">
                <a:latin typeface="Arial" panose="020B0604020202020204" pitchFamily="34" charset="0"/>
                <a:ea typeface="Times New Roman" panose="02020603050405020304" pitchFamily="18" charset="0"/>
                <a:cs typeface="Arial" panose="020B0604020202020204" pitchFamily="34" charset="0"/>
              </a:rPr>
              <a:t>1. Đọc qua luận cứ, khoanh tròn các từ chỉ báo tiền đề và kết luận</a:t>
            </a:r>
            <a:endParaRPr sz="23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1351E67-0932-9C4F-9F9A-356E8A16A0E7}"/>
              </a:ext>
            </a:extLst>
          </p:cNvPr>
          <p:cNvSpPr/>
          <p:nvPr/>
        </p:nvSpPr>
        <p:spPr>
          <a:xfrm>
            <a:off x="1287780" y="2249423"/>
            <a:ext cx="9384792" cy="3926635"/>
          </a:xfrm>
          <a:prstGeom prst="rect">
            <a:avLst/>
          </a:prstGeom>
          <a:blipFill>
            <a:blip r:embed="rId5"/>
            <a:stretch>
              <a:fillRect/>
            </a:stretch>
          </a:blipFill>
          <a:ln>
            <a:noFill/>
          </a:ln>
          <a:scene3d>
            <a:camera prst="orthographicFront"/>
            <a:lightRig rig="threePt" dir="t"/>
          </a:scene3d>
          <a:sp3d>
            <a:bevelT w="95250" prst="coolSlant"/>
          </a:sp3d>
        </p:spPr>
        <p:style>
          <a:lnRef idx="2">
            <a:schemeClr val="accent1">
              <a:shade val="50000"/>
            </a:schemeClr>
          </a:lnRef>
          <a:fillRef idx="1">
            <a:schemeClr val="accent1"/>
          </a:fillRef>
          <a:effectRef idx="0">
            <a:schemeClr val="accent1"/>
          </a:effectRef>
          <a:fontRef idx="minor">
            <a:schemeClr val="lt1"/>
          </a:fontRef>
        </p:style>
        <p:txBody>
          <a:bodyPr lIns="468000" rIns="432000" rtlCol="0" anchor="ctr"/>
          <a:lstStyle/>
          <a:p>
            <a:pPr algn="just">
              <a:lnSpc>
                <a:spcPct val="150000"/>
              </a:lnSpc>
            </a:pPr>
            <a:r>
              <a:rPr lang="vi-VN" sz="2300" dirty="0">
                <a:solidFill>
                  <a:schemeClr val="tx1"/>
                </a:solidFill>
                <a:latin typeface="Arial" panose="020B0604020202020204" pitchFamily="34" charset="0"/>
                <a:ea typeface="Times New Roman" panose="02020603050405020304" pitchFamily="18" charset="0"/>
                <a:cs typeface="Arial" panose="020B0604020202020204" pitchFamily="34" charset="0"/>
              </a:rPr>
              <a:t>Odysseus là biểu tượng của con người đầu tiên được khai minh, vì chàng biết kiềm chế mình một cách khôn ngoan. </a:t>
            </a:r>
          </a:p>
          <a:p>
            <a:pPr algn="r">
              <a:lnSpc>
                <a:spcPct val="150000"/>
              </a:lnSpc>
            </a:pPr>
            <a:r>
              <a:rPr lang="vi-VN" sz="2300" dirty="0">
                <a:solidFill>
                  <a:schemeClr val="tx1"/>
                </a:solidFill>
                <a:latin typeface="Arial" panose="020B0604020202020204" pitchFamily="34" charset="0"/>
                <a:ea typeface="Times New Roman" panose="02020603050405020304" pitchFamily="18" charset="0"/>
                <a:cs typeface="Arial" panose="020B0604020202020204" pitchFamily="34" charset="0"/>
              </a:rPr>
              <a:t>(Bùi Văn Nam Sơn, </a:t>
            </a:r>
            <a:r>
              <a:rPr lang="vi-VN" sz="2300" i="1" dirty="0">
                <a:solidFill>
                  <a:schemeClr val="tx1"/>
                </a:solidFill>
                <a:latin typeface="Arial" panose="020B0604020202020204" pitchFamily="34" charset="0"/>
                <a:ea typeface="Times New Roman" panose="02020603050405020304" pitchFamily="18" charset="0"/>
                <a:cs typeface="Arial" panose="020B0604020202020204" pitchFamily="34" charset="0"/>
              </a:rPr>
              <a:t>Trò chuyện triết học</a:t>
            </a:r>
            <a:r>
              <a:rPr lang="vi-VN" sz="2300" dirty="0">
                <a:solidFill>
                  <a:schemeClr val="tx1"/>
                </a:solidFill>
                <a:latin typeface="Arial" panose="020B0604020202020204" pitchFamily="34" charset="0"/>
                <a:ea typeface="Times New Roman" panose="02020603050405020304" pitchFamily="18" charset="0"/>
                <a:cs typeface="Arial" panose="020B0604020202020204" pitchFamily="34" charset="0"/>
              </a:rPr>
              <a:t>)</a:t>
            </a:r>
            <a:endParaRPr sz="2300" dirty="0">
              <a:solidFill>
                <a:schemeClr val="tx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E546E824-527C-F841-8197-3D0103BF9680}"/>
              </a:ext>
            </a:extLst>
          </p:cNvPr>
          <p:cNvSpPr/>
          <p:nvPr/>
        </p:nvSpPr>
        <p:spPr>
          <a:xfrm rot="895885">
            <a:off x="1643148" y="3897615"/>
            <a:ext cx="416245" cy="6302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3" name="Group 12">
            <a:extLst>
              <a:ext uri="{FF2B5EF4-FFF2-40B4-BE49-F238E27FC236}">
                <a16:creationId xmlns:a16="http://schemas.microsoft.com/office/drawing/2014/main" id="{D1802A52-4987-5144-827A-797CC7A78CE8}"/>
              </a:ext>
            </a:extLst>
          </p:cNvPr>
          <p:cNvGrpSpPr/>
          <p:nvPr/>
        </p:nvGrpSpPr>
        <p:grpSpPr>
          <a:xfrm>
            <a:off x="4590288" y="5248656"/>
            <a:ext cx="4092787" cy="482852"/>
            <a:chOff x="4590288" y="5047488"/>
            <a:chExt cx="4092787" cy="482852"/>
          </a:xfrm>
        </p:grpSpPr>
        <p:sp>
          <p:nvSpPr>
            <p:cNvPr id="10" name="TextBox 9">
              <a:extLst>
                <a:ext uri="{FF2B5EF4-FFF2-40B4-BE49-F238E27FC236}">
                  <a16:creationId xmlns:a16="http://schemas.microsoft.com/office/drawing/2014/main" id="{EAB4C264-FBE5-D841-8DD6-864AB6DC6241}"/>
                </a:ext>
              </a:extLst>
            </p:cNvPr>
            <p:cNvSpPr txBox="1"/>
            <p:nvPr/>
          </p:nvSpPr>
          <p:spPr>
            <a:xfrm>
              <a:off x="4590288" y="5084064"/>
              <a:ext cx="4092787" cy="446276"/>
            </a:xfrm>
            <a:prstGeom prst="rect">
              <a:avLst/>
            </a:prstGeom>
            <a:noFill/>
          </p:spPr>
          <p:txBody>
            <a:bodyPr wrap="none" rtlCol="0">
              <a:spAutoFit/>
            </a:bodyPr>
            <a:lstStyle/>
            <a:p>
              <a:r>
                <a:rPr lang="vi-VN" sz="2300" dirty="0">
                  <a:solidFill>
                    <a:srgbClr val="C00000"/>
                  </a:solidFill>
                  <a:latin typeface="Arial" panose="020B0604020202020204" pitchFamily="34" charset="0"/>
                  <a:cs typeface="Arial" panose="020B0604020202020204" pitchFamily="34" charset="0"/>
                </a:rPr>
                <a:t>__________, </a:t>
              </a:r>
              <a:r>
                <a:rPr lang="vi-VN" sz="2300" b="1" dirty="0">
                  <a:solidFill>
                    <a:srgbClr val="C00000"/>
                  </a:solidFill>
                  <a:latin typeface="Arial" panose="020B0604020202020204" pitchFamily="34" charset="0"/>
                  <a:cs typeface="Arial" panose="020B0604020202020204" pitchFamily="34" charset="0"/>
                </a:rPr>
                <a:t>vì</a:t>
              </a:r>
              <a:r>
                <a:rPr lang="vi-VN" sz="2300" dirty="0">
                  <a:solidFill>
                    <a:srgbClr val="C00000"/>
                  </a:solidFill>
                  <a:latin typeface="Arial" panose="020B0604020202020204" pitchFamily="34" charset="0"/>
                  <a:cs typeface="Arial" panose="020B0604020202020204" pitchFamily="34" charset="0"/>
                </a:rPr>
                <a:t> ___________</a:t>
              </a:r>
              <a:endParaRPr sz="2300" dirty="0">
                <a:solidFill>
                  <a:srgbClr val="C0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5972F1C-C849-144D-B68B-E8B9AF25B52D}"/>
                </a:ext>
              </a:extLst>
            </p:cNvPr>
            <p:cNvSpPr txBox="1"/>
            <p:nvPr/>
          </p:nvSpPr>
          <p:spPr>
            <a:xfrm>
              <a:off x="4937760" y="5047488"/>
              <a:ext cx="1265090" cy="446276"/>
            </a:xfrm>
            <a:prstGeom prst="rect">
              <a:avLst/>
            </a:prstGeom>
            <a:noFill/>
          </p:spPr>
          <p:txBody>
            <a:bodyPr wrap="none" rtlCol="0">
              <a:spAutoFit/>
            </a:bodyPr>
            <a:lstStyle/>
            <a:p>
              <a:r>
                <a:rPr lang="vi-VN" sz="2300" dirty="0">
                  <a:solidFill>
                    <a:srgbClr val="0070C0"/>
                  </a:solidFill>
                  <a:latin typeface="Arial" panose="020B0604020202020204" pitchFamily="34" charset="0"/>
                  <a:cs typeface="Arial" panose="020B0604020202020204" pitchFamily="34" charset="0"/>
                </a:rPr>
                <a:t>Kết luận</a:t>
              </a:r>
              <a:endParaRPr sz="2300" dirty="0">
                <a:solidFill>
                  <a:srgbClr val="0070C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B85B66E-505D-0D4F-B772-2BDE0EC0FCB8}"/>
                </a:ext>
              </a:extLst>
            </p:cNvPr>
            <p:cNvSpPr txBox="1"/>
            <p:nvPr/>
          </p:nvSpPr>
          <p:spPr>
            <a:xfrm>
              <a:off x="7077456" y="5047488"/>
              <a:ext cx="1067921" cy="446276"/>
            </a:xfrm>
            <a:prstGeom prst="rect">
              <a:avLst/>
            </a:prstGeom>
            <a:noFill/>
          </p:spPr>
          <p:txBody>
            <a:bodyPr wrap="none" rtlCol="0">
              <a:spAutoFit/>
            </a:bodyPr>
            <a:lstStyle/>
            <a:p>
              <a:r>
                <a:rPr lang="vi-VN" sz="2300" dirty="0">
                  <a:solidFill>
                    <a:srgbClr val="0070C0"/>
                  </a:solidFill>
                  <a:latin typeface="Arial" panose="020B0604020202020204" pitchFamily="34" charset="0"/>
                  <a:cs typeface="Arial" panose="020B0604020202020204" pitchFamily="34" charset="0"/>
                </a:rPr>
                <a:t>tiền đề</a:t>
              </a:r>
              <a:endParaRPr sz="2300" dirty="0">
                <a:solidFill>
                  <a:srgbClr val="0070C0"/>
                </a:solidFill>
                <a:latin typeface="Arial" panose="020B0604020202020204" pitchFamily="34" charset="0"/>
                <a:cs typeface="Arial" panose="020B0604020202020204" pitchFamily="34" charset="0"/>
              </a:endParaRPr>
            </a:p>
          </p:txBody>
        </p:sp>
      </p:grpSp>
      <p:sp>
        <p:nvSpPr>
          <p:cNvPr id="29" name="Rectangle 28">
            <a:extLst>
              <a:ext uri="{FF2B5EF4-FFF2-40B4-BE49-F238E27FC236}">
                <a16:creationId xmlns:a16="http://schemas.microsoft.com/office/drawing/2014/main" id="{3A428FE1-591C-E443-B04D-433AAE290A80}"/>
              </a:ext>
            </a:extLst>
          </p:cNvPr>
          <p:cNvSpPr/>
          <p:nvPr/>
        </p:nvSpPr>
        <p:spPr>
          <a:xfrm>
            <a:off x="1457159" y="1540540"/>
            <a:ext cx="9472691" cy="446276"/>
          </a:xfrm>
          <a:prstGeom prst="rect">
            <a:avLst/>
          </a:prstGeom>
        </p:spPr>
        <p:txBody>
          <a:bodyPr wrap="square">
            <a:spAutoFit/>
          </a:bodyPr>
          <a:lstStyle/>
          <a:p>
            <a:r>
              <a:rPr lang="vi-VN" sz="2300" b="1" dirty="0">
                <a:latin typeface="Arial" panose="020B0604020202020204" pitchFamily="34" charset="0"/>
                <a:ea typeface="Times New Roman" panose="02020603050405020304" pitchFamily="18" charset="0"/>
                <a:cs typeface="Arial" panose="020B0604020202020204" pitchFamily="34" charset="0"/>
              </a:rPr>
              <a:t>2. Xác định các phán đoán gắn liền với các từ chỉ báo luận cứ</a:t>
            </a:r>
            <a:endParaRPr sz="2300" b="1" dirty="0">
              <a:latin typeface="Arial" panose="020B0604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E252DAF2-801A-134E-B4F0-0940F100C345}"/>
              </a:ext>
            </a:extLst>
          </p:cNvPr>
          <p:cNvGrpSpPr/>
          <p:nvPr/>
        </p:nvGrpSpPr>
        <p:grpSpPr>
          <a:xfrm>
            <a:off x="1999623" y="2977304"/>
            <a:ext cx="2550207" cy="1103026"/>
            <a:chOff x="1999623" y="2977304"/>
            <a:chExt cx="2550207" cy="1103026"/>
          </a:xfrm>
        </p:grpSpPr>
        <p:sp>
          <p:nvSpPr>
            <p:cNvPr id="30" name="TextBox 29">
              <a:extLst>
                <a:ext uri="{FF2B5EF4-FFF2-40B4-BE49-F238E27FC236}">
                  <a16:creationId xmlns:a16="http://schemas.microsoft.com/office/drawing/2014/main" id="{A0758FF9-748C-8E43-9E1E-5D39AEF4C520}"/>
                </a:ext>
              </a:extLst>
            </p:cNvPr>
            <p:cNvSpPr txBox="1"/>
            <p:nvPr/>
          </p:nvSpPr>
          <p:spPr>
            <a:xfrm>
              <a:off x="2377440" y="2977304"/>
              <a:ext cx="2172390" cy="369332"/>
            </a:xfrm>
            <a:prstGeom prst="rect">
              <a:avLst/>
            </a:prstGeom>
            <a:noFill/>
          </p:spPr>
          <p:txBody>
            <a:bodyPr wrap="none" rtlCol="0">
              <a:spAutoFit/>
            </a:bodyPr>
            <a:lstStyle/>
            <a:p>
              <a:r>
                <a:rPr lang="vi-VN" b="1" dirty="0">
                  <a:solidFill>
                    <a:srgbClr val="FF0000"/>
                  </a:solidFill>
                </a:rPr>
                <a:t>Từ chỉ báo tiền đề</a:t>
              </a:r>
              <a:endParaRPr b="1" dirty="0">
                <a:solidFill>
                  <a:srgbClr val="FF0000"/>
                </a:solidFill>
              </a:endParaRPr>
            </a:p>
          </p:txBody>
        </p:sp>
        <p:cxnSp>
          <p:nvCxnSpPr>
            <p:cNvPr id="32" name="Straight Arrow Connector 31">
              <a:extLst>
                <a:ext uri="{FF2B5EF4-FFF2-40B4-BE49-F238E27FC236}">
                  <a16:creationId xmlns:a16="http://schemas.microsoft.com/office/drawing/2014/main" id="{4603D42A-7E63-9640-B77F-7FD8C6BB3716}"/>
                </a:ext>
              </a:extLst>
            </p:cNvPr>
            <p:cNvCxnSpPr>
              <a:cxnSpLocks/>
            </p:cNvCxnSpPr>
            <p:nvPr/>
          </p:nvCxnSpPr>
          <p:spPr>
            <a:xfrm flipH="1">
              <a:off x="1999623" y="3364157"/>
              <a:ext cx="1113402" cy="7161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75E075EA-D2BD-7840-8FC4-B462E251B866}"/>
              </a:ext>
            </a:extLst>
          </p:cNvPr>
          <p:cNvSpPr/>
          <p:nvPr/>
        </p:nvSpPr>
        <p:spPr>
          <a:xfrm>
            <a:off x="1284414" y="2264508"/>
            <a:ext cx="9384792" cy="3926635"/>
          </a:xfrm>
          <a:prstGeom prst="rect">
            <a:avLst/>
          </a:prstGeom>
          <a:blipFill>
            <a:blip r:embed="rId5"/>
            <a:stretch>
              <a:fillRect/>
            </a:stretch>
          </a:blipFill>
          <a:ln>
            <a:noFill/>
          </a:ln>
          <a:scene3d>
            <a:camera prst="orthographicFront"/>
            <a:lightRig rig="threePt" dir="t"/>
          </a:scene3d>
          <a:sp3d>
            <a:bevelT w="95250" prst="coolSlant"/>
          </a:sp3d>
        </p:spPr>
        <p:style>
          <a:lnRef idx="2">
            <a:schemeClr val="accent1">
              <a:shade val="50000"/>
            </a:schemeClr>
          </a:lnRef>
          <a:fillRef idx="1">
            <a:schemeClr val="accent1"/>
          </a:fillRef>
          <a:effectRef idx="0">
            <a:schemeClr val="accent1"/>
          </a:effectRef>
          <a:fontRef idx="minor">
            <a:schemeClr val="lt1"/>
          </a:fontRef>
        </p:style>
        <p:txBody>
          <a:bodyPr lIns="540000" rIns="540000" rtlCol="0" anchor="ctr"/>
          <a:lstStyle/>
          <a:p>
            <a:pPr algn="just">
              <a:lnSpc>
                <a:spcPct val="150000"/>
              </a:lnSpc>
            </a:pPr>
            <a:r>
              <a:rPr lang="vi-VN" sz="2300" dirty="0">
                <a:solidFill>
                  <a:schemeClr val="tx1"/>
                </a:solidFill>
                <a:latin typeface="Arial" panose="020B0604020202020204" pitchFamily="34" charset="0"/>
                <a:cs typeface="Arial" panose="020B0604020202020204" pitchFamily="34" charset="0"/>
              </a:rPr>
              <a:t>Tôi nói thuyết phục hơn bạn; do vậy, lời nói của tôi có trọng lượng nhiều hơn lời nói của bạn. </a:t>
            </a:r>
          </a:p>
          <a:p>
            <a:pPr algn="r">
              <a:lnSpc>
                <a:spcPct val="150000"/>
              </a:lnSpc>
            </a:pPr>
            <a:r>
              <a:rPr lang="vi-VN" sz="2300" dirty="0">
                <a:solidFill>
                  <a:schemeClr val="tx1"/>
                </a:solidFill>
                <a:latin typeface="Arial" panose="020B0604020202020204" pitchFamily="34" charset="0"/>
                <a:cs typeface="Arial" panose="020B0604020202020204" pitchFamily="34" charset="0"/>
              </a:rPr>
              <a:t>(Epictetus, </a:t>
            </a:r>
            <a:r>
              <a:rPr lang="vi-VN" sz="2300" i="1" dirty="0">
                <a:solidFill>
                  <a:schemeClr val="tx1"/>
                </a:solidFill>
                <a:latin typeface="Arial" panose="020B0604020202020204" pitchFamily="34" charset="0"/>
                <a:cs typeface="Arial" panose="020B0604020202020204" pitchFamily="34" charset="0"/>
              </a:rPr>
              <a:t>Cẩm nang thư</a:t>
            </a:r>
            <a:r>
              <a:rPr lang="vi-VN" sz="2300" dirty="0">
                <a:solidFill>
                  <a:schemeClr val="tx1"/>
                </a:solidFill>
                <a:latin typeface="Arial" panose="020B0604020202020204" pitchFamily="34" charset="0"/>
                <a:cs typeface="Arial" panose="020B0604020202020204" pitchFamily="34" charset="0"/>
              </a:rPr>
              <a:t>)</a:t>
            </a: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4ACDE138-553E-8543-983E-9C60A9F321E5}"/>
              </a:ext>
            </a:extLst>
          </p:cNvPr>
          <p:cNvSpPr/>
          <p:nvPr/>
        </p:nvSpPr>
        <p:spPr>
          <a:xfrm>
            <a:off x="5824410" y="3396873"/>
            <a:ext cx="1133856" cy="716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42" name="Group 41">
            <a:extLst>
              <a:ext uri="{FF2B5EF4-FFF2-40B4-BE49-F238E27FC236}">
                <a16:creationId xmlns:a16="http://schemas.microsoft.com/office/drawing/2014/main" id="{150A2215-1767-6F4E-BEC1-05251AB7C7A1}"/>
              </a:ext>
            </a:extLst>
          </p:cNvPr>
          <p:cNvGrpSpPr/>
          <p:nvPr/>
        </p:nvGrpSpPr>
        <p:grpSpPr>
          <a:xfrm>
            <a:off x="4678755" y="5303999"/>
            <a:ext cx="4790670" cy="515746"/>
            <a:chOff x="4682121" y="5087746"/>
            <a:chExt cx="4790670" cy="515746"/>
          </a:xfrm>
        </p:grpSpPr>
        <p:sp>
          <p:nvSpPr>
            <p:cNvPr id="43" name="TextBox 42">
              <a:extLst>
                <a:ext uri="{FF2B5EF4-FFF2-40B4-BE49-F238E27FC236}">
                  <a16:creationId xmlns:a16="http://schemas.microsoft.com/office/drawing/2014/main" id="{FC0A83FA-4F7E-CB42-B3D2-41FB5F4F64AF}"/>
                </a:ext>
              </a:extLst>
            </p:cNvPr>
            <p:cNvSpPr txBox="1"/>
            <p:nvPr/>
          </p:nvSpPr>
          <p:spPr>
            <a:xfrm>
              <a:off x="4682121" y="5157216"/>
              <a:ext cx="4790670" cy="446276"/>
            </a:xfrm>
            <a:prstGeom prst="rect">
              <a:avLst/>
            </a:prstGeom>
            <a:noFill/>
          </p:spPr>
          <p:txBody>
            <a:bodyPr wrap="none" rtlCol="0">
              <a:spAutoFit/>
            </a:bodyPr>
            <a:lstStyle/>
            <a:p>
              <a:r>
                <a:rPr lang="vi-VN" sz="2300" dirty="0">
                  <a:solidFill>
                    <a:srgbClr val="FF0000"/>
                  </a:solidFill>
                  <a:latin typeface="Arial" panose="020B0604020202020204" pitchFamily="34" charset="0"/>
                  <a:cs typeface="Arial" panose="020B0604020202020204" pitchFamily="34" charset="0"/>
                </a:rPr>
                <a:t>__________; do vậy, ___________</a:t>
              </a:r>
              <a:endParaRPr sz="2300" dirty="0">
                <a:solidFill>
                  <a:srgbClr val="FF00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06422B1A-4654-C048-8302-76C4CEEEFCEE}"/>
                </a:ext>
              </a:extLst>
            </p:cNvPr>
            <p:cNvSpPr txBox="1"/>
            <p:nvPr/>
          </p:nvSpPr>
          <p:spPr>
            <a:xfrm>
              <a:off x="4992935" y="5087746"/>
              <a:ext cx="1154740" cy="446276"/>
            </a:xfrm>
            <a:prstGeom prst="rect">
              <a:avLst/>
            </a:prstGeom>
            <a:noFill/>
          </p:spPr>
          <p:txBody>
            <a:bodyPr wrap="square" rtlCol="0">
              <a:spAutoFit/>
            </a:bodyPr>
            <a:lstStyle/>
            <a:p>
              <a:r>
                <a:rPr lang="vi-VN" sz="2300" dirty="0">
                  <a:solidFill>
                    <a:srgbClr val="0070C0"/>
                  </a:solidFill>
                  <a:latin typeface="Arial" panose="020B0604020202020204" pitchFamily="34" charset="0"/>
                  <a:cs typeface="Arial" panose="020B0604020202020204" pitchFamily="34" charset="0"/>
                </a:rPr>
                <a:t>Tiền đề</a:t>
              </a:r>
              <a:endParaRPr sz="2300" dirty="0">
                <a:solidFill>
                  <a:srgbClr val="0070C0"/>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5B3459ED-6D99-D94F-BF7B-C24DA1981719}"/>
                </a:ext>
              </a:extLst>
            </p:cNvPr>
            <p:cNvSpPr txBox="1"/>
            <p:nvPr/>
          </p:nvSpPr>
          <p:spPr>
            <a:xfrm>
              <a:off x="7517574" y="5087746"/>
              <a:ext cx="1736153" cy="446276"/>
            </a:xfrm>
            <a:prstGeom prst="rect">
              <a:avLst/>
            </a:prstGeom>
            <a:noFill/>
          </p:spPr>
          <p:txBody>
            <a:bodyPr wrap="square" rtlCol="0">
              <a:spAutoFit/>
            </a:bodyPr>
            <a:lstStyle/>
            <a:p>
              <a:r>
                <a:rPr lang="vi-VN" sz="2300" dirty="0">
                  <a:solidFill>
                    <a:srgbClr val="0070C0"/>
                  </a:solidFill>
                  <a:latin typeface="Arial" panose="020B0604020202020204" pitchFamily="34" charset="0"/>
                  <a:cs typeface="Arial" panose="020B0604020202020204" pitchFamily="34" charset="0"/>
                </a:rPr>
                <a:t>kết luận</a:t>
              </a:r>
              <a:endParaRPr sz="2300" dirty="0">
                <a:solidFill>
                  <a:srgbClr val="0070C0"/>
                </a:solidFill>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40569DAD-FDBF-8146-A19C-030C94D2BC39}"/>
              </a:ext>
            </a:extLst>
          </p:cNvPr>
          <p:cNvGrpSpPr/>
          <p:nvPr/>
        </p:nvGrpSpPr>
        <p:grpSpPr>
          <a:xfrm>
            <a:off x="6391338" y="2814672"/>
            <a:ext cx="2159566" cy="766149"/>
            <a:chOff x="6409626" y="2814672"/>
            <a:chExt cx="2159566" cy="766149"/>
          </a:xfrm>
        </p:grpSpPr>
        <p:sp>
          <p:nvSpPr>
            <p:cNvPr id="47" name="TextBox 46">
              <a:extLst>
                <a:ext uri="{FF2B5EF4-FFF2-40B4-BE49-F238E27FC236}">
                  <a16:creationId xmlns:a16="http://schemas.microsoft.com/office/drawing/2014/main" id="{1F9A36EC-9DC2-FF41-A0BF-E8E41B6025D0}"/>
                </a:ext>
              </a:extLst>
            </p:cNvPr>
            <p:cNvSpPr txBox="1"/>
            <p:nvPr/>
          </p:nvSpPr>
          <p:spPr>
            <a:xfrm>
              <a:off x="6409626" y="2814672"/>
              <a:ext cx="2159566" cy="369332"/>
            </a:xfrm>
            <a:prstGeom prst="rect">
              <a:avLst/>
            </a:prstGeom>
            <a:noFill/>
          </p:spPr>
          <p:txBody>
            <a:bodyPr wrap="none" rtlCol="0">
              <a:spAutoFit/>
            </a:bodyPr>
            <a:lstStyle/>
            <a:p>
              <a:r>
                <a:rPr lang="vi-VN" dirty="0">
                  <a:solidFill>
                    <a:srgbClr val="FF0000"/>
                  </a:solidFill>
                </a:rPr>
                <a:t>Từ chỉ báo kết luận</a:t>
              </a:r>
              <a:endParaRPr dirty="0">
                <a:solidFill>
                  <a:srgbClr val="FF0000"/>
                </a:solidFill>
              </a:endParaRPr>
            </a:p>
          </p:txBody>
        </p:sp>
        <p:cxnSp>
          <p:nvCxnSpPr>
            <p:cNvPr id="48" name="Straight Arrow Connector 47">
              <a:extLst>
                <a:ext uri="{FF2B5EF4-FFF2-40B4-BE49-F238E27FC236}">
                  <a16:creationId xmlns:a16="http://schemas.microsoft.com/office/drawing/2014/main" id="{6BD13682-725B-AF4A-9D36-C180B8BF7772}"/>
                </a:ext>
              </a:extLst>
            </p:cNvPr>
            <p:cNvCxnSpPr>
              <a:stCxn id="47" idx="2"/>
            </p:cNvCxnSpPr>
            <p:nvPr/>
          </p:nvCxnSpPr>
          <p:spPr>
            <a:xfrm flipH="1">
              <a:off x="6531418" y="3184004"/>
              <a:ext cx="957991" cy="3968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DBF1861A-536A-F44C-9E71-5970F5F4245F}"/>
              </a:ext>
            </a:extLst>
          </p:cNvPr>
          <p:cNvSpPr/>
          <p:nvPr/>
        </p:nvSpPr>
        <p:spPr>
          <a:xfrm>
            <a:off x="1287780" y="2264508"/>
            <a:ext cx="9384792" cy="3926635"/>
          </a:xfrm>
          <a:prstGeom prst="rect">
            <a:avLst/>
          </a:prstGeom>
          <a:blipFill>
            <a:blip r:embed="rId5"/>
            <a:stretch>
              <a:fillRect/>
            </a:stretch>
          </a:blipFill>
          <a:ln>
            <a:noFill/>
          </a:ln>
          <a:scene3d>
            <a:camera prst="orthographicFront"/>
            <a:lightRig rig="threePt" dir="t"/>
          </a:scene3d>
          <a:sp3d>
            <a:bevelT w="95250" prst="coolSlant"/>
          </a:sp3d>
        </p:spPr>
        <p:style>
          <a:lnRef idx="2">
            <a:schemeClr val="accent1">
              <a:shade val="50000"/>
            </a:schemeClr>
          </a:lnRef>
          <a:fillRef idx="1">
            <a:schemeClr val="accent1"/>
          </a:fillRef>
          <a:effectRef idx="0">
            <a:schemeClr val="accent1"/>
          </a:effectRef>
          <a:fontRef idx="minor">
            <a:schemeClr val="lt1"/>
          </a:fontRef>
        </p:style>
        <p:txBody>
          <a:bodyPr lIns="540000" rIns="540000" rtlCol="0" anchor="ctr"/>
          <a:lstStyle/>
          <a:p>
            <a:pPr algn="just">
              <a:lnSpc>
                <a:spcPct val="150000"/>
              </a:lnSpc>
            </a:pPr>
            <a:r>
              <a:rPr lang="vi-VN" sz="2300" dirty="0">
                <a:solidFill>
                  <a:schemeClr val="tx1"/>
                </a:solidFill>
                <a:latin typeface="Arial" panose="020B0604020202020204" pitchFamily="34" charset="0"/>
                <a:cs typeface="Arial" panose="020B0604020202020204" pitchFamily="34" charset="0"/>
              </a:rPr>
              <a:t>Vì cá Cá heo có phổi, nhưng cá thì không; cho nên cá heo không phải là cá.</a:t>
            </a: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C1CD83FF-52F4-D342-A801-7FE7E5974AAA}"/>
              </a:ext>
            </a:extLst>
          </p:cNvPr>
          <p:cNvSpPr/>
          <p:nvPr/>
        </p:nvSpPr>
        <p:spPr>
          <a:xfrm>
            <a:off x="7820246" y="3657404"/>
            <a:ext cx="1329850" cy="716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1" name="Oval 50">
            <a:extLst>
              <a:ext uri="{FF2B5EF4-FFF2-40B4-BE49-F238E27FC236}">
                <a16:creationId xmlns:a16="http://schemas.microsoft.com/office/drawing/2014/main" id="{AD8E927B-C4E3-E549-B8CD-E35A55FBB18B}"/>
              </a:ext>
            </a:extLst>
          </p:cNvPr>
          <p:cNvSpPr/>
          <p:nvPr/>
        </p:nvSpPr>
        <p:spPr>
          <a:xfrm rot="18970971">
            <a:off x="1536348" y="3773106"/>
            <a:ext cx="808297" cy="490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52" name="Group 51">
            <a:extLst>
              <a:ext uri="{FF2B5EF4-FFF2-40B4-BE49-F238E27FC236}">
                <a16:creationId xmlns:a16="http://schemas.microsoft.com/office/drawing/2014/main" id="{17D31FBE-B852-6741-8DF4-367B45489A20}"/>
              </a:ext>
            </a:extLst>
          </p:cNvPr>
          <p:cNvGrpSpPr/>
          <p:nvPr/>
        </p:nvGrpSpPr>
        <p:grpSpPr>
          <a:xfrm>
            <a:off x="3173671" y="5074119"/>
            <a:ext cx="7184980" cy="482852"/>
            <a:chOff x="3180078" y="4860926"/>
            <a:chExt cx="7184980" cy="482852"/>
          </a:xfrm>
        </p:grpSpPr>
        <p:sp>
          <p:nvSpPr>
            <p:cNvPr id="53" name="TextBox 52">
              <a:extLst>
                <a:ext uri="{FF2B5EF4-FFF2-40B4-BE49-F238E27FC236}">
                  <a16:creationId xmlns:a16="http://schemas.microsoft.com/office/drawing/2014/main" id="{90366F2E-F62E-4B47-B2F3-BF2623F463F8}"/>
                </a:ext>
              </a:extLst>
            </p:cNvPr>
            <p:cNvSpPr txBox="1"/>
            <p:nvPr/>
          </p:nvSpPr>
          <p:spPr>
            <a:xfrm>
              <a:off x="3180078" y="4897502"/>
              <a:ext cx="7184980" cy="446276"/>
            </a:xfrm>
            <a:prstGeom prst="rect">
              <a:avLst/>
            </a:prstGeom>
            <a:noFill/>
          </p:spPr>
          <p:txBody>
            <a:bodyPr wrap="none" rtlCol="0">
              <a:spAutoFit/>
            </a:bodyPr>
            <a:lstStyle/>
            <a:p>
              <a:r>
                <a:rPr lang="vi-VN" sz="2300" dirty="0">
                  <a:solidFill>
                    <a:srgbClr val="FF0000"/>
                  </a:solidFill>
                  <a:latin typeface="Arial" panose="020B0604020202020204" pitchFamily="34" charset="0"/>
                  <a:cs typeface="Arial" panose="020B0604020202020204" pitchFamily="34" charset="0"/>
                </a:rPr>
                <a:t>Vì _________, nhưng ________; cho nên _________</a:t>
              </a:r>
              <a:endParaRPr sz="2300" dirty="0">
                <a:solidFill>
                  <a:srgbClr val="FF0000"/>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39FDBD00-F07E-BE4D-BA7A-E9B6750E3073}"/>
                </a:ext>
              </a:extLst>
            </p:cNvPr>
            <p:cNvSpPr txBox="1"/>
            <p:nvPr/>
          </p:nvSpPr>
          <p:spPr>
            <a:xfrm>
              <a:off x="3822192" y="4860926"/>
              <a:ext cx="1067921" cy="446276"/>
            </a:xfrm>
            <a:prstGeom prst="rect">
              <a:avLst/>
            </a:prstGeom>
            <a:noFill/>
          </p:spPr>
          <p:txBody>
            <a:bodyPr wrap="none" rtlCol="0">
              <a:spAutoFit/>
            </a:bodyPr>
            <a:lstStyle/>
            <a:p>
              <a:r>
                <a:rPr lang="vi-VN" sz="2300" dirty="0">
                  <a:solidFill>
                    <a:schemeClr val="accent1"/>
                  </a:solidFill>
                  <a:latin typeface="Arial" panose="020B0604020202020204" pitchFamily="34" charset="0"/>
                  <a:cs typeface="Arial" panose="020B0604020202020204" pitchFamily="34" charset="0"/>
                </a:rPr>
                <a:t>tiền đề</a:t>
              </a:r>
              <a:endParaRPr sz="2300" dirty="0">
                <a:solidFill>
                  <a:schemeClr val="accent1"/>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5450E73-6C11-7345-A4C1-8690456D307D}"/>
                </a:ext>
              </a:extLst>
            </p:cNvPr>
            <p:cNvSpPr txBox="1"/>
            <p:nvPr/>
          </p:nvSpPr>
          <p:spPr>
            <a:xfrm>
              <a:off x="6236206" y="4860926"/>
              <a:ext cx="1067921" cy="446276"/>
            </a:xfrm>
            <a:prstGeom prst="rect">
              <a:avLst/>
            </a:prstGeom>
            <a:noFill/>
          </p:spPr>
          <p:txBody>
            <a:bodyPr wrap="none" rtlCol="0">
              <a:spAutoFit/>
            </a:bodyPr>
            <a:lstStyle/>
            <a:p>
              <a:r>
                <a:rPr lang="vi-VN" sz="2300" dirty="0">
                  <a:solidFill>
                    <a:schemeClr val="accent1"/>
                  </a:solidFill>
                  <a:latin typeface="Arial" panose="020B0604020202020204" pitchFamily="34" charset="0"/>
                  <a:cs typeface="Arial" panose="020B0604020202020204" pitchFamily="34" charset="0"/>
                </a:rPr>
                <a:t>tiền đề</a:t>
              </a:r>
              <a:endParaRPr sz="2300" dirty="0">
                <a:solidFill>
                  <a:schemeClr val="accent1"/>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2B77C69C-8333-8F4A-9E90-E4E5B0621491}"/>
                </a:ext>
              </a:extLst>
            </p:cNvPr>
            <p:cNvSpPr txBox="1"/>
            <p:nvPr/>
          </p:nvSpPr>
          <p:spPr>
            <a:xfrm>
              <a:off x="8828319" y="4860926"/>
              <a:ext cx="1215397" cy="446276"/>
            </a:xfrm>
            <a:prstGeom prst="rect">
              <a:avLst/>
            </a:prstGeom>
            <a:noFill/>
          </p:spPr>
          <p:txBody>
            <a:bodyPr wrap="none" rtlCol="0">
              <a:spAutoFit/>
            </a:bodyPr>
            <a:lstStyle/>
            <a:p>
              <a:r>
                <a:rPr lang="vi-VN" sz="2300" dirty="0">
                  <a:solidFill>
                    <a:schemeClr val="accent1"/>
                  </a:solidFill>
                  <a:latin typeface="Arial" panose="020B0604020202020204" pitchFamily="34" charset="0"/>
                  <a:cs typeface="Arial" panose="020B0604020202020204" pitchFamily="34" charset="0"/>
                </a:rPr>
                <a:t>kết luận</a:t>
              </a:r>
              <a:endParaRPr sz="2300" dirty="0">
                <a:solidFill>
                  <a:schemeClr val="accent1"/>
                </a:solidFill>
                <a:latin typeface="Arial" panose="020B0604020202020204" pitchFamily="34" charset="0"/>
                <a:cs typeface="Arial" panose="020B0604020202020204" pitchFamily="34" charset="0"/>
              </a:endParaRPr>
            </a:p>
          </p:txBody>
        </p:sp>
      </p:grpSp>
      <p:grpSp>
        <p:nvGrpSpPr>
          <p:cNvPr id="64" name="Group 63">
            <a:extLst>
              <a:ext uri="{FF2B5EF4-FFF2-40B4-BE49-F238E27FC236}">
                <a16:creationId xmlns:a16="http://schemas.microsoft.com/office/drawing/2014/main" id="{49D782EE-7565-4148-8886-3475C0291E49}"/>
              </a:ext>
            </a:extLst>
          </p:cNvPr>
          <p:cNvGrpSpPr/>
          <p:nvPr/>
        </p:nvGrpSpPr>
        <p:grpSpPr>
          <a:xfrm>
            <a:off x="6103525" y="3073956"/>
            <a:ext cx="2300630" cy="769472"/>
            <a:chOff x="6103525" y="3073956"/>
            <a:chExt cx="2300630" cy="769472"/>
          </a:xfrm>
        </p:grpSpPr>
        <p:sp>
          <p:nvSpPr>
            <p:cNvPr id="58" name="TextBox 57">
              <a:extLst>
                <a:ext uri="{FF2B5EF4-FFF2-40B4-BE49-F238E27FC236}">
                  <a16:creationId xmlns:a16="http://schemas.microsoft.com/office/drawing/2014/main" id="{D4D7CC6B-DA45-8D40-98B4-F22C56856D55}"/>
                </a:ext>
              </a:extLst>
            </p:cNvPr>
            <p:cNvSpPr txBox="1"/>
            <p:nvPr/>
          </p:nvSpPr>
          <p:spPr>
            <a:xfrm>
              <a:off x="6103525" y="3073956"/>
              <a:ext cx="2300630" cy="369332"/>
            </a:xfrm>
            <a:prstGeom prst="rect">
              <a:avLst/>
            </a:prstGeom>
            <a:noFill/>
          </p:spPr>
          <p:txBody>
            <a:bodyPr wrap="none" rtlCol="0">
              <a:spAutoFit/>
            </a:bodyPr>
            <a:lstStyle/>
            <a:p>
              <a:r>
                <a:rPr lang="vi-VN" b="1" dirty="0">
                  <a:solidFill>
                    <a:srgbClr val="FF0000"/>
                  </a:solidFill>
                </a:rPr>
                <a:t>Từ chỉ báo kết luận</a:t>
              </a:r>
              <a:endParaRPr b="1" dirty="0">
                <a:solidFill>
                  <a:srgbClr val="FF0000"/>
                </a:solidFill>
              </a:endParaRPr>
            </a:p>
          </p:txBody>
        </p:sp>
        <p:cxnSp>
          <p:nvCxnSpPr>
            <p:cNvPr id="60" name="Straight Arrow Connector 59">
              <a:extLst>
                <a:ext uri="{FF2B5EF4-FFF2-40B4-BE49-F238E27FC236}">
                  <a16:creationId xmlns:a16="http://schemas.microsoft.com/office/drawing/2014/main" id="{72DD979A-7B77-A148-A972-A9E99861CB54}"/>
                </a:ext>
              </a:extLst>
            </p:cNvPr>
            <p:cNvCxnSpPr>
              <a:stCxn id="58" idx="2"/>
            </p:cNvCxnSpPr>
            <p:nvPr/>
          </p:nvCxnSpPr>
          <p:spPr>
            <a:xfrm>
              <a:off x="7253840" y="3443288"/>
              <a:ext cx="962743" cy="400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D248352-74A1-7D41-9618-021DC29199AE}"/>
              </a:ext>
            </a:extLst>
          </p:cNvPr>
          <p:cNvGrpSpPr/>
          <p:nvPr/>
        </p:nvGrpSpPr>
        <p:grpSpPr>
          <a:xfrm>
            <a:off x="1955302" y="3073956"/>
            <a:ext cx="2172390" cy="769472"/>
            <a:chOff x="1955302" y="3073956"/>
            <a:chExt cx="2172390" cy="769472"/>
          </a:xfrm>
        </p:grpSpPr>
        <p:sp>
          <p:nvSpPr>
            <p:cNvPr id="57" name="TextBox 56">
              <a:extLst>
                <a:ext uri="{FF2B5EF4-FFF2-40B4-BE49-F238E27FC236}">
                  <a16:creationId xmlns:a16="http://schemas.microsoft.com/office/drawing/2014/main" id="{7852B5AA-B86D-2D47-B112-60364D41E491}"/>
                </a:ext>
              </a:extLst>
            </p:cNvPr>
            <p:cNvSpPr txBox="1"/>
            <p:nvPr/>
          </p:nvSpPr>
          <p:spPr>
            <a:xfrm>
              <a:off x="1955302" y="3073956"/>
              <a:ext cx="2172390" cy="369332"/>
            </a:xfrm>
            <a:prstGeom prst="rect">
              <a:avLst/>
            </a:prstGeom>
            <a:noFill/>
          </p:spPr>
          <p:txBody>
            <a:bodyPr wrap="none" rtlCol="0">
              <a:spAutoFit/>
            </a:bodyPr>
            <a:lstStyle/>
            <a:p>
              <a:r>
                <a:rPr lang="vi-VN" b="1" dirty="0">
                  <a:solidFill>
                    <a:srgbClr val="FF0000"/>
                  </a:solidFill>
                </a:rPr>
                <a:t>Từ chỉ báo tiền đề</a:t>
              </a:r>
              <a:endParaRPr b="1" dirty="0">
                <a:solidFill>
                  <a:srgbClr val="FF0000"/>
                </a:solidFill>
              </a:endParaRPr>
            </a:p>
          </p:txBody>
        </p:sp>
        <p:cxnSp>
          <p:nvCxnSpPr>
            <p:cNvPr id="62" name="Straight Arrow Connector 61">
              <a:extLst>
                <a:ext uri="{FF2B5EF4-FFF2-40B4-BE49-F238E27FC236}">
                  <a16:creationId xmlns:a16="http://schemas.microsoft.com/office/drawing/2014/main" id="{E4854A3B-F20A-784B-A6E0-618660738A3D}"/>
                </a:ext>
              </a:extLst>
            </p:cNvPr>
            <p:cNvCxnSpPr/>
            <p:nvPr/>
          </p:nvCxnSpPr>
          <p:spPr>
            <a:xfrm flipH="1">
              <a:off x="2177040" y="3439046"/>
              <a:ext cx="745558" cy="4043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5B3A284D-204D-4249-A43E-BEAE9BE5A826}"/>
              </a:ext>
            </a:extLst>
          </p:cNvPr>
          <p:cNvSpPr/>
          <p:nvPr/>
        </p:nvSpPr>
        <p:spPr>
          <a:xfrm>
            <a:off x="1299189" y="2234338"/>
            <a:ext cx="9384792" cy="3926635"/>
          </a:xfrm>
          <a:prstGeom prst="rect">
            <a:avLst/>
          </a:prstGeom>
          <a:blipFill>
            <a:blip r:embed="rId6"/>
            <a:stretch>
              <a:fillRect/>
            </a:stretch>
          </a:blipFill>
          <a:ln>
            <a:noFill/>
          </a:ln>
          <a:scene3d>
            <a:camera prst="orthographicFront"/>
            <a:lightRig rig="threePt" dir="t"/>
          </a:scene3d>
          <a:sp3d>
            <a:bevelT w="95250" prst="coolSlant"/>
          </a:sp3d>
        </p:spPr>
        <p:style>
          <a:lnRef idx="2">
            <a:schemeClr val="accent1">
              <a:shade val="50000"/>
            </a:schemeClr>
          </a:lnRef>
          <a:fillRef idx="1">
            <a:schemeClr val="accent1"/>
          </a:fillRef>
          <a:effectRef idx="0">
            <a:schemeClr val="accent1"/>
          </a:effectRef>
          <a:fontRef idx="minor">
            <a:schemeClr val="lt1"/>
          </a:fontRef>
        </p:style>
        <p:txBody>
          <a:bodyPr lIns="1152000" rIns="1152000" rtlCol="0" anchor="ctr"/>
          <a:lstStyle/>
          <a:p>
            <a:pPr algn="just"/>
            <a:r>
              <a:rPr lang="vi-VN" sz="2300" dirty="0">
                <a:solidFill>
                  <a:schemeClr val="tx1"/>
                </a:solidFill>
                <a:latin typeface="Arial" panose="020B0604020202020204" pitchFamily="34" charset="0"/>
                <a:cs typeface="Arial" panose="020B0604020202020204" pitchFamily="34" charset="0"/>
              </a:rPr>
              <a:t>Không có cái gì vĩ đại mà được tạo ra đột ngột. Phải có thời gian.</a:t>
            </a:r>
            <a:r>
              <a:rPr lang="en-VN" sz="2300" dirty="0">
                <a:solidFill>
                  <a:schemeClr val="tx1"/>
                </a:solidFill>
                <a:effectLst/>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Epictetus</a:t>
            </a:r>
            <a:r>
              <a:rPr lang="vi-VN" dirty="0">
                <a:solidFill>
                  <a:schemeClr val="tx1"/>
                </a:solidFill>
                <a:latin typeface="Arial" panose="020B0604020202020204" pitchFamily="34" charset="0"/>
                <a:cs typeface="Arial" panose="020B0604020202020204" pitchFamily="34" charset="0"/>
              </a:rPr>
              <a:t>. </a:t>
            </a:r>
            <a:r>
              <a:rPr lang="vi-VN" i="1" dirty="0">
                <a:solidFill>
                  <a:schemeClr val="tx1"/>
                </a:solidFill>
                <a:latin typeface="Arial" panose="020B0604020202020204" pitchFamily="34" charset="0"/>
                <a:cs typeface="Arial" panose="020B0604020202020204" pitchFamily="34" charset="0"/>
              </a:rPr>
              <a:t>Cẩm nang thư)</a:t>
            </a:r>
          </a:p>
          <a:p>
            <a:pPr algn="just">
              <a:lnSpc>
                <a:spcPct val="150000"/>
              </a:lnSpc>
            </a:pPr>
            <a:r>
              <a:rPr lang="en-VN" sz="2400" dirty="0">
                <a:solidFill>
                  <a:schemeClr val="tx1"/>
                </a:solidFill>
                <a:effectLst/>
                <a:latin typeface="Arial" panose="020B0604020202020204" pitchFamily="34" charset="0"/>
                <a:cs typeface="Arial" panose="020B0604020202020204" pitchFamily="34" charset="0"/>
              </a:rPr>
              <a:t> </a:t>
            </a:r>
          </a:p>
          <a:p>
            <a:pPr algn="just">
              <a:lnSpc>
                <a:spcPct val="150000"/>
              </a:lnSpc>
            </a:pPr>
            <a:endParaRPr sz="2300" dirty="0">
              <a:solidFill>
                <a:schemeClr val="tx1"/>
              </a:solidFill>
              <a:latin typeface="Arial" panose="020B0604020202020204" pitchFamily="34" charset="0"/>
              <a:cs typeface="Arial" panose="020B0604020202020204" pitchFamily="34" charset="0"/>
            </a:endParaRPr>
          </a:p>
        </p:txBody>
      </p:sp>
      <p:sp>
        <p:nvSpPr>
          <p:cNvPr id="66" name="Rounded Rectangle 65">
            <a:extLst>
              <a:ext uri="{FF2B5EF4-FFF2-40B4-BE49-F238E27FC236}">
                <a16:creationId xmlns:a16="http://schemas.microsoft.com/office/drawing/2014/main" id="{B1A789B7-4483-4B4E-8902-DD64C361A0F0}"/>
              </a:ext>
            </a:extLst>
          </p:cNvPr>
          <p:cNvSpPr/>
          <p:nvPr/>
        </p:nvSpPr>
        <p:spPr>
          <a:xfrm>
            <a:off x="2995236" y="2325067"/>
            <a:ext cx="5992698" cy="663919"/>
          </a:xfrm>
          <a:prstGeom prst="roundRect">
            <a:avLst/>
          </a:prstGeom>
          <a:blipFill>
            <a:blip r:embed="rId6"/>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b="1" dirty="0">
                <a:solidFill>
                  <a:schemeClr val="accent3">
                    <a:lumMod val="50000"/>
                  </a:schemeClr>
                </a:solidFill>
              </a:rPr>
              <a:t>LUẬN CỨ KHÔNG CÓ TỪ CHỈ BÁO</a:t>
            </a:r>
            <a:endParaRPr b="1" dirty="0">
              <a:solidFill>
                <a:schemeClr val="accent3">
                  <a:lumMod val="50000"/>
                </a:schemeClr>
              </a:solidFill>
            </a:endParaRPr>
          </a:p>
        </p:txBody>
      </p:sp>
      <p:sp>
        <p:nvSpPr>
          <p:cNvPr id="2" name="Rectangle 1">
            <a:extLst>
              <a:ext uri="{FF2B5EF4-FFF2-40B4-BE49-F238E27FC236}">
                <a16:creationId xmlns:a16="http://schemas.microsoft.com/office/drawing/2014/main" id="{2FA0CC8B-C2C4-784F-9E55-4B413A6B4D17}"/>
              </a:ext>
            </a:extLst>
          </p:cNvPr>
          <p:cNvSpPr/>
          <p:nvPr/>
        </p:nvSpPr>
        <p:spPr>
          <a:xfrm>
            <a:off x="2401984" y="4267300"/>
            <a:ext cx="7252379" cy="562534"/>
          </a:xfrm>
          <a:prstGeom prst="rect">
            <a:avLst/>
          </a:prstGeom>
          <a:blipFill>
            <a:blip r:embed="rId7"/>
            <a:stretch>
              <a:fillRect/>
            </a:stretch>
          </a:blipFill>
          <a:ln>
            <a:noFill/>
          </a:ln>
          <a:scene3d>
            <a:camera prst="orthographicFront"/>
            <a:lightRig rig="threePt" dir="t"/>
          </a:scene3d>
          <a:sp3d>
            <a:bevelT w="114300" prst="cross"/>
          </a:sp3d>
        </p:spPr>
        <p:style>
          <a:lnRef idx="2">
            <a:schemeClr val="accent6"/>
          </a:lnRef>
          <a:fillRef idx="1">
            <a:schemeClr val="lt1"/>
          </a:fillRef>
          <a:effectRef idx="0">
            <a:schemeClr val="accent6"/>
          </a:effectRef>
          <a:fontRef idx="minor">
            <a:schemeClr val="dk1"/>
          </a:fontRef>
        </p:style>
        <p:txBody>
          <a:bodyPr lIns="180000" rtlCol="0" anchor="ctr"/>
          <a:lstStyle/>
          <a:p>
            <a:pPr algn="just"/>
            <a:r>
              <a:rPr lang="vi-VN" b="1" dirty="0">
                <a:solidFill>
                  <a:srgbClr val="0070C0"/>
                </a:solidFill>
                <a:latin typeface="Arial" panose="020B0604020202020204" pitchFamily="34" charset="0"/>
                <a:cs typeface="Arial" panose="020B0604020202020204" pitchFamily="34" charset="0"/>
              </a:rPr>
              <a:t>A.</a:t>
            </a:r>
            <a:r>
              <a:rPr lang="vi-VN" dirty="0">
                <a:latin typeface="Arial" panose="020B0604020202020204" pitchFamily="34" charset="0"/>
                <a:cs typeface="Arial" panose="020B0604020202020204" pitchFamily="34" charset="0"/>
              </a:rPr>
              <a:t> Không có cái vĩ đại được tạo ra đột ngột, </a:t>
            </a:r>
            <a:r>
              <a:rPr lang="vi-VN" b="1" dirty="0">
                <a:solidFill>
                  <a:srgbClr val="FF0000"/>
                </a:solidFill>
                <a:latin typeface="Arial" panose="020B0604020202020204" pitchFamily="34" charset="0"/>
                <a:cs typeface="Arial" panose="020B0604020202020204" pitchFamily="34" charset="0"/>
              </a:rPr>
              <a:t>vì</a:t>
            </a:r>
            <a:r>
              <a:rPr lang="vi-VN" dirty="0">
                <a:latin typeface="Arial" panose="020B0604020202020204" pitchFamily="34" charset="0"/>
                <a:cs typeface="Arial" panose="020B0604020202020204" pitchFamily="34" charset="0"/>
              </a:rPr>
              <a:t> phải có thời gian.</a:t>
            </a:r>
          </a:p>
        </p:txBody>
      </p:sp>
      <p:sp>
        <p:nvSpPr>
          <p:cNvPr id="59" name="Rectangle 58">
            <a:extLst>
              <a:ext uri="{FF2B5EF4-FFF2-40B4-BE49-F238E27FC236}">
                <a16:creationId xmlns:a16="http://schemas.microsoft.com/office/drawing/2014/main" id="{BD193E2D-3AC2-BE4A-A427-D9B58417E799}"/>
              </a:ext>
            </a:extLst>
          </p:cNvPr>
          <p:cNvSpPr/>
          <p:nvPr/>
        </p:nvSpPr>
        <p:spPr>
          <a:xfrm>
            <a:off x="2421025" y="4970792"/>
            <a:ext cx="7252379" cy="562534"/>
          </a:xfrm>
          <a:prstGeom prst="rect">
            <a:avLst/>
          </a:prstGeom>
          <a:blipFill>
            <a:blip r:embed="rId7"/>
            <a:stretch>
              <a:fillRect/>
            </a:stretch>
          </a:blipFill>
          <a:ln>
            <a:noFill/>
          </a:ln>
          <a:scene3d>
            <a:camera prst="orthographicFront"/>
            <a:lightRig rig="threePt" dir="t"/>
          </a:scene3d>
          <a:sp3d>
            <a:bevelT w="114300" prst="cross"/>
          </a:sp3d>
        </p:spPr>
        <p:style>
          <a:lnRef idx="2">
            <a:schemeClr val="accent6"/>
          </a:lnRef>
          <a:fillRef idx="1">
            <a:schemeClr val="lt1"/>
          </a:fillRef>
          <a:effectRef idx="0">
            <a:schemeClr val="accent6"/>
          </a:effectRef>
          <a:fontRef idx="minor">
            <a:schemeClr val="dk1"/>
          </a:fontRef>
        </p:style>
        <p:txBody>
          <a:bodyPr lIns="180000" rtlCol="0" anchor="ctr"/>
          <a:lstStyle/>
          <a:p>
            <a:r>
              <a:rPr lang="vi-VN" b="1" dirty="0">
                <a:solidFill>
                  <a:srgbClr val="0070C0"/>
                </a:solidFill>
                <a:latin typeface="Arial" panose="020B0604020202020204" pitchFamily="34" charset="0"/>
                <a:cs typeface="Arial" panose="020B0604020202020204" pitchFamily="34" charset="0"/>
              </a:rPr>
              <a:t>B.</a:t>
            </a:r>
            <a:r>
              <a:rPr lang="vi-VN" dirty="0">
                <a:latin typeface="Arial" panose="020B0604020202020204" pitchFamily="34" charset="0"/>
                <a:cs typeface="Arial" panose="020B0604020202020204" pitchFamily="34" charset="0"/>
              </a:rPr>
              <a:t> Không có cái vĩ đại được tạo ra đột ngột, </a:t>
            </a:r>
            <a:r>
              <a:rPr lang="vi-VN" b="1" dirty="0">
                <a:solidFill>
                  <a:srgbClr val="FF0000"/>
                </a:solidFill>
                <a:latin typeface="Arial" panose="020B0604020202020204" pitchFamily="34" charset="0"/>
                <a:cs typeface="Arial" panose="020B0604020202020204" pitchFamily="34" charset="0"/>
              </a:rPr>
              <a:t>do đó</a:t>
            </a:r>
            <a:r>
              <a:rPr lang="vi-VN" dirty="0">
                <a:latin typeface="Arial" panose="020B0604020202020204" pitchFamily="34" charset="0"/>
                <a:cs typeface="Arial" panose="020B0604020202020204" pitchFamily="34" charset="0"/>
              </a:rPr>
              <a:t> phải có thời gian.</a:t>
            </a:r>
          </a:p>
        </p:txBody>
      </p:sp>
      <p:sp>
        <p:nvSpPr>
          <p:cNvPr id="61" name="Rectangle 60">
            <a:extLst>
              <a:ext uri="{FF2B5EF4-FFF2-40B4-BE49-F238E27FC236}">
                <a16:creationId xmlns:a16="http://schemas.microsoft.com/office/drawing/2014/main" id="{4CAEEB77-8700-0349-A618-56DD95C0E4F9}"/>
              </a:ext>
            </a:extLst>
          </p:cNvPr>
          <p:cNvSpPr/>
          <p:nvPr/>
        </p:nvSpPr>
        <p:spPr>
          <a:xfrm>
            <a:off x="1299189" y="2241880"/>
            <a:ext cx="9384792" cy="3926635"/>
          </a:xfrm>
          <a:prstGeom prst="rect">
            <a:avLst/>
          </a:prstGeom>
          <a:blipFill>
            <a:blip r:embed="rId6"/>
            <a:stretch>
              <a:fillRect/>
            </a:stretch>
          </a:blipFill>
          <a:ln>
            <a:noFill/>
          </a:ln>
          <a:scene3d>
            <a:camera prst="orthographicFront"/>
            <a:lightRig rig="threePt" dir="t"/>
          </a:scene3d>
          <a:sp3d>
            <a:bevelT w="95250" prst="coolSlant"/>
          </a:sp3d>
        </p:spPr>
        <p:style>
          <a:lnRef idx="2">
            <a:schemeClr val="accent1">
              <a:shade val="50000"/>
            </a:schemeClr>
          </a:lnRef>
          <a:fillRef idx="1">
            <a:schemeClr val="accent1"/>
          </a:fillRef>
          <a:effectRef idx="0">
            <a:schemeClr val="accent1"/>
          </a:effectRef>
          <a:fontRef idx="minor">
            <a:schemeClr val="lt1"/>
          </a:fontRef>
        </p:style>
        <p:txBody>
          <a:bodyPr lIns="1152000" rIns="1152000" rtlCol="0" anchor="ctr"/>
          <a:lstStyle/>
          <a:p>
            <a:pPr algn="just"/>
            <a:r>
              <a:rPr lang="vi-VN" sz="2300" dirty="0">
                <a:solidFill>
                  <a:schemeClr val="tx1"/>
                </a:solidFill>
                <a:latin typeface="Arial" panose="020B0604020202020204" pitchFamily="34" charset="0"/>
                <a:cs typeface="Arial" panose="020B0604020202020204" pitchFamily="34" charset="0"/>
              </a:rPr>
              <a:t>Cơ sở hạ tầng là hết sức quan trọng. Ta phải bắt tay xây dựng ngay hôm nay.</a:t>
            </a:r>
            <a:endParaRPr lang="vi-VN" i="1" dirty="0">
              <a:solidFill>
                <a:schemeClr val="tx1"/>
              </a:solidFill>
              <a:latin typeface="Arial" panose="020B0604020202020204" pitchFamily="34" charset="0"/>
              <a:cs typeface="Arial" panose="020B0604020202020204" pitchFamily="34" charset="0"/>
            </a:endParaRPr>
          </a:p>
          <a:p>
            <a:pPr algn="just">
              <a:lnSpc>
                <a:spcPct val="150000"/>
              </a:lnSpc>
            </a:pPr>
            <a:r>
              <a:rPr lang="en-VN" sz="2400" dirty="0">
                <a:solidFill>
                  <a:schemeClr val="tx1"/>
                </a:solidFill>
                <a:effectLst/>
                <a:latin typeface="Arial" panose="020B0604020202020204" pitchFamily="34" charset="0"/>
                <a:cs typeface="Arial" panose="020B0604020202020204" pitchFamily="34" charset="0"/>
              </a:rPr>
              <a:t> </a:t>
            </a:r>
          </a:p>
          <a:p>
            <a:pPr algn="just">
              <a:lnSpc>
                <a:spcPct val="150000"/>
              </a:lnSpc>
            </a:pPr>
            <a:endParaRPr sz="2300" dirty="0">
              <a:solidFill>
                <a:schemeClr val="tx1"/>
              </a:solidFill>
              <a:latin typeface="Arial" panose="020B0604020202020204" pitchFamily="34" charset="0"/>
              <a:cs typeface="Arial" panose="020B0604020202020204" pitchFamily="34" charset="0"/>
            </a:endParaRPr>
          </a:p>
        </p:txBody>
      </p:sp>
      <p:sp>
        <p:nvSpPr>
          <p:cNvPr id="67" name="Rounded Rectangle 66">
            <a:extLst>
              <a:ext uri="{FF2B5EF4-FFF2-40B4-BE49-F238E27FC236}">
                <a16:creationId xmlns:a16="http://schemas.microsoft.com/office/drawing/2014/main" id="{05ADD584-2952-734C-8A9A-B98E8F09D496}"/>
              </a:ext>
            </a:extLst>
          </p:cNvPr>
          <p:cNvSpPr/>
          <p:nvPr/>
        </p:nvSpPr>
        <p:spPr>
          <a:xfrm>
            <a:off x="2995236" y="2332609"/>
            <a:ext cx="5992698" cy="663919"/>
          </a:xfrm>
          <a:prstGeom prst="roundRect">
            <a:avLst/>
          </a:prstGeom>
          <a:blipFill>
            <a:blip r:embed="rId6"/>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b="1" dirty="0">
                <a:solidFill>
                  <a:schemeClr val="accent3">
                    <a:lumMod val="50000"/>
                  </a:schemeClr>
                </a:solidFill>
              </a:rPr>
              <a:t>LUẬN CỨ KHÔNG CÓ TỪ CHỈ BÁO</a:t>
            </a:r>
            <a:endParaRPr b="1" dirty="0">
              <a:solidFill>
                <a:schemeClr val="accent3">
                  <a:lumMod val="50000"/>
                </a:schemeClr>
              </a:solidFill>
            </a:endParaRPr>
          </a:p>
        </p:txBody>
      </p:sp>
      <p:sp>
        <p:nvSpPr>
          <p:cNvPr id="5" name="Rectangle 4">
            <a:extLst>
              <a:ext uri="{FF2B5EF4-FFF2-40B4-BE49-F238E27FC236}">
                <a16:creationId xmlns:a16="http://schemas.microsoft.com/office/drawing/2014/main" id="{B879890A-F15B-0746-891F-0388A4879460}"/>
              </a:ext>
            </a:extLst>
          </p:cNvPr>
          <p:cNvSpPr/>
          <p:nvPr/>
        </p:nvSpPr>
        <p:spPr>
          <a:xfrm>
            <a:off x="2556324" y="4267300"/>
            <a:ext cx="7117080" cy="705434"/>
          </a:xfrm>
          <a:prstGeom prst="rect">
            <a:avLst/>
          </a:prstGeom>
          <a:blipFill>
            <a:blip r:embed="rId8"/>
            <a:stretch>
              <a:fillRect/>
            </a:stretch>
          </a:blipFill>
          <a:scene3d>
            <a:camera prst="orthographicFront"/>
            <a:lightRig rig="threePt" dir="t"/>
          </a:scene3d>
          <a:sp3d>
            <a:bevelT w="114300" prst="cross"/>
          </a:sp3d>
        </p:spPr>
        <p:style>
          <a:lnRef idx="2">
            <a:schemeClr val="accent6"/>
          </a:lnRef>
          <a:fillRef idx="1">
            <a:schemeClr val="lt1"/>
          </a:fillRef>
          <a:effectRef idx="0">
            <a:schemeClr val="accent6"/>
          </a:effectRef>
          <a:fontRef idx="minor">
            <a:schemeClr val="dk1"/>
          </a:fontRef>
        </p:style>
        <p:txBody>
          <a:bodyPr lIns="468000" rIns="396000" rtlCol="0" anchor="ctr"/>
          <a:lstStyle/>
          <a:p>
            <a:pPr algn="just"/>
            <a:r>
              <a:rPr lang="vi-VN" b="1" dirty="0">
                <a:solidFill>
                  <a:srgbClr val="0070C0"/>
                </a:solidFill>
                <a:latin typeface="Arial" panose="020B0604020202020204" pitchFamily="34" charset="0"/>
                <a:cs typeface="Arial" panose="020B0604020202020204" pitchFamily="34" charset="0"/>
              </a:rPr>
              <a:t>A</a:t>
            </a:r>
            <a:r>
              <a:rPr lang="vi-VN" dirty="0">
                <a:latin typeface="Arial" panose="020B0604020202020204" pitchFamily="34" charset="0"/>
                <a:cs typeface="Arial" panose="020B0604020202020204" pitchFamily="34" charset="0"/>
              </a:rPr>
              <a:t>. Cơ sở hạ tầng là hết sức quan trọng, </a:t>
            </a:r>
            <a:r>
              <a:rPr lang="vi-VN" b="1" dirty="0">
                <a:solidFill>
                  <a:srgbClr val="FF0000"/>
                </a:solidFill>
                <a:latin typeface="Arial" panose="020B0604020202020204" pitchFamily="34" charset="0"/>
                <a:cs typeface="Arial" panose="020B0604020202020204" pitchFamily="34" charset="0"/>
              </a:rPr>
              <a:t>bởi lẽ </a:t>
            </a:r>
            <a:r>
              <a:rPr lang="vi-VN" dirty="0">
                <a:latin typeface="Arial" panose="020B0604020202020204" pitchFamily="34" charset="0"/>
                <a:cs typeface="Arial" panose="020B0604020202020204" pitchFamily="34" charset="0"/>
              </a:rPr>
              <a:t>ta phải bắt tay xây dựng ngay hôm nay.</a:t>
            </a:r>
          </a:p>
        </p:txBody>
      </p:sp>
      <p:sp>
        <p:nvSpPr>
          <p:cNvPr id="79" name="Rectangle 78">
            <a:extLst>
              <a:ext uri="{FF2B5EF4-FFF2-40B4-BE49-F238E27FC236}">
                <a16:creationId xmlns:a16="http://schemas.microsoft.com/office/drawing/2014/main" id="{C61C3ADD-A8A3-5745-81F6-21767BA18268}"/>
              </a:ext>
            </a:extLst>
          </p:cNvPr>
          <p:cNvSpPr/>
          <p:nvPr/>
        </p:nvSpPr>
        <p:spPr>
          <a:xfrm>
            <a:off x="2556324" y="5122131"/>
            <a:ext cx="7117080" cy="732669"/>
          </a:xfrm>
          <a:prstGeom prst="rect">
            <a:avLst/>
          </a:prstGeom>
          <a:blipFill>
            <a:blip r:embed="rId8"/>
            <a:stretch>
              <a:fillRect/>
            </a:stretch>
          </a:blipFill>
          <a:scene3d>
            <a:camera prst="orthographicFront"/>
            <a:lightRig rig="threePt" dir="t"/>
          </a:scene3d>
          <a:sp3d>
            <a:bevelT w="114300" prst="cross"/>
          </a:sp3d>
        </p:spPr>
        <p:style>
          <a:lnRef idx="2">
            <a:schemeClr val="accent6"/>
          </a:lnRef>
          <a:fillRef idx="1">
            <a:schemeClr val="lt1"/>
          </a:fillRef>
          <a:effectRef idx="0">
            <a:schemeClr val="accent6"/>
          </a:effectRef>
          <a:fontRef idx="minor">
            <a:schemeClr val="dk1"/>
          </a:fontRef>
        </p:style>
        <p:txBody>
          <a:bodyPr lIns="468000" rIns="396000" rtlCol="0" anchor="ctr"/>
          <a:lstStyle/>
          <a:p>
            <a:pPr algn="just"/>
            <a:r>
              <a:rPr lang="vi-VN" b="1" dirty="0">
                <a:solidFill>
                  <a:srgbClr val="0070C0"/>
                </a:solidFill>
                <a:cs typeface="Arial" panose="020B0604020202020204" pitchFamily="34" charset="0"/>
              </a:rPr>
              <a:t>B. </a:t>
            </a:r>
            <a:r>
              <a:rPr lang="vi-VN" dirty="0">
                <a:cs typeface="Arial" panose="020B0604020202020204" pitchFamily="34" charset="0"/>
              </a:rPr>
              <a:t>Cơ sở hạ tầng là hết sức quan trọng, </a:t>
            </a:r>
            <a:r>
              <a:rPr lang="vi-VN" b="1" dirty="0">
                <a:solidFill>
                  <a:srgbClr val="FF0000"/>
                </a:solidFill>
                <a:cs typeface="Arial" panose="020B0604020202020204" pitchFamily="34" charset="0"/>
              </a:rPr>
              <a:t>vì vậy </a:t>
            </a:r>
            <a:r>
              <a:rPr lang="vi-VN" dirty="0">
                <a:cs typeface="Arial" panose="020B0604020202020204" pitchFamily="34" charset="0"/>
              </a:rPr>
              <a:t>ta phải bắt tay xây dựng ngay hôm nay.</a:t>
            </a:r>
            <a:endParaRPr dirty="0"/>
          </a:p>
        </p:txBody>
      </p:sp>
    </p:spTree>
    <p:extLst>
      <p:ext uri="{BB962C8B-B14F-4D97-AF65-F5344CB8AC3E}">
        <p14:creationId xmlns:p14="http://schemas.microsoft.com/office/powerpoint/2010/main" val="374463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sndAc>
          <p:stSnd>
            <p:snd r:embed="rId2" name="wind.wav"/>
          </p:stSnd>
        </p:sndAc>
      </p:transition>
    </mc:Choice>
    <mc:Fallback xmlns="">
      <p:transition spd="slow">
        <p:fade/>
        <p:sndAc>
          <p:stSnd>
            <p:snd r:embed="rId10"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checkerboard(across)">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heckerboard(across)">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checkerboard(across)">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checkerboard(across)">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checkerboard(across)">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checkerboard(across)">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checkerboard(across)">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checkerboard(across)">
                                      <p:cBhvr>
                                        <p:cTn id="46" dur="500"/>
                                        <p:tgtEl>
                                          <p:spTgt spid="51"/>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checkerboard(across)">
                                      <p:cBhvr>
                                        <p:cTn id="49" dur="5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checkerboard(across)">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5" presetClass="entr" presetSubtype="1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checkerboard(across)">
                                      <p:cBhvr>
                                        <p:cTn id="59" dur="500"/>
                                        <p:tgtEl>
                                          <p:spTgt spid="64"/>
                                        </p:tgtEl>
                                      </p:cBhvr>
                                    </p:animEffect>
                                  </p:childTnLst>
                                </p:cTn>
                              </p:par>
                            </p:childTnLst>
                          </p:cTn>
                        </p:par>
                      </p:childTnLst>
                    </p:cTn>
                  </p:par>
                  <p:par>
                    <p:cTn id="60" fill="hold">
                      <p:stCondLst>
                        <p:cond delay="indefinite"/>
                      </p:stCondLst>
                      <p:childTnLst>
                        <p:par>
                          <p:cTn id="61" fill="hold">
                            <p:stCondLst>
                              <p:cond delay="0"/>
                            </p:stCondLst>
                            <p:childTnLst>
                              <p:par>
                                <p:cTn id="62" presetID="5" presetClass="entr" presetSubtype="10" fill="hold"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checkerboard(across)">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5" presetClass="entr" presetSubtype="10" fill="hold" grpId="0" nodeType="click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checkerboard(across)">
                                      <p:cBhvr>
                                        <p:cTn id="69" dur="500"/>
                                        <p:tgtEl>
                                          <p:spTgt spid="65"/>
                                        </p:tgtEl>
                                      </p:cBhvr>
                                    </p:animEffect>
                                  </p:childTnLst>
                                </p:cTn>
                              </p:par>
                              <p:par>
                                <p:cTn id="70" presetID="5" presetClass="entr" presetSubtype="10" fill="hold" grpId="0" nodeType="with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checkerboard(across)">
                                      <p:cBhvr>
                                        <p:cTn id="72" dur="500"/>
                                        <p:tgtEl>
                                          <p:spTgt spid="66"/>
                                        </p:tgtEl>
                                      </p:cBhvr>
                                    </p:animEffect>
                                  </p:childTnLst>
                                </p:cTn>
                              </p:par>
                            </p:childTnLst>
                          </p:cTn>
                        </p:par>
                      </p:childTnLst>
                    </p:cTn>
                  </p:par>
                  <p:par>
                    <p:cTn id="73" fill="hold">
                      <p:stCondLst>
                        <p:cond delay="indefinite"/>
                      </p:stCondLst>
                      <p:childTnLst>
                        <p:par>
                          <p:cTn id="74" fill="hold">
                            <p:stCondLst>
                              <p:cond delay="0"/>
                            </p:stCondLst>
                            <p:childTnLst>
                              <p:par>
                                <p:cTn id="75" presetID="5" presetClass="entr" presetSubtype="10" fill="hold" grpId="1"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checkerboard(across)">
                                      <p:cBhvr>
                                        <p:cTn id="77" dur="500"/>
                                        <p:tgtEl>
                                          <p:spTgt spid="2"/>
                                        </p:tgtEl>
                                      </p:cBhvr>
                                    </p:animEffect>
                                  </p:childTnLst>
                                </p:cTn>
                              </p:par>
                              <p:par>
                                <p:cTn id="78" presetID="5" presetClass="entr" presetSubtype="10" fill="hold" grpId="0" nodeType="with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checkerboard(across)">
                                      <p:cBhvr>
                                        <p:cTn id="80" dur="500"/>
                                        <p:tgtEl>
                                          <p:spTgt spid="59"/>
                                        </p:tgtEl>
                                      </p:cBhvr>
                                    </p:animEffect>
                                  </p:childTnLst>
                                </p:cTn>
                              </p:par>
                            </p:childTnLst>
                          </p:cTn>
                        </p:par>
                      </p:childTnLst>
                    </p:cTn>
                  </p:par>
                  <p:par>
                    <p:cTn id="81" fill="hold">
                      <p:stCondLst>
                        <p:cond delay="indefinite"/>
                      </p:stCondLst>
                      <p:childTnLst>
                        <p:par>
                          <p:cTn id="82" fill="hold">
                            <p:stCondLst>
                              <p:cond delay="0"/>
                            </p:stCondLst>
                            <p:childTnLst>
                              <p:par>
                                <p:cTn id="83" presetID="5" presetClass="entr" presetSubtype="10" fill="hold" grpId="0" nodeType="click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checkerboard(across)">
                                      <p:cBhvr>
                                        <p:cTn id="85" dur="500"/>
                                        <p:tgtEl>
                                          <p:spTgt spid="61"/>
                                        </p:tgtEl>
                                      </p:cBhvr>
                                    </p:animEffect>
                                  </p:childTnLst>
                                </p:cTn>
                              </p:par>
                              <p:par>
                                <p:cTn id="86" presetID="5" presetClass="entr" presetSubtype="10" fill="hold" grpId="0" nodeType="withEffect">
                                  <p:stCondLst>
                                    <p:cond delay="0"/>
                                  </p:stCondLst>
                                  <p:childTnLst>
                                    <p:set>
                                      <p:cBhvr>
                                        <p:cTn id="87" dur="1" fill="hold">
                                          <p:stCondLst>
                                            <p:cond delay="0"/>
                                          </p:stCondLst>
                                        </p:cTn>
                                        <p:tgtEl>
                                          <p:spTgt spid="67"/>
                                        </p:tgtEl>
                                        <p:attrNameLst>
                                          <p:attrName>style.visibility</p:attrName>
                                        </p:attrNameLst>
                                      </p:cBhvr>
                                      <p:to>
                                        <p:strVal val="visible"/>
                                      </p:to>
                                    </p:set>
                                    <p:animEffect transition="in" filter="checkerboard(across)">
                                      <p:cBhvr>
                                        <p:cTn id="88" dur="500"/>
                                        <p:tgtEl>
                                          <p:spTgt spid="67"/>
                                        </p:tgtEl>
                                      </p:cBhvr>
                                    </p:animEffect>
                                  </p:childTnLst>
                                </p:cTn>
                              </p:par>
                            </p:childTnLst>
                          </p:cTn>
                        </p:par>
                      </p:childTnLst>
                    </p:cTn>
                  </p:par>
                  <p:par>
                    <p:cTn id="89" fill="hold">
                      <p:stCondLst>
                        <p:cond delay="indefinite"/>
                      </p:stCondLst>
                      <p:childTnLst>
                        <p:par>
                          <p:cTn id="90" fill="hold">
                            <p:stCondLst>
                              <p:cond delay="0"/>
                            </p:stCondLst>
                            <p:childTnLst>
                              <p:par>
                                <p:cTn id="91" presetID="5" presetClass="entr" presetSubtype="10" fill="hold" grpId="0"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checkerboard(across)">
                                      <p:cBhvr>
                                        <p:cTn id="93" dur="500"/>
                                        <p:tgtEl>
                                          <p:spTgt spid="5"/>
                                        </p:tgtEl>
                                      </p:cBhvr>
                                    </p:animEffect>
                                  </p:childTnLst>
                                </p:cTn>
                              </p:par>
                              <p:par>
                                <p:cTn id="94" presetID="5" presetClass="entr" presetSubtype="10" fill="hold" grpId="0" nodeType="with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checkerboard(across)">
                                      <p:cBhvr>
                                        <p:cTn id="96" dur="500"/>
                                        <p:tgtEl>
                                          <p:spTgt spid="79"/>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mph" presetSubtype="2" fill="hold" nodeType="clickEffect">
                                  <p:stCondLst>
                                    <p:cond delay="0"/>
                                  </p:stCondLst>
                                  <p:childTnLst>
                                    <p:animClr clrSpc="rgb" dir="cw">
                                      <p:cBhvr>
                                        <p:cTn id="100" dur="2000" fill="hold"/>
                                        <p:tgtEl>
                                          <p:spTgt spid="79"/>
                                        </p:tgtEl>
                                        <p:attrNameLst>
                                          <p:attrName>fillcolor</p:attrName>
                                        </p:attrNameLst>
                                      </p:cBhvr>
                                      <p:to>
                                        <a:srgbClr val="00FDFF"/>
                                      </p:to>
                                    </p:animClr>
                                    <p:set>
                                      <p:cBhvr>
                                        <p:cTn id="101" dur="2000" fill="hold"/>
                                        <p:tgtEl>
                                          <p:spTgt spid="79"/>
                                        </p:tgtEl>
                                        <p:attrNameLst>
                                          <p:attrName>fill.type</p:attrName>
                                        </p:attrNameLst>
                                      </p:cBhvr>
                                      <p:to>
                                        <p:strVal val="solid"/>
                                      </p:to>
                                    </p:set>
                                    <p:set>
                                      <p:cBhvr>
                                        <p:cTn id="102" dur="2000" fill="hold"/>
                                        <p:tgtEl>
                                          <p:spTgt spid="79"/>
                                        </p:tgtEl>
                                        <p:attrNameLst>
                                          <p:attrName>fill.on</p:attrName>
                                        </p:attrNameLst>
                                      </p:cBhvr>
                                      <p:to>
                                        <p:strVal val="true"/>
                                      </p:to>
                                    </p:set>
                                  </p:childTnLst>
                                  <p:subTnLst>
                                    <p:audio>
                                      <p:cMediaNode>
                                        <p:cTn display="0" masterRel="sameClick">
                                          <p:stCondLst>
                                            <p:cond evt="begin" delay="0">
                                              <p:tn val="99"/>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103" restart="whenNotActive" fill="hold" evtFilter="cancelBubble" nodeType="interactiveSeq">
                <p:stCondLst>
                  <p:cond evt="onClick" delay="0">
                    <p:tgtEl>
                      <p:spTgt spid="2"/>
                    </p:tgtEl>
                  </p:cond>
                </p:stCondLst>
                <p:endSync evt="end" delay="0">
                  <p:rtn val="all"/>
                </p:endSync>
                <p:childTnLst>
                  <p:par>
                    <p:cTn id="104" fill="hold">
                      <p:stCondLst>
                        <p:cond delay="0"/>
                      </p:stCondLst>
                      <p:childTnLst>
                        <p:par>
                          <p:cTn id="105" fill="hold">
                            <p:stCondLst>
                              <p:cond delay="0"/>
                            </p:stCondLst>
                            <p:childTnLst>
                              <p:par>
                                <p:cTn id="106" presetID="1" presetClass="exit" presetSubtype="0" fill="hold" grpId="0" nodeType="clickEffect">
                                  <p:stCondLst>
                                    <p:cond delay="0"/>
                                  </p:stCondLst>
                                  <p:childTnLst>
                                    <p:set>
                                      <p:cBhvr>
                                        <p:cTn id="107" dur="1" fill="hold">
                                          <p:stCondLst>
                                            <p:cond delay="0"/>
                                          </p:stCondLst>
                                        </p:cTn>
                                        <p:tgtEl>
                                          <p:spTgt spid="2"/>
                                        </p:tgtEl>
                                        <p:attrNameLst>
                                          <p:attrName>style.visibility</p:attrName>
                                        </p:attrNameLst>
                                      </p:cBhvr>
                                      <p:to>
                                        <p:strVal val="hidden"/>
                                      </p:to>
                                    </p:set>
                                  </p:childTnLst>
                                  <p:subTnLst>
                                    <p:audio>
                                      <p:cMediaNode>
                                        <p:cTn display="0" masterRel="sameClick">
                                          <p:stCondLst>
                                            <p:cond evt="begin" delay="0">
                                              <p:tn val="106"/>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2"/>
                  </p:tgtEl>
                </p:cond>
              </p:nextCondLst>
            </p:seq>
            <p:seq concurrent="1" nextAc="seek">
              <p:cTn id="108" restart="whenNotActive" fill="hold" evtFilter="cancelBubble" nodeType="interactiveSeq">
                <p:stCondLst>
                  <p:cond evt="onClick" delay="0">
                    <p:tgtEl>
                      <p:spTgt spid="59"/>
                    </p:tgtEl>
                  </p:cond>
                </p:stCondLst>
                <p:endSync evt="end" delay="0">
                  <p:rtn val="all"/>
                </p:endSync>
                <p:childTnLst>
                  <p:par>
                    <p:cTn id="109" fill="hold">
                      <p:stCondLst>
                        <p:cond delay="0"/>
                      </p:stCondLst>
                      <p:childTnLst>
                        <p:par>
                          <p:cTn id="110" fill="hold">
                            <p:stCondLst>
                              <p:cond delay="0"/>
                            </p:stCondLst>
                            <p:childTnLst>
                              <p:par>
                                <p:cTn id="111" presetID="1" presetClass="emph" presetSubtype="2" fill="hold" nodeType="clickEffect">
                                  <p:stCondLst>
                                    <p:cond delay="0"/>
                                  </p:stCondLst>
                                  <p:childTnLst>
                                    <p:animClr clrSpc="rgb" dir="cw">
                                      <p:cBhvr>
                                        <p:cTn id="112" dur="2000" fill="hold"/>
                                        <p:tgtEl>
                                          <p:spTgt spid="59"/>
                                        </p:tgtEl>
                                        <p:attrNameLst>
                                          <p:attrName>fillcolor</p:attrName>
                                        </p:attrNameLst>
                                      </p:cBhvr>
                                      <p:to>
                                        <a:srgbClr val="76D6FF"/>
                                      </p:to>
                                    </p:animClr>
                                    <p:set>
                                      <p:cBhvr>
                                        <p:cTn id="113" dur="2000" fill="hold"/>
                                        <p:tgtEl>
                                          <p:spTgt spid="59"/>
                                        </p:tgtEl>
                                        <p:attrNameLst>
                                          <p:attrName>fill.type</p:attrName>
                                        </p:attrNameLst>
                                      </p:cBhvr>
                                      <p:to>
                                        <p:strVal val="solid"/>
                                      </p:to>
                                    </p:set>
                                    <p:set>
                                      <p:cBhvr>
                                        <p:cTn id="114" dur="2000" fill="hold"/>
                                        <p:tgtEl>
                                          <p:spTgt spid="59"/>
                                        </p:tgtEl>
                                        <p:attrNameLst>
                                          <p:attrName>fill.on</p:attrName>
                                        </p:attrNameLst>
                                      </p:cBhvr>
                                      <p:to>
                                        <p:strVal val="true"/>
                                      </p:to>
                                    </p:set>
                                  </p:childTnLst>
                                  <p:subTnLst>
                                    <p:audio>
                                      <p:cMediaNode>
                                        <p:cTn display="0" masterRel="sameClick">
                                          <p:stCondLst>
                                            <p:cond evt="begin" delay="0">
                                              <p:tn val="111"/>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59"/>
                  </p:tgtEl>
                </p:cond>
              </p:nextCondLst>
            </p:seq>
            <p:seq concurrent="1" nextAc="seek">
              <p:cTn id="115" restart="whenNotActive" fill="hold" evtFilter="cancelBubble" nodeType="interactiveSeq">
                <p:stCondLst>
                  <p:cond evt="onClick" delay="0">
                    <p:tgtEl>
                      <p:spTgt spid="5"/>
                    </p:tgtEl>
                  </p:cond>
                </p:stCondLst>
                <p:endSync evt="end" delay="0">
                  <p:rtn val="all"/>
                </p:endSync>
                <p:childTnLst>
                  <p:par>
                    <p:cTn id="116" fill="hold">
                      <p:stCondLst>
                        <p:cond delay="0"/>
                      </p:stCondLst>
                      <p:childTnLst>
                        <p:par>
                          <p:cTn id="117" fill="hold">
                            <p:stCondLst>
                              <p:cond delay="0"/>
                            </p:stCondLst>
                            <p:childTnLst>
                              <p:par>
                                <p:cTn id="118" presetID="18" presetClass="exit" presetSubtype="12" fill="hold" grpId="1" nodeType="clickEffect">
                                  <p:stCondLst>
                                    <p:cond delay="0"/>
                                  </p:stCondLst>
                                  <p:childTnLst>
                                    <p:animEffect transition="out" filter="strips(downLeft)">
                                      <p:cBhvr>
                                        <p:cTn id="119" dur="500"/>
                                        <p:tgtEl>
                                          <p:spTgt spid="5"/>
                                        </p:tgtEl>
                                      </p:cBhvr>
                                    </p:animEffect>
                                    <p:set>
                                      <p:cBhvr>
                                        <p:cTn id="120" dur="1" fill="hold">
                                          <p:stCondLst>
                                            <p:cond delay="499"/>
                                          </p:stCondLst>
                                        </p:cTn>
                                        <p:tgtEl>
                                          <p:spTgt spid="5"/>
                                        </p:tgtEl>
                                        <p:attrNameLst>
                                          <p:attrName>style.visibility</p:attrName>
                                        </p:attrNameLst>
                                      </p:cBhvr>
                                      <p:to>
                                        <p:strVal val="hidden"/>
                                      </p:to>
                                    </p:set>
                                  </p:childTnLst>
                                  <p:subTnLst>
                                    <p:audio>
                                      <p:cMediaNode>
                                        <p:cTn display="0" masterRel="sameClick">
                                          <p:stCondLst>
                                            <p:cond evt="begin" delay="0">
                                              <p:tn val="118"/>
                                            </p:cond>
                                          </p:stCondLst>
                                          <p:endCondLst>
                                            <p:cond evt="onStopAudio" delay="0">
                                              <p:tgtEl>
                                                <p:sldTgt/>
                                              </p:tgtEl>
                                            </p:cond>
                                          </p:endCondLst>
                                        </p:cTn>
                                        <p:tgtEl>
                                          <p:sndTgt r:embed="rId4" name="bomb.wav"/>
                                        </p:tgtEl>
                                      </p:cMediaNode>
                                    </p:audio>
                                  </p:subTnLst>
                                </p:cTn>
                              </p:par>
                            </p:childTnLst>
                          </p:cTn>
                        </p:par>
                      </p:childTnLst>
                    </p:cTn>
                  </p:par>
                </p:childTnLst>
              </p:cTn>
              <p:nextCondLst>
                <p:cond evt="onClick" delay="0">
                  <p:tgtEl>
                    <p:spTgt spid="5"/>
                  </p:tgtEl>
                </p:cond>
              </p:nextCondLst>
            </p:seq>
          </p:childTnLst>
        </p:cTn>
      </p:par>
    </p:tnLst>
    <p:bldLst>
      <p:bldP spid="7" grpId="0" animBg="1"/>
      <p:bldP spid="40" grpId="0" animBg="1"/>
      <p:bldP spid="41" grpId="0" animBg="1"/>
      <p:bldP spid="49" grpId="0" animBg="1"/>
      <p:bldP spid="50" grpId="0" animBg="1"/>
      <p:bldP spid="51" grpId="0" animBg="1"/>
      <p:bldP spid="65" grpId="0" animBg="1"/>
      <p:bldP spid="66" grpId="0" animBg="1"/>
      <p:bldP spid="2" grpId="0" animBg="1"/>
      <p:bldP spid="2" grpId="1" animBg="1"/>
      <p:bldP spid="59" grpId="0" animBg="1"/>
      <p:bldP spid="61" grpId="0" animBg="1"/>
      <p:bldP spid="67" grpId="0" animBg="1"/>
      <p:bldP spid="5" grpId="0" animBg="1"/>
      <p:bldP spid="5" grpId="1" animBg="1"/>
      <p:bldP spid="7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A0BB4F-63D7-3146-A7AA-F4824E80BF72}"/>
              </a:ext>
            </a:extLst>
          </p:cNvPr>
          <p:cNvSpPr/>
          <p:nvPr/>
        </p:nvSpPr>
        <p:spPr>
          <a:xfrm>
            <a:off x="1356360" y="673970"/>
            <a:ext cx="9479280" cy="446276"/>
          </a:xfrm>
          <a:prstGeom prst="rect">
            <a:avLst/>
          </a:prstGeom>
        </p:spPr>
        <p:txBody>
          <a:bodyPr wrap="square">
            <a:spAutoFit/>
          </a:bodyPr>
          <a:lstStyle/>
          <a:p>
            <a:r>
              <a:rPr lang="vi-VN" sz="2300" b="1" dirty="0">
                <a:latin typeface="Arial" panose="020B0604020202020204" pitchFamily="34" charset="0"/>
                <a:ea typeface="Times New Roman" panose="02020603050405020304" pitchFamily="18" charset="0"/>
                <a:cs typeface="Arial" panose="020B0604020202020204" pitchFamily="34" charset="0"/>
              </a:rPr>
              <a:t>3. Tìm xem có tiền đề hay kết luận ngầm nào không;</a:t>
            </a:r>
            <a:r>
              <a:rPr lang="en-VN" sz="2300" b="1" dirty="0">
                <a:effectLst/>
                <a:latin typeface="Arial" panose="020B0604020202020204" pitchFamily="34" charset="0"/>
                <a:cs typeface="Arial" panose="020B0604020202020204" pitchFamily="34" charset="0"/>
              </a:rPr>
              <a:t> </a:t>
            </a:r>
            <a:endParaRPr sz="23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3320056-D24B-524F-84BB-8C0BB8CD6F41}"/>
              </a:ext>
            </a:extLst>
          </p:cNvPr>
          <p:cNvSpPr/>
          <p:nvPr/>
        </p:nvSpPr>
        <p:spPr>
          <a:xfrm>
            <a:off x="1356360" y="1971900"/>
            <a:ext cx="9384792" cy="3926635"/>
          </a:xfrm>
          <a:prstGeom prst="rect">
            <a:avLst/>
          </a:prstGeom>
          <a:blipFill>
            <a:blip r:embed="rId2"/>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540000" rIns="540000" rtlCol="0" anchor="ctr"/>
          <a:lstStyle/>
          <a:p>
            <a:pPr algn="just">
              <a:lnSpc>
                <a:spcPct val="120000"/>
              </a:lnSpc>
            </a:pPr>
            <a:r>
              <a:rPr lang="vi-VN" sz="2300" dirty="0">
                <a:solidFill>
                  <a:schemeClr val="tx1"/>
                </a:solidFill>
                <a:latin typeface="Arial" panose="020B0604020202020204" pitchFamily="34" charset="0"/>
                <a:cs typeface="Arial" panose="020B0604020202020204" pitchFamily="34" charset="0"/>
              </a:rPr>
              <a:t>Nó mà sống thì là một chuyện mầu nhiệm, mà chuyện mầu nhiệm thì không còn xảy ra ở cái thế giới này nữa. </a:t>
            </a:r>
          </a:p>
          <a:p>
            <a:pPr algn="r">
              <a:lnSpc>
                <a:spcPct val="120000"/>
              </a:lnSpc>
            </a:pPr>
            <a:r>
              <a:rPr lang="vi-VN" sz="2300" dirty="0">
                <a:solidFill>
                  <a:schemeClr val="tx1"/>
                </a:solidFill>
                <a:latin typeface="Arial" panose="020B0604020202020204" pitchFamily="34" charset="0"/>
                <a:cs typeface="Arial" panose="020B0604020202020204" pitchFamily="34" charset="0"/>
              </a:rPr>
              <a:t>(Hector Malot, </a:t>
            </a:r>
            <a:r>
              <a:rPr lang="vi-VN" sz="2300" i="1" dirty="0">
                <a:solidFill>
                  <a:schemeClr val="tx1"/>
                </a:solidFill>
                <a:latin typeface="Arial" panose="020B0604020202020204" pitchFamily="34" charset="0"/>
                <a:cs typeface="Arial" panose="020B0604020202020204" pitchFamily="34" charset="0"/>
              </a:rPr>
              <a:t>Không gia đình</a:t>
            </a:r>
            <a:r>
              <a:rPr lang="vi-VN" sz="2300" dirty="0">
                <a:solidFill>
                  <a:schemeClr val="tx1"/>
                </a:solidFill>
                <a:latin typeface="Arial" panose="020B0604020202020204" pitchFamily="34" charset="0"/>
                <a:cs typeface="Arial" panose="020B0604020202020204" pitchFamily="34" charset="0"/>
              </a:rPr>
              <a:t>)</a:t>
            </a: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E509578-9493-4042-A0CF-C8AEB10A0F65}"/>
              </a:ext>
            </a:extLst>
          </p:cNvPr>
          <p:cNvSpPr txBox="1"/>
          <p:nvPr/>
        </p:nvSpPr>
        <p:spPr>
          <a:xfrm>
            <a:off x="3822192" y="4937760"/>
            <a:ext cx="5828840" cy="446276"/>
          </a:xfrm>
          <a:prstGeom prst="rect">
            <a:avLst/>
          </a:prstGeom>
          <a:noFill/>
        </p:spPr>
        <p:txBody>
          <a:bodyPr wrap="none" rtlCol="0">
            <a:spAutoFit/>
          </a:bodyPr>
          <a:lstStyle/>
          <a:p>
            <a:r>
              <a:rPr lang="vi-VN" sz="2300" i="1" dirty="0">
                <a:solidFill>
                  <a:schemeClr val="accent4">
                    <a:lumMod val="50000"/>
                  </a:schemeClr>
                </a:solidFill>
                <a:latin typeface="Arial" panose="020B0604020202020204" pitchFamily="34" charset="0"/>
                <a:cs typeface="Arial" panose="020B0604020202020204" pitchFamily="34" charset="0"/>
              </a:rPr>
              <a:t>[Kết luận ngầm]</a:t>
            </a:r>
            <a:r>
              <a:rPr lang="vi-VN" sz="2300" dirty="0">
                <a:solidFill>
                  <a:schemeClr val="accent4">
                    <a:lumMod val="50000"/>
                  </a:schemeClr>
                </a:solidFill>
                <a:latin typeface="Arial" panose="020B0604020202020204" pitchFamily="34" charset="0"/>
                <a:cs typeface="Arial" panose="020B0604020202020204" pitchFamily="34" charset="0"/>
              </a:rPr>
              <a:t>: </a:t>
            </a:r>
            <a:r>
              <a:rPr lang="vi-VN" sz="2300" dirty="0">
                <a:latin typeface="Arial" panose="020B0604020202020204" pitchFamily="34" charset="0"/>
                <a:cs typeface="Arial" panose="020B0604020202020204" pitchFamily="34" charset="0"/>
              </a:rPr>
              <a:t>“</a:t>
            </a:r>
            <a:r>
              <a:rPr lang="vi-VN" sz="2300" dirty="0">
                <a:solidFill>
                  <a:srgbClr val="FF0000"/>
                </a:solidFill>
                <a:latin typeface="Arial" panose="020B0604020202020204" pitchFamily="34" charset="0"/>
                <a:cs typeface="Arial" panose="020B0604020202020204" pitchFamily="34" charset="0"/>
              </a:rPr>
              <a:t>Nó không còn sống nữa.”</a:t>
            </a:r>
            <a:endParaRPr sz="2300" dirty="0">
              <a:solidFill>
                <a:srgbClr val="FF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95AE034-8D18-0242-95A6-B862AB586CF9}"/>
              </a:ext>
            </a:extLst>
          </p:cNvPr>
          <p:cNvSpPr/>
          <p:nvPr/>
        </p:nvSpPr>
        <p:spPr>
          <a:xfrm>
            <a:off x="1356360" y="1963797"/>
            <a:ext cx="9384792" cy="3926635"/>
          </a:xfrm>
          <a:prstGeom prst="rect">
            <a:avLst/>
          </a:prstGeom>
          <a:blipFill>
            <a:blip r:embed="rId2"/>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540000" rIns="540000" rtlCol="0" anchor="ctr"/>
          <a:lstStyle/>
          <a:p>
            <a:pPr algn="just">
              <a:lnSpc>
                <a:spcPct val="120000"/>
              </a:lnSpc>
            </a:pPr>
            <a:r>
              <a:rPr lang="en-VN" sz="2300" dirty="0">
                <a:solidFill>
                  <a:schemeClr val="tx1"/>
                </a:solidFill>
                <a:effectLst/>
                <a:latin typeface="Arial" panose="020B0604020202020204" pitchFamily="34" charset="0"/>
                <a:cs typeface="Arial" panose="020B0604020202020204" pitchFamily="34" charset="0"/>
              </a:rPr>
              <a:t>Nếu có giấy xét nghiệm âm tính với Covid thì mới qua chốt được. Cho nên, chúng tôi không thể để anh qua chốt. </a:t>
            </a:r>
            <a:endParaRPr sz="2300"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A413A68-1952-8047-97C7-1EDA19F96393}"/>
              </a:ext>
            </a:extLst>
          </p:cNvPr>
          <p:cNvSpPr txBox="1"/>
          <p:nvPr/>
        </p:nvSpPr>
        <p:spPr>
          <a:xfrm>
            <a:off x="3293246" y="4689731"/>
            <a:ext cx="6792244" cy="800219"/>
          </a:xfrm>
          <a:prstGeom prst="rect">
            <a:avLst/>
          </a:prstGeom>
          <a:noFill/>
        </p:spPr>
        <p:txBody>
          <a:bodyPr wrap="none" rtlCol="0">
            <a:spAutoFit/>
          </a:bodyPr>
          <a:lstStyle/>
          <a:p>
            <a:pPr algn="ctr"/>
            <a:r>
              <a:rPr lang="vi-VN" sz="2300" i="1" dirty="0">
                <a:solidFill>
                  <a:schemeClr val="accent4">
                    <a:lumMod val="50000"/>
                  </a:schemeClr>
                </a:solidFill>
                <a:latin typeface="Arial" panose="020B0604020202020204" pitchFamily="34" charset="0"/>
                <a:cs typeface="Arial" panose="020B0604020202020204" pitchFamily="34" charset="0"/>
              </a:rPr>
              <a:t>[Tiền đề ngầm]: </a:t>
            </a:r>
          </a:p>
          <a:p>
            <a:pPr algn="ctr"/>
            <a:r>
              <a:rPr lang="vi-VN" sz="2300" dirty="0">
                <a:solidFill>
                  <a:srgbClr val="FF0000"/>
                </a:solidFill>
                <a:latin typeface="Arial" panose="020B0604020202020204" pitchFamily="34" charset="0"/>
                <a:cs typeface="Arial" panose="020B0604020202020204" pitchFamily="34" charset="0"/>
              </a:rPr>
              <a:t>“Anh không có giấy xét nghiệm âm tính với Covid.”</a:t>
            </a:r>
            <a:endParaRPr sz="2300" dirty="0">
              <a:solidFill>
                <a:srgbClr val="FF000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D30F1C4-015C-8C45-A78C-740EB21B6497}"/>
              </a:ext>
            </a:extLst>
          </p:cNvPr>
          <p:cNvSpPr/>
          <p:nvPr/>
        </p:nvSpPr>
        <p:spPr>
          <a:xfrm>
            <a:off x="1367028" y="1955694"/>
            <a:ext cx="9384792" cy="3926635"/>
          </a:xfrm>
          <a:prstGeom prst="rect">
            <a:avLst/>
          </a:prstGeom>
          <a:blipFill>
            <a:blip r:embed="rId2"/>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540000" rIns="540000" rtlCol="0" anchor="ctr"/>
          <a:lstStyle/>
          <a:p>
            <a:pPr algn="ctr">
              <a:lnSpc>
                <a:spcPct val="120000"/>
              </a:lnSpc>
            </a:pPr>
            <a:r>
              <a:rPr lang="en-VN" sz="2300" dirty="0">
                <a:solidFill>
                  <a:schemeClr val="tx1"/>
                </a:solidFill>
                <a:effectLst/>
                <a:latin typeface="Arial" panose="020B0604020202020204" pitchFamily="34" charset="0"/>
                <a:cs typeface="Arial" panose="020B0604020202020204" pitchFamily="34" charset="0"/>
              </a:rPr>
              <a:t>“Rằng tôi chút phận đàn bà, </a:t>
            </a:r>
          </a:p>
          <a:p>
            <a:pPr algn="ctr">
              <a:lnSpc>
                <a:spcPct val="120000"/>
              </a:lnSpc>
            </a:pPr>
            <a:r>
              <a:rPr lang="en-VN" sz="2300" dirty="0">
                <a:solidFill>
                  <a:schemeClr val="tx1"/>
                </a:solidFill>
                <a:effectLst/>
                <a:latin typeface="Arial" panose="020B0604020202020204" pitchFamily="34" charset="0"/>
                <a:cs typeface="Arial" panose="020B0604020202020204" pitchFamily="34" charset="0"/>
              </a:rPr>
              <a:t>Ghen tuông thì cũng người ta thường tình.”</a:t>
            </a:r>
          </a:p>
          <a:p>
            <a:pPr algn="ctr">
              <a:lnSpc>
                <a:spcPct val="120000"/>
              </a:lnSpc>
            </a:pPr>
            <a:r>
              <a:rPr lang="en-VN" sz="2300" dirty="0">
                <a:solidFill>
                  <a:schemeClr val="tx1"/>
                </a:solidFill>
                <a:latin typeface="Arial" panose="020B0604020202020204" pitchFamily="34" charset="0"/>
                <a:cs typeface="Arial" panose="020B0604020202020204" pitchFamily="34" charset="0"/>
              </a:rPr>
              <a:t>(Nguyễn Du, </a:t>
            </a:r>
            <a:r>
              <a:rPr lang="en-VN" sz="2300" i="1" dirty="0">
                <a:solidFill>
                  <a:schemeClr val="tx1"/>
                </a:solidFill>
                <a:latin typeface="Arial" panose="020B0604020202020204" pitchFamily="34" charset="0"/>
                <a:cs typeface="Arial" panose="020B0604020202020204" pitchFamily="34" charset="0"/>
              </a:rPr>
              <a:t>Truyện Kiều</a:t>
            </a:r>
            <a:r>
              <a:rPr lang="en-VN" sz="2300" dirty="0">
                <a:solidFill>
                  <a:schemeClr val="tx1"/>
                </a:solidFill>
                <a:latin typeface="Arial" panose="020B0604020202020204" pitchFamily="34" charset="0"/>
                <a:cs typeface="Arial" panose="020B0604020202020204" pitchFamily="34" charset="0"/>
              </a:rPr>
              <a:t>)</a:t>
            </a:r>
            <a:endParaRPr sz="2300" dirty="0">
              <a:solidFill>
                <a:schemeClr val="tx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2E522A8-F917-4842-8424-63EB2C26A519}"/>
              </a:ext>
            </a:extLst>
          </p:cNvPr>
          <p:cNvSpPr txBox="1"/>
          <p:nvPr/>
        </p:nvSpPr>
        <p:spPr>
          <a:xfrm>
            <a:off x="3256670" y="4941990"/>
            <a:ext cx="7228902" cy="446276"/>
          </a:xfrm>
          <a:prstGeom prst="rect">
            <a:avLst/>
          </a:prstGeom>
          <a:noFill/>
        </p:spPr>
        <p:txBody>
          <a:bodyPr wrap="none" rtlCol="0">
            <a:spAutoFit/>
          </a:bodyPr>
          <a:lstStyle/>
          <a:p>
            <a:r>
              <a:rPr lang="vi-VN" sz="2300" i="1" dirty="0">
                <a:solidFill>
                  <a:schemeClr val="accent4">
                    <a:lumMod val="50000"/>
                  </a:schemeClr>
                </a:solidFill>
                <a:latin typeface="Arial" panose="020B0604020202020204" pitchFamily="34" charset="0"/>
                <a:cs typeface="Arial" panose="020B0604020202020204" pitchFamily="34" charset="0"/>
              </a:rPr>
              <a:t>[Tiền đề ngầm]: </a:t>
            </a:r>
            <a:r>
              <a:rPr lang="vi-VN" sz="2300" dirty="0">
                <a:solidFill>
                  <a:srgbClr val="FF0000"/>
                </a:solidFill>
                <a:latin typeface="Arial" panose="020B0604020202020204" pitchFamily="34" charset="0"/>
                <a:cs typeface="Arial" panose="020B0604020202020204" pitchFamily="34" charset="0"/>
              </a:rPr>
              <a:t>“Đàn bà ghen là chuyện thường tình.”</a:t>
            </a:r>
            <a:endParaRPr sz="2300" dirty="0">
              <a:solidFill>
                <a:srgbClr val="FF0000"/>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823FEB1-0020-C24D-872E-0F7F11A1B3C1}"/>
              </a:ext>
            </a:extLst>
          </p:cNvPr>
          <p:cNvSpPr/>
          <p:nvPr/>
        </p:nvSpPr>
        <p:spPr>
          <a:xfrm>
            <a:off x="1356360" y="1967848"/>
            <a:ext cx="9384792" cy="3926635"/>
          </a:xfrm>
          <a:prstGeom prst="rect">
            <a:avLst/>
          </a:prstGeom>
          <a:blipFill>
            <a:blip r:embed="rId2"/>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540000" rIns="540000" rtlCol="0" anchor="ctr"/>
          <a:lstStyle/>
          <a:p>
            <a:pPr algn="just">
              <a:lnSpc>
                <a:spcPct val="120000"/>
              </a:lnSpc>
            </a:pPr>
            <a:r>
              <a:rPr lang="vi-VN" sz="2300" dirty="0">
                <a:solidFill>
                  <a:schemeClr val="tx1"/>
                </a:solidFill>
                <a:latin typeface="Arial" panose="020B0604020202020204" pitchFamily="34" charset="0"/>
                <a:cs typeface="Arial" panose="020B0604020202020204" pitchFamily="34" charset="0"/>
              </a:rPr>
              <a:t>Những người yếu đuối vẫn hay hiền lành. Muốn ác, phải là kẻ mạnh. Hắn đâu còn mạnh nữa. </a:t>
            </a:r>
          </a:p>
          <a:p>
            <a:pPr algn="r">
              <a:lnSpc>
                <a:spcPct val="120000"/>
              </a:lnSpc>
            </a:pPr>
            <a:r>
              <a:rPr lang="vi-VN" sz="2300" dirty="0">
                <a:solidFill>
                  <a:schemeClr val="tx1"/>
                </a:solidFill>
                <a:latin typeface="Arial" panose="020B0604020202020204" pitchFamily="34" charset="0"/>
                <a:cs typeface="Arial" panose="020B0604020202020204" pitchFamily="34" charset="0"/>
              </a:rPr>
              <a:t>(Nam Cao, "Chí Phèo")</a:t>
            </a: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FFCBD56-0BEC-1B48-A631-8DF914ABB6D4}"/>
              </a:ext>
            </a:extLst>
          </p:cNvPr>
          <p:cNvSpPr txBox="1"/>
          <p:nvPr/>
        </p:nvSpPr>
        <p:spPr>
          <a:xfrm>
            <a:off x="3522475" y="5103543"/>
            <a:ext cx="6333785" cy="446276"/>
          </a:xfrm>
          <a:prstGeom prst="rect">
            <a:avLst/>
          </a:prstGeom>
          <a:noFill/>
        </p:spPr>
        <p:txBody>
          <a:bodyPr wrap="none" rtlCol="0">
            <a:spAutoFit/>
          </a:bodyPr>
          <a:lstStyle/>
          <a:p>
            <a:r>
              <a:rPr lang="vi-VN" sz="2300" i="1" dirty="0">
                <a:solidFill>
                  <a:schemeClr val="accent4">
                    <a:lumMod val="50000"/>
                  </a:schemeClr>
                </a:solidFill>
                <a:latin typeface="Arial" panose="020B0604020202020204" pitchFamily="34" charset="0"/>
                <a:cs typeface="Arial" panose="020B0604020202020204" pitchFamily="34" charset="0"/>
              </a:rPr>
              <a:t>[Kết luận ngầm]</a:t>
            </a:r>
            <a:r>
              <a:rPr lang="vi-VN" sz="2300" dirty="0">
                <a:solidFill>
                  <a:schemeClr val="accent4">
                    <a:lumMod val="50000"/>
                  </a:schemeClr>
                </a:solidFill>
                <a:latin typeface="Arial" panose="020B0604020202020204" pitchFamily="34" charset="0"/>
                <a:cs typeface="Arial" panose="020B0604020202020204" pitchFamily="34" charset="0"/>
              </a:rPr>
              <a:t>: </a:t>
            </a:r>
            <a:r>
              <a:rPr lang="vi-VN" sz="2300" dirty="0">
                <a:solidFill>
                  <a:srgbClr val="FF0000"/>
                </a:solidFill>
                <a:latin typeface="Arial" panose="020B0604020202020204" pitchFamily="34" charset="0"/>
                <a:cs typeface="Arial" panose="020B0604020202020204" pitchFamily="34" charset="0"/>
              </a:rPr>
              <a:t>“Hắn không thể làm ác được.”</a:t>
            </a:r>
            <a:endParaRPr sz="2300" i="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082372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heckerboard(across)">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heckerboard(across)">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p:bldP spid="12"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66230F-0416-3A40-BFA6-0A0A61AC6ABC}"/>
              </a:ext>
            </a:extLst>
          </p:cNvPr>
          <p:cNvSpPr/>
          <p:nvPr/>
        </p:nvSpPr>
        <p:spPr>
          <a:xfrm>
            <a:off x="1356360" y="663199"/>
            <a:ext cx="9259824" cy="800219"/>
          </a:xfrm>
          <a:prstGeom prst="rect">
            <a:avLst/>
          </a:prstGeom>
        </p:spPr>
        <p:txBody>
          <a:bodyPr wrap="square">
            <a:spAutoFit/>
          </a:bodyPr>
          <a:lstStyle/>
          <a:p>
            <a:r>
              <a:rPr lang="vi-VN" sz="2300" b="1" dirty="0">
                <a:latin typeface="Arial" panose="020B0604020202020204" pitchFamily="34" charset="0"/>
                <a:ea typeface="Times New Roman" panose="02020603050405020304" pitchFamily="18" charset="0"/>
                <a:cs typeface="Arial" panose="020B0604020202020204" pitchFamily="34" charset="0"/>
              </a:rPr>
              <a:t>4. Loại bỏ tất cả các phán đoán không nâng đỡ kết luận và các câu không phải phán đoán ra khỏi luận cứ</a:t>
            </a:r>
            <a:r>
              <a:rPr lang="en-VN" sz="2300" b="1" dirty="0">
                <a:latin typeface="Arial" panose="020B0604020202020204" pitchFamily="34" charset="0"/>
                <a:ea typeface="Times New Roman" panose="02020603050405020304" pitchFamily="18" charset="0"/>
                <a:cs typeface="Arial" panose="020B0604020202020204" pitchFamily="34" charset="0"/>
              </a:rPr>
              <a:t>;</a:t>
            </a:r>
            <a:endParaRPr sz="2300" b="1"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08F5006A-0AB1-1A4C-AEF3-12B2147AF11F}"/>
              </a:ext>
            </a:extLst>
          </p:cNvPr>
          <p:cNvGrpSpPr/>
          <p:nvPr/>
        </p:nvGrpSpPr>
        <p:grpSpPr>
          <a:xfrm>
            <a:off x="1356360" y="1967848"/>
            <a:ext cx="9384792" cy="4191170"/>
            <a:chOff x="1356360" y="1967848"/>
            <a:chExt cx="9384792" cy="4191170"/>
          </a:xfrm>
        </p:grpSpPr>
        <p:sp>
          <p:nvSpPr>
            <p:cNvPr id="5" name="Rectangle 4">
              <a:extLst>
                <a:ext uri="{FF2B5EF4-FFF2-40B4-BE49-F238E27FC236}">
                  <a16:creationId xmlns:a16="http://schemas.microsoft.com/office/drawing/2014/main" id="{BBD3591A-0261-A946-9F25-1FADAD6A35C3}"/>
                </a:ext>
              </a:extLst>
            </p:cNvPr>
            <p:cNvSpPr/>
            <p:nvPr/>
          </p:nvSpPr>
          <p:spPr>
            <a:xfrm>
              <a:off x="1356360" y="1967848"/>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232000" rIns="900000" rtlCol="0" anchor="ctr"/>
            <a:lstStyle/>
            <a:p>
              <a:pPr algn="just">
                <a:lnSpc>
                  <a:spcPct val="120000"/>
                </a:lnSpc>
              </a:pPr>
              <a:r>
                <a:rPr lang="en-US" sz="2300" dirty="0" err="1">
                  <a:solidFill>
                    <a:schemeClr val="tx1"/>
                  </a:solidFill>
                  <a:latin typeface="Arial" panose="020B0604020202020204" pitchFamily="34" charset="0"/>
                  <a:cs typeface="Arial" panose="020B0604020202020204" pitchFamily="34" charset="0"/>
                </a:rPr>
                <a:t>Bạn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nói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rằng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tất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cả</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các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triết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gia</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nổi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tiếng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đều</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đàn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ông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Nhưng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bạn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biết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đấy</a:t>
              </a:r>
              <a:r>
                <a:rPr lang="en-US" sz="2300" dirty="0">
                  <a:solidFill>
                    <a:schemeClr val="tx1"/>
                  </a:solidFill>
                  <a:latin typeface="Arial" panose="020B0604020202020204" pitchFamily="34" charset="0"/>
                  <a:cs typeface="Arial" panose="020B0604020202020204" pitchFamily="34" charset="0"/>
                </a:rPr>
                <a:t> Simone de Beauvoir </a:t>
              </a:r>
              <a:r>
                <a:rPr lang="en-US" sz="2300" dirty="0" err="1">
                  <a:solidFill>
                    <a:schemeClr val="tx1"/>
                  </a:solidFill>
                  <a:latin typeface="Arial" panose="020B0604020202020204" pitchFamily="34" charset="0"/>
                  <a:cs typeface="Arial" panose="020B0604020202020204" pitchFamily="34" charset="0"/>
                </a:rPr>
                <a:t>là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đàn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ấy</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triết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gia</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nổi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tiếng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cho</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nên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một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số</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triết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gia</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nổi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tiếng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đàn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bà</a:t>
              </a:r>
              <a:r>
                <a:rPr lang="vi-VN" sz="2300" dirty="0">
                  <a:solidFill>
                    <a:schemeClr val="tx1"/>
                  </a:solidFill>
                  <a:latin typeface="Arial" panose="020B0604020202020204" pitchFamily="34" charset="0"/>
                  <a:cs typeface="Arial" panose="020B0604020202020204" pitchFamily="34" charset="0"/>
                </a:rPr>
                <a:t>.</a:t>
              </a:r>
              <a:r>
                <a:rPr lang="en-VN" sz="2300" dirty="0">
                  <a:solidFill>
                    <a:schemeClr val="tx1"/>
                  </a:solidFill>
                  <a:effectLst/>
                  <a:latin typeface="Arial" panose="020B0604020202020204" pitchFamily="34" charset="0"/>
                  <a:cs typeface="Arial" panose="020B0604020202020204" pitchFamily="34" charset="0"/>
                </a:rPr>
                <a:t> </a:t>
              </a:r>
            </a:p>
            <a:p>
              <a:pPr algn="just">
                <a:lnSpc>
                  <a:spcPct val="120000"/>
                </a:lnSpc>
              </a:pPr>
              <a:endParaRPr sz="2300" dirty="0">
                <a:solidFill>
                  <a:schemeClr val="tx1"/>
                </a:solidFill>
                <a:latin typeface="Arial" panose="020B0604020202020204" pitchFamily="34" charset="0"/>
                <a:cs typeface="Arial" panose="020B0604020202020204" pitchFamily="34" charset="0"/>
              </a:endParaRPr>
            </a:p>
          </p:txBody>
        </p:sp>
        <p:pic>
          <p:nvPicPr>
            <p:cNvPr id="2050" name="Picture 2" descr="Simone de Beauvoir | Robert doisneau, Writers and poets, Book writer">
              <a:extLst>
                <a:ext uri="{FF2B5EF4-FFF2-40B4-BE49-F238E27FC236}">
                  <a16:creationId xmlns:a16="http://schemas.microsoft.com/office/drawing/2014/main" id="{0089D460-04FE-BA46-993C-FE246D2F88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3695" r="89655">
                          <a14:foregroundMark x1="34975" y1="31250" x2="47044" y2="28125"/>
                          <a14:foregroundMark x1="4187" y1="68542" x2="4187" y2="72292"/>
                          <a14:foregroundMark x1="4926" y1="76458" x2="3695" y2="82292"/>
                          <a14:foregroundMark x1="67734" y1="64167" x2="73399" y2="65833"/>
                          <a14:foregroundMark x1="77833" y1="71250" x2="82020" y2="75417"/>
                        </a14:backgroundRemoval>
                      </a14:imgEffect>
                    </a14:imgLayer>
                  </a14:imgProps>
                </a:ext>
                <a:ext uri="{28A0092B-C50C-407E-A947-70E740481C1C}">
                  <a14:useLocalDpi xmlns:a14="http://schemas.microsoft.com/office/drawing/2010/main" val="0"/>
                </a:ext>
              </a:extLst>
            </a:blip>
            <a:srcRect/>
            <a:stretch>
              <a:fillRect/>
            </a:stretch>
          </p:blipFill>
          <p:spPr bwMode="auto">
            <a:xfrm>
              <a:off x="1450848" y="2378898"/>
              <a:ext cx="3197352" cy="3780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3F3440CA-B29C-C646-80B7-43BA0AF246C4}"/>
              </a:ext>
            </a:extLst>
          </p:cNvPr>
          <p:cNvGrpSpPr/>
          <p:nvPr/>
        </p:nvGrpSpPr>
        <p:grpSpPr>
          <a:xfrm>
            <a:off x="1356360" y="1965740"/>
            <a:ext cx="9384792" cy="4191170"/>
            <a:chOff x="1356360" y="1967848"/>
            <a:chExt cx="9384792" cy="4191170"/>
          </a:xfrm>
        </p:grpSpPr>
        <p:sp>
          <p:nvSpPr>
            <p:cNvPr id="10" name="Rectangle 9">
              <a:extLst>
                <a:ext uri="{FF2B5EF4-FFF2-40B4-BE49-F238E27FC236}">
                  <a16:creationId xmlns:a16="http://schemas.microsoft.com/office/drawing/2014/main" id="{C64560B8-03DD-774E-8D5B-3DA1A229C284}"/>
                </a:ext>
              </a:extLst>
            </p:cNvPr>
            <p:cNvSpPr/>
            <p:nvPr/>
          </p:nvSpPr>
          <p:spPr>
            <a:xfrm>
              <a:off x="1356360" y="1967848"/>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232000" rIns="900000" rtlCol="0" anchor="ctr"/>
            <a:lstStyle/>
            <a:p>
              <a:pPr algn="just">
                <a:lnSpc>
                  <a:spcPct val="120000"/>
                </a:lnSpc>
              </a:pPr>
              <a:r>
                <a:rPr lang="en-US" sz="2300" strike="sngStrike" dirty="0" err="1">
                  <a:solidFill>
                    <a:srgbClr val="FF0000"/>
                  </a:solidFill>
                  <a:latin typeface="Arial" panose="020B0604020202020204" pitchFamily="34" charset="0"/>
                  <a:cs typeface="Arial" panose="020B0604020202020204" pitchFamily="34" charset="0"/>
                </a:rPr>
                <a:t>Bạn</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nói</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rằng</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tất</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cả</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các</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triết</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gia</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nổi</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tiếng</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đều</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là</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đàn</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ông</a:t>
              </a:r>
              <a:r>
                <a:rPr lang="en-US" sz="2300" dirty="0">
                  <a:solidFill>
                    <a:schemeClr val="tx1"/>
                  </a:solidFill>
                  <a:latin typeface="Arial" panose="020B0604020202020204" pitchFamily="34" charset="0"/>
                  <a:cs typeface="Arial" panose="020B0604020202020204" pitchFamily="34" charset="0"/>
                </a:rPr>
                <a:t>. </a:t>
              </a:r>
              <a:r>
                <a:rPr lang="en-US" sz="2300" strike="sngStrike" dirty="0" err="1">
                  <a:solidFill>
                    <a:srgbClr val="0070C0"/>
                  </a:solidFill>
                  <a:latin typeface="Arial" panose="020B0604020202020204" pitchFamily="34" charset="0"/>
                  <a:cs typeface="Arial" panose="020B0604020202020204" pitchFamily="34" charset="0"/>
                </a:rPr>
                <a:t>Nhưng</a:t>
              </a:r>
              <a:r>
                <a:rPr lang="en-US" sz="2300" strike="sngStrike" dirty="0">
                  <a:solidFill>
                    <a:srgbClr val="0070C0"/>
                  </a:solidFill>
                  <a:latin typeface="Arial" panose="020B0604020202020204" pitchFamily="34" charset="0"/>
                  <a:cs typeface="Arial" panose="020B0604020202020204" pitchFamily="34" charset="0"/>
                </a:rPr>
                <a:t> </a:t>
              </a:r>
              <a:r>
                <a:rPr lang="en-US" sz="2300" strike="sngStrike" dirty="0" err="1">
                  <a:solidFill>
                    <a:srgbClr val="0070C0"/>
                  </a:solidFill>
                  <a:latin typeface="Arial" panose="020B0604020202020204" pitchFamily="34" charset="0"/>
                  <a:cs typeface="Arial" panose="020B0604020202020204" pitchFamily="34" charset="0"/>
                </a:rPr>
                <a:t>bạn</a:t>
              </a:r>
              <a:r>
                <a:rPr lang="en-US" sz="2300" strike="sngStrike" dirty="0">
                  <a:solidFill>
                    <a:srgbClr val="0070C0"/>
                  </a:solidFill>
                  <a:latin typeface="Arial" panose="020B0604020202020204" pitchFamily="34" charset="0"/>
                  <a:cs typeface="Arial" panose="020B0604020202020204" pitchFamily="34" charset="0"/>
                </a:rPr>
                <a:t> </a:t>
              </a:r>
              <a:r>
                <a:rPr lang="en-US" sz="2300" strike="sngStrike" dirty="0" err="1">
                  <a:solidFill>
                    <a:srgbClr val="0070C0"/>
                  </a:solidFill>
                  <a:latin typeface="Arial" panose="020B0604020202020204" pitchFamily="34" charset="0"/>
                  <a:cs typeface="Arial" panose="020B0604020202020204" pitchFamily="34" charset="0"/>
                </a:rPr>
                <a:t>biết</a:t>
              </a:r>
              <a:r>
                <a:rPr lang="en-US" sz="2300" strike="sngStrike" dirty="0">
                  <a:solidFill>
                    <a:srgbClr val="0070C0"/>
                  </a:solidFill>
                  <a:latin typeface="Arial" panose="020B0604020202020204" pitchFamily="34" charset="0"/>
                  <a:cs typeface="Arial" panose="020B0604020202020204" pitchFamily="34" charset="0"/>
                </a:rPr>
                <a:t> </a:t>
              </a:r>
              <a:r>
                <a:rPr lang="en-US" sz="2300" strike="sngStrike" dirty="0" err="1">
                  <a:solidFill>
                    <a:srgbClr val="0070C0"/>
                  </a:solidFill>
                  <a:latin typeface="Arial" panose="020B0604020202020204" pitchFamily="34" charset="0"/>
                  <a:cs typeface="Arial" panose="020B0604020202020204" pitchFamily="34" charset="0"/>
                </a:rPr>
                <a:t>đấy</a:t>
              </a:r>
              <a:r>
                <a:rPr lang="en-US" sz="2300" dirty="0">
                  <a:solidFill>
                    <a:schemeClr val="tx1"/>
                  </a:solidFill>
                  <a:latin typeface="Arial" panose="020B0604020202020204" pitchFamily="34" charset="0"/>
                  <a:cs typeface="Arial" panose="020B0604020202020204" pitchFamily="34" charset="0"/>
                </a:rPr>
                <a:t> Simone de Beauvoir </a:t>
              </a:r>
              <a:r>
                <a:rPr lang="en-US" sz="2300" dirty="0" err="1">
                  <a:solidFill>
                    <a:schemeClr val="tx1"/>
                  </a:solidFill>
                  <a:latin typeface="Arial" panose="020B0604020202020204" pitchFamily="34" charset="0"/>
                  <a:cs typeface="Arial" panose="020B0604020202020204" pitchFamily="34" charset="0"/>
                </a:rPr>
                <a:t>là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đàn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ấy</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triết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gia</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nổi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tiếng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cho</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nên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một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số</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triết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gia</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nổi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tiếng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đàn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bà</a:t>
              </a:r>
              <a:r>
                <a:rPr lang="vi-VN" sz="2300" dirty="0">
                  <a:solidFill>
                    <a:schemeClr val="tx1"/>
                  </a:solidFill>
                  <a:latin typeface="Arial" panose="020B0604020202020204" pitchFamily="34" charset="0"/>
                  <a:cs typeface="Arial" panose="020B0604020202020204" pitchFamily="34" charset="0"/>
                </a:rPr>
                <a:t>.</a:t>
              </a:r>
              <a:r>
                <a:rPr lang="en-VN" sz="2300" dirty="0">
                  <a:solidFill>
                    <a:schemeClr val="tx1"/>
                  </a:solidFill>
                  <a:effectLst/>
                  <a:latin typeface="Arial" panose="020B0604020202020204" pitchFamily="34" charset="0"/>
                  <a:cs typeface="Arial" panose="020B0604020202020204" pitchFamily="34" charset="0"/>
                </a:rPr>
                <a:t> </a:t>
              </a:r>
            </a:p>
            <a:p>
              <a:pPr algn="just">
                <a:lnSpc>
                  <a:spcPct val="120000"/>
                </a:lnSpc>
              </a:pPr>
              <a:endParaRPr sz="2300" dirty="0">
                <a:solidFill>
                  <a:schemeClr val="tx1"/>
                </a:solidFill>
                <a:latin typeface="Arial" panose="020B0604020202020204" pitchFamily="34" charset="0"/>
                <a:cs typeface="Arial" panose="020B0604020202020204" pitchFamily="34" charset="0"/>
              </a:endParaRPr>
            </a:p>
          </p:txBody>
        </p:sp>
        <p:pic>
          <p:nvPicPr>
            <p:cNvPr id="11" name="Picture 2" descr="Simone de Beauvoir | Robert doisneau, Writers and poets, Book writer">
              <a:extLst>
                <a:ext uri="{FF2B5EF4-FFF2-40B4-BE49-F238E27FC236}">
                  <a16:creationId xmlns:a16="http://schemas.microsoft.com/office/drawing/2014/main" id="{8DDECF1A-B66A-0C47-9853-12DBE4290323}"/>
                </a:ext>
              </a:extLst>
            </p:cNvPr>
            <p:cNvPicPr>
              <a:picLocks noChangeAspect="1" noChangeArrowheads="1"/>
            </p:cNvPicPr>
            <p:nvPr/>
          </p:nvPicPr>
          <p:blipFill>
            <a:blip r:embed="rId4">
              <a:extLst>
                <a:ext uri="{BEBA8EAE-BF5A-486C-A8C5-ECC9F3942E4B}">
                  <a14:imgProps xmlns:a14="http://schemas.microsoft.com/office/drawing/2010/main">
                    <a14:imgLayer r:embed="rId6">
                      <a14:imgEffect>
                        <a14:backgroundRemoval t="10000" b="90000" l="3695" r="89655">
                          <a14:foregroundMark x1="34975" y1="31250" x2="47044" y2="28125"/>
                          <a14:foregroundMark x1="4187" y1="68542" x2="4187" y2="72292"/>
                          <a14:foregroundMark x1="4926" y1="76458" x2="3695" y2="82292"/>
                          <a14:foregroundMark x1="67734" y1="64167" x2="73399" y2="65833"/>
                          <a14:foregroundMark x1="77833" y1="71250" x2="82020" y2="75417"/>
                        </a14:backgroundRemoval>
                      </a14:imgEffect>
                    </a14:imgLayer>
                  </a14:imgProps>
                </a:ext>
                <a:ext uri="{28A0092B-C50C-407E-A947-70E740481C1C}">
                  <a14:useLocalDpi xmlns:a14="http://schemas.microsoft.com/office/drawing/2010/main" val="0"/>
                </a:ext>
              </a:extLst>
            </a:blip>
            <a:srcRect/>
            <a:stretch>
              <a:fillRect/>
            </a:stretch>
          </p:blipFill>
          <p:spPr bwMode="auto">
            <a:xfrm>
              <a:off x="1450848" y="2378898"/>
              <a:ext cx="3197352" cy="3780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0CE6DC3D-CB05-9648-AD40-E8A78B391FDE}"/>
              </a:ext>
            </a:extLst>
          </p:cNvPr>
          <p:cNvGrpSpPr/>
          <p:nvPr/>
        </p:nvGrpSpPr>
        <p:grpSpPr>
          <a:xfrm>
            <a:off x="1356360" y="1965740"/>
            <a:ext cx="9384792" cy="3926635"/>
            <a:chOff x="1356360" y="1967848"/>
            <a:chExt cx="9384792" cy="3926635"/>
          </a:xfrm>
        </p:grpSpPr>
        <p:sp>
          <p:nvSpPr>
            <p:cNvPr id="12" name="Rectangle 11">
              <a:extLst>
                <a:ext uri="{FF2B5EF4-FFF2-40B4-BE49-F238E27FC236}">
                  <a16:creationId xmlns:a16="http://schemas.microsoft.com/office/drawing/2014/main" id="{915A7EDE-9E8C-AF45-8E28-E0F34BAA91B2}"/>
                </a:ext>
              </a:extLst>
            </p:cNvPr>
            <p:cNvSpPr/>
            <p:nvPr/>
          </p:nvSpPr>
          <p:spPr>
            <a:xfrm>
              <a:off x="1356360" y="1967848"/>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232000" rIns="900000" rtlCol="0" anchor="ctr"/>
            <a:lstStyle/>
            <a:p>
              <a:pPr algn="just">
                <a:lnSpc>
                  <a:spcPct val="120000"/>
                </a:lnSpc>
              </a:pPr>
              <a:r>
                <a:rPr lang="vi-VN" sz="2300" dirty="0">
                  <a:solidFill>
                    <a:schemeClr val="tx1"/>
                  </a:solidFill>
                  <a:latin typeface="Arial" panose="020B0604020202020204" pitchFamily="34" charset="0"/>
                  <a:cs typeface="Arial" panose="020B0604020202020204" pitchFamily="34" charset="0"/>
                </a:rPr>
                <a:t>Người đàn ông phải kinh sợ người đàn bà khi nàng thù hận: bởi vì tận thâm tâm đàn ông chỉ ác độc, nhưng tận thâm tâm, đàn bà là xấu xa. (Nietsche, </a:t>
              </a:r>
              <a:r>
                <a:rPr lang="vi-VN" sz="2300" i="1" dirty="0">
                  <a:solidFill>
                    <a:schemeClr val="tx1"/>
                  </a:solidFill>
                  <a:latin typeface="Arial" panose="020B0604020202020204" pitchFamily="34" charset="0"/>
                  <a:cs typeface="Arial" panose="020B0604020202020204" pitchFamily="34" charset="0"/>
                </a:rPr>
                <a:t>Zarathustra đã nói như thế</a:t>
              </a:r>
              <a:r>
                <a:rPr lang="vi-VN" sz="2300" dirty="0">
                  <a:solidFill>
                    <a:schemeClr val="tx1"/>
                  </a:solidFill>
                  <a:latin typeface="Arial" panose="020B0604020202020204" pitchFamily="34" charset="0"/>
                  <a:cs typeface="Arial" panose="020B0604020202020204" pitchFamily="34" charset="0"/>
                </a:rPr>
                <a:t>)</a:t>
              </a:r>
            </a:p>
            <a:p>
              <a:pPr algn="just">
                <a:lnSpc>
                  <a:spcPct val="120000"/>
                </a:lnSpc>
              </a:pP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3B2D8F93-3E9F-FD4F-A881-CFA35CADEC6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608" b="93643" l="604" r="91449">
                          <a14:foregroundMark x1="68442" y1="27275" x2="71227" y2="29467"/>
                          <a14:foregroundMark x1="53219" y1="15292" x2="64268" y2="23989"/>
                          <a14:foregroundMark x1="71227" y1="28780" x2="71227" y2="28780"/>
                          <a14:foregroundMark x1="72374" y1="31719" x2="72736" y2="32646"/>
                          <a14:foregroundMark x1="71998" y1="30756" x2="72150" y2="31146"/>
                          <a14:foregroundMark x1="71227" y1="28780" x2="71998" y2="30756"/>
                          <a14:foregroundMark x1="56942" y1="18557" x2="62996" y2="24692"/>
                          <a14:foregroundMark x1="55433" y1="23024" x2="64487" y2="33333"/>
                          <a14:foregroundMark x1="35915" y1="26203" x2="55433" y2="59622"/>
                          <a14:foregroundMark x1="60765" y1="47423" x2="65996" y2="55155"/>
                          <a14:foregroundMark x1="72032" y1="54467" x2="75755" y2="60309"/>
                          <a14:foregroundMark x1="72032" y1="62887" x2="75755" y2="68643"/>
                          <a14:foregroundMark x1="80282" y1="64777" x2="90040" y2="66065"/>
                          <a14:foregroundMark x1="10362" y1="10223" x2="5858" y2="14505"/>
                          <a14:foregroundMark x1="17807" y1="17869" x2="18109" y2="42526"/>
                          <a14:foregroundMark x1="18109" y1="42526" x2="18612" y2="43557"/>
                          <a14:foregroundMark x1="11871" y1="75086" x2="36620" y2="87887"/>
                          <a14:foregroundMark x1="17807" y1="73110" x2="41650" y2="82131"/>
                          <a14:foregroundMark x1="41650" y1="82131" x2="41952" y2="82131"/>
                          <a14:foregroundMark x1="29879" y1="92354" x2="50905" y2="98797"/>
                          <a14:foregroundMark x1="50905" y1="98797" x2="72736" y2="94931"/>
                          <a14:foregroundMark x1="72736" y1="94931" x2="90342" y2="77491"/>
                          <a14:foregroundMark x1="90342" y1="77491" x2="91549" y2="73110"/>
                          <a14:foregroundMark x1="50201" y1="14691" x2="35915" y2="3780"/>
                          <a14:foregroundMark x1="604" y1="28780" x2="3521" y2="36512"/>
                          <a14:foregroundMark x1="8048" y1="81443" x2="12575" y2="93643"/>
                          <a14:backgroundMark x1="66700" y1="18557" x2="88531" y2="38402"/>
                          <a14:backgroundMark x1="75050" y1="42955" x2="80986" y2="54467"/>
                          <a14:backgroundMark x1="72736" y1="40979" x2="77968" y2="53866"/>
                          <a14:backgroundMark x1="63682" y1="24313" x2="70523" y2="32045"/>
                          <a14:backgroundMark x1="70523" y1="30756" x2="70523" y2="30756"/>
                          <a14:backgroundMark x1="4326" y1="13402" x2="3521" y2="17869"/>
                        </a14:backgroundRemoval>
                      </a14:imgEffect>
                    </a14:imgLayer>
                  </a14:imgProps>
                </a:ext>
              </a:extLst>
            </a:blip>
            <a:stretch>
              <a:fillRect/>
            </a:stretch>
          </p:blipFill>
          <p:spPr>
            <a:xfrm>
              <a:off x="1495276" y="2953891"/>
              <a:ext cx="2431840" cy="2847748"/>
            </a:xfrm>
            <a:prstGeom prst="rect">
              <a:avLst/>
            </a:prstGeom>
          </p:spPr>
        </p:pic>
      </p:grpSp>
      <p:grpSp>
        <p:nvGrpSpPr>
          <p:cNvPr id="29" name="Group 28">
            <a:extLst>
              <a:ext uri="{FF2B5EF4-FFF2-40B4-BE49-F238E27FC236}">
                <a16:creationId xmlns:a16="http://schemas.microsoft.com/office/drawing/2014/main" id="{1B5F7919-ED94-8947-8A66-708E219652B4}"/>
              </a:ext>
            </a:extLst>
          </p:cNvPr>
          <p:cNvGrpSpPr/>
          <p:nvPr/>
        </p:nvGrpSpPr>
        <p:grpSpPr>
          <a:xfrm>
            <a:off x="1356360" y="1963632"/>
            <a:ext cx="9384792" cy="3926635"/>
            <a:chOff x="1356360" y="1947139"/>
            <a:chExt cx="9384792" cy="3926635"/>
          </a:xfrm>
        </p:grpSpPr>
        <p:sp>
          <p:nvSpPr>
            <p:cNvPr id="19" name="Rectangle 18">
              <a:extLst>
                <a:ext uri="{FF2B5EF4-FFF2-40B4-BE49-F238E27FC236}">
                  <a16:creationId xmlns:a16="http://schemas.microsoft.com/office/drawing/2014/main" id="{A12D6D6D-FA3C-A94C-8E31-2701EFD4D1EB}"/>
                </a:ext>
              </a:extLst>
            </p:cNvPr>
            <p:cNvSpPr/>
            <p:nvPr/>
          </p:nvSpPr>
          <p:spPr>
            <a:xfrm>
              <a:off x="1356360" y="1947139"/>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232000" rIns="900000" rtlCol="0" anchor="ctr"/>
            <a:lstStyle/>
            <a:p>
              <a:pPr algn="just">
                <a:lnSpc>
                  <a:spcPct val="120000"/>
                </a:lnSpc>
              </a:pPr>
              <a:r>
                <a:rPr lang="vi-VN" sz="2300" dirty="0">
                  <a:solidFill>
                    <a:schemeClr val="tx1"/>
                  </a:solidFill>
                  <a:latin typeface="Arial" panose="020B0604020202020204" pitchFamily="34" charset="0"/>
                  <a:cs typeface="Arial" panose="020B0604020202020204" pitchFamily="34" charset="0"/>
                </a:rPr>
                <a:t>Người đàn ông phải kinh sợ người đàn bà </a:t>
              </a:r>
              <a:r>
                <a:rPr lang="vi-VN" sz="2300" strike="sngStrike" dirty="0">
                  <a:solidFill>
                    <a:srgbClr val="FF0000"/>
                  </a:solidFill>
                  <a:latin typeface="Arial" panose="020B0604020202020204" pitchFamily="34" charset="0"/>
                  <a:cs typeface="Arial" panose="020B0604020202020204" pitchFamily="34" charset="0"/>
                </a:rPr>
                <a:t>khi nàng thù hận</a:t>
              </a:r>
              <a:r>
                <a:rPr lang="vi-VN" sz="2300" dirty="0">
                  <a:solidFill>
                    <a:schemeClr val="tx1"/>
                  </a:solidFill>
                  <a:latin typeface="Arial" panose="020B0604020202020204" pitchFamily="34" charset="0"/>
                  <a:cs typeface="Arial" panose="020B0604020202020204" pitchFamily="34" charset="0"/>
                </a:rPr>
                <a:t>: bởi vì </a:t>
              </a:r>
              <a:r>
                <a:rPr lang="vi-VN" sz="2300" strike="sngStrike" dirty="0">
                  <a:solidFill>
                    <a:srgbClr val="FF0000"/>
                  </a:solidFill>
                  <a:latin typeface="Arial" panose="020B0604020202020204" pitchFamily="34" charset="0"/>
                  <a:cs typeface="Arial" panose="020B0604020202020204" pitchFamily="34" charset="0"/>
                </a:rPr>
                <a:t>tận thâm tâm đàn ông chỉ ác độc, nhưng tận thâm tâm</a:t>
              </a:r>
              <a:r>
                <a:rPr lang="vi-VN" sz="2300" dirty="0">
                  <a:solidFill>
                    <a:schemeClr val="tx1"/>
                  </a:solidFill>
                  <a:latin typeface="Arial" panose="020B0604020202020204" pitchFamily="34" charset="0"/>
                  <a:cs typeface="Arial" panose="020B0604020202020204" pitchFamily="34" charset="0"/>
                </a:rPr>
                <a:t>, đàn bà là xấu xa. (Nietsche, </a:t>
              </a:r>
              <a:r>
                <a:rPr lang="vi-VN" sz="2300" i="1" dirty="0">
                  <a:solidFill>
                    <a:schemeClr val="tx1"/>
                  </a:solidFill>
                  <a:latin typeface="Arial" panose="020B0604020202020204" pitchFamily="34" charset="0"/>
                  <a:cs typeface="Arial" panose="020B0604020202020204" pitchFamily="34" charset="0"/>
                </a:rPr>
                <a:t>Zarathustra đã nói như thế</a:t>
              </a:r>
              <a:r>
                <a:rPr lang="vi-VN" sz="2300" dirty="0">
                  <a:solidFill>
                    <a:schemeClr val="tx1"/>
                  </a:solidFill>
                  <a:latin typeface="Arial" panose="020B0604020202020204" pitchFamily="34" charset="0"/>
                  <a:cs typeface="Arial" panose="020B0604020202020204" pitchFamily="34" charset="0"/>
                </a:rPr>
                <a:t>)</a:t>
              </a:r>
            </a:p>
            <a:p>
              <a:pPr algn="just">
                <a:lnSpc>
                  <a:spcPct val="120000"/>
                </a:lnSpc>
              </a:pP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C6C5DFBD-EE55-034F-9936-0AF521C417F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608" b="93643" l="604" r="91449">
                          <a14:foregroundMark x1="53219" y1="15292" x2="64268" y2="23989"/>
                          <a14:foregroundMark x1="56942" y1="18557" x2="62996" y2="24692"/>
                          <a14:foregroundMark x1="55433" y1="23024" x2="64487" y2="33333"/>
                          <a14:foregroundMark x1="35915" y1="26203" x2="55433" y2="59622"/>
                          <a14:foregroundMark x1="60765" y1="47423" x2="65996" y2="55155"/>
                          <a14:foregroundMark x1="72032" y1="54467" x2="75755" y2="60309"/>
                          <a14:foregroundMark x1="72032" y1="62887" x2="75755" y2="68643"/>
                          <a14:foregroundMark x1="80282" y1="64777" x2="90040" y2="66065"/>
                          <a14:foregroundMark x1="10362" y1="10223" x2="5858" y2="14505"/>
                          <a14:foregroundMark x1="17807" y1="17869" x2="18109" y2="42526"/>
                          <a14:foregroundMark x1="18109" y1="42526" x2="18612" y2="43557"/>
                          <a14:foregroundMark x1="11871" y1="75086" x2="36620" y2="87887"/>
                          <a14:foregroundMark x1="17807" y1="73110" x2="41650" y2="82131"/>
                          <a14:foregroundMark x1="41650" y1="82131" x2="41952" y2="82131"/>
                          <a14:foregroundMark x1="29879" y1="92354" x2="50905" y2="98797"/>
                          <a14:foregroundMark x1="50905" y1="98797" x2="72736" y2="94931"/>
                          <a14:foregroundMark x1="72736" y1="94931" x2="90342" y2="77491"/>
                          <a14:foregroundMark x1="90342" y1="77491" x2="91549" y2="73110"/>
                          <a14:foregroundMark x1="50201" y1="14691" x2="35915" y2="3780"/>
                          <a14:foregroundMark x1="604" y1="28780" x2="3521" y2="36512"/>
                          <a14:foregroundMark x1="8048" y1="81443" x2="12575" y2="93643"/>
                          <a14:foregroundMark x1="67002" y1="36082" x2="67002" y2="36082"/>
                          <a14:foregroundMark x1="71831" y1="39347" x2="69920" y2="35653"/>
                          <a14:foregroundMark x1="70825" y1="36082" x2="70825" y2="36082"/>
                          <a14:backgroundMark x1="66700" y1="18557" x2="88531" y2="38402"/>
                          <a14:backgroundMark x1="75050" y1="42955" x2="80986" y2="54467"/>
                          <a14:backgroundMark x1="72736" y1="40979" x2="77968" y2="53866"/>
                          <a14:backgroundMark x1="63682" y1="24313" x2="70523" y2="32045"/>
                          <a14:backgroundMark x1="70523" y1="30756" x2="70523" y2="30756"/>
                          <a14:backgroundMark x1="4326" y1="13402" x2="3521" y2="17869"/>
                          <a14:backgroundMark x1="70322" y1="34021" x2="72233" y2="36082"/>
                          <a14:backgroundMark x1="72736" y1="35653" x2="72736" y2="35653"/>
                          <a14:backgroundMark x1="71831" y1="33247" x2="71328" y2="30412"/>
                          <a14:backgroundMark x1="71328" y1="29553" x2="71328" y2="29553"/>
                          <a14:backgroundMark x1="69920" y1="28351" x2="72233" y2="31186"/>
                          <a14:backgroundMark x1="67505" y1="43041" x2="69416" y2="45876"/>
                          <a14:backgroundMark x1="70825" y1="25515" x2="74648" y2="34450"/>
                          <a14:backgroundMark x1="68410" y1="25515" x2="77465" y2="32045"/>
                        </a14:backgroundRemoval>
                      </a14:imgEffect>
                    </a14:imgLayer>
                  </a14:imgProps>
                </a:ext>
              </a:extLst>
            </a:blip>
            <a:stretch>
              <a:fillRect/>
            </a:stretch>
          </p:blipFill>
          <p:spPr>
            <a:xfrm>
              <a:off x="1495276" y="2953891"/>
              <a:ext cx="2431840" cy="2847748"/>
            </a:xfrm>
            <a:prstGeom prst="rect">
              <a:avLst/>
            </a:prstGeom>
          </p:spPr>
        </p:pic>
      </p:grpSp>
      <p:grpSp>
        <p:nvGrpSpPr>
          <p:cNvPr id="25" name="Group 24">
            <a:extLst>
              <a:ext uri="{FF2B5EF4-FFF2-40B4-BE49-F238E27FC236}">
                <a16:creationId xmlns:a16="http://schemas.microsoft.com/office/drawing/2014/main" id="{CE86C6CF-360A-1B43-A2C8-7B18B1E87F71}"/>
              </a:ext>
            </a:extLst>
          </p:cNvPr>
          <p:cNvGrpSpPr/>
          <p:nvPr/>
        </p:nvGrpSpPr>
        <p:grpSpPr>
          <a:xfrm>
            <a:off x="1311932" y="1961524"/>
            <a:ext cx="9384792" cy="3926635"/>
            <a:chOff x="1356360" y="1967847"/>
            <a:chExt cx="9384792" cy="3926635"/>
          </a:xfrm>
        </p:grpSpPr>
        <p:sp>
          <p:nvSpPr>
            <p:cNvPr id="21" name="Rectangle 20">
              <a:extLst>
                <a:ext uri="{FF2B5EF4-FFF2-40B4-BE49-F238E27FC236}">
                  <a16:creationId xmlns:a16="http://schemas.microsoft.com/office/drawing/2014/main" id="{8F7155E1-2908-E844-84BD-EF88D6CC0F61}"/>
                </a:ext>
              </a:extLst>
            </p:cNvPr>
            <p:cNvSpPr/>
            <p:nvPr/>
          </p:nvSpPr>
          <p:spPr>
            <a:xfrm>
              <a:off x="1356360" y="1967847"/>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r>
                <a:rPr lang="en-US" sz="2300" dirty="0">
                  <a:solidFill>
                    <a:schemeClr val="tx1"/>
                  </a:solidFill>
                  <a:latin typeface="Arial" panose="020B0604020202020204" pitchFamily="34" charset="0"/>
                  <a:cs typeface="Arial" panose="020B0604020202020204" pitchFamily="34" charset="0"/>
                </a:rPr>
                <a:t>“</a:t>
              </a:r>
              <a:r>
                <a:rPr lang="en-US" sz="2300" dirty="0" err="1">
                  <a:solidFill>
                    <a:schemeClr val="tx1"/>
                  </a:solidFill>
                  <a:latin typeface="Arial" panose="020B0604020202020204" pitchFamily="34" charset="0"/>
                  <a:cs typeface="Arial" panose="020B0604020202020204" pitchFamily="34" charset="0"/>
                </a:rPr>
                <a:t>Hắn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chửi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như</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những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người</a:t>
              </a:r>
              <a:r>
                <a:rPr lang="en-US" sz="2300" dirty="0">
                  <a:solidFill>
                    <a:schemeClr val="tx1"/>
                  </a:solidFill>
                  <a:latin typeface="Arial" panose="020B0604020202020204" pitchFamily="34" charset="0"/>
                  <a:cs typeface="Arial" panose="020B0604020202020204" pitchFamily="34" charset="0"/>
                </a:rPr>
                <a:t> say </a:t>
              </a:r>
              <a:r>
                <a:rPr lang="en-US" sz="2300" dirty="0" err="1">
                  <a:solidFill>
                    <a:schemeClr val="tx1"/>
                  </a:solidFill>
                  <a:latin typeface="Arial" panose="020B0604020202020204" pitchFamily="34" charset="0"/>
                  <a:cs typeface="Arial" panose="020B0604020202020204" pitchFamily="34" charset="0"/>
                </a:rPr>
                <a:t>rượu</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hát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Giá</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hắn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biết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hát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có</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lẽ</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hắn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không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cần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chửi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Khổ</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cho</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hắn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khổ</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cho</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người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hắn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lại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không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biết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hát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hắn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chửi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cũng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như</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chiều</a:t>
              </a:r>
              <a:r>
                <a:rPr lang="en-US" sz="2300" dirty="0">
                  <a:solidFill>
                    <a:schemeClr val="tx1"/>
                  </a:solidFill>
                  <a:latin typeface="Arial" panose="020B0604020202020204" pitchFamily="34" charset="0"/>
                  <a:cs typeface="Arial" panose="020B0604020202020204" pitchFamily="34" charset="0"/>
                </a:rPr>
                <a:t> nay </a:t>
              </a:r>
              <a:r>
                <a:rPr lang="en-US" sz="2300" dirty="0" err="1">
                  <a:solidFill>
                    <a:schemeClr val="tx1"/>
                  </a:solidFill>
                  <a:latin typeface="Arial" panose="020B0604020202020204" pitchFamily="34" charset="0"/>
                  <a:cs typeface="Arial" panose="020B0604020202020204" pitchFamily="34" charset="0"/>
                </a:rPr>
                <a:t>hắn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chửi</a:t>
              </a:r>
              <a:r>
                <a:rPr lang="en-US" sz="2300" dirty="0">
                  <a:solidFill>
                    <a:schemeClr val="tx1"/>
                  </a:solidFill>
                  <a:latin typeface="Arial" panose="020B0604020202020204" pitchFamily="34" charset="0"/>
                  <a:cs typeface="Arial" panose="020B0604020202020204" pitchFamily="34" charset="0"/>
                </a:rPr>
                <a:t>.” (Nam Cao, “</a:t>
              </a:r>
              <a:r>
                <a:rPr lang="en-US" sz="2300" dirty="0" err="1">
                  <a:solidFill>
                    <a:schemeClr val="tx1"/>
                  </a:solidFill>
                  <a:latin typeface="Arial" panose="020B0604020202020204" pitchFamily="34" charset="0"/>
                  <a:cs typeface="Arial" panose="020B0604020202020204" pitchFamily="34" charset="0"/>
                </a:rPr>
                <a:t>Chí</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Phèo</a:t>
              </a:r>
              <a:r>
                <a:rPr lang="en-US" sz="2300" dirty="0">
                  <a:solidFill>
                    <a:schemeClr val="tx1"/>
                  </a:solidFill>
                  <a:latin typeface="Arial" panose="020B0604020202020204" pitchFamily="34" charset="0"/>
                  <a:cs typeface="Arial" panose="020B0604020202020204" pitchFamily="34" charset="0"/>
                </a:rPr>
                <a:t>”)</a:t>
              </a:r>
              <a:endParaRPr lang="vi-VN" sz="2300" dirty="0">
                <a:solidFill>
                  <a:schemeClr val="tx1"/>
                </a:solidFill>
                <a:latin typeface="Arial" panose="020B0604020202020204" pitchFamily="34" charset="0"/>
                <a:cs typeface="Arial" panose="020B0604020202020204" pitchFamily="34" charset="0"/>
              </a:endParaRPr>
            </a:p>
            <a:p>
              <a:pPr algn="just">
                <a:lnSpc>
                  <a:spcPct val="120000"/>
                </a:lnSpc>
              </a:pP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E2C03A13-2C53-AB43-A7F3-517E2876C7D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531" b="99036" l="4875" r="92340">
                          <a14:foregroundMark x1="71588" y1="36938" x2="92340" y2="25482"/>
                          <a14:foregroundMark x1="4875" y1="43897" x2="6128" y2="54818"/>
                          <a14:foregroundMark x1="21031" y1="89186" x2="26880" y2="99143"/>
                          <a14:foregroundMark x1="13370" y1="20021" x2="28273" y2="10493"/>
                          <a14:foregroundMark x1="28273" y1="10493" x2="28273" y2="10493"/>
                          <a14:foregroundMark x1="27577" y1="6531" x2="37326" y2="8994"/>
                        </a14:backgroundRemoval>
                      </a14:imgEffect>
                    </a14:imgLayer>
                  </a14:imgProps>
                </a:ext>
              </a:extLst>
            </a:blip>
            <a:stretch>
              <a:fillRect/>
            </a:stretch>
          </p:blipFill>
          <p:spPr>
            <a:xfrm>
              <a:off x="1418763" y="2378897"/>
              <a:ext cx="2631187" cy="3422742"/>
            </a:xfrm>
            <a:prstGeom prst="rect">
              <a:avLst/>
            </a:prstGeom>
          </p:spPr>
        </p:pic>
      </p:grpSp>
      <p:grpSp>
        <p:nvGrpSpPr>
          <p:cNvPr id="26" name="Group 25">
            <a:extLst>
              <a:ext uri="{FF2B5EF4-FFF2-40B4-BE49-F238E27FC236}">
                <a16:creationId xmlns:a16="http://schemas.microsoft.com/office/drawing/2014/main" id="{2DB4C25C-71AC-3043-8271-B591DD34DE79}"/>
              </a:ext>
            </a:extLst>
          </p:cNvPr>
          <p:cNvGrpSpPr/>
          <p:nvPr/>
        </p:nvGrpSpPr>
        <p:grpSpPr>
          <a:xfrm>
            <a:off x="1311932" y="1955200"/>
            <a:ext cx="9384792" cy="3926635"/>
            <a:chOff x="2807208" y="-2412021"/>
            <a:chExt cx="9384792" cy="3926635"/>
          </a:xfrm>
        </p:grpSpPr>
        <p:sp>
          <p:nvSpPr>
            <p:cNvPr id="27" name="Rectangle 26">
              <a:extLst>
                <a:ext uri="{FF2B5EF4-FFF2-40B4-BE49-F238E27FC236}">
                  <a16:creationId xmlns:a16="http://schemas.microsoft.com/office/drawing/2014/main" id="{CB585359-DF15-0541-9CF0-279162F3273A}"/>
                </a:ext>
              </a:extLst>
            </p:cNvPr>
            <p:cNvSpPr/>
            <p:nvPr/>
          </p:nvSpPr>
          <p:spPr>
            <a:xfrm>
              <a:off x="2807208" y="-2412021"/>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r>
                <a:rPr lang="en-US" sz="2300" dirty="0">
                  <a:solidFill>
                    <a:schemeClr val="tx1"/>
                  </a:solidFill>
                  <a:latin typeface="Arial" panose="020B0604020202020204" pitchFamily="34" charset="0"/>
                  <a:cs typeface="Arial" panose="020B0604020202020204" pitchFamily="34" charset="0"/>
                </a:rPr>
                <a:t>“</a:t>
              </a:r>
              <a:r>
                <a:rPr lang="en-US" sz="2300" dirty="0" err="1">
                  <a:solidFill>
                    <a:srgbClr val="FF0000"/>
                  </a:solidFill>
                  <a:latin typeface="Arial" panose="020B0604020202020204" pitchFamily="34" charset="0"/>
                  <a:cs typeface="Arial" panose="020B0604020202020204" pitchFamily="34" charset="0"/>
                </a:rPr>
                <a:t>Hắn</a:t>
              </a:r>
              <a:r>
                <a:rPr lang="en-US" sz="2300" dirty="0">
                  <a:solidFill>
                    <a:srgbClr val="FF0000"/>
                  </a:solidFill>
                  <a:latin typeface="Arial" panose="020B0604020202020204" pitchFamily="34" charset="0"/>
                  <a:cs typeface="Arial" panose="020B0604020202020204" pitchFamily="34" charset="0"/>
                </a:rPr>
                <a:t> </a:t>
              </a:r>
              <a:r>
                <a:rPr lang="en-US" sz="2300" dirty="0" err="1">
                  <a:solidFill>
                    <a:srgbClr val="FF0000"/>
                  </a:solidFill>
                  <a:latin typeface="Arial" panose="020B0604020202020204" pitchFamily="34" charset="0"/>
                  <a:cs typeface="Arial" panose="020B0604020202020204" pitchFamily="34" charset="0"/>
                </a:rPr>
                <a:t>chửi</a:t>
              </a:r>
              <a:r>
                <a:rPr lang="en-US" sz="2300" dirty="0">
                  <a:solidFill>
                    <a:srgbClr val="FF0000"/>
                  </a:solidFill>
                  <a:latin typeface="Arial" panose="020B0604020202020204" pitchFamily="34" charset="0"/>
                  <a:cs typeface="Arial" panose="020B0604020202020204" pitchFamily="34" charset="0"/>
                </a:rPr>
                <a:t> </a:t>
              </a:r>
              <a:r>
                <a:rPr lang="en-US" sz="2300" dirty="0" err="1">
                  <a:solidFill>
                    <a:srgbClr val="FF0000"/>
                  </a:solidFill>
                  <a:latin typeface="Arial" panose="020B0604020202020204" pitchFamily="34" charset="0"/>
                  <a:cs typeface="Arial" panose="020B0604020202020204" pitchFamily="34" charset="0"/>
                </a:rPr>
                <a:t>như</a:t>
              </a:r>
              <a:r>
                <a:rPr lang="en-US" sz="2300" dirty="0">
                  <a:solidFill>
                    <a:srgbClr val="FF0000"/>
                  </a:solidFill>
                  <a:latin typeface="Arial" panose="020B0604020202020204" pitchFamily="34" charset="0"/>
                  <a:cs typeface="Arial" panose="020B0604020202020204" pitchFamily="34" charset="0"/>
                </a:rPr>
                <a:t> </a:t>
              </a:r>
              <a:r>
                <a:rPr lang="en-US" sz="2300" dirty="0" err="1">
                  <a:solidFill>
                    <a:srgbClr val="FF0000"/>
                  </a:solidFill>
                  <a:latin typeface="Arial" panose="020B0604020202020204" pitchFamily="34" charset="0"/>
                  <a:cs typeface="Arial" panose="020B0604020202020204" pitchFamily="34" charset="0"/>
                </a:rPr>
                <a:t>những</a:t>
              </a:r>
              <a:r>
                <a:rPr lang="en-US" sz="2300" dirty="0">
                  <a:solidFill>
                    <a:srgbClr val="FF0000"/>
                  </a:solidFill>
                  <a:latin typeface="Arial" panose="020B0604020202020204" pitchFamily="34" charset="0"/>
                  <a:cs typeface="Arial" panose="020B0604020202020204" pitchFamily="34" charset="0"/>
                </a:rPr>
                <a:t> </a:t>
              </a:r>
              <a:r>
                <a:rPr lang="en-US" sz="2300" dirty="0" err="1">
                  <a:solidFill>
                    <a:srgbClr val="FF0000"/>
                  </a:solidFill>
                  <a:latin typeface="Arial" panose="020B0604020202020204" pitchFamily="34" charset="0"/>
                  <a:cs typeface="Arial" panose="020B0604020202020204" pitchFamily="34" charset="0"/>
                </a:rPr>
                <a:t>người</a:t>
              </a:r>
              <a:r>
                <a:rPr lang="en-US" sz="2300" dirty="0">
                  <a:solidFill>
                    <a:srgbClr val="FF0000"/>
                  </a:solidFill>
                  <a:latin typeface="Arial" panose="020B0604020202020204" pitchFamily="34" charset="0"/>
                  <a:cs typeface="Arial" panose="020B0604020202020204" pitchFamily="34" charset="0"/>
                </a:rPr>
                <a:t> say </a:t>
              </a:r>
              <a:r>
                <a:rPr lang="en-US" sz="2300" dirty="0" err="1">
                  <a:solidFill>
                    <a:srgbClr val="FF0000"/>
                  </a:solidFill>
                  <a:latin typeface="Arial" panose="020B0604020202020204" pitchFamily="34" charset="0"/>
                  <a:cs typeface="Arial" panose="020B0604020202020204" pitchFamily="34" charset="0"/>
                </a:rPr>
                <a:t>rượu</a:t>
              </a:r>
              <a:r>
                <a:rPr lang="en-US" sz="2300" dirty="0">
                  <a:solidFill>
                    <a:srgbClr val="FF0000"/>
                  </a:solidFill>
                  <a:latin typeface="Arial" panose="020B0604020202020204" pitchFamily="34" charset="0"/>
                  <a:cs typeface="Arial" panose="020B0604020202020204" pitchFamily="34" charset="0"/>
                </a:rPr>
                <a:t> </a:t>
              </a:r>
              <a:r>
                <a:rPr lang="en-US" sz="2300" dirty="0" err="1">
                  <a:solidFill>
                    <a:srgbClr val="FF0000"/>
                  </a:solidFill>
                  <a:latin typeface="Arial" panose="020B0604020202020204" pitchFamily="34" charset="0"/>
                  <a:cs typeface="Arial" panose="020B0604020202020204" pitchFamily="34" charset="0"/>
                </a:rPr>
                <a:t>hát</a:t>
              </a:r>
              <a:r>
                <a:rPr lang="en-US" sz="2300" dirty="0">
                  <a:solidFill>
                    <a:srgbClr val="FF0000"/>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Giá</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hắn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biết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hát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có</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lẽ</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hắn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không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cần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chửi</a:t>
              </a:r>
              <a:r>
                <a:rPr lang="en-US" sz="2300" dirty="0">
                  <a:solidFill>
                    <a:schemeClr val="tx1"/>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Khổ</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cho</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hắn</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và</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khổ</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cho</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người</a:t>
              </a:r>
              <a:r>
                <a:rPr lang="en-US" sz="2300" strike="sngStrike" dirty="0">
                  <a:solidFill>
                    <a:srgbClr val="FF0000"/>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hắn</a:t>
              </a:r>
              <a:r>
                <a:rPr lang="en-US" sz="2300" dirty="0">
                  <a:solidFill>
                    <a:schemeClr val="tx1"/>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lại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không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biết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hát</a:t>
              </a:r>
              <a:r>
                <a:rPr lang="en-US" sz="2300" dirty="0">
                  <a:solidFill>
                    <a:schemeClr val="tx1"/>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Thì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hắn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chửi</a:t>
              </a:r>
              <a:r>
                <a:rPr lang="en-US" sz="2300" dirty="0">
                  <a:solidFill>
                    <a:schemeClr val="tx1"/>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cũng</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như</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chiều</a:t>
              </a:r>
              <a:r>
                <a:rPr lang="en-US" sz="2300" strike="sngStrike" dirty="0">
                  <a:solidFill>
                    <a:srgbClr val="FF0000"/>
                  </a:solidFill>
                  <a:latin typeface="Arial" panose="020B0604020202020204" pitchFamily="34" charset="0"/>
                  <a:cs typeface="Arial" panose="020B0604020202020204" pitchFamily="34" charset="0"/>
                </a:rPr>
                <a:t> nay </a:t>
              </a:r>
              <a:r>
                <a:rPr lang="en-US" sz="2300" strike="sngStrike" dirty="0" err="1">
                  <a:solidFill>
                    <a:srgbClr val="FF0000"/>
                  </a:solidFill>
                  <a:latin typeface="Arial" panose="020B0604020202020204" pitchFamily="34" charset="0"/>
                  <a:cs typeface="Arial" panose="020B0604020202020204" pitchFamily="34" charset="0"/>
                </a:rPr>
                <a:t>hắn</a:t>
              </a:r>
              <a:r>
                <a:rPr lang="en-US" sz="2300" strike="sngStrike" dirty="0">
                  <a:solidFill>
                    <a:srgbClr val="FF0000"/>
                  </a:solidFill>
                  <a:latin typeface="Arial" panose="020B0604020202020204" pitchFamily="34" charset="0"/>
                  <a:cs typeface="Arial" panose="020B0604020202020204" pitchFamily="34" charset="0"/>
                </a:rPr>
                <a:t> </a:t>
              </a:r>
              <a:r>
                <a:rPr lang="en-US" sz="2300" strike="sngStrike" dirty="0" err="1">
                  <a:solidFill>
                    <a:srgbClr val="FF0000"/>
                  </a:solidFill>
                  <a:latin typeface="Arial" panose="020B0604020202020204" pitchFamily="34" charset="0"/>
                  <a:cs typeface="Arial" panose="020B0604020202020204" pitchFamily="34" charset="0"/>
                </a:rPr>
                <a:t>chửi</a:t>
              </a:r>
              <a:r>
                <a:rPr lang="en-US" sz="2300" strike="sngStrike" dirty="0">
                  <a:solidFill>
                    <a:srgbClr val="FF0000"/>
                  </a:solidFill>
                  <a:latin typeface="Arial" panose="020B0604020202020204" pitchFamily="34" charset="0"/>
                  <a:cs typeface="Arial" panose="020B0604020202020204" pitchFamily="34" charset="0"/>
                </a:rPr>
                <a:t>.</a:t>
              </a:r>
              <a:r>
                <a:rPr lang="en-US" sz="2300" dirty="0">
                  <a:solidFill>
                    <a:schemeClr val="tx1"/>
                  </a:solidFill>
                  <a:latin typeface="Arial" panose="020B0604020202020204" pitchFamily="34" charset="0"/>
                  <a:cs typeface="Arial" panose="020B0604020202020204" pitchFamily="34" charset="0"/>
                </a:rPr>
                <a:t>” (Nam Cao, “</a:t>
              </a:r>
              <a:r>
                <a:rPr lang="en-US" sz="2300" dirty="0" err="1">
                  <a:solidFill>
                    <a:schemeClr val="tx1"/>
                  </a:solidFill>
                  <a:latin typeface="Arial" panose="020B0604020202020204" pitchFamily="34" charset="0"/>
                  <a:cs typeface="Arial" panose="020B0604020202020204" pitchFamily="34" charset="0"/>
                </a:rPr>
                <a:t>Chí</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Phèo</a:t>
              </a:r>
              <a:r>
                <a:rPr lang="en-US" sz="2300" dirty="0">
                  <a:solidFill>
                    <a:schemeClr val="tx1"/>
                  </a:solidFill>
                  <a:latin typeface="Arial" panose="020B0604020202020204" pitchFamily="34" charset="0"/>
                  <a:cs typeface="Arial" panose="020B0604020202020204" pitchFamily="34" charset="0"/>
                </a:rPr>
                <a:t>”)</a:t>
              </a:r>
              <a:endParaRPr lang="vi-VN" sz="2300" dirty="0">
                <a:solidFill>
                  <a:schemeClr val="tx1"/>
                </a:solidFill>
                <a:latin typeface="Arial" panose="020B0604020202020204" pitchFamily="34" charset="0"/>
                <a:cs typeface="Arial" panose="020B0604020202020204" pitchFamily="34" charset="0"/>
              </a:endParaRPr>
            </a:p>
            <a:p>
              <a:pPr algn="just">
                <a:lnSpc>
                  <a:spcPct val="120000"/>
                </a:lnSpc>
              </a:pP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251B4FC5-5BC0-7B48-883A-08C4BA067094}"/>
                </a:ext>
              </a:extLst>
            </p:cNvPr>
            <p:cNvPicPr>
              <a:picLocks noChangeAspect="1"/>
            </p:cNvPicPr>
            <p:nvPr/>
          </p:nvPicPr>
          <p:blipFill>
            <a:blip r:embed="rId11">
              <a:extLst>
                <a:ext uri="{BEBA8EAE-BF5A-486C-A8C5-ECC9F3942E4B}">
                  <a14:imgProps xmlns:a14="http://schemas.microsoft.com/office/drawing/2010/main">
                    <a14:imgLayer r:embed="rId13">
                      <a14:imgEffect>
                        <a14:backgroundRemoval t="6531" b="99036" l="4875" r="92340">
                          <a14:foregroundMark x1="71588" y1="36938" x2="92340" y2="25482"/>
                          <a14:foregroundMark x1="4875" y1="43897" x2="6128" y2="54818"/>
                          <a14:foregroundMark x1="21031" y1="89186" x2="26880" y2="99143"/>
                          <a14:foregroundMark x1="13370" y1="20021" x2="28273" y2="10493"/>
                          <a14:foregroundMark x1="28273" y1="10493" x2="28273" y2="10493"/>
                          <a14:foregroundMark x1="27577" y1="6531" x2="37326" y2="8994"/>
                        </a14:backgroundRemoval>
                      </a14:imgEffect>
                    </a14:imgLayer>
                  </a14:imgProps>
                </a:ext>
              </a:extLst>
            </a:blip>
            <a:stretch>
              <a:fillRect/>
            </a:stretch>
          </p:blipFill>
          <p:spPr>
            <a:xfrm>
              <a:off x="2869611" y="-1979496"/>
              <a:ext cx="2631187" cy="3422742"/>
            </a:xfrm>
            <a:prstGeom prst="rect">
              <a:avLst/>
            </a:prstGeom>
          </p:spPr>
        </p:pic>
      </p:grpSp>
    </p:spTree>
    <p:extLst>
      <p:ext uri="{BB962C8B-B14F-4D97-AF65-F5344CB8AC3E}">
        <p14:creationId xmlns:p14="http://schemas.microsoft.com/office/powerpoint/2010/main" val="3224670152"/>
      </p:ext>
    </p:extLst>
  </p:cSld>
  <p:clrMapOvr>
    <a:masterClrMapping/>
  </p:clrMapOvr>
  <mc:AlternateContent xmlns:mc="http://schemas.openxmlformats.org/markup-compatibility/2006" xmlns:p14="http://schemas.microsoft.com/office/powerpoint/2010/main">
    <mc:Choice Requires="p14">
      <p:transition spd="slow" p14:dur="2000">
        <p:wipe/>
        <p:sndAc>
          <p:stSnd>
            <p:snd r:embed="rId2" name="type.wav"/>
          </p:stSnd>
        </p:sndAc>
      </p:transition>
    </mc:Choice>
    <mc:Fallback xmlns="">
      <p:transition spd="slow">
        <p:wipe/>
        <p:sndAc>
          <p:stSnd>
            <p:snd r:embed="rId15" name="typ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checkerboard(across)">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heckerboard(across)">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checkerboard(across)">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4C9C4-D6DB-EF4F-A127-2B53B990B356}"/>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GIỚI THIỆU VỀ HỌC PHẦN</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(E-learning)</a:t>
            </a:r>
          </a:p>
        </p:txBody>
      </p:sp>
      <p:sp>
        <p:nvSpPr>
          <p:cNvPr id="3" name="Content Placeholder 2">
            <a:extLst>
              <a:ext uri="{FF2B5EF4-FFF2-40B4-BE49-F238E27FC236}">
                <a16:creationId xmlns:a16="http://schemas.microsoft.com/office/drawing/2014/main" id="{8C38F7D0-253F-964D-A673-F310E8F50CED}"/>
              </a:ext>
            </a:extLst>
          </p:cNvPr>
          <p:cNvSpPr>
            <a:spLocks noGrp="1"/>
          </p:cNvSpPr>
          <p:nvPr>
            <p:ph idx="1"/>
          </p:nvPr>
        </p:nvSpPr>
        <p:spPr>
          <a:xfrm>
            <a:off x="1418992" y="1892532"/>
            <a:ext cx="9354015" cy="4351338"/>
          </a:xfrm>
        </p:spPr>
        <p:txBody>
          <a:bodyPr/>
          <a:lstStyle/>
          <a:p>
            <a:r>
              <a:rPr lang="en-US" dirty="0"/>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cương</a:t>
            </a:r>
            <a:r>
              <a:rPr lang="en-US" dirty="0">
                <a:latin typeface="Times New Roman" panose="02020603050405020304" pitchFamily="18" charset="0"/>
                <a:cs typeface="Times New Roman" panose="02020603050405020304" pitchFamily="18" charset="0"/>
              </a:rPr>
              <a:t> chi </a:t>
            </a:r>
            <a:r>
              <a:rPr lang="en-US" dirty="0" err="1">
                <a:latin typeface="Times New Roman" panose="02020603050405020304" pitchFamily="18" charset="0"/>
                <a:cs typeface="Times New Roman" panose="02020603050405020304" pitchFamily="18" charset="0"/>
              </a:rPr>
              <a:t>tiết</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7483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9AE1B4A-F226-1D4A-8270-EADD5CED2B2E}"/>
              </a:ext>
            </a:extLst>
          </p:cNvPr>
          <p:cNvGrpSpPr/>
          <p:nvPr/>
        </p:nvGrpSpPr>
        <p:grpSpPr>
          <a:xfrm>
            <a:off x="1356360" y="1967847"/>
            <a:ext cx="9384792" cy="3926635"/>
            <a:chOff x="1356360" y="1967847"/>
            <a:chExt cx="9384792" cy="3926635"/>
          </a:xfrm>
        </p:grpSpPr>
        <p:sp>
          <p:nvSpPr>
            <p:cNvPr id="5" name="Rectangle 4">
              <a:extLst>
                <a:ext uri="{FF2B5EF4-FFF2-40B4-BE49-F238E27FC236}">
                  <a16:creationId xmlns:a16="http://schemas.microsoft.com/office/drawing/2014/main" id="{C4A3D6FB-5506-DD4D-A5DE-1E569948E1F2}"/>
                </a:ext>
              </a:extLst>
            </p:cNvPr>
            <p:cNvSpPr/>
            <p:nvPr/>
          </p:nvSpPr>
          <p:spPr>
            <a:xfrm>
              <a:off x="1356360" y="1967847"/>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r>
                <a:rPr lang="vi-VN" sz="2300" dirty="0">
                  <a:solidFill>
                    <a:schemeClr val="tx1"/>
                  </a:solidFill>
                  <a:latin typeface="Arial" panose="020B0604020202020204" pitchFamily="34" charset="0"/>
                  <a:cs typeface="Arial" panose="020B0604020202020204" pitchFamily="34" charset="0"/>
                </a:rPr>
                <a:t>Vào buổi bình minh của nền khoa học hiện đại, Francis Bacon là người đầu tiên nhấn mạnh đến yêu cầu phải làm cho ngôn ngữ được trong sạch và chính xác. </a:t>
              </a:r>
            </a:p>
            <a:p>
              <a:pPr algn="r">
                <a:lnSpc>
                  <a:spcPct val="120000"/>
                </a:lnSpc>
              </a:pPr>
              <a:r>
                <a:rPr lang="vi-VN" dirty="0">
                  <a:solidFill>
                    <a:schemeClr val="tx1"/>
                  </a:solidFill>
                  <a:latin typeface="Arial" panose="020B0604020202020204" pitchFamily="34" charset="0"/>
                  <a:cs typeface="Arial" panose="020B0604020202020204" pitchFamily="34" charset="0"/>
                </a:rPr>
                <a:t>(</a:t>
              </a:r>
              <a:r>
                <a:rPr lang="vi-VN" sz="2000" dirty="0">
                  <a:solidFill>
                    <a:schemeClr val="tx1"/>
                  </a:solidFill>
                  <a:latin typeface="Arial" panose="020B0604020202020204" pitchFamily="34" charset="0"/>
                  <a:cs typeface="Arial" panose="020B0604020202020204" pitchFamily="34" charset="0"/>
                </a:rPr>
                <a:t>Bùi Văn Nam Sơn, </a:t>
              </a:r>
              <a:r>
                <a:rPr lang="vi-VN" sz="2000" i="1" dirty="0">
                  <a:solidFill>
                    <a:schemeClr val="tx1"/>
                  </a:solidFill>
                  <a:latin typeface="Arial" panose="020B0604020202020204" pitchFamily="34" charset="0"/>
                  <a:cs typeface="Arial" panose="020B0604020202020204" pitchFamily="34" charset="0"/>
                </a:rPr>
                <a:t>Trò chuyện triết học)</a:t>
              </a:r>
              <a:r>
                <a:rPr lang="en-VN" sz="2000" dirty="0">
                  <a:solidFill>
                    <a:schemeClr val="tx1"/>
                  </a:solidFill>
                  <a:effectLst/>
                  <a:latin typeface="Arial" panose="020B0604020202020204" pitchFamily="34" charset="0"/>
                  <a:cs typeface="Arial" panose="020B0604020202020204" pitchFamily="34" charset="0"/>
                </a:rPr>
                <a:t>  </a:t>
              </a:r>
              <a:endParaRPr sz="2000" dirty="0">
                <a:solidFill>
                  <a:schemeClr val="tx1"/>
                </a:solidFill>
                <a:latin typeface="Arial" panose="020B0604020202020204" pitchFamily="34" charset="0"/>
                <a:cs typeface="Arial" panose="020B0604020202020204" pitchFamily="34" charset="0"/>
              </a:endParaRPr>
            </a:p>
          </p:txBody>
        </p:sp>
        <p:pic>
          <p:nvPicPr>
            <p:cNvPr id="3074" name="Picture 2" descr="Francis Bacon 1st Viscount St Alban Stock Illustration - Download Image Now  - iStock">
              <a:extLst>
                <a:ext uri="{FF2B5EF4-FFF2-40B4-BE49-F238E27FC236}">
                  <a16:creationId xmlns:a16="http://schemas.microsoft.com/office/drawing/2014/main" id="{AA53C884-9C41-B241-8612-4847F7148A1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883" b="89844" l="1974" r="89803">
                          <a14:foregroundMark x1="47697" y1="31543" x2="48246" y2="40332"/>
                          <a14:foregroundMark x1="48246" y1="39844" x2="50987" y2="40332"/>
                          <a14:foregroundMark x1="42325" y1="9277" x2="55921" y2="8789"/>
                          <a14:foregroundMark x1="43969" y1="4883" x2="51535" y2="4883"/>
                          <a14:foregroundMark x1="67325" y1="45215" x2="73904" y2="51465"/>
                          <a14:foregroundMark x1="73355" y1="55371" x2="80482" y2="61719"/>
                          <a14:foregroundMark x1="27522" y1="37891" x2="24890" y2="48047"/>
                          <a14:foregroundMark x1="22149" y1="50000" x2="8443" y2="56348"/>
                          <a14:foregroundMark x1="12281" y1="54395" x2="21601" y2="50488"/>
                          <a14:foregroundMark x1="1974" y1="64160" x2="8443" y2="58789"/>
                          <a14:foregroundMark x1="6798" y1="65527" x2="25987" y2="74805"/>
                          <a14:foregroundMark x1="36294" y1="49512" x2="49342" y2="57813"/>
                          <a14:foregroundMark x1="78838" y1="66992" x2="79386" y2="74316"/>
                          <a14:foregroundMark x1="79386" y1="83105" x2="83224" y2="87402"/>
                          <a14:foregroundMark x1="26425" y1="82617" x2="26425" y2="82617"/>
                          <a14:foregroundMark x1="29715" y1="83105" x2="36842" y2="84961"/>
                          <a14:foregroundMark x1="21053" y1="83594" x2="21601" y2="87402"/>
                          <a14:foregroundMark x1="17215" y1="75781" x2="21053" y2="82129"/>
                        </a14:backgroundRemoval>
                      </a14:imgEffect>
                    </a14:imgLayer>
                  </a14:imgProps>
                </a:ext>
                <a:ext uri="{28A0092B-C50C-407E-A947-70E740481C1C}">
                  <a14:useLocalDpi xmlns:a14="http://schemas.microsoft.com/office/drawing/2010/main" val="0"/>
                </a:ext>
              </a:extLst>
            </a:blip>
            <a:srcRect/>
            <a:stretch>
              <a:fillRect/>
            </a:stretch>
          </p:blipFill>
          <p:spPr bwMode="auto">
            <a:xfrm>
              <a:off x="1434806" y="2486286"/>
              <a:ext cx="2942055" cy="3302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D4C48088-8845-314E-8254-3428C3FA5354}"/>
              </a:ext>
            </a:extLst>
          </p:cNvPr>
          <p:cNvGrpSpPr/>
          <p:nvPr/>
        </p:nvGrpSpPr>
        <p:grpSpPr>
          <a:xfrm>
            <a:off x="1377391" y="1964259"/>
            <a:ext cx="9384792" cy="3926635"/>
            <a:chOff x="1318330" y="1881280"/>
            <a:chExt cx="9384792" cy="3926635"/>
          </a:xfrm>
        </p:grpSpPr>
        <p:sp>
          <p:nvSpPr>
            <p:cNvPr id="9" name="Rectangle 8">
              <a:extLst>
                <a:ext uri="{FF2B5EF4-FFF2-40B4-BE49-F238E27FC236}">
                  <a16:creationId xmlns:a16="http://schemas.microsoft.com/office/drawing/2014/main" id="{3D416BAF-2B4F-7244-B1FD-67ABCFF00C3E}"/>
                </a:ext>
              </a:extLst>
            </p:cNvPr>
            <p:cNvSpPr/>
            <p:nvPr/>
          </p:nvSpPr>
          <p:spPr>
            <a:xfrm>
              <a:off x="1318330" y="1881280"/>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r>
                <a:rPr lang="vi-VN" sz="2300" strike="sngStrike" dirty="0">
                  <a:solidFill>
                    <a:srgbClr val="FF0000"/>
                  </a:solidFill>
                  <a:latin typeface="Arial" panose="020B0604020202020204" pitchFamily="34" charset="0"/>
                  <a:cs typeface="Arial" panose="020B0604020202020204" pitchFamily="34" charset="0"/>
                </a:rPr>
                <a:t>Vào buổi bình minh của nền khoa học hiện đại,</a:t>
              </a:r>
              <a:r>
                <a:rPr lang="vi-VN" sz="2300" dirty="0">
                  <a:solidFill>
                    <a:schemeClr val="tx1"/>
                  </a:solidFill>
                  <a:latin typeface="Arial" panose="020B0604020202020204" pitchFamily="34" charset="0"/>
                  <a:cs typeface="Arial" panose="020B0604020202020204" pitchFamily="34" charset="0"/>
                </a:rPr>
                <a:t> Francis Bacon là người đầu tiên nhấn mạnh đến yêu cầu phải làm cho ngôn ngữ được trong sạch và chính xác. </a:t>
              </a:r>
            </a:p>
            <a:p>
              <a:pPr algn="r">
                <a:lnSpc>
                  <a:spcPct val="120000"/>
                </a:lnSpc>
              </a:pPr>
              <a:r>
                <a:rPr lang="vi-VN" dirty="0">
                  <a:solidFill>
                    <a:schemeClr val="tx1"/>
                  </a:solidFill>
                  <a:latin typeface="Arial" panose="020B0604020202020204" pitchFamily="34" charset="0"/>
                  <a:cs typeface="Arial" panose="020B0604020202020204" pitchFamily="34" charset="0"/>
                </a:rPr>
                <a:t>(</a:t>
              </a:r>
              <a:r>
                <a:rPr lang="vi-VN" sz="2000" dirty="0">
                  <a:solidFill>
                    <a:schemeClr val="tx1"/>
                  </a:solidFill>
                  <a:latin typeface="Arial" panose="020B0604020202020204" pitchFamily="34" charset="0"/>
                  <a:cs typeface="Arial" panose="020B0604020202020204" pitchFamily="34" charset="0"/>
                </a:rPr>
                <a:t>Bùi Văn Nam Sơn, </a:t>
              </a:r>
              <a:r>
                <a:rPr lang="vi-VN" sz="2000" i="1" dirty="0">
                  <a:solidFill>
                    <a:schemeClr val="tx1"/>
                  </a:solidFill>
                  <a:latin typeface="Arial" panose="020B0604020202020204" pitchFamily="34" charset="0"/>
                  <a:cs typeface="Arial" panose="020B0604020202020204" pitchFamily="34" charset="0"/>
                </a:rPr>
                <a:t>Trò chuyện triết học)</a:t>
              </a:r>
              <a:r>
                <a:rPr lang="en-VN" sz="2000" dirty="0">
                  <a:solidFill>
                    <a:schemeClr val="tx1"/>
                  </a:solidFill>
                  <a:effectLst/>
                  <a:latin typeface="Arial" panose="020B0604020202020204" pitchFamily="34" charset="0"/>
                  <a:cs typeface="Arial" panose="020B0604020202020204" pitchFamily="34" charset="0"/>
                </a:rPr>
                <a:t>  </a:t>
              </a:r>
              <a:endParaRPr sz="2000" dirty="0">
                <a:solidFill>
                  <a:schemeClr val="tx1"/>
                </a:solidFill>
                <a:latin typeface="Arial" panose="020B0604020202020204" pitchFamily="34" charset="0"/>
                <a:cs typeface="Arial" panose="020B0604020202020204" pitchFamily="34" charset="0"/>
              </a:endParaRPr>
            </a:p>
          </p:txBody>
        </p:sp>
        <p:pic>
          <p:nvPicPr>
            <p:cNvPr id="10" name="Picture 2" descr="Francis Bacon 1st Viscount St Alban Stock Illustration - Download Image Now  - iStock">
              <a:extLst>
                <a:ext uri="{FF2B5EF4-FFF2-40B4-BE49-F238E27FC236}">
                  <a16:creationId xmlns:a16="http://schemas.microsoft.com/office/drawing/2014/main" id="{F636DB2D-EF25-A543-B6A5-93B8A315C0A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883" b="89844" l="1974" r="89803">
                          <a14:foregroundMark x1="47697" y1="31543" x2="48246" y2="40332"/>
                          <a14:foregroundMark x1="48246" y1="39844" x2="50987" y2="40332"/>
                          <a14:foregroundMark x1="42325" y1="9277" x2="55921" y2="8789"/>
                          <a14:foregroundMark x1="43969" y1="4883" x2="51535" y2="4883"/>
                          <a14:foregroundMark x1="67325" y1="45215" x2="73904" y2="51465"/>
                          <a14:foregroundMark x1="73355" y1="55371" x2="80482" y2="61719"/>
                          <a14:foregroundMark x1="27522" y1="37891" x2="24890" y2="48047"/>
                          <a14:foregroundMark x1="22149" y1="50000" x2="8443" y2="56348"/>
                          <a14:foregroundMark x1="12281" y1="54395" x2="21601" y2="50488"/>
                          <a14:foregroundMark x1="1974" y1="64160" x2="8443" y2="58789"/>
                          <a14:foregroundMark x1="6798" y1="65527" x2="25987" y2="74805"/>
                          <a14:foregroundMark x1="36294" y1="49512" x2="49342" y2="57813"/>
                          <a14:foregroundMark x1="78838" y1="66992" x2="79386" y2="74316"/>
                          <a14:foregroundMark x1="79386" y1="83105" x2="83224" y2="87402"/>
                          <a14:foregroundMark x1="26425" y1="82617" x2="26425" y2="82617"/>
                          <a14:foregroundMark x1="29715" y1="83105" x2="36842" y2="84961"/>
                          <a14:foregroundMark x1="21053" y1="83594" x2="21601" y2="87402"/>
                          <a14:foregroundMark x1="17215" y1="75781" x2="21053" y2="82129"/>
                        </a14:backgroundRemoval>
                      </a14:imgEffect>
                    </a14:imgLayer>
                  </a14:imgProps>
                </a:ext>
                <a:ext uri="{28A0092B-C50C-407E-A947-70E740481C1C}">
                  <a14:useLocalDpi xmlns:a14="http://schemas.microsoft.com/office/drawing/2010/main" val="0"/>
                </a:ext>
              </a:extLst>
            </a:blip>
            <a:srcRect/>
            <a:stretch>
              <a:fillRect/>
            </a:stretch>
          </p:blipFill>
          <p:spPr bwMode="auto">
            <a:xfrm>
              <a:off x="1396776" y="2399719"/>
              <a:ext cx="2942055" cy="3302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B71D25C2-7A14-734F-B05C-83B2C40F6240}"/>
              </a:ext>
            </a:extLst>
          </p:cNvPr>
          <p:cNvGrpSpPr/>
          <p:nvPr/>
        </p:nvGrpSpPr>
        <p:grpSpPr>
          <a:xfrm>
            <a:off x="1377391" y="1971414"/>
            <a:ext cx="9384792" cy="3926635"/>
            <a:chOff x="1318330" y="1933912"/>
            <a:chExt cx="9384792" cy="3926635"/>
          </a:xfrm>
        </p:grpSpPr>
        <p:sp>
          <p:nvSpPr>
            <p:cNvPr id="29" name="Rectangle 28">
              <a:extLst>
                <a:ext uri="{FF2B5EF4-FFF2-40B4-BE49-F238E27FC236}">
                  <a16:creationId xmlns:a16="http://schemas.microsoft.com/office/drawing/2014/main" id="{55180E25-12CD-314B-AFE9-D59CD1E97135}"/>
                </a:ext>
              </a:extLst>
            </p:cNvPr>
            <p:cNvSpPr/>
            <p:nvPr/>
          </p:nvSpPr>
          <p:spPr>
            <a:xfrm>
              <a:off x="1318330" y="1933912"/>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r>
                <a:rPr lang="vi-VN" sz="2300" strike="sngStrike" dirty="0">
                  <a:solidFill>
                    <a:srgbClr val="FF0000"/>
                  </a:solidFill>
                  <a:latin typeface="Arial" panose="020B0604020202020204" pitchFamily="34" charset="0"/>
                  <a:cs typeface="Arial" panose="020B0604020202020204" pitchFamily="34" charset="0"/>
                </a:rPr>
                <a:t>Vào buổi bình minh của nền khoa học hiện đại,</a:t>
              </a:r>
              <a:r>
                <a:rPr lang="vi-VN" sz="2300" dirty="0">
                  <a:solidFill>
                    <a:schemeClr val="tx1"/>
                  </a:solidFill>
                  <a:latin typeface="Arial" panose="020B0604020202020204" pitchFamily="34" charset="0"/>
                  <a:cs typeface="Arial" panose="020B0604020202020204" pitchFamily="34" charset="0"/>
                </a:rPr>
                <a:t> Francis Bacon </a:t>
              </a:r>
              <a:r>
                <a:rPr lang="vi-VN" sz="2300" strike="sngStrike" dirty="0">
                  <a:solidFill>
                    <a:srgbClr val="0070C0"/>
                  </a:solidFill>
                  <a:latin typeface="Arial" panose="020B0604020202020204" pitchFamily="34" charset="0"/>
                  <a:cs typeface="Arial" panose="020B0604020202020204" pitchFamily="34" charset="0"/>
                </a:rPr>
                <a:t>[là người đầu tiên]</a:t>
              </a:r>
              <a:r>
                <a:rPr lang="vi-VN" sz="2300" dirty="0">
                  <a:solidFill>
                    <a:schemeClr val="tx1"/>
                  </a:solidFill>
                  <a:latin typeface="Arial" panose="020B0604020202020204" pitchFamily="34" charset="0"/>
                  <a:cs typeface="Arial" panose="020B0604020202020204" pitchFamily="34" charset="0"/>
                </a:rPr>
                <a:t> nhấn mạnh đến yêu cầu phải làm cho ngôn ngữ được trong sạch và chính xác. </a:t>
              </a:r>
            </a:p>
            <a:p>
              <a:pPr algn="r">
                <a:lnSpc>
                  <a:spcPct val="120000"/>
                </a:lnSpc>
              </a:pPr>
              <a:r>
                <a:rPr lang="vi-VN" dirty="0">
                  <a:solidFill>
                    <a:schemeClr val="tx1"/>
                  </a:solidFill>
                  <a:latin typeface="Arial" panose="020B0604020202020204" pitchFamily="34" charset="0"/>
                  <a:cs typeface="Arial" panose="020B0604020202020204" pitchFamily="34" charset="0"/>
                </a:rPr>
                <a:t>(</a:t>
              </a:r>
              <a:r>
                <a:rPr lang="vi-VN" sz="2000" dirty="0">
                  <a:solidFill>
                    <a:schemeClr val="tx1"/>
                  </a:solidFill>
                  <a:latin typeface="Arial" panose="020B0604020202020204" pitchFamily="34" charset="0"/>
                  <a:cs typeface="Arial" panose="020B0604020202020204" pitchFamily="34" charset="0"/>
                </a:rPr>
                <a:t>Bùi Văn Nam Sơn, </a:t>
              </a:r>
              <a:r>
                <a:rPr lang="vi-VN" sz="2000" i="1" dirty="0">
                  <a:solidFill>
                    <a:schemeClr val="tx1"/>
                  </a:solidFill>
                  <a:latin typeface="Arial" panose="020B0604020202020204" pitchFamily="34" charset="0"/>
                  <a:cs typeface="Arial" panose="020B0604020202020204" pitchFamily="34" charset="0"/>
                </a:rPr>
                <a:t>Trò chuyện triết học)</a:t>
              </a:r>
              <a:r>
                <a:rPr lang="en-VN" sz="2000" dirty="0">
                  <a:solidFill>
                    <a:schemeClr val="tx1"/>
                  </a:solidFill>
                  <a:effectLst/>
                  <a:latin typeface="Arial" panose="020B0604020202020204" pitchFamily="34" charset="0"/>
                  <a:cs typeface="Arial" panose="020B0604020202020204" pitchFamily="34" charset="0"/>
                </a:rPr>
                <a:t>  </a:t>
              </a:r>
              <a:endParaRPr sz="2000" dirty="0">
                <a:solidFill>
                  <a:schemeClr val="tx1"/>
                </a:solidFill>
                <a:latin typeface="Arial" panose="020B0604020202020204" pitchFamily="34" charset="0"/>
                <a:cs typeface="Arial" panose="020B0604020202020204" pitchFamily="34" charset="0"/>
              </a:endParaRPr>
            </a:p>
          </p:txBody>
        </p:sp>
        <p:pic>
          <p:nvPicPr>
            <p:cNvPr id="30" name="Picture 2" descr="Francis Bacon 1st Viscount St Alban Stock Illustration - Download Image Now  - iStock">
              <a:extLst>
                <a:ext uri="{FF2B5EF4-FFF2-40B4-BE49-F238E27FC236}">
                  <a16:creationId xmlns:a16="http://schemas.microsoft.com/office/drawing/2014/main" id="{B304B3E1-A81D-9A4E-9D3C-DB2FBFD8246C}"/>
                </a:ext>
              </a:extLst>
            </p:cNvPr>
            <p:cNvPicPr>
              <a:picLocks noChangeAspect="1" noChangeArrowheads="1"/>
            </p:cNvPicPr>
            <p:nvPr/>
          </p:nvPicPr>
          <p:blipFill>
            <a:blip r:embed="rId4">
              <a:extLst>
                <a:ext uri="{BEBA8EAE-BF5A-486C-A8C5-ECC9F3942E4B}">
                  <a14:imgProps xmlns:a14="http://schemas.microsoft.com/office/drawing/2010/main">
                    <a14:imgLayer r:embed="rId6">
                      <a14:imgEffect>
                        <a14:backgroundRemoval t="4883" b="89844" l="1974" r="89803">
                          <a14:foregroundMark x1="47697" y1="31543" x2="48246" y2="40332"/>
                          <a14:foregroundMark x1="48246" y1="39844" x2="50987" y2="40332"/>
                          <a14:foregroundMark x1="42325" y1="9277" x2="55921" y2="8789"/>
                          <a14:foregroundMark x1="43969" y1="4883" x2="51535" y2="4883"/>
                          <a14:foregroundMark x1="67325" y1="45215" x2="73904" y2="51465"/>
                          <a14:foregroundMark x1="73355" y1="55371" x2="80482" y2="61719"/>
                          <a14:foregroundMark x1="27522" y1="37891" x2="24890" y2="48047"/>
                          <a14:foregroundMark x1="22149" y1="50000" x2="8443" y2="56348"/>
                          <a14:foregroundMark x1="12281" y1="54395" x2="21601" y2="50488"/>
                          <a14:foregroundMark x1="1974" y1="64160" x2="8443" y2="58789"/>
                          <a14:foregroundMark x1="6798" y1="65527" x2="25987" y2="74805"/>
                          <a14:foregroundMark x1="36294" y1="49512" x2="49342" y2="57813"/>
                          <a14:foregroundMark x1="78838" y1="66992" x2="79386" y2="74316"/>
                          <a14:foregroundMark x1="79386" y1="83105" x2="83224" y2="87402"/>
                          <a14:foregroundMark x1="26425" y1="82617" x2="26425" y2="82617"/>
                          <a14:foregroundMark x1="29715" y1="83105" x2="36842" y2="84961"/>
                          <a14:foregroundMark x1="21053" y1="83594" x2="21601" y2="87402"/>
                          <a14:foregroundMark x1="17215" y1="75781" x2="21053" y2="82129"/>
                        </a14:backgroundRemoval>
                      </a14:imgEffect>
                    </a14:imgLayer>
                  </a14:imgProps>
                </a:ext>
                <a:ext uri="{28A0092B-C50C-407E-A947-70E740481C1C}">
                  <a14:useLocalDpi xmlns:a14="http://schemas.microsoft.com/office/drawing/2010/main" val="0"/>
                </a:ext>
              </a:extLst>
            </a:blip>
            <a:srcRect/>
            <a:stretch>
              <a:fillRect/>
            </a:stretch>
          </p:blipFill>
          <p:spPr bwMode="auto">
            <a:xfrm>
              <a:off x="1396776" y="2452351"/>
              <a:ext cx="2942055" cy="33029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64866ACF-88BD-2E41-AA25-9F70F1C91A86}"/>
              </a:ext>
            </a:extLst>
          </p:cNvPr>
          <p:cNvGrpSpPr/>
          <p:nvPr/>
        </p:nvGrpSpPr>
        <p:grpSpPr>
          <a:xfrm>
            <a:off x="1377391" y="2025636"/>
            <a:ext cx="9384792" cy="3926635"/>
            <a:chOff x="7499604" y="3595597"/>
            <a:chExt cx="9384792" cy="3926635"/>
          </a:xfrm>
        </p:grpSpPr>
        <p:sp>
          <p:nvSpPr>
            <p:cNvPr id="32" name="Rectangle 31">
              <a:extLst>
                <a:ext uri="{FF2B5EF4-FFF2-40B4-BE49-F238E27FC236}">
                  <a16:creationId xmlns:a16="http://schemas.microsoft.com/office/drawing/2014/main" id="{779525EF-1BCC-2441-866D-9E4A0543206D}"/>
                </a:ext>
              </a:extLst>
            </p:cNvPr>
            <p:cNvSpPr/>
            <p:nvPr/>
          </p:nvSpPr>
          <p:spPr>
            <a:xfrm>
              <a:off x="7499604" y="3595597"/>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r>
                <a:rPr lang="vi-VN" sz="2300" dirty="0">
                  <a:solidFill>
                    <a:schemeClr val="tx1"/>
                  </a:solidFill>
                  <a:latin typeface="Arial" panose="020B0604020202020204" pitchFamily="34" charset="0"/>
                  <a:cs typeface="Arial" panose="020B0604020202020204" pitchFamily="34" charset="0"/>
                </a:rPr>
                <a:t>Suy nghĩ một cách có phê phán, nói một cách mạch lạc, viết một cách rõ ràng, đó là ba phương châm được nêu ra từ 400 năm trước như những yêu cầu đầu tiên trên con đường lao động trí tuệ để hy vọng có được chút mật ngọt của tư duy.</a:t>
              </a:r>
            </a:p>
            <a:p>
              <a:pPr algn="r">
                <a:lnSpc>
                  <a:spcPct val="120000"/>
                </a:lnSpc>
              </a:pPr>
              <a:r>
                <a:rPr lang="vi-VN" sz="2000" dirty="0">
                  <a:solidFill>
                    <a:schemeClr val="tx1"/>
                  </a:solidFill>
                  <a:latin typeface="Arial" panose="020B0604020202020204" pitchFamily="34" charset="0"/>
                  <a:cs typeface="Arial" panose="020B0604020202020204" pitchFamily="34" charset="0"/>
                </a:rPr>
                <a:t>(Bùi Văn Nam Sơn, </a:t>
              </a:r>
              <a:r>
                <a:rPr lang="vi-VN" sz="2000" i="1" dirty="0">
                  <a:solidFill>
                    <a:schemeClr val="tx1"/>
                  </a:solidFill>
                  <a:latin typeface="Arial" panose="020B0604020202020204" pitchFamily="34" charset="0"/>
                  <a:cs typeface="Arial" panose="020B0604020202020204" pitchFamily="34" charset="0"/>
                </a:rPr>
                <a:t>Trò chuyện triết học)</a:t>
              </a:r>
              <a:r>
                <a:rPr lang="en-VN" sz="2000" dirty="0">
                  <a:solidFill>
                    <a:schemeClr val="tx1"/>
                  </a:solidFill>
                  <a:effectLst/>
                  <a:latin typeface="Arial" panose="020B0604020202020204" pitchFamily="34" charset="0"/>
                  <a:cs typeface="Arial" panose="020B0604020202020204" pitchFamily="34" charset="0"/>
                </a:rPr>
                <a:t> </a:t>
              </a: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pic>
          <p:nvPicPr>
            <p:cNvPr id="33" name="Picture 6" descr="Aristotle Drawing, Pencil, Sketch, Colorful, Realistic Art Images | Drawing  Skill">
              <a:extLst>
                <a:ext uri="{FF2B5EF4-FFF2-40B4-BE49-F238E27FC236}">
                  <a16:creationId xmlns:a16="http://schemas.microsoft.com/office/drawing/2014/main" id="{5041EA4F-7164-434B-BCB0-77A4BD7538E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5469" b="92969" l="9205" r="89749">
                          <a14:foregroundMark x1="44979" y1="7813" x2="53766" y2="5859"/>
                          <a14:foregroundMark x1="54393" y1="21875" x2="54393" y2="30664"/>
                          <a14:foregroundMark x1="44561" y1="22266" x2="46025" y2="30078"/>
                          <a14:foregroundMark x1="61715" y1="49609" x2="72594" y2="60742"/>
                          <a14:foregroundMark x1="73013" y1="71875" x2="76151" y2="80664"/>
                          <a14:foregroundMark x1="77197" y1="85352" x2="85565" y2="88281"/>
                          <a14:foregroundMark x1="88703" y1="91211" x2="58577" y2="93164"/>
                          <a14:backgroundMark x1="14435" y1="50000" x2="14435" y2="94727"/>
                          <a14:backgroundMark x1="7531" y1="50391" x2="11715" y2="47656"/>
                          <a14:backgroundMark x1="9205" y1="55273" x2="9205" y2="55273"/>
                          <a14:backgroundMark x1="8577" y1="54883" x2="9623" y2="50000"/>
                          <a14:backgroundMark x1="10669" y1="51367" x2="9205" y2="60156"/>
                        </a14:backgroundRemoval>
                      </a14:imgEffect>
                    </a14:imgLayer>
                  </a14:imgProps>
                </a:ext>
                <a:ext uri="{28A0092B-C50C-407E-A947-70E740481C1C}">
                  <a14:useLocalDpi xmlns:a14="http://schemas.microsoft.com/office/drawing/2010/main" val="0"/>
                </a:ext>
              </a:extLst>
            </a:blip>
            <a:srcRect/>
            <a:stretch>
              <a:fillRect/>
            </a:stretch>
          </p:blipFill>
          <p:spPr bwMode="auto">
            <a:xfrm>
              <a:off x="7537774" y="4135823"/>
              <a:ext cx="2747220" cy="29426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264B53AA-ABFC-6E42-B6FF-74FAF739D5B0}"/>
              </a:ext>
            </a:extLst>
          </p:cNvPr>
          <p:cNvGrpSpPr/>
          <p:nvPr/>
        </p:nvGrpSpPr>
        <p:grpSpPr>
          <a:xfrm>
            <a:off x="1344944" y="2016110"/>
            <a:ext cx="9449686" cy="3926635"/>
            <a:chOff x="5626778" y="3549045"/>
            <a:chExt cx="9449686" cy="3926635"/>
          </a:xfrm>
        </p:grpSpPr>
        <p:sp>
          <p:nvSpPr>
            <p:cNvPr id="35" name="Rectangle 34">
              <a:extLst>
                <a:ext uri="{FF2B5EF4-FFF2-40B4-BE49-F238E27FC236}">
                  <a16:creationId xmlns:a16="http://schemas.microsoft.com/office/drawing/2014/main" id="{396147D5-A097-D840-80F7-3E00CCE40492}"/>
                </a:ext>
              </a:extLst>
            </p:cNvPr>
            <p:cNvSpPr/>
            <p:nvPr/>
          </p:nvSpPr>
          <p:spPr>
            <a:xfrm>
              <a:off x="5691672" y="3549045"/>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r>
                <a:rPr lang="vi-VN" sz="2300" dirty="0">
                  <a:solidFill>
                    <a:schemeClr val="tx1"/>
                  </a:solidFill>
                  <a:latin typeface="Arial" panose="020B0604020202020204" pitchFamily="34" charset="0"/>
                  <a:cs typeface="Arial" panose="020B0604020202020204" pitchFamily="34" charset="0"/>
                </a:rPr>
                <a:t>Suy nghĩ một cách có phê phán, nói một cách mạch lạc, viết một cách rõ ràng</a:t>
              </a:r>
              <a:r>
                <a:rPr lang="vi-VN" sz="2300" strike="sngStrike" dirty="0">
                  <a:solidFill>
                    <a:srgbClr val="FF0000"/>
                  </a:solidFill>
                  <a:latin typeface="Arial" panose="020B0604020202020204" pitchFamily="34" charset="0"/>
                  <a:cs typeface="Arial" panose="020B0604020202020204" pitchFamily="34" charset="0"/>
                </a:rPr>
                <a:t>, đó</a:t>
              </a:r>
              <a:r>
                <a:rPr lang="vi-VN" sz="2300" dirty="0">
                  <a:solidFill>
                    <a:schemeClr val="tx1"/>
                  </a:solidFill>
                  <a:latin typeface="Arial" panose="020B0604020202020204" pitchFamily="34" charset="0"/>
                  <a:cs typeface="Arial" panose="020B0604020202020204" pitchFamily="34" charset="0"/>
                </a:rPr>
                <a:t> là </a:t>
              </a:r>
              <a:r>
                <a:rPr lang="vi-VN" sz="2300" strike="sngStrike" dirty="0">
                  <a:solidFill>
                    <a:srgbClr val="FF0000"/>
                  </a:solidFill>
                  <a:latin typeface="Arial" panose="020B0604020202020204" pitchFamily="34" charset="0"/>
                  <a:cs typeface="Arial" panose="020B0604020202020204" pitchFamily="34" charset="0"/>
                </a:rPr>
                <a:t>ba phương châm được nêu ra từ 400 năm trước như</a:t>
              </a:r>
              <a:r>
                <a:rPr lang="vi-VN" sz="2300" dirty="0">
                  <a:solidFill>
                    <a:schemeClr val="tx1"/>
                  </a:solidFill>
                  <a:latin typeface="Arial" panose="020B0604020202020204" pitchFamily="34" charset="0"/>
                  <a:cs typeface="Arial" panose="020B0604020202020204" pitchFamily="34" charset="0"/>
                </a:rPr>
                <a:t> những yêu cầu đầu tiên trên con đường lao động trí tuệ </a:t>
              </a:r>
              <a:r>
                <a:rPr lang="vi-VN" sz="2300" strike="sngStrike" dirty="0">
                  <a:solidFill>
                    <a:srgbClr val="FF0000"/>
                  </a:solidFill>
                  <a:latin typeface="Arial" panose="020B0604020202020204" pitchFamily="34" charset="0"/>
                  <a:cs typeface="Arial" panose="020B0604020202020204" pitchFamily="34" charset="0"/>
                </a:rPr>
                <a:t>để hy vọng có được chút mật ngọt của tư duy</a:t>
              </a:r>
              <a:r>
                <a:rPr lang="vi-VN" sz="2300" dirty="0">
                  <a:solidFill>
                    <a:schemeClr val="tx1"/>
                  </a:solidFill>
                  <a:latin typeface="Arial" panose="020B0604020202020204" pitchFamily="34" charset="0"/>
                  <a:cs typeface="Arial" panose="020B0604020202020204" pitchFamily="34" charset="0"/>
                </a:rPr>
                <a:t>.</a:t>
              </a:r>
            </a:p>
            <a:p>
              <a:pPr algn="r">
                <a:lnSpc>
                  <a:spcPct val="120000"/>
                </a:lnSpc>
              </a:pPr>
              <a:r>
                <a:rPr lang="vi-VN" sz="2000" dirty="0">
                  <a:solidFill>
                    <a:schemeClr val="tx1"/>
                  </a:solidFill>
                  <a:latin typeface="Arial" panose="020B0604020202020204" pitchFamily="34" charset="0"/>
                  <a:cs typeface="Arial" panose="020B0604020202020204" pitchFamily="34" charset="0"/>
                </a:rPr>
                <a:t>(Bùi Văn Nam Sơn, </a:t>
              </a:r>
              <a:r>
                <a:rPr lang="vi-VN" sz="2000" i="1" dirty="0">
                  <a:solidFill>
                    <a:schemeClr val="tx1"/>
                  </a:solidFill>
                  <a:latin typeface="Arial" panose="020B0604020202020204" pitchFamily="34" charset="0"/>
                  <a:cs typeface="Arial" panose="020B0604020202020204" pitchFamily="34" charset="0"/>
                </a:rPr>
                <a:t>Trò chuyện triết học)</a:t>
              </a:r>
              <a:r>
                <a:rPr lang="en-VN" sz="2000" dirty="0">
                  <a:solidFill>
                    <a:schemeClr val="tx1"/>
                  </a:solidFill>
                  <a:effectLst/>
                  <a:latin typeface="Arial" panose="020B0604020202020204" pitchFamily="34" charset="0"/>
                  <a:cs typeface="Arial" panose="020B0604020202020204" pitchFamily="34" charset="0"/>
                </a:rPr>
                <a:t> </a:t>
              </a: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pic>
          <p:nvPicPr>
            <p:cNvPr id="36" name="Picture 6" descr="Aristotle Drawing, Pencil, Sketch, Colorful, Realistic Art Images | Drawing  Skill">
              <a:extLst>
                <a:ext uri="{FF2B5EF4-FFF2-40B4-BE49-F238E27FC236}">
                  <a16:creationId xmlns:a16="http://schemas.microsoft.com/office/drawing/2014/main" id="{E8E62845-BA29-9743-BCA9-45D0B108E6C0}"/>
                </a:ext>
              </a:extLst>
            </p:cNvPr>
            <p:cNvPicPr>
              <a:picLocks noChangeAspect="1" noChangeArrowheads="1"/>
            </p:cNvPicPr>
            <p:nvPr/>
          </p:nvPicPr>
          <p:blipFill>
            <a:blip r:embed="rId7">
              <a:extLst>
                <a:ext uri="{BEBA8EAE-BF5A-486C-A8C5-ECC9F3942E4B}">
                  <a14:imgProps xmlns:a14="http://schemas.microsoft.com/office/drawing/2010/main">
                    <a14:imgLayer r:embed="rId9">
                      <a14:imgEffect>
                        <a14:backgroundRemoval t="5469" b="92969" l="9205" r="89749">
                          <a14:foregroundMark x1="44979" y1="7813" x2="53766" y2="5859"/>
                          <a14:foregroundMark x1="54393" y1="21875" x2="54393" y2="30664"/>
                          <a14:foregroundMark x1="44561" y1="22266" x2="46025" y2="30078"/>
                          <a14:foregroundMark x1="61715" y1="49609" x2="72594" y2="60742"/>
                          <a14:foregroundMark x1="73013" y1="71875" x2="76151" y2="80664"/>
                          <a14:foregroundMark x1="77197" y1="85352" x2="85565" y2="88281"/>
                          <a14:foregroundMark x1="88703" y1="91211" x2="58577" y2="93164"/>
                          <a14:backgroundMark x1="14435" y1="50000" x2="14435" y2="94727"/>
                          <a14:backgroundMark x1="7531" y1="50391" x2="11715" y2="47656"/>
                          <a14:backgroundMark x1="9205" y1="55273" x2="9205" y2="55273"/>
                          <a14:backgroundMark x1="8577" y1="54883" x2="9623" y2="50000"/>
                          <a14:backgroundMark x1="10669" y1="51367" x2="9205" y2="60156"/>
                        </a14:backgroundRemoval>
                      </a14:imgEffect>
                    </a14:imgLayer>
                  </a14:imgProps>
                </a:ext>
                <a:ext uri="{28A0092B-C50C-407E-A947-70E740481C1C}">
                  <a14:useLocalDpi xmlns:a14="http://schemas.microsoft.com/office/drawing/2010/main" val="0"/>
                </a:ext>
              </a:extLst>
            </a:blip>
            <a:srcRect/>
            <a:stretch>
              <a:fillRect/>
            </a:stretch>
          </p:blipFill>
          <p:spPr bwMode="auto">
            <a:xfrm>
              <a:off x="5626778" y="4089271"/>
              <a:ext cx="2747220" cy="2942629"/>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a:extLst>
              <a:ext uri="{FF2B5EF4-FFF2-40B4-BE49-F238E27FC236}">
                <a16:creationId xmlns:a16="http://schemas.microsoft.com/office/drawing/2014/main" id="{DC056E2E-AAAE-C94B-AE8A-7BB533E4ADC7}"/>
              </a:ext>
            </a:extLst>
          </p:cNvPr>
          <p:cNvSpPr/>
          <p:nvPr/>
        </p:nvSpPr>
        <p:spPr>
          <a:xfrm>
            <a:off x="2488884" y="1006492"/>
            <a:ext cx="7043403" cy="446276"/>
          </a:xfrm>
          <a:prstGeom prst="rect">
            <a:avLst/>
          </a:prstGeom>
        </p:spPr>
        <p:txBody>
          <a:bodyPr wrap="none">
            <a:spAutoFit/>
          </a:bodyPr>
          <a:lstStyle/>
          <a:p>
            <a:r>
              <a:rPr lang="vi-VN" sz="2300" b="1" dirty="0">
                <a:latin typeface="Arial" panose="020B0604020202020204" pitchFamily="34" charset="0"/>
                <a:ea typeface="Times New Roman" panose="02020603050405020304" pitchFamily="18" charset="0"/>
                <a:cs typeface="Arial" panose="020B0604020202020204" pitchFamily="34" charset="0"/>
              </a:rPr>
              <a:t>5. Viết lại các phán đoán cho thật gọn và rõ ràng</a:t>
            </a:r>
            <a:r>
              <a:rPr lang="en-VN" sz="2300" b="1" dirty="0">
                <a:latin typeface="Arial" panose="020B0604020202020204" pitchFamily="34" charset="0"/>
                <a:ea typeface="Times New Roman" panose="02020603050405020304" pitchFamily="18" charset="0"/>
                <a:cs typeface="Arial" panose="020B0604020202020204" pitchFamily="34" charset="0"/>
              </a:rPr>
              <a:t>;</a:t>
            </a:r>
            <a:endParaRPr sz="2300" b="1" dirty="0">
              <a:latin typeface="Arial" panose="020B0604020202020204" pitchFamily="34" charset="0"/>
              <a:cs typeface="Arial" panose="020B0604020202020204" pitchFamily="34" charset="0"/>
            </a:endParaRPr>
          </a:p>
        </p:txBody>
      </p:sp>
      <p:grpSp>
        <p:nvGrpSpPr>
          <p:cNvPr id="38" name="Group 37">
            <a:extLst>
              <a:ext uri="{FF2B5EF4-FFF2-40B4-BE49-F238E27FC236}">
                <a16:creationId xmlns:a16="http://schemas.microsoft.com/office/drawing/2014/main" id="{B06C17CD-D18A-4C43-9B6B-D6B9E0954231}"/>
              </a:ext>
            </a:extLst>
          </p:cNvPr>
          <p:cNvGrpSpPr/>
          <p:nvPr/>
        </p:nvGrpSpPr>
        <p:grpSpPr>
          <a:xfrm>
            <a:off x="1409838" y="2006584"/>
            <a:ext cx="9384792" cy="3926635"/>
            <a:chOff x="1302608" y="1709631"/>
            <a:chExt cx="9384792" cy="3926635"/>
          </a:xfrm>
        </p:grpSpPr>
        <p:sp>
          <p:nvSpPr>
            <p:cNvPr id="39" name="Rectangle 38">
              <a:extLst>
                <a:ext uri="{FF2B5EF4-FFF2-40B4-BE49-F238E27FC236}">
                  <a16:creationId xmlns:a16="http://schemas.microsoft.com/office/drawing/2014/main" id="{07A1A7A5-A620-E54B-BDA0-F3D3D9A41782}"/>
                </a:ext>
              </a:extLst>
            </p:cNvPr>
            <p:cNvSpPr/>
            <p:nvPr/>
          </p:nvSpPr>
          <p:spPr>
            <a:xfrm>
              <a:off x="1302608" y="1709631"/>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r>
                <a:rPr lang="en-VN" sz="2000" dirty="0">
                  <a:solidFill>
                    <a:schemeClr val="tx1"/>
                  </a:solidFill>
                  <a:effectLst/>
                  <a:latin typeface="Arial" panose="020B0604020202020204" pitchFamily="34" charset="0"/>
                  <a:cs typeface="Arial" panose="020B0604020202020204" pitchFamily="34" charset="0"/>
                </a:rPr>
                <a:t> </a:t>
              </a: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pic>
          <p:nvPicPr>
            <p:cNvPr id="40" name="Picture 6" descr="Aristotle Drawing, Pencil, Sketch, Colorful, Realistic Art Images | Drawing  Skill">
              <a:extLst>
                <a:ext uri="{FF2B5EF4-FFF2-40B4-BE49-F238E27FC236}">
                  <a16:creationId xmlns:a16="http://schemas.microsoft.com/office/drawing/2014/main" id="{E5D5A111-A3F2-E943-8430-27764969B707}"/>
                </a:ext>
              </a:extLst>
            </p:cNvPr>
            <p:cNvPicPr>
              <a:picLocks noChangeAspect="1" noChangeArrowheads="1"/>
            </p:cNvPicPr>
            <p:nvPr/>
          </p:nvPicPr>
          <p:blipFill>
            <a:blip r:embed="rId7">
              <a:extLst>
                <a:ext uri="{BEBA8EAE-BF5A-486C-A8C5-ECC9F3942E4B}">
                  <a14:imgProps xmlns:a14="http://schemas.microsoft.com/office/drawing/2010/main">
                    <a14:imgLayer r:embed="rId9">
                      <a14:imgEffect>
                        <a14:backgroundRemoval t="5469" b="92969" l="9205" r="89749">
                          <a14:foregroundMark x1="44979" y1="7813" x2="53766" y2="5859"/>
                          <a14:foregroundMark x1="54393" y1="21875" x2="54393" y2="30664"/>
                          <a14:foregroundMark x1="44561" y1="22266" x2="46025" y2="30078"/>
                          <a14:foregroundMark x1="61715" y1="49609" x2="72594" y2="60742"/>
                          <a14:foregroundMark x1="73013" y1="71875" x2="76151" y2="80664"/>
                          <a14:foregroundMark x1="77197" y1="85352" x2="85565" y2="88281"/>
                          <a14:foregroundMark x1="88703" y1="91211" x2="58577" y2="93164"/>
                          <a14:backgroundMark x1="14435" y1="50000" x2="14435" y2="94727"/>
                          <a14:backgroundMark x1="7531" y1="50391" x2="11715" y2="47656"/>
                          <a14:backgroundMark x1="9205" y1="55273" x2="9205" y2="55273"/>
                          <a14:backgroundMark x1="8577" y1="54883" x2="9623" y2="50000"/>
                          <a14:backgroundMark x1="10669" y1="51367" x2="9205" y2="60156"/>
                        </a14:backgroundRemoval>
                      </a14:imgEffect>
                    </a14:imgLayer>
                  </a14:imgProps>
                </a:ext>
                <a:ext uri="{28A0092B-C50C-407E-A947-70E740481C1C}">
                  <a14:useLocalDpi xmlns:a14="http://schemas.microsoft.com/office/drawing/2010/main" val="0"/>
                </a:ext>
              </a:extLst>
            </a:blip>
            <a:srcRect/>
            <a:stretch>
              <a:fillRect/>
            </a:stretch>
          </p:blipFill>
          <p:spPr bwMode="auto">
            <a:xfrm>
              <a:off x="1340778" y="2249857"/>
              <a:ext cx="2747220" cy="2942629"/>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TextBox 40">
            <a:extLst>
              <a:ext uri="{FF2B5EF4-FFF2-40B4-BE49-F238E27FC236}">
                <a16:creationId xmlns:a16="http://schemas.microsoft.com/office/drawing/2014/main" id="{1D4D006C-A7F4-E744-99BF-7EF84FFDD41E}"/>
              </a:ext>
            </a:extLst>
          </p:cNvPr>
          <p:cNvSpPr txBox="1"/>
          <p:nvPr/>
        </p:nvSpPr>
        <p:spPr>
          <a:xfrm>
            <a:off x="4616676" y="4286410"/>
            <a:ext cx="5098406" cy="1154162"/>
          </a:xfrm>
          <a:prstGeom prst="rect">
            <a:avLst/>
          </a:prstGeom>
          <a:noFill/>
        </p:spPr>
        <p:txBody>
          <a:bodyPr wrap="square" rtlCol="0">
            <a:spAutoFit/>
          </a:bodyPr>
          <a:lstStyle/>
          <a:p>
            <a:pPr algn="just"/>
            <a:r>
              <a:rPr lang="vi-VN" sz="2300" dirty="0">
                <a:latin typeface="Arial" panose="020B0604020202020204" pitchFamily="34" charset="0"/>
                <a:cs typeface="Arial" panose="020B0604020202020204" pitchFamily="34" charset="0"/>
              </a:rPr>
              <a:t>Hưởng thụ cuộc sống hoặc được người khác ngưỡng mộ không thể làm nên cuộc đời có ý nghĩa.</a:t>
            </a:r>
            <a:r>
              <a:rPr lang="en-VN" sz="2300" dirty="0">
                <a:effectLst/>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2202161-0257-1242-914C-0B1F40BCBEBC}"/>
              </a:ext>
            </a:extLst>
          </p:cNvPr>
          <p:cNvSpPr txBox="1"/>
          <p:nvPr/>
        </p:nvSpPr>
        <p:spPr>
          <a:xfrm>
            <a:off x="3442030" y="2629075"/>
            <a:ext cx="6373070" cy="1508105"/>
          </a:xfrm>
          <a:prstGeom prst="rect">
            <a:avLst/>
          </a:prstGeom>
          <a:noFill/>
        </p:spPr>
        <p:txBody>
          <a:bodyPr wrap="square" rtlCol="0">
            <a:spAutoFit/>
          </a:bodyPr>
          <a:lstStyle/>
          <a:p>
            <a:pPr algn="just"/>
            <a:r>
              <a:rPr lang="vi-VN" sz="2300" dirty="0">
                <a:latin typeface="Arial" panose="020B0604020202020204" pitchFamily="34" charset="0"/>
                <a:ea typeface="Times New Roman" panose="02020603050405020304" pitchFamily="18" charset="0"/>
                <a:cs typeface="Arial" panose="020B0604020202020204" pitchFamily="34" charset="0"/>
              </a:rPr>
              <a:t>Nếu xét một cách biệt lập nhau, cả việc hưởng thụ cuộc sống lẫn việc được người khác ngưỡng mộ là không đủ để làm cho cuộc đời trở nên có ý nghĩa.</a:t>
            </a:r>
            <a:endParaRPr lang="vi-VN" sz="2300" dirty="0">
              <a:latin typeface="Arial" panose="020B0604020202020204" pitchFamily="34" charset="0"/>
              <a:cs typeface="Arial" panose="020B0604020202020204" pitchFamily="34" charset="0"/>
            </a:endParaRPr>
          </a:p>
        </p:txBody>
      </p:sp>
      <p:grpSp>
        <p:nvGrpSpPr>
          <p:cNvPr id="46" name="Group 45">
            <a:extLst>
              <a:ext uri="{FF2B5EF4-FFF2-40B4-BE49-F238E27FC236}">
                <a16:creationId xmlns:a16="http://schemas.microsoft.com/office/drawing/2014/main" id="{793381C8-467B-774F-B3B7-B5A3000BDEC7}"/>
              </a:ext>
            </a:extLst>
          </p:cNvPr>
          <p:cNvGrpSpPr/>
          <p:nvPr/>
        </p:nvGrpSpPr>
        <p:grpSpPr>
          <a:xfrm>
            <a:off x="1409838" y="2020873"/>
            <a:ext cx="9384792" cy="3926635"/>
            <a:chOff x="1524802" y="2074231"/>
            <a:chExt cx="9384792" cy="3926635"/>
          </a:xfrm>
        </p:grpSpPr>
        <p:sp>
          <p:nvSpPr>
            <p:cNvPr id="43" name="Rectangle 42">
              <a:extLst>
                <a:ext uri="{FF2B5EF4-FFF2-40B4-BE49-F238E27FC236}">
                  <a16:creationId xmlns:a16="http://schemas.microsoft.com/office/drawing/2014/main" id="{0C40A36E-9E45-364A-AC59-D80EC87F799C}"/>
                </a:ext>
              </a:extLst>
            </p:cNvPr>
            <p:cNvSpPr/>
            <p:nvPr/>
          </p:nvSpPr>
          <p:spPr>
            <a:xfrm>
              <a:off x="1524802" y="2074231"/>
              <a:ext cx="9384792" cy="3926635"/>
            </a:xfrm>
            <a:prstGeom prst="rect">
              <a:avLst/>
            </a:prstGeom>
            <a:blipFill>
              <a:blip r:embed="rId3"/>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endParaRPr sz="2300" dirty="0">
                <a:solidFill>
                  <a:schemeClr val="tx1"/>
                </a:solidFill>
                <a:latin typeface="Arial" panose="020B0604020202020204" pitchFamily="34" charset="0"/>
                <a:cs typeface="Arial" panose="020B0604020202020204" pitchFamily="34" charset="0"/>
              </a:endParaRPr>
            </a:p>
          </p:txBody>
        </p:sp>
        <p:pic>
          <p:nvPicPr>
            <p:cNvPr id="3080" name="Picture 8" descr="Cartoon Dolphin Images | Free PSD Templates,PNG and Vector Download">
              <a:extLst>
                <a:ext uri="{FF2B5EF4-FFF2-40B4-BE49-F238E27FC236}">
                  <a16:creationId xmlns:a16="http://schemas.microsoft.com/office/drawing/2014/main" id="{7B6EF49E-8936-4243-A05E-1C16C801F96E}"/>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556" b="90667" l="9778" r="89778">
                          <a14:foregroundMark x1="65778" y1="10667" x2="67111" y2="9778"/>
                          <a14:foregroundMark x1="70222" y1="10667" x2="64000" y2="7556"/>
                          <a14:foregroundMark x1="65778" y1="18667" x2="65778" y2="18667"/>
                          <a14:foregroundMark x1="71556" y1="11111" x2="71556" y2="15556"/>
                          <a14:foregroundMark x1="56889" y1="26222" x2="50222" y2="30667"/>
                          <a14:foregroundMark x1="50222" y1="32000" x2="48000" y2="39556"/>
                          <a14:foregroundMark x1="41778" y1="56889" x2="40889" y2="64444"/>
                          <a14:foregroundMark x1="73778" y1="85333" x2="73778" y2="85333"/>
                          <a14:foregroundMark x1="74222" y1="84444" x2="74222" y2="84444"/>
                          <a14:foregroundMark x1="75111" y1="84444" x2="75111" y2="84444"/>
                          <a14:foregroundMark x1="76444" y1="82667" x2="76444" y2="85778"/>
                          <a14:foregroundMark x1="80000" y1="88889" x2="76889" y2="90667"/>
                          <a14:foregroundMark x1="75111" y1="90667" x2="75111" y2="90667"/>
                          <a14:foregroundMark x1="39556" y1="87556" x2="42667" y2="86667"/>
                          <a14:foregroundMark x1="40889" y1="86222" x2="44000" y2="88000"/>
                          <a14:foregroundMark x1="43111" y1="87556" x2="43111" y2="87556"/>
                          <a14:foregroundMark x1="42667" y1="86222" x2="42667" y2="86222"/>
                        </a14:backgroundRemoval>
                      </a14:imgEffect>
                    </a14:imgLayer>
                  </a14:imgProps>
                </a:ext>
                <a:ext uri="{28A0092B-C50C-407E-A947-70E740481C1C}">
                  <a14:useLocalDpi xmlns:a14="http://schemas.microsoft.com/office/drawing/2010/main" val="0"/>
                </a:ext>
              </a:extLst>
            </a:blip>
            <a:srcRect/>
            <a:stretch>
              <a:fillRect/>
            </a:stretch>
          </p:blipFill>
          <p:spPr bwMode="auto">
            <a:xfrm>
              <a:off x="1601507" y="2749378"/>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212 Cartoon Of Fish With Lips Illustrations &amp;amp; Clip Art - iStock">
              <a:extLst>
                <a:ext uri="{FF2B5EF4-FFF2-40B4-BE49-F238E27FC236}">
                  <a16:creationId xmlns:a16="http://schemas.microsoft.com/office/drawing/2014/main" id="{1FED4FD8-E411-0140-8212-2B8184CB7B4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976" b="98540" l="2451" r="95261">
                          <a14:foregroundMark x1="2614" y1="90511" x2="2614" y2="90511"/>
                          <a14:foregroundMark x1="20588" y1="60341" x2="20588" y2="67153"/>
                          <a14:foregroundMark x1="22222" y1="60341" x2="21242" y2="64477"/>
                          <a14:foregroundMark x1="38562" y1="61314" x2="38562" y2="72019"/>
                          <a14:foregroundMark x1="39052" y1="60341" x2="39052" y2="66180"/>
                          <a14:foregroundMark x1="87908" y1="94647" x2="92974" y2="92944"/>
                          <a14:foregroundMark x1="62745" y1="98783" x2="67157" y2="98783"/>
                          <a14:foregroundMark x1="92484" y1="34550" x2="92484" y2="34550"/>
                          <a14:foregroundMark x1="89706" y1="36983" x2="95261" y2="30170"/>
                        </a14:backgroundRemoval>
                      </a14:imgEffect>
                    </a14:imgLayer>
                  </a14:imgProps>
                </a:ext>
                <a:ext uri="{28A0092B-C50C-407E-A947-70E740481C1C}">
                  <a14:useLocalDpi xmlns:a14="http://schemas.microsoft.com/office/drawing/2010/main" val="0"/>
                </a:ext>
              </a:extLst>
            </a:blip>
            <a:srcRect/>
            <a:stretch>
              <a:fillRect/>
            </a:stretch>
          </p:blipFill>
          <p:spPr bwMode="auto">
            <a:xfrm>
              <a:off x="7929702" y="3862718"/>
              <a:ext cx="2857501" cy="191900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045DCDA-423E-614A-90E8-760AF67E8968}"/>
                </a:ext>
              </a:extLst>
            </p:cNvPr>
            <p:cNvSpPr txBox="1"/>
            <p:nvPr/>
          </p:nvSpPr>
          <p:spPr>
            <a:xfrm>
              <a:off x="3953876" y="2805020"/>
              <a:ext cx="4945585" cy="446276"/>
            </a:xfrm>
            <a:prstGeom prst="rect">
              <a:avLst/>
            </a:prstGeom>
            <a:noFill/>
          </p:spPr>
          <p:txBody>
            <a:bodyPr wrap="none" rtlCol="0">
              <a:spAutoFit/>
            </a:bodyPr>
            <a:lstStyle/>
            <a:p>
              <a:r>
                <a:rPr lang="vi-VN" sz="2300" dirty="0">
                  <a:latin typeface="Arial" panose="020B0604020202020204" pitchFamily="34" charset="0"/>
                  <a:cs typeface="Arial" panose="020B0604020202020204" pitchFamily="34" charset="0"/>
                </a:rPr>
                <a:t>Cá heo có phổi, nhưng cá thì không.</a:t>
              </a:r>
              <a:endParaRPr sz="2300" dirty="0">
                <a:latin typeface="Arial" panose="020B0604020202020204" pitchFamily="34" charset="0"/>
                <a:cs typeface="Arial" panose="020B0604020202020204" pitchFamily="34" charset="0"/>
              </a:endParaRPr>
            </a:p>
          </p:txBody>
        </p:sp>
      </p:grpSp>
      <p:grpSp>
        <p:nvGrpSpPr>
          <p:cNvPr id="44" name="Group 43">
            <a:extLst>
              <a:ext uri="{FF2B5EF4-FFF2-40B4-BE49-F238E27FC236}">
                <a16:creationId xmlns:a16="http://schemas.microsoft.com/office/drawing/2014/main" id="{6ABB4D5B-A9E0-E049-A819-0918153B0A11}"/>
              </a:ext>
            </a:extLst>
          </p:cNvPr>
          <p:cNvGrpSpPr/>
          <p:nvPr/>
        </p:nvGrpSpPr>
        <p:grpSpPr>
          <a:xfrm>
            <a:off x="4034252" y="3467170"/>
            <a:ext cx="3488559" cy="446276"/>
            <a:chOff x="4149216" y="3520528"/>
            <a:chExt cx="3488559" cy="446276"/>
          </a:xfrm>
        </p:grpSpPr>
        <p:sp>
          <p:nvSpPr>
            <p:cNvPr id="47" name="TextBox 46">
              <a:extLst>
                <a:ext uri="{FF2B5EF4-FFF2-40B4-BE49-F238E27FC236}">
                  <a16:creationId xmlns:a16="http://schemas.microsoft.com/office/drawing/2014/main" id="{41AF7DBA-A169-214E-868C-0D83EE796435}"/>
                </a:ext>
              </a:extLst>
            </p:cNvPr>
            <p:cNvSpPr txBox="1"/>
            <p:nvPr/>
          </p:nvSpPr>
          <p:spPr>
            <a:xfrm>
              <a:off x="4540452" y="3520528"/>
              <a:ext cx="3097323" cy="446276"/>
            </a:xfrm>
            <a:prstGeom prst="rect">
              <a:avLst/>
            </a:prstGeom>
            <a:noFill/>
          </p:spPr>
          <p:txBody>
            <a:bodyPr wrap="none" rtlCol="0">
              <a:spAutoFit/>
            </a:bodyPr>
            <a:lstStyle/>
            <a:p>
              <a:r>
                <a:rPr lang="vi-VN" sz="2300" dirty="0">
                  <a:latin typeface="Arial" panose="020B0604020202020204" pitchFamily="34" charset="0"/>
                  <a:cs typeface="Arial" panose="020B0604020202020204" pitchFamily="34" charset="0"/>
                </a:rPr>
                <a:t>Cá heo là loài có phổi.</a:t>
              </a:r>
              <a:endParaRPr sz="2300" dirty="0">
                <a:latin typeface="Arial" panose="020B0604020202020204" pitchFamily="34" charset="0"/>
                <a:cs typeface="Arial" panose="020B0604020202020204" pitchFamily="34" charset="0"/>
              </a:endParaRPr>
            </a:p>
          </p:txBody>
        </p:sp>
        <p:sp>
          <p:nvSpPr>
            <p:cNvPr id="27" name="Right Arrow 26">
              <a:extLst>
                <a:ext uri="{FF2B5EF4-FFF2-40B4-BE49-F238E27FC236}">
                  <a16:creationId xmlns:a16="http://schemas.microsoft.com/office/drawing/2014/main" id="{4F1B6E30-7CC6-5C4A-8A27-F01C3C04CA16}"/>
                </a:ext>
              </a:extLst>
            </p:cNvPr>
            <p:cNvSpPr/>
            <p:nvPr/>
          </p:nvSpPr>
          <p:spPr>
            <a:xfrm>
              <a:off x="4149216" y="3679498"/>
              <a:ext cx="338175" cy="223138"/>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45" name="Group 44">
            <a:extLst>
              <a:ext uri="{FF2B5EF4-FFF2-40B4-BE49-F238E27FC236}">
                <a16:creationId xmlns:a16="http://schemas.microsoft.com/office/drawing/2014/main" id="{ED91D354-2851-D84E-B3C0-A56518DAAA8C}"/>
              </a:ext>
            </a:extLst>
          </p:cNvPr>
          <p:cNvGrpSpPr/>
          <p:nvPr/>
        </p:nvGrpSpPr>
        <p:grpSpPr>
          <a:xfrm>
            <a:off x="4034252" y="4052043"/>
            <a:ext cx="4437537" cy="446276"/>
            <a:chOff x="4149216" y="4105401"/>
            <a:chExt cx="4437537" cy="446276"/>
          </a:xfrm>
        </p:grpSpPr>
        <p:sp>
          <p:nvSpPr>
            <p:cNvPr id="48" name="TextBox 47">
              <a:extLst>
                <a:ext uri="{FF2B5EF4-FFF2-40B4-BE49-F238E27FC236}">
                  <a16:creationId xmlns:a16="http://schemas.microsoft.com/office/drawing/2014/main" id="{DB4FB37E-DB8B-BB4A-A7AB-45666B5E1AA7}"/>
                </a:ext>
              </a:extLst>
            </p:cNvPr>
            <p:cNvSpPr txBox="1"/>
            <p:nvPr/>
          </p:nvSpPr>
          <p:spPr>
            <a:xfrm>
              <a:off x="4540452" y="4105401"/>
              <a:ext cx="4046301" cy="446276"/>
            </a:xfrm>
            <a:prstGeom prst="rect">
              <a:avLst/>
            </a:prstGeom>
            <a:noFill/>
          </p:spPr>
          <p:txBody>
            <a:bodyPr wrap="none" rtlCol="0">
              <a:spAutoFit/>
            </a:bodyPr>
            <a:lstStyle/>
            <a:p>
              <a:r>
                <a:rPr lang="vi-VN" sz="2300" dirty="0">
                  <a:latin typeface="Arial" panose="020B0604020202020204" pitchFamily="34" charset="0"/>
                  <a:cs typeface="Arial" panose="020B0604020202020204" pitchFamily="34" charset="0"/>
                </a:rPr>
                <a:t>Cá không phải là loài có phổi.</a:t>
              </a:r>
              <a:endParaRPr sz="2300" dirty="0">
                <a:latin typeface="Arial" panose="020B0604020202020204" pitchFamily="34" charset="0"/>
                <a:cs typeface="Arial" panose="020B0604020202020204" pitchFamily="34" charset="0"/>
              </a:endParaRPr>
            </a:p>
          </p:txBody>
        </p:sp>
        <p:sp>
          <p:nvSpPr>
            <p:cNvPr id="50" name="Right Arrow 49">
              <a:extLst>
                <a:ext uri="{FF2B5EF4-FFF2-40B4-BE49-F238E27FC236}">
                  <a16:creationId xmlns:a16="http://schemas.microsoft.com/office/drawing/2014/main" id="{E043E6C7-A420-1846-AE5F-877FE8E7FB4B}"/>
                </a:ext>
              </a:extLst>
            </p:cNvPr>
            <p:cNvSpPr/>
            <p:nvPr/>
          </p:nvSpPr>
          <p:spPr>
            <a:xfrm>
              <a:off x="4149216" y="4257483"/>
              <a:ext cx="338175" cy="223138"/>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0900261"/>
      </p:ext>
    </p:extLst>
  </p:cSld>
  <p:clrMapOvr>
    <a:masterClrMapping/>
  </p:clrMapOvr>
  <mc:AlternateContent xmlns:mc="http://schemas.openxmlformats.org/markup-compatibility/2006" xmlns:p14="http://schemas.microsoft.com/office/powerpoint/2010/main">
    <mc:Choice Requires="p14">
      <p:transition spd="slow" p14:dur="2000">
        <p14:reveal/>
        <p:sndAc>
          <p:stSnd>
            <p:snd r:embed="rId2" name="type.wav"/>
          </p:stSnd>
        </p:sndAc>
      </p:transition>
    </mc:Choice>
    <mc:Fallback xmlns="">
      <p:transition spd="slow">
        <p:fade/>
        <p:sndAc>
          <p:stSnd>
            <p:snd r:embed="rId15" name="typ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heckerboard(across)">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checkerboard(across)">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checkerboard(across)">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checkerboard(across)">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checkerboard(across)">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checkerboard(across)">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checkerboard(across)">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checkerboard(across)">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checkerboard(across)">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checkerboard(across)">
                                      <p:cBhvr>
                                        <p:cTn id="5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D465DA-4E5F-5F42-92EE-C0C3E8C03947}"/>
              </a:ext>
            </a:extLst>
          </p:cNvPr>
          <p:cNvSpPr/>
          <p:nvPr/>
        </p:nvSpPr>
        <p:spPr>
          <a:xfrm>
            <a:off x="1019315" y="894538"/>
            <a:ext cx="10514958" cy="446276"/>
          </a:xfrm>
          <a:prstGeom prst="rect">
            <a:avLst/>
          </a:prstGeom>
        </p:spPr>
        <p:txBody>
          <a:bodyPr wrap="square">
            <a:spAutoFit/>
          </a:bodyPr>
          <a:lstStyle/>
          <a:p>
            <a:r>
              <a:rPr lang="vi-VN" sz="2300" b="1" dirty="0">
                <a:latin typeface="Arial" panose="020B0604020202020204" pitchFamily="34" charset="0"/>
                <a:ea typeface="Times New Roman" panose="02020603050405020304" pitchFamily="18" charset="0"/>
                <a:cs typeface="Arial" panose="020B0604020202020204" pitchFamily="34" charset="0"/>
              </a:rPr>
              <a:t>6. Đưa các tiền đề và kết luận có được vào cấu trúc luận cứ dạng chuẩn</a:t>
            </a:r>
            <a:r>
              <a:rPr lang="en-VN" sz="2300" b="1" dirty="0">
                <a:latin typeface="Arial" panose="020B0604020202020204" pitchFamily="34" charset="0"/>
                <a:ea typeface="Times New Roman" panose="02020603050405020304" pitchFamily="18" charset="0"/>
                <a:cs typeface="Arial" panose="020B0604020202020204" pitchFamily="34" charset="0"/>
              </a:rPr>
              <a:t>.</a:t>
            </a:r>
            <a:endParaRPr sz="23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01EC993-9F06-DE44-BE72-8CF81FD4A8C8}"/>
              </a:ext>
            </a:extLst>
          </p:cNvPr>
          <p:cNvSpPr/>
          <p:nvPr/>
        </p:nvSpPr>
        <p:spPr>
          <a:xfrm>
            <a:off x="1346939" y="1944506"/>
            <a:ext cx="9384792" cy="3926635"/>
          </a:xfrm>
          <a:prstGeom prst="rect">
            <a:avLst/>
          </a:prstGeom>
          <a:blipFill>
            <a:blip r:embed="rId2"/>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endParaRPr sz="2300"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64888B0-7849-C243-AE11-9B54FE541861}"/>
              </a:ext>
            </a:extLst>
          </p:cNvPr>
          <p:cNvSpPr txBox="1"/>
          <p:nvPr/>
        </p:nvSpPr>
        <p:spPr>
          <a:xfrm>
            <a:off x="2339163" y="2646946"/>
            <a:ext cx="7740502" cy="800219"/>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Cơ sở hạ tầng là hết sức quan trọng. Ta phải bắt tay xây dựng ngay hôm nay.</a:t>
            </a:r>
            <a:endParaRPr sz="2300"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D7537A31-4DE4-2945-BD3F-45B0C151D25E}"/>
              </a:ext>
            </a:extLst>
          </p:cNvPr>
          <p:cNvGrpSpPr/>
          <p:nvPr/>
        </p:nvGrpSpPr>
        <p:grpSpPr>
          <a:xfrm>
            <a:off x="3336326" y="3907823"/>
            <a:ext cx="6743339" cy="1049278"/>
            <a:chOff x="3336326" y="3907823"/>
            <a:chExt cx="6743339" cy="1049278"/>
          </a:xfrm>
        </p:grpSpPr>
        <p:grpSp>
          <p:nvGrpSpPr>
            <p:cNvPr id="17" name="Group 16">
              <a:extLst>
                <a:ext uri="{FF2B5EF4-FFF2-40B4-BE49-F238E27FC236}">
                  <a16:creationId xmlns:a16="http://schemas.microsoft.com/office/drawing/2014/main" id="{BB4223D7-CE5B-D74D-BCD0-EA617A12EBA0}"/>
                </a:ext>
              </a:extLst>
            </p:cNvPr>
            <p:cNvGrpSpPr/>
            <p:nvPr/>
          </p:nvGrpSpPr>
          <p:grpSpPr>
            <a:xfrm>
              <a:off x="4275471" y="3907823"/>
              <a:ext cx="5804194" cy="1049278"/>
              <a:chOff x="4254206" y="3673670"/>
              <a:chExt cx="5804194" cy="1049278"/>
            </a:xfrm>
          </p:grpSpPr>
          <p:sp>
            <p:nvSpPr>
              <p:cNvPr id="12" name="TextBox 11">
                <a:extLst>
                  <a:ext uri="{FF2B5EF4-FFF2-40B4-BE49-F238E27FC236}">
                    <a16:creationId xmlns:a16="http://schemas.microsoft.com/office/drawing/2014/main" id="{340676F9-F93B-6742-8D95-EB42A5ED5429}"/>
                  </a:ext>
                </a:extLst>
              </p:cNvPr>
              <p:cNvSpPr txBox="1"/>
              <p:nvPr/>
            </p:nvSpPr>
            <p:spPr>
              <a:xfrm>
                <a:off x="4254206" y="3673670"/>
                <a:ext cx="5804194"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(1) Cơ sở hạ tầng là hết sức quan trọng.</a:t>
                </a:r>
                <a:endParaRPr sz="23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D5CD35D2-1D77-CD4F-867E-9C14E5C3580B}"/>
                  </a:ext>
                </a:extLst>
              </p:cNvPr>
              <p:cNvSpPr txBox="1"/>
              <p:nvPr/>
            </p:nvSpPr>
            <p:spPr>
              <a:xfrm>
                <a:off x="4254206" y="4276672"/>
                <a:ext cx="5804194"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(2) Ta phải bắt tay xây dựng ngay hôm nay.</a:t>
                </a:r>
                <a:endParaRPr sz="2300" dirty="0">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E0936C08-C4DD-1946-AB58-AC0ACF333FE6}"/>
                  </a:ext>
                </a:extLst>
              </p:cNvPr>
              <p:cNvCxnSpPr>
                <a:cxnSpLocks/>
              </p:cNvCxnSpPr>
              <p:nvPr/>
            </p:nvCxnSpPr>
            <p:spPr>
              <a:xfrm>
                <a:off x="4829203" y="4205006"/>
                <a:ext cx="3462172" cy="0"/>
              </a:xfrm>
              <a:prstGeom prst="line">
                <a:avLst/>
              </a:prstGeom>
            </p:spPr>
            <p:style>
              <a:lnRef idx="2">
                <a:schemeClr val="dk1"/>
              </a:lnRef>
              <a:fillRef idx="0">
                <a:schemeClr val="dk1"/>
              </a:fillRef>
              <a:effectRef idx="1">
                <a:schemeClr val="dk1"/>
              </a:effectRef>
              <a:fontRef idx="minor">
                <a:schemeClr val="tx1"/>
              </a:fontRef>
            </p:style>
          </p:cxnSp>
        </p:grpSp>
        <p:sp>
          <p:nvSpPr>
            <p:cNvPr id="18" name="Right Arrow 17">
              <a:extLst>
                <a:ext uri="{FF2B5EF4-FFF2-40B4-BE49-F238E27FC236}">
                  <a16:creationId xmlns:a16="http://schemas.microsoft.com/office/drawing/2014/main" id="{726DBB80-E025-A845-B830-7DB49CBF0A70}"/>
                </a:ext>
              </a:extLst>
            </p:cNvPr>
            <p:cNvSpPr/>
            <p:nvPr/>
          </p:nvSpPr>
          <p:spPr>
            <a:xfrm>
              <a:off x="3336326" y="4249227"/>
              <a:ext cx="574158" cy="37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22" name="Group 21">
            <a:extLst>
              <a:ext uri="{FF2B5EF4-FFF2-40B4-BE49-F238E27FC236}">
                <a16:creationId xmlns:a16="http://schemas.microsoft.com/office/drawing/2014/main" id="{574748B1-E70A-0B4B-BCFA-90903F0C8CFE}"/>
              </a:ext>
            </a:extLst>
          </p:cNvPr>
          <p:cNvGrpSpPr/>
          <p:nvPr/>
        </p:nvGrpSpPr>
        <p:grpSpPr>
          <a:xfrm>
            <a:off x="1346939" y="1944505"/>
            <a:ext cx="9384792" cy="3926635"/>
            <a:chOff x="1346939" y="-1279689"/>
            <a:chExt cx="9384792" cy="3926635"/>
          </a:xfrm>
        </p:grpSpPr>
        <p:sp>
          <p:nvSpPr>
            <p:cNvPr id="20" name="Rectangle 19">
              <a:extLst>
                <a:ext uri="{FF2B5EF4-FFF2-40B4-BE49-F238E27FC236}">
                  <a16:creationId xmlns:a16="http://schemas.microsoft.com/office/drawing/2014/main" id="{7759233F-0450-F24B-9DE3-6E69E6EB8572}"/>
                </a:ext>
              </a:extLst>
            </p:cNvPr>
            <p:cNvSpPr/>
            <p:nvPr/>
          </p:nvSpPr>
          <p:spPr>
            <a:xfrm>
              <a:off x="1346939" y="-1279689"/>
              <a:ext cx="9384792" cy="3926635"/>
            </a:xfrm>
            <a:prstGeom prst="rect">
              <a:avLst/>
            </a:prstGeom>
            <a:blipFill>
              <a:blip r:embed="rId2"/>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endParaRPr sz="2300" dirty="0">
                <a:solidFill>
                  <a:schemeClr val="tx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66A7BD5-DF94-904E-886E-0C06297562B2}"/>
                </a:ext>
              </a:extLst>
            </p:cNvPr>
            <p:cNvSpPr txBox="1"/>
            <p:nvPr/>
          </p:nvSpPr>
          <p:spPr>
            <a:xfrm>
              <a:off x="2339163" y="-509373"/>
              <a:ext cx="7974418" cy="800219"/>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Vì cá heo có phổi, nhưng cá thì không; cho nên cá heo không phải là cá.</a:t>
              </a:r>
              <a:r>
                <a:rPr lang="en-VN" sz="2300" dirty="0">
                  <a:effectLst/>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6B975C24-289B-D94D-9370-03E05E9AA361}"/>
              </a:ext>
            </a:extLst>
          </p:cNvPr>
          <p:cNvGrpSpPr/>
          <p:nvPr/>
        </p:nvGrpSpPr>
        <p:grpSpPr>
          <a:xfrm>
            <a:off x="3910484" y="3811981"/>
            <a:ext cx="5822477" cy="1506053"/>
            <a:chOff x="3215197" y="659219"/>
            <a:chExt cx="5822477" cy="1506053"/>
          </a:xfrm>
        </p:grpSpPr>
        <p:sp>
          <p:nvSpPr>
            <p:cNvPr id="23" name="TextBox 22">
              <a:extLst>
                <a:ext uri="{FF2B5EF4-FFF2-40B4-BE49-F238E27FC236}">
                  <a16:creationId xmlns:a16="http://schemas.microsoft.com/office/drawing/2014/main" id="{AC472A07-1467-C341-86A8-608D8E536A36}"/>
                </a:ext>
              </a:extLst>
            </p:cNvPr>
            <p:cNvSpPr txBox="1"/>
            <p:nvPr/>
          </p:nvSpPr>
          <p:spPr>
            <a:xfrm>
              <a:off x="3910484" y="659219"/>
              <a:ext cx="3659897"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(1) Cá heo là loài có phổi.</a:t>
              </a:r>
              <a:endParaRPr sz="23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7C094CC-1821-E342-9696-F234BC421283}"/>
                </a:ext>
              </a:extLst>
            </p:cNvPr>
            <p:cNvSpPr txBox="1"/>
            <p:nvPr/>
          </p:nvSpPr>
          <p:spPr>
            <a:xfrm>
              <a:off x="3910484" y="1162931"/>
              <a:ext cx="5127190"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(2) Cá không phải là loài có phổi.</a:t>
              </a:r>
              <a:endParaRPr sz="23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0CA4F471-15F3-DA40-A6B1-FBF46D175265}"/>
                </a:ext>
              </a:extLst>
            </p:cNvPr>
            <p:cNvSpPr txBox="1"/>
            <p:nvPr/>
          </p:nvSpPr>
          <p:spPr>
            <a:xfrm>
              <a:off x="3910484" y="1718996"/>
              <a:ext cx="5127190"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(3) Cá heo không phải là cá.</a:t>
              </a:r>
              <a:endParaRPr sz="2300" dirty="0">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0003E8F0-3D50-5E4A-8D63-914EBDE47489}"/>
                </a:ext>
              </a:extLst>
            </p:cNvPr>
            <p:cNvCxnSpPr/>
            <p:nvPr/>
          </p:nvCxnSpPr>
          <p:spPr>
            <a:xfrm>
              <a:off x="4275471" y="1651737"/>
              <a:ext cx="3571357" cy="0"/>
            </a:xfrm>
            <a:prstGeom prst="line">
              <a:avLst/>
            </a:prstGeom>
          </p:spPr>
          <p:style>
            <a:lnRef idx="3">
              <a:schemeClr val="dk1"/>
            </a:lnRef>
            <a:fillRef idx="0">
              <a:schemeClr val="dk1"/>
            </a:fillRef>
            <a:effectRef idx="2">
              <a:schemeClr val="dk1"/>
            </a:effectRef>
            <a:fontRef idx="minor">
              <a:schemeClr val="tx1"/>
            </a:fontRef>
          </p:style>
        </p:cxnSp>
        <p:sp>
          <p:nvSpPr>
            <p:cNvPr id="31" name="Right Arrow 30">
              <a:extLst>
                <a:ext uri="{FF2B5EF4-FFF2-40B4-BE49-F238E27FC236}">
                  <a16:creationId xmlns:a16="http://schemas.microsoft.com/office/drawing/2014/main" id="{5DFB1D4F-6760-9F4E-A757-64AB536DE5F2}"/>
                </a:ext>
              </a:extLst>
            </p:cNvPr>
            <p:cNvSpPr/>
            <p:nvPr/>
          </p:nvSpPr>
          <p:spPr>
            <a:xfrm>
              <a:off x="3215197" y="1409880"/>
              <a:ext cx="515463" cy="398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33" name="Group 32">
            <a:extLst>
              <a:ext uri="{FF2B5EF4-FFF2-40B4-BE49-F238E27FC236}">
                <a16:creationId xmlns:a16="http://schemas.microsoft.com/office/drawing/2014/main" id="{1EAD4DE0-1322-FD4C-B96A-4E80E2CE526D}"/>
              </a:ext>
            </a:extLst>
          </p:cNvPr>
          <p:cNvGrpSpPr/>
          <p:nvPr/>
        </p:nvGrpSpPr>
        <p:grpSpPr>
          <a:xfrm>
            <a:off x="1361074" y="1921283"/>
            <a:ext cx="9384792" cy="3926635"/>
            <a:chOff x="1346939" y="-1279689"/>
            <a:chExt cx="9384792" cy="3926635"/>
          </a:xfrm>
        </p:grpSpPr>
        <p:sp>
          <p:nvSpPr>
            <p:cNvPr id="34" name="Rectangle 33">
              <a:extLst>
                <a:ext uri="{FF2B5EF4-FFF2-40B4-BE49-F238E27FC236}">
                  <a16:creationId xmlns:a16="http://schemas.microsoft.com/office/drawing/2014/main" id="{4447786D-981B-2942-BAAD-B6C4B2BD00A5}"/>
                </a:ext>
              </a:extLst>
            </p:cNvPr>
            <p:cNvSpPr/>
            <p:nvPr/>
          </p:nvSpPr>
          <p:spPr>
            <a:xfrm>
              <a:off x="1346939" y="-1279689"/>
              <a:ext cx="9384792" cy="3926635"/>
            </a:xfrm>
            <a:prstGeom prst="rect">
              <a:avLst/>
            </a:prstGeom>
            <a:blipFill>
              <a:blip r:embed="rId2"/>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endParaRPr sz="2300" dirty="0">
                <a:solidFill>
                  <a:schemeClr val="tx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396D569-175C-DB40-A277-DF8DE9A8EEC7}"/>
                </a:ext>
              </a:extLst>
            </p:cNvPr>
            <p:cNvSpPr txBox="1"/>
            <p:nvPr/>
          </p:nvSpPr>
          <p:spPr>
            <a:xfrm>
              <a:off x="2339163" y="-890512"/>
              <a:ext cx="7627172" cy="1508105"/>
            </a:xfrm>
            <a:prstGeom prst="rect">
              <a:avLst/>
            </a:prstGeom>
            <a:noFill/>
          </p:spPr>
          <p:txBody>
            <a:bodyPr wrap="square" rtlCol="0">
              <a:spAutoFit/>
            </a:bodyPr>
            <a:lstStyle/>
            <a:p>
              <a:pPr algn="just">
                <a:spcBef>
                  <a:spcPts val="600"/>
                </a:spcBef>
                <a:spcAft>
                  <a:spcPts val="600"/>
                </a:spcAft>
              </a:pPr>
              <a:r>
                <a:rPr lang="en-US" sz="2300" dirty="0">
                  <a:latin typeface="Arial" panose="020B0604020202020204" pitchFamily="34" charset="0"/>
                  <a:cs typeface="Arial" panose="020B0604020202020204" pitchFamily="34" charset="0"/>
                </a:rPr>
                <a:t>“</a:t>
              </a:r>
              <a:r>
                <a:rPr lang="en-US" sz="2300" dirty="0" err="1">
                  <a:latin typeface="Arial" panose="020B0604020202020204" pitchFamily="34" charset="0"/>
                  <a:cs typeface="Arial" panose="020B0604020202020204" pitchFamily="34" charset="0"/>
                </a:rPr>
                <a:t>Hắn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chửi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như</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những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người</a:t>
              </a:r>
              <a:r>
                <a:rPr lang="en-US" sz="2300" dirty="0">
                  <a:latin typeface="Arial" panose="020B0604020202020204" pitchFamily="34" charset="0"/>
                  <a:cs typeface="Arial" panose="020B0604020202020204" pitchFamily="34" charset="0"/>
                </a:rPr>
                <a:t> say </a:t>
              </a:r>
              <a:r>
                <a:rPr lang="en-US" sz="2300" dirty="0" err="1">
                  <a:latin typeface="Arial" panose="020B0604020202020204" pitchFamily="34" charset="0"/>
                  <a:cs typeface="Arial" panose="020B0604020202020204" pitchFamily="34" charset="0"/>
                </a:rPr>
                <a:t>rượu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hát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Giá</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hắn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biết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hát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thì</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lẽ</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hắn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không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cần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chửi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Khổ</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cho</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hắn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và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khổ</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cho</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người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hắn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lại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không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biết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hát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Thì</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hắn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chửi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cũng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như</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chiều</a:t>
              </a:r>
              <a:r>
                <a:rPr lang="en-US" sz="2300" dirty="0">
                  <a:latin typeface="Arial" panose="020B0604020202020204" pitchFamily="34" charset="0"/>
                  <a:cs typeface="Arial" panose="020B0604020202020204" pitchFamily="34" charset="0"/>
                </a:rPr>
                <a:t> nay </a:t>
              </a:r>
              <a:r>
                <a:rPr lang="en-US" sz="2300" dirty="0" err="1">
                  <a:latin typeface="Arial" panose="020B0604020202020204" pitchFamily="34" charset="0"/>
                  <a:cs typeface="Arial" panose="020B0604020202020204" pitchFamily="34" charset="0"/>
                </a:rPr>
                <a:t>hắn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chửi</a:t>
              </a:r>
              <a:r>
                <a:rPr lang="en-US" sz="2300" dirty="0">
                  <a:latin typeface="Arial" panose="020B0604020202020204" pitchFamily="34" charset="0"/>
                  <a:cs typeface="Arial" panose="020B0604020202020204" pitchFamily="34" charset="0"/>
                </a:rPr>
                <a:t>.” (Nam Cao, “</a:t>
              </a:r>
              <a:r>
                <a:rPr lang="en-US" sz="2300" dirty="0" err="1">
                  <a:latin typeface="Arial" panose="020B0604020202020204" pitchFamily="34" charset="0"/>
                  <a:cs typeface="Arial" panose="020B0604020202020204" pitchFamily="34" charset="0"/>
                </a:rPr>
                <a:t>Chí</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Phèo</a:t>
              </a:r>
              <a:r>
                <a:rPr lang="en-US" sz="2300" dirty="0">
                  <a:latin typeface="Arial" panose="020B0604020202020204" pitchFamily="34" charset="0"/>
                  <a:cs typeface="Arial" panose="020B0604020202020204" pitchFamily="34" charset="0"/>
                </a:rPr>
                <a:t>”)</a:t>
              </a:r>
            </a:p>
          </p:txBody>
        </p:sp>
      </p:grpSp>
      <p:grpSp>
        <p:nvGrpSpPr>
          <p:cNvPr id="43" name="Group 42">
            <a:extLst>
              <a:ext uri="{FF2B5EF4-FFF2-40B4-BE49-F238E27FC236}">
                <a16:creationId xmlns:a16="http://schemas.microsoft.com/office/drawing/2014/main" id="{803692F5-B890-3B46-909A-1592A8FA9F5B}"/>
              </a:ext>
            </a:extLst>
          </p:cNvPr>
          <p:cNvGrpSpPr/>
          <p:nvPr/>
        </p:nvGrpSpPr>
        <p:grpSpPr>
          <a:xfrm>
            <a:off x="2421105" y="4098702"/>
            <a:ext cx="8011768" cy="1447989"/>
            <a:chOff x="2520300" y="379986"/>
            <a:chExt cx="8011768" cy="1447989"/>
          </a:xfrm>
        </p:grpSpPr>
        <p:sp>
          <p:nvSpPr>
            <p:cNvPr id="36" name="TextBox 35">
              <a:extLst>
                <a:ext uri="{FF2B5EF4-FFF2-40B4-BE49-F238E27FC236}">
                  <a16:creationId xmlns:a16="http://schemas.microsoft.com/office/drawing/2014/main" id="{92C8F03C-F4CE-4B4F-8FF9-E9B27C167A04}"/>
                </a:ext>
              </a:extLst>
            </p:cNvPr>
            <p:cNvSpPr txBox="1"/>
            <p:nvPr/>
          </p:nvSpPr>
          <p:spPr>
            <a:xfrm>
              <a:off x="3023333" y="379986"/>
              <a:ext cx="7508735"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(1) Nếu Chí Phèo biết hát thì Chí Phèo không cần chửi.</a:t>
              </a:r>
              <a:endParaRPr sz="23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BAB51918-DDB7-9647-A854-39F01B848F91}"/>
                </a:ext>
              </a:extLst>
            </p:cNvPr>
            <p:cNvSpPr txBox="1"/>
            <p:nvPr/>
          </p:nvSpPr>
          <p:spPr>
            <a:xfrm>
              <a:off x="3023333" y="849814"/>
              <a:ext cx="7508735"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(2) Chí Phèo không biết hát.</a:t>
              </a:r>
              <a:endParaRPr sz="23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2277C47-1DF8-4043-9FA6-B1ECF68FD645}"/>
                </a:ext>
              </a:extLst>
            </p:cNvPr>
            <p:cNvSpPr txBox="1"/>
            <p:nvPr/>
          </p:nvSpPr>
          <p:spPr>
            <a:xfrm>
              <a:off x="3023333" y="1381699"/>
              <a:ext cx="7508735"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(3) Chí Phèo chửi là đương nhiên.</a:t>
              </a:r>
              <a:endParaRPr sz="2300" dirty="0">
                <a:latin typeface="Arial" panose="020B0604020202020204" pitchFamily="34" charset="0"/>
                <a:cs typeface="Arial" panose="020B0604020202020204" pitchFamily="34" charset="0"/>
              </a:endParaRPr>
            </a:p>
          </p:txBody>
        </p:sp>
        <p:sp>
          <p:nvSpPr>
            <p:cNvPr id="40" name="Right Arrow 39">
              <a:extLst>
                <a:ext uri="{FF2B5EF4-FFF2-40B4-BE49-F238E27FC236}">
                  <a16:creationId xmlns:a16="http://schemas.microsoft.com/office/drawing/2014/main" id="{486128F8-8DC4-0B41-89E9-076C35BFC852}"/>
                </a:ext>
              </a:extLst>
            </p:cNvPr>
            <p:cNvSpPr/>
            <p:nvPr/>
          </p:nvSpPr>
          <p:spPr>
            <a:xfrm>
              <a:off x="2520300" y="1161256"/>
              <a:ext cx="397033" cy="312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42" name="Straight Connector 41">
              <a:extLst>
                <a:ext uri="{FF2B5EF4-FFF2-40B4-BE49-F238E27FC236}">
                  <a16:creationId xmlns:a16="http://schemas.microsoft.com/office/drawing/2014/main" id="{7BB54E9F-F791-0B40-81AC-406C0DC27844}"/>
                </a:ext>
              </a:extLst>
            </p:cNvPr>
            <p:cNvCxnSpPr/>
            <p:nvPr/>
          </p:nvCxnSpPr>
          <p:spPr>
            <a:xfrm>
              <a:off x="3336326" y="1340814"/>
              <a:ext cx="3441374" cy="18072"/>
            </a:xfrm>
            <a:prstGeom prst="line">
              <a:avLst/>
            </a:prstGeom>
          </p:spPr>
          <p:style>
            <a:lnRef idx="3">
              <a:schemeClr val="dk1"/>
            </a:lnRef>
            <a:fillRef idx="0">
              <a:schemeClr val="dk1"/>
            </a:fillRef>
            <a:effectRef idx="2">
              <a:schemeClr val="dk1"/>
            </a:effectRef>
            <a:fontRef idx="minor">
              <a:schemeClr val="tx1"/>
            </a:fontRef>
          </p:style>
        </p:cxnSp>
      </p:grpSp>
      <p:grpSp>
        <p:nvGrpSpPr>
          <p:cNvPr id="47" name="Group 46">
            <a:extLst>
              <a:ext uri="{FF2B5EF4-FFF2-40B4-BE49-F238E27FC236}">
                <a16:creationId xmlns:a16="http://schemas.microsoft.com/office/drawing/2014/main" id="{DDC0CABD-8BE5-2545-A8C5-F5A03951A881}"/>
              </a:ext>
            </a:extLst>
          </p:cNvPr>
          <p:cNvGrpSpPr/>
          <p:nvPr/>
        </p:nvGrpSpPr>
        <p:grpSpPr>
          <a:xfrm>
            <a:off x="1382339" y="1921282"/>
            <a:ext cx="9384792" cy="3926635"/>
            <a:chOff x="1332804" y="-953236"/>
            <a:chExt cx="9384792" cy="3926635"/>
          </a:xfrm>
        </p:grpSpPr>
        <p:sp>
          <p:nvSpPr>
            <p:cNvPr id="45" name="Rectangle 44">
              <a:extLst>
                <a:ext uri="{FF2B5EF4-FFF2-40B4-BE49-F238E27FC236}">
                  <a16:creationId xmlns:a16="http://schemas.microsoft.com/office/drawing/2014/main" id="{BD8D30A4-8DD0-8145-95E6-517F226E9094}"/>
                </a:ext>
              </a:extLst>
            </p:cNvPr>
            <p:cNvSpPr/>
            <p:nvPr/>
          </p:nvSpPr>
          <p:spPr>
            <a:xfrm>
              <a:off x="1332804" y="-953236"/>
              <a:ext cx="9384792" cy="3926635"/>
            </a:xfrm>
            <a:prstGeom prst="rect">
              <a:avLst/>
            </a:prstGeom>
            <a:blipFill>
              <a:blip r:embed="rId2"/>
              <a:stretch>
                <a:fillRect/>
              </a:stretch>
            </a:blipFill>
            <a:ln>
              <a:noFill/>
            </a:ln>
            <a:scene3d>
              <a:camera prst="orthographicFront"/>
              <a:lightRig rig="threePt" dir="t"/>
            </a:scene3d>
            <a:sp3d>
              <a:bevelT w="152400" prst="coolSlant"/>
            </a:sp3d>
          </p:spPr>
          <p:style>
            <a:lnRef idx="2">
              <a:schemeClr val="accent1">
                <a:shade val="50000"/>
              </a:schemeClr>
            </a:lnRef>
            <a:fillRef idx="1">
              <a:schemeClr val="accent1"/>
            </a:fillRef>
            <a:effectRef idx="0">
              <a:schemeClr val="accent1"/>
            </a:effectRef>
            <a:fontRef idx="minor">
              <a:schemeClr val="lt1"/>
            </a:fontRef>
          </p:style>
          <p:txBody>
            <a:bodyPr lIns="2556000" rIns="900000" rtlCol="0" anchor="ctr"/>
            <a:lstStyle/>
            <a:p>
              <a:pPr algn="just">
                <a:lnSpc>
                  <a:spcPct val="120000"/>
                </a:lnSpc>
              </a:pPr>
              <a:endParaRPr sz="2300" dirty="0">
                <a:solidFill>
                  <a:schemeClr val="tx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B8245AAE-021A-794D-A6FC-75210B2D8CD3}"/>
                </a:ext>
              </a:extLst>
            </p:cNvPr>
            <p:cNvSpPr txBox="1"/>
            <p:nvPr/>
          </p:nvSpPr>
          <p:spPr>
            <a:xfrm>
              <a:off x="2884299" y="-328364"/>
              <a:ext cx="6621208" cy="954107"/>
            </a:xfrm>
            <a:prstGeom prst="rect">
              <a:avLst/>
            </a:prstGeom>
            <a:noFill/>
          </p:spPr>
          <p:txBody>
            <a:bodyPr wrap="square" rtlCol="0">
              <a:spAutoFit/>
            </a:bodyPr>
            <a:lstStyle/>
            <a:p>
              <a:pPr algn="ctr">
                <a:spcBef>
                  <a:spcPts val="600"/>
                </a:spcBef>
                <a:spcAft>
                  <a:spcPts val="600"/>
                </a:spcAft>
              </a:pPr>
              <a:r>
                <a:rPr lang="en-US" sz="2300" dirty="0">
                  <a:latin typeface="Arial" panose="020B0604020202020204" pitchFamily="34" charset="0"/>
                  <a:cs typeface="Arial" panose="020B0604020202020204" pitchFamily="34" charset="0"/>
                </a:rPr>
                <a:t>“</a:t>
              </a:r>
              <a:r>
                <a:rPr lang="en-US" sz="2300" dirty="0" err="1">
                  <a:latin typeface="Arial" panose="020B0604020202020204" pitchFamily="34" charset="0"/>
                  <a:cs typeface="Arial" panose="020B0604020202020204" pitchFamily="34" charset="0"/>
                </a:rPr>
                <a:t>Rằng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tôi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chút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phận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đàn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bà</a:t>
              </a:r>
              <a:r>
                <a:rPr lang="en-US" sz="2300" dirty="0">
                  <a:latin typeface="Arial" panose="020B0604020202020204" pitchFamily="34" charset="0"/>
                  <a:cs typeface="Arial" panose="020B0604020202020204" pitchFamily="34" charset="0"/>
                </a:rPr>
                <a:t>,</a:t>
              </a:r>
            </a:p>
            <a:p>
              <a:pPr algn="ctr">
                <a:spcBef>
                  <a:spcPts val="600"/>
                </a:spcBef>
                <a:spcAft>
                  <a:spcPts val="600"/>
                </a:spcAft>
              </a:pPr>
              <a:r>
                <a:rPr lang="en-US" sz="2300" dirty="0" err="1">
                  <a:latin typeface="Arial" panose="020B0604020202020204" pitchFamily="34" charset="0"/>
                  <a:cs typeface="Arial" panose="020B0604020202020204" pitchFamily="34" charset="0"/>
                </a:rPr>
                <a:t>Ghen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tuông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thì</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cũng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người</a:t>
              </a:r>
              <a:r>
                <a:rPr lang="en-US" sz="2300" dirty="0">
                  <a:latin typeface="Arial" panose="020B0604020202020204" pitchFamily="34" charset="0"/>
                  <a:cs typeface="Arial" panose="020B0604020202020204" pitchFamily="34" charset="0"/>
                </a:rPr>
                <a:t> ta </a:t>
              </a:r>
              <a:r>
                <a:rPr lang="en-US" sz="2300" dirty="0" err="1">
                  <a:latin typeface="Arial" panose="020B0604020202020204" pitchFamily="34" charset="0"/>
                  <a:cs typeface="Arial" panose="020B0604020202020204" pitchFamily="34" charset="0"/>
                </a:rPr>
                <a:t>thường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tình</a:t>
              </a:r>
              <a:r>
                <a:rPr lang="en-US" sz="2300" dirty="0">
                  <a:latin typeface="Arial" panose="020B0604020202020204" pitchFamily="34" charset="0"/>
                  <a:cs typeface="Arial" panose="020B0604020202020204" pitchFamily="34" charset="0"/>
                </a:rPr>
                <a:t>.”</a:t>
              </a:r>
            </a:p>
          </p:txBody>
        </p:sp>
      </p:grpSp>
      <p:grpSp>
        <p:nvGrpSpPr>
          <p:cNvPr id="54" name="Group 53">
            <a:extLst>
              <a:ext uri="{FF2B5EF4-FFF2-40B4-BE49-F238E27FC236}">
                <a16:creationId xmlns:a16="http://schemas.microsoft.com/office/drawing/2014/main" id="{AAB47F98-E3B6-6547-B3FC-B352496ED4A7}"/>
              </a:ext>
            </a:extLst>
          </p:cNvPr>
          <p:cNvGrpSpPr/>
          <p:nvPr/>
        </p:nvGrpSpPr>
        <p:grpSpPr>
          <a:xfrm>
            <a:off x="3739219" y="3748903"/>
            <a:ext cx="6743189" cy="1411392"/>
            <a:chOff x="3689684" y="874385"/>
            <a:chExt cx="6743189" cy="1411392"/>
          </a:xfrm>
        </p:grpSpPr>
        <p:sp>
          <p:nvSpPr>
            <p:cNvPr id="48" name="TextBox 47">
              <a:extLst>
                <a:ext uri="{FF2B5EF4-FFF2-40B4-BE49-F238E27FC236}">
                  <a16:creationId xmlns:a16="http://schemas.microsoft.com/office/drawing/2014/main" id="{2EA78226-3440-AC48-ADFF-40B8E022FD1E}"/>
                </a:ext>
              </a:extLst>
            </p:cNvPr>
            <p:cNvSpPr txBox="1"/>
            <p:nvPr/>
          </p:nvSpPr>
          <p:spPr>
            <a:xfrm>
              <a:off x="4275471" y="874385"/>
              <a:ext cx="3241041"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(1) Tôi là đàn bà.</a:t>
              </a:r>
              <a:endParaRPr sz="23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6E1CB98B-A75E-F44B-BFBE-0F049CD4AF14}"/>
                </a:ext>
              </a:extLst>
            </p:cNvPr>
            <p:cNvSpPr txBox="1"/>
            <p:nvPr/>
          </p:nvSpPr>
          <p:spPr>
            <a:xfrm>
              <a:off x="4275471" y="1317193"/>
              <a:ext cx="6157402"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(2) Đàn bà ghen tuông là chuyện thường tình.</a:t>
              </a:r>
              <a:endParaRPr sz="2300"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501483CC-E8C3-2541-9FD7-5C7B6B636534}"/>
                </a:ext>
              </a:extLst>
            </p:cNvPr>
            <p:cNvSpPr txBox="1"/>
            <p:nvPr/>
          </p:nvSpPr>
          <p:spPr>
            <a:xfrm>
              <a:off x="4276729" y="1839501"/>
              <a:ext cx="5837357" cy="446276"/>
            </a:xfrm>
            <a:prstGeom prst="rect">
              <a:avLst/>
            </a:prstGeom>
            <a:noFill/>
          </p:spPr>
          <p:txBody>
            <a:bodyPr wrap="square" rtlCol="0">
              <a:spAutoFit/>
            </a:bodyPr>
            <a:lstStyle/>
            <a:p>
              <a:r>
                <a:rPr lang="vi-VN" sz="2300" dirty="0">
                  <a:latin typeface="Arial" panose="020B0604020202020204" pitchFamily="34" charset="0"/>
                  <a:cs typeface="Arial" panose="020B0604020202020204" pitchFamily="34" charset="0"/>
                </a:rPr>
                <a:t>(3) Tôi ghen tuông là chuyện thường tình.</a:t>
              </a:r>
              <a:endParaRPr sz="2300" dirty="0">
                <a:latin typeface="Arial" panose="020B0604020202020204" pitchFamily="34" charset="0"/>
                <a:cs typeface="Arial" panose="020B0604020202020204" pitchFamily="34" charset="0"/>
              </a:endParaRPr>
            </a:p>
          </p:txBody>
        </p:sp>
        <p:sp>
          <p:nvSpPr>
            <p:cNvPr id="51" name="Right Arrow 50">
              <a:extLst>
                <a:ext uri="{FF2B5EF4-FFF2-40B4-BE49-F238E27FC236}">
                  <a16:creationId xmlns:a16="http://schemas.microsoft.com/office/drawing/2014/main" id="{BCB9CC46-2F07-CD4B-ABFF-01E236830551}"/>
                </a:ext>
              </a:extLst>
            </p:cNvPr>
            <p:cNvSpPr/>
            <p:nvPr/>
          </p:nvSpPr>
          <p:spPr>
            <a:xfrm>
              <a:off x="3689684" y="1665830"/>
              <a:ext cx="368969" cy="278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53" name="Straight Connector 52">
              <a:extLst>
                <a:ext uri="{FF2B5EF4-FFF2-40B4-BE49-F238E27FC236}">
                  <a16:creationId xmlns:a16="http://schemas.microsoft.com/office/drawing/2014/main" id="{26AB45EA-724E-6B4B-AA9C-89B734610297}"/>
                </a:ext>
              </a:extLst>
            </p:cNvPr>
            <p:cNvCxnSpPr/>
            <p:nvPr/>
          </p:nvCxnSpPr>
          <p:spPr>
            <a:xfrm>
              <a:off x="4474073" y="1807417"/>
              <a:ext cx="4782221"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8619986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checkerboard(across)">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checkerboard(across)">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checkerboard(across)">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checkerboard(across)">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checkerboard(across)">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0D7A07-67B3-8645-AB5B-6FD835BCFCEB}"/>
              </a:ext>
            </a:extLst>
          </p:cNvPr>
          <p:cNvSpPr/>
          <p:nvPr/>
        </p:nvSpPr>
        <p:spPr>
          <a:xfrm>
            <a:off x="914405" y="1146406"/>
            <a:ext cx="4963885" cy="1446550"/>
          </a:xfrm>
          <a:prstGeom prst="rect">
            <a:avLst/>
          </a:prstGeom>
        </p:spPr>
        <p:txBody>
          <a:bodyPr wrap="square">
            <a:spAutoFit/>
          </a:bodyPr>
          <a:lstStyle/>
          <a:p>
            <a:pPr algn="just"/>
            <a:r>
              <a:rPr lang="en-US" sz="2200" b="1" dirty="0">
                <a:solidFill>
                  <a:srgbClr val="000000"/>
                </a:solidFill>
                <a:latin typeface="Arial" panose="020B0604020202020204" pitchFamily="34" charset="0"/>
                <a:ea typeface="Calibri" panose="020F0502020204030204" pitchFamily="34" charset="0"/>
                <a:cs typeface="Arial" panose="020B0604020202020204" pitchFamily="34" charset="0"/>
              </a:rPr>
              <a:t>1</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Coca-Cola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là</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nước</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giải</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khát</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cực</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kỳ</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phổ</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biến</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Do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đó</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chắc</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chắn</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trong</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lúc</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này</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có</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ai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đó</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đang</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muốn</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Coca-Cola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ở</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đâu</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200" dirty="0" err="1">
                <a:solidFill>
                  <a:srgbClr val="000000"/>
                </a:solidFill>
                <a:latin typeface="Arial" panose="020B0604020202020204" pitchFamily="34" charset="0"/>
                <a:ea typeface="Calibri" panose="020F0502020204030204" pitchFamily="34" charset="0"/>
                <a:cs typeface="Arial" panose="020B0604020202020204" pitchFamily="34" charset="0"/>
              </a:rPr>
              <a:t>đó</a:t>
            </a:r>
            <a:r>
              <a:rPr lang="vi-VN" sz="2200" dirty="0">
                <a:solidFill>
                  <a:srgbClr val="000000"/>
                </a:solidFill>
                <a:latin typeface="Arial" panose="020B0604020202020204" pitchFamily="34" charset="0"/>
                <a:ea typeface="Calibri" panose="020F0502020204030204" pitchFamily="34" charset="0"/>
                <a:cs typeface="Arial" panose="020B0604020202020204" pitchFamily="34" charset="0"/>
              </a:rPr>
              <a:t>.</a:t>
            </a:r>
            <a:r>
              <a:rPr lang="en-VN" sz="2200" dirty="0">
                <a:latin typeface="Arial" panose="020B0604020202020204" pitchFamily="34" charset="0"/>
                <a:cs typeface="Arial" panose="020B0604020202020204" pitchFamily="34" charset="0"/>
              </a:rPr>
              <a:t> </a:t>
            </a:r>
            <a:endParaRPr sz="22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B0C63E3-AD64-4A4E-AA23-78AEC55D23B7}"/>
              </a:ext>
            </a:extLst>
          </p:cNvPr>
          <p:cNvSpPr/>
          <p:nvPr/>
        </p:nvSpPr>
        <p:spPr>
          <a:xfrm>
            <a:off x="914404" y="2818495"/>
            <a:ext cx="4963885" cy="1446550"/>
          </a:xfrm>
          <a:prstGeom prst="rect">
            <a:avLst/>
          </a:prstGeom>
        </p:spPr>
        <p:txBody>
          <a:bodyPr wrap="square">
            <a:spAutoFit/>
          </a:bodyPr>
          <a:lstStyle/>
          <a:p>
            <a:pPr algn="just"/>
            <a:r>
              <a:rPr lang="vi-VN" sz="2200" b="1" dirty="0">
                <a:solidFill>
                  <a:srgbClr val="000000"/>
                </a:solidFill>
                <a:latin typeface="Arial" panose="020B0604020202020204" pitchFamily="34" charset="0"/>
                <a:ea typeface="Calibri" panose="020F0502020204030204" pitchFamily="34" charset="0"/>
                <a:cs typeface="Arial" panose="020B0604020202020204" pitchFamily="34" charset="0"/>
              </a:rPr>
              <a:t>2</a:t>
            </a:r>
            <a:r>
              <a:rPr lang="vi-VN"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Một số ngôi sao mà nay ta đang nhìn thấy đã tắt từ lâu. Một số ngôi sao đã tắt từ lâu là lỗ đen. Vậy một số ngôi sao mà ta đang thấy là lỗ đen.</a:t>
            </a:r>
            <a:r>
              <a:rPr lang="en-VN" sz="2200" dirty="0">
                <a:latin typeface="Arial" panose="020B0604020202020204" pitchFamily="34" charset="0"/>
                <a:cs typeface="Arial" panose="020B0604020202020204" pitchFamily="34" charset="0"/>
              </a:rPr>
              <a:t> </a:t>
            </a:r>
            <a:endParaRPr sz="22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A91A880-6DC8-814F-B1C6-6086D3FD3790}"/>
              </a:ext>
            </a:extLst>
          </p:cNvPr>
          <p:cNvSpPr/>
          <p:nvPr/>
        </p:nvSpPr>
        <p:spPr>
          <a:xfrm>
            <a:off x="6139545" y="1146406"/>
            <a:ext cx="4963885" cy="2123658"/>
          </a:xfrm>
          <a:prstGeom prst="rect">
            <a:avLst/>
          </a:prstGeom>
        </p:spPr>
        <p:txBody>
          <a:bodyPr wrap="square">
            <a:spAutoFit/>
          </a:bodyPr>
          <a:lstStyle/>
          <a:p>
            <a:pPr algn="just"/>
            <a:r>
              <a:rPr lang="en-US" sz="2200" b="1" dirty="0">
                <a:solidFill>
                  <a:srgbClr val="000000"/>
                </a:solidFill>
                <a:latin typeface="Arial" panose="020B0604020202020204" pitchFamily="34" charset="0"/>
                <a:ea typeface="Calibri" panose="020F0502020204030204" pitchFamily="34" charset="0"/>
                <a:cs typeface="Arial" panose="020B0604020202020204" pitchFamily="34" charset="0"/>
              </a:rPr>
              <a:t>4</a:t>
            </a:r>
            <a:r>
              <a:rPr lang="en-US"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Cần một tôn giáo cho đám đông, bởi vì mọi niềm tin chính trị, thần thánh và xã hội chỉ được xác lập ở đám đông với điều kiện luôn mang hình thức tôn giáo.</a:t>
            </a:r>
            <a:r>
              <a:rPr lang="en-VN" sz="2200" dirty="0">
                <a:latin typeface="Arial" panose="020B0604020202020204" pitchFamily="34" charset="0"/>
                <a:cs typeface="Arial" panose="020B0604020202020204" pitchFamily="34" charset="0"/>
              </a:rPr>
              <a:t> </a:t>
            </a:r>
          </a:p>
          <a:p>
            <a:pPr algn="r"/>
            <a:r>
              <a:rPr lang="en-VN" dirty="0">
                <a:latin typeface="Arial" panose="020B0604020202020204" pitchFamily="34" charset="0"/>
                <a:cs typeface="Arial" panose="020B0604020202020204" pitchFamily="34" charset="0"/>
              </a:rPr>
              <a:t>Gustave le Bon, </a:t>
            </a:r>
            <a:r>
              <a:rPr lang="en-VN" i="1" dirty="0">
                <a:latin typeface="Arial" panose="020B0604020202020204" pitchFamily="34" charset="0"/>
                <a:cs typeface="Arial" panose="020B0604020202020204" pitchFamily="34" charset="0"/>
              </a:rPr>
              <a:t>Tâm lý học đám đông</a:t>
            </a:r>
            <a:r>
              <a:rPr lang="en-VN" dirty="0">
                <a:latin typeface="Arial" panose="020B0604020202020204" pitchFamily="34" charset="0"/>
                <a:cs typeface="Arial" panose="020B0604020202020204" pitchFamily="34" charset="0"/>
              </a:rPr>
              <a:t>.</a:t>
            </a:r>
            <a:r>
              <a:rPr lang="en-VN" sz="2200" dirty="0">
                <a:latin typeface="Arial" panose="020B0604020202020204" pitchFamily="34" charset="0"/>
                <a:cs typeface="Arial" panose="020B0604020202020204" pitchFamily="34" charset="0"/>
              </a:rPr>
              <a:t> </a:t>
            </a:r>
            <a:endParaRPr sz="22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EE2B321B-F743-464C-B265-5EA6515057BD}"/>
              </a:ext>
            </a:extLst>
          </p:cNvPr>
          <p:cNvSpPr/>
          <p:nvPr/>
        </p:nvSpPr>
        <p:spPr>
          <a:xfrm>
            <a:off x="6139544" y="3524617"/>
            <a:ext cx="4963885" cy="2462213"/>
          </a:xfrm>
          <a:prstGeom prst="rect">
            <a:avLst/>
          </a:prstGeom>
        </p:spPr>
        <p:txBody>
          <a:bodyPr wrap="square">
            <a:spAutoFit/>
          </a:bodyPr>
          <a:lstStyle/>
          <a:p>
            <a:pPr algn="just"/>
            <a:r>
              <a:rPr lang="vi-VN" sz="2200" b="1" dirty="0">
                <a:solidFill>
                  <a:srgbClr val="000000"/>
                </a:solidFill>
                <a:latin typeface="Arial" panose="020B0604020202020204" pitchFamily="34" charset="0"/>
                <a:ea typeface="Calibri" panose="020F0502020204030204" pitchFamily="34" charset="0"/>
                <a:cs typeface="Arial" panose="020B0604020202020204" pitchFamily="34" charset="0"/>
              </a:rPr>
              <a:t>5</a:t>
            </a:r>
            <a:r>
              <a:rPr lang="vi-VN" sz="22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Một tinh thần minh mẫn trong một thân thể tráng kiện, đây là một câu nói ngắn gọn, mô tả đầy đủ thế nào là hạnh phúc trên cõi đời này. Người nào có hai điều kiện đó không còn gì để mong ước thêm nữa.</a:t>
            </a:r>
          </a:p>
          <a:p>
            <a:pPr algn="r"/>
            <a:r>
              <a:rPr lang="vi-VN" dirty="0">
                <a:latin typeface="Arial" panose="020B0604020202020204" pitchFamily="34" charset="0"/>
                <a:cs typeface="Arial" panose="020B0604020202020204" pitchFamily="34" charset="0"/>
              </a:rPr>
              <a:t>John Locke, </a:t>
            </a:r>
            <a:r>
              <a:rPr lang="vi-VN" i="1" dirty="0">
                <a:latin typeface="Arial" panose="020B0604020202020204" pitchFamily="34" charset="0"/>
                <a:cs typeface="Arial" panose="020B0604020202020204" pitchFamily="34" charset="0"/>
              </a:rPr>
              <a:t>Vài suy nghĩ về giáo dục.</a:t>
            </a:r>
            <a:endParaRPr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DEFBEA4-CF03-D547-8CD8-5FC9D4F95B00}"/>
              </a:ext>
            </a:extLst>
          </p:cNvPr>
          <p:cNvSpPr/>
          <p:nvPr/>
        </p:nvSpPr>
        <p:spPr>
          <a:xfrm>
            <a:off x="914405" y="4473204"/>
            <a:ext cx="4963885" cy="1785104"/>
          </a:xfrm>
          <a:prstGeom prst="rect">
            <a:avLst/>
          </a:prstGeom>
        </p:spPr>
        <p:txBody>
          <a:bodyPr wrap="square">
            <a:spAutoFit/>
          </a:bodyPr>
          <a:lstStyle/>
          <a:p>
            <a:pPr algn="just"/>
            <a:r>
              <a:rPr lang="vi-VN" sz="2200" b="1" dirty="0">
                <a:solidFill>
                  <a:srgbClr val="000000"/>
                </a:solidFill>
                <a:latin typeface="Arial" panose="020B0604020202020204" pitchFamily="34" charset="0"/>
                <a:ea typeface="Calibri" panose="020F0502020204030204" pitchFamily="34" charset="0"/>
                <a:cs typeface="Arial" panose="020B0604020202020204" pitchFamily="34" charset="0"/>
              </a:rPr>
              <a:t>3</a:t>
            </a:r>
            <a:r>
              <a:rPr lang="vi-VN" sz="2200" dirty="0">
                <a:solidFill>
                  <a:srgbClr val="000000"/>
                </a:solidFill>
                <a:latin typeface="Arial" panose="020B0604020202020204" pitchFamily="34" charset="0"/>
                <a:ea typeface="Calibri" panose="020F0502020204030204" pitchFamily="34" charset="0"/>
                <a:cs typeface="Arial" panose="020B0604020202020204" pitchFamily="34" charset="0"/>
              </a:rPr>
              <a:t>. Phương ngôn nói thực không sai: "Ma quỷ đến đẻ trứng nhà nào thì nhà ấy sinh ra một đứa con gái đẹp". Bây giờ thì nó vào đúng nhà này rồi. </a:t>
            </a:r>
          </a:p>
          <a:p>
            <a:pPr algn="r"/>
            <a:r>
              <a:rPr lang="vi-VN" dirty="0">
                <a:solidFill>
                  <a:srgbClr val="000000"/>
                </a:solidFill>
                <a:latin typeface="Arial" panose="020B0604020202020204" pitchFamily="34" charset="0"/>
                <a:ea typeface="Calibri" panose="020F0502020204030204" pitchFamily="34" charset="0"/>
                <a:cs typeface="Arial" panose="020B0604020202020204" pitchFamily="34" charset="0"/>
              </a:rPr>
              <a:t>Friedrich Sinle, </a:t>
            </a:r>
            <a:r>
              <a:rPr lang="vi-VN" i="1" dirty="0">
                <a:solidFill>
                  <a:srgbClr val="000000"/>
                </a:solidFill>
                <a:latin typeface="Arial" panose="020B0604020202020204" pitchFamily="34" charset="0"/>
                <a:ea typeface="Calibri" panose="020F0502020204030204" pitchFamily="34" charset="0"/>
                <a:cs typeface="Arial" panose="020B0604020202020204" pitchFamily="34" charset="0"/>
              </a:rPr>
              <a:t>Những tên cướp.</a:t>
            </a:r>
            <a:endParaRP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9013385-EA84-254D-AE47-6CA1CC42C2E4}"/>
              </a:ext>
            </a:extLst>
          </p:cNvPr>
          <p:cNvSpPr txBox="1"/>
          <p:nvPr/>
        </p:nvSpPr>
        <p:spPr>
          <a:xfrm>
            <a:off x="939781" y="364223"/>
            <a:ext cx="10257936" cy="430887"/>
          </a:xfrm>
          <a:prstGeom prst="rect">
            <a:avLst/>
          </a:prstGeom>
          <a:noFill/>
        </p:spPr>
        <p:txBody>
          <a:bodyPr wrap="none" rtlCol="0">
            <a:spAutoFit/>
          </a:bodyPr>
          <a:lstStyle/>
          <a:p>
            <a:r>
              <a:rPr lang="vi-VN" sz="2200" b="1" dirty="0">
                <a:latin typeface="Arial" panose="020B0604020202020204" pitchFamily="34" charset="0"/>
                <a:cs typeface="Arial" panose="020B0604020202020204" pitchFamily="34" charset="0"/>
              </a:rPr>
              <a:t>Áp dụng các phương pháp phân tích, bạn hãy chuẩn hóa các luận cứ sau:</a:t>
            </a:r>
            <a:endParaRPr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0954538"/>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2" name="camera.wav"/>
          </p:stSnd>
        </p:sndAc>
      </p:transition>
    </mc:Choice>
    <mc:Fallback xmlns="">
      <p:transition spd="slow">
        <p:fade/>
        <p:sndAc>
          <p:stSnd>
            <p:snd r:embed="rId4" name="camera.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1EB25F9-0C1E-E042-8C78-EA5F06DA9B4C}"/>
              </a:ext>
            </a:extLst>
          </p:cNvPr>
          <p:cNvSpPr/>
          <p:nvPr/>
        </p:nvSpPr>
        <p:spPr>
          <a:xfrm>
            <a:off x="800985" y="191385"/>
            <a:ext cx="5295015" cy="723015"/>
          </a:xfrm>
          <a:prstGeom prst="roundRect">
            <a:avLst/>
          </a:prstGeom>
          <a:blipFill>
            <a:blip r:embed="rId3"/>
            <a:stretch>
              <a:fillRect/>
            </a:stretch>
          </a:blipFill>
          <a:ln>
            <a:noFill/>
          </a:ln>
          <a:scene3d>
            <a:camera prst="orthographicFront"/>
            <a:lightRig rig="threePt" dir="t"/>
          </a:scene3d>
          <a:sp3d>
            <a:bevelT w="203200" h="101600" prst="cross"/>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800" b="1" dirty="0">
                <a:latin typeface="Arial" panose="020B0604020202020204" pitchFamily="34" charset="0"/>
                <a:ea typeface="Times New Roman" panose="02020603050405020304" pitchFamily="18" charset="0"/>
                <a:cs typeface="Arial" panose="020B0604020202020204" pitchFamily="34" charset="0"/>
              </a:rPr>
              <a:t>2. VẼ SƠ ĐỒ LUẬN CỨ</a:t>
            </a:r>
            <a:r>
              <a:rPr lang="vi-VN" sz="2800"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7E10163F-B92C-0A4C-9764-D2769690AE03}"/>
              </a:ext>
            </a:extLst>
          </p:cNvPr>
          <p:cNvSpPr/>
          <p:nvPr/>
        </p:nvSpPr>
        <p:spPr>
          <a:xfrm>
            <a:off x="1384337" y="1160352"/>
            <a:ext cx="5670142" cy="446276"/>
          </a:xfrm>
          <a:prstGeom prst="rect">
            <a:avLst/>
          </a:prstGeom>
        </p:spPr>
        <p:txBody>
          <a:bodyPr wrap="none">
            <a:spAutoFit/>
          </a:bodyPr>
          <a:lstStyle/>
          <a:p>
            <a:r>
              <a:rPr lang="vi-VN" sz="2300" b="1" dirty="0">
                <a:latin typeface="Arial" panose="020B0604020202020204" pitchFamily="34" charset="0"/>
                <a:ea typeface="Times New Roman" panose="02020603050405020304" pitchFamily="18" charset="0"/>
                <a:cs typeface="Arial" panose="020B0604020202020204" pitchFamily="34" charset="0"/>
              </a:rPr>
              <a:t>Phương pháp 5 bước vẽ sơ đồ luận cứ</a:t>
            </a:r>
            <a:endParaRPr sz="2300" b="1"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3A4B8CA0-8FDD-9E4F-8100-F90C238AFED1}"/>
              </a:ext>
            </a:extLst>
          </p:cNvPr>
          <p:cNvGrpSpPr/>
          <p:nvPr/>
        </p:nvGrpSpPr>
        <p:grpSpPr>
          <a:xfrm>
            <a:off x="1588348" y="1914989"/>
            <a:ext cx="9080758" cy="3583702"/>
            <a:chOff x="1588348" y="2042579"/>
            <a:chExt cx="9080758" cy="3583702"/>
          </a:xfrm>
        </p:grpSpPr>
        <p:sp>
          <p:nvSpPr>
            <p:cNvPr id="7" name="Rectangle 6">
              <a:extLst>
                <a:ext uri="{FF2B5EF4-FFF2-40B4-BE49-F238E27FC236}">
                  <a16:creationId xmlns:a16="http://schemas.microsoft.com/office/drawing/2014/main" id="{7AD35152-DC62-AF40-BEBD-300A1358D81F}"/>
                </a:ext>
              </a:extLst>
            </p:cNvPr>
            <p:cNvSpPr/>
            <p:nvPr/>
          </p:nvSpPr>
          <p:spPr>
            <a:xfrm>
              <a:off x="1610167" y="2042579"/>
              <a:ext cx="9058939" cy="446276"/>
            </a:xfrm>
            <a:prstGeom prst="rect">
              <a:avLst/>
            </a:prstGeom>
          </p:spPr>
          <p:txBody>
            <a:bodyPr wrap="squar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1. Đọc qua luận cứ và khoanh tròn các từ chỉ báo tiền đề và kết luận </a:t>
              </a:r>
              <a:endParaRPr sz="23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C470143-D053-6541-B2E7-B8A7D7DCC4D0}"/>
                </a:ext>
              </a:extLst>
            </p:cNvPr>
            <p:cNvSpPr/>
            <p:nvPr/>
          </p:nvSpPr>
          <p:spPr>
            <a:xfrm>
              <a:off x="1610167" y="2607534"/>
              <a:ext cx="9058939" cy="446276"/>
            </a:xfrm>
            <a:prstGeom prst="rect">
              <a:avLst/>
            </a:prstGeom>
          </p:spPr>
          <p:txBody>
            <a:bodyPr wrap="square">
              <a:spAutoFit/>
            </a:bodyPr>
            <a:lstStyle/>
            <a:p>
              <a:r>
                <a:rPr lang="vi-VN" sz="2300" spc="-20" dirty="0">
                  <a:latin typeface="Arial" panose="020B0604020202020204" pitchFamily="34" charset="0"/>
                  <a:ea typeface="Times New Roman" panose="02020603050405020304" pitchFamily="18" charset="0"/>
                  <a:cs typeface="Arial" panose="020B0604020202020204" pitchFamily="34" charset="0"/>
                </a:rPr>
                <a:t>2. Đánh số các phán đoán theo trình tự chúng xuất hiện trong luận cứ</a:t>
              </a:r>
              <a:endParaRPr sz="23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E37D28D-CCC8-AA4B-925D-481C786BD577}"/>
                </a:ext>
              </a:extLst>
            </p:cNvPr>
            <p:cNvSpPr/>
            <p:nvPr/>
          </p:nvSpPr>
          <p:spPr>
            <a:xfrm>
              <a:off x="1610167" y="3822304"/>
              <a:ext cx="9037120" cy="800219"/>
            </a:xfrm>
            <a:prstGeom prst="rect">
              <a:avLst/>
            </a:prstGeom>
          </p:spPr>
          <p:txBody>
            <a:bodyPr wrap="squar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4. Đặt (các) con số đại diện cho phán đoán tiền đề ở bên trên và con số đại diện cho phán đoán kết luận ở bên dưới</a:t>
              </a:r>
              <a:r>
                <a:rPr lang="en-VN" sz="2300" dirty="0">
                  <a:effectLst/>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6D41A88-786A-3A45-AE2C-131B49A96BE4}"/>
                </a:ext>
              </a:extLst>
            </p:cNvPr>
            <p:cNvSpPr/>
            <p:nvPr/>
          </p:nvSpPr>
          <p:spPr>
            <a:xfrm>
              <a:off x="1588348" y="3172489"/>
              <a:ext cx="9015301" cy="446276"/>
            </a:xfrm>
            <a:prstGeom prst="rect">
              <a:avLst/>
            </a:prstGeom>
          </p:spPr>
          <p:txBody>
            <a:bodyPr wrap="square">
              <a:spAutoFit/>
            </a:bodyPr>
            <a:lstStyle/>
            <a:p>
              <a:r>
                <a:rPr lang="vi-VN" sz="2300" spc="-20" dirty="0">
                  <a:latin typeface="Arial" panose="020B0604020202020204" pitchFamily="34" charset="0"/>
                  <a:ea typeface="Times New Roman" panose="02020603050405020304" pitchFamily="18" charset="0"/>
                  <a:cs typeface="Arial" panose="020B0604020202020204" pitchFamily="34" charset="0"/>
                </a:rPr>
                <a:t>3. Loại bỏ các phán đoán thừa, hay các câu chữ thừa</a:t>
              </a:r>
              <a:r>
                <a:rPr lang="en-VN" sz="2300" dirty="0">
                  <a:effectLst/>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3FCCED42-FB1E-0D4B-8882-9B143EC5F25A}"/>
                </a:ext>
              </a:extLst>
            </p:cNvPr>
            <p:cNvSpPr/>
            <p:nvPr/>
          </p:nvSpPr>
          <p:spPr>
            <a:xfrm>
              <a:off x="1588348" y="4826062"/>
              <a:ext cx="9080758" cy="800219"/>
            </a:xfrm>
            <a:prstGeom prst="rect">
              <a:avLst/>
            </a:prstGeom>
          </p:spPr>
          <p:txBody>
            <a:bodyPr wrap="squar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5. Vẽ mũi tên từ các con số đại diện cho tiền đề hướng mũi đến con số đại diện cho kết luận</a:t>
              </a:r>
              <a:endParaRPr sz="23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3346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invX="1"/>
        <p:sndAc>
          <p:stSnd>
            <p:snd r:embed="rId2" name="camera.wav"/>
          </p:stSnd>
        </p:sndAc>
      </p:transition>
    </mc:Choice>
    <mc:Fallback xmlns="">
      <p:transition spd="slow">
        <p:fade/>
        <p:sndAc>
          <p:stSnd>
            <p:snd r:embed="rId5" name="camera.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E7180E-BCC1-6645-B3D5-DC5CA203EA3D}"/>
              </a:ext>
            </a:extLst>
          </p:cNvPr>
          <p:cNvSpPr/>
          <p:nvPr/>
        </p:nvSpPr>
        <p:spPr>
          <a:xfrm>
            <a:off x="1339702" y="1786270"/>
            <a:ext cx="9994605" cy="3934046"/>
          </a:xfrm>
          <a:prstGeom prst="rect">
            <a:avLst/>
          </a:prstGeom>
          <a:blipFill>
            <a:blip r:embed="rId3"/>
            <a:stretch>
              <a:fillRect/>
            </a:stretch>
          </a:blipFill>
          <a:ln>
            <a:noFill/>
          </a:ln>
          <a:scene3d>
            <a:camera prst="orthographicFront"/>
            <a:lightRig rig="threePt" dir="t"/>
          </a:scene3d>
          <a:sp3d>
            <a:bevelT w="88900" prst="coolSlant"/>
          </a:sp3d>
        </p:spPr>
        <p:style>
          <a:lnRef idx="2">
            <a:schemeClr val="accent1">
              <a:shade val="50000"/>
            </a:schemeClr>
          </a:lnRef>
          <a:fillRef idx="1">
            <a:schemeClr val="accent1"/>
          </a:fillRef>
          <a:effectRef idx="0">
            <a:schemeClr val="accent1"/>
          </a:effectRef>
          <a:fontRef idx="minor">
            <a:schemeClr val="lt1"/>
          </a:fontRef>
        </p:style>
        <p:txBody>
          <a:bodyPr lIns="540000" rIns="540000" rtlCol="0" anchor="ctr"/>
          <a:lstStyle/>
          <a:p>
            <a:pPr algn="just">
              <a:lnSpc>
                <a:spcPct val="130000"/>
              </a:lnSpc>
            </a:pPr>
            <a:r>
              <a:rPr lang="en-VN"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Vì</a:t>
            </a:r>
            <a:r>
              <a:rPr lang="en-US" sz="2300" dirty="0">
                <a:solidFill>
                  <a:schemeClr val="tx1"/>
                </a:solidFill>
                <a:latin typeface="Arial" panose="020B0604020202020204" pitchFamily="34" charset="0"/>
                <a:cs typeface="Arial" panose="020B0604020202020204" pitchFamily="34" charset="0"/>
              </a:rPr>
              <a:t> </a:t>
            </a:r>
            <a:r>
              <a:rPr lang="vi-VN" sz="2300" i="1" dirty="0">
                <a:solidFill>
                  <a:schemeClr val="tx1"/>
                </a:solidFill>
                <a:latin typeface="Arial" panose="020B0604020202020204" pitchFamily="34" charset="0"/>
                <a:cs typeface="Arial" panose="020B0604020202020204" pitchFamily="34" charset="0"/>
              </a:rPr>
              <a:t>Đạo đức kinh</a:t>
            </a:r>
            <a:r>
              <a:rPr lang="vi-VN" sz="2300" dirty="0">
                <a:solidFill>
                  <a:schemeClr val="tx1"/>
                </a:solidFill>
                <a:latin typeface="Arial" panose="020B0604020202020204" pitchFamily="34" charset="0"/>
                <a:cs typeface="Arial" panose="020B0604020202020204" pitchFamily="34" charset="0"/>
              </a:rPr>
              <a:t> được viết bằng ngôn ngữ tư biện rất xa lạ so với cách diễn đạt quen thuộc,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cho</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nên</a:t>
            </a:r>
            <a:r>
              <a:rPr lang="en-US" sz="2300" dirty="0">
                <a:solidFill>
                  <a:schemeClr val="tx1"/>
                </a:solidFill>
                <a:latin typeface="Arial" panose="020B0604020202020204" pitchFamily="34" charset="0"/>
                <a:cs typeface="Arial" panose="020B0604020202020204" pitchFamily="34" charset="0"/>
              </a:rPr>
              <a:t> </a:t>
            </a:r>
            <a:r>
              <a:rPr lang="vi-VN" sz="2300" dirty="0">
                <a:solidFill>
                  <a:schemeClr val="tx1"/>
                </a:solidFill>
                <a:latin typeface="Arial" panose="020B0604020202020204" pitchFamily="34" charset="0"/>
                <a:cs typeface="Arial" panose="020B0604020202020204" pitchFamily="34" charset="0"/>
              </a:rPr>
              <a:t>sau đó có những cách giải thích khác nhau, cách nào cũng có ảnh hưởng to lớn. </a:t>
            </a:r>
          </a:p>
          <a:p>
            <a:pPr algn="r">
              <a:lnSpc>
                <a:spcPct val="130000"/>
              </a:lnSpc>
            </a:pPr>
            <a:r>
              <a:rPr lang="vi-VN" sz="2300" dirty="0">
                <a:solidFill>
                  <a:schemeClr val="tx1"/>
                </a:solidFill>
                <a:latin typeface="Arial" panose="020B0604020202020204" pitchFamily="34" charset="0"/>
                <a:cs typeface="Arial" panose="020B0604020202020204" pitchFamily="34" charset="0"/>
              </a:rPr>
              <a:t>(Phan Ngọc, “Đạo giáo”)</a:t>
            </a: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ABCFA317-F827-EC42-93B8-1312C43795E3}"/>
              </a:ext>
            </a:extLst>
          </p:cNvPr>
          <p:cNvSpPr/>
          <p:nvPr/>
        </p:nvSpPr>
        <p:spPr>
          <a:xfrm rot="1532877">
            <a:off x="1757334" y="2738490"/>
            <a:ext cx="610765" cy="6990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Oval 6">
            <a:extLst>
              <a:ext uri="{FF2B5EF4-FFF2-40B4-BE49-F238E27FC236}">
                <a16:creationId xmlns:a16="http://schemas.microsoft.com/office/drawing/2014/main" id="{3C14E109-3C80-494D-A97A-652F54571052}"/>
              </a:ext>
            </a:extLst>
          </p:cNvPr>
          <p:cNvSpPr/>
          <p:nvPr/>
        </p:nvSpPr>
        <p:spPr>
          <a:xfrm>
            <a:off x="5291469" y="3234814"/>
            <a:ext cx="1190847" cy="6804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0ADC3217-188A-0247-84FA-BDF12DB95603}"/>
              </a:ext>
            </a:extLst>
          </p:cNvPr>
          <p:cNvSpPr/>
          <p:nvPr/>
        </p:nvSpPr>
        <p:spPr>
          <a:xfrm>
            <a:off x="1485014" y="361506"/>
            <a:ext cx="9703981" cy="79782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r>
              <a:rPr lang="vi-VN" sz="2300" b="1" dirty="0">
                <a:solidFill>
                  <a:schemeClr val="tx1"/>
                </a:solidFill>
                <a:latin typeface="Arial" panose="020B0604020202020204" pitchFamily="34" charset="0"/>
                <a:ea typeface="Times New Roman" panose="02020603050405020304" pitchFamily="18" charset="0"/>
                <a:cs typeface="Arial" panose="020B0604020202020204" pitchFamily="34" charset="0"/>
              </a:rPr>
              <a:t>1. Khoanh tròn các từ chỉ báo tiền đề và kết luận </a:t>
            </a:r>
            <a:endParaRPr lang="vi-VN" sz="2300" b="1"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C128EF7-6982-2942-9A2E-B4B24E654CA2}"/>
              </a:ext>
            </a:extLst>
          </p:cNvPr>
          <p:cNvSpPr/>
          <p:nvPr/>
        </p:nvSpPr>
        <p:spPr>
          <a:xfrm>
            <a:off x="1339701" y="1769849"/>
            <a:ext cx="9994605" cy="3934046"/>
          </a:xfrm>
          <a:prstGeom prst="rect">
            <a:avLst/>
          </a:prstGeom>
          <a:blipFill>
            <a:blip r:embed="rId3"/>
            <a:stretch>
              <a:fillRect/>
            </a:stretch>
          </a:blipFill>
          <a:ln>
            <a:noFill/>
          </a:ln>
          <a:scene3d>
            <a:camera prst="orthographicFront"/>
            <a:lightRig rig="threePt" dir="t"/>
          </a:scene3d>
          <a:sp3d>
            <a:bevelT w="88900" prst="coolSlant"/>
          </a:sp3d>
        </p:spPr>
        <p:style>
          <a:lnRef idx="2">
            <a:schemeClr val="accent1">
              <a:shade val="50000"/>
            </a:schemeClr>
          </a:lnRef>
          <a:fillRef idx="1">
            <a:schemeClr val="accent1"/>
          </a:fillRef>
          <a:effectRef idx="0">
            <a:schemeClr val="accent1"/>
          </a:effectRef>
          <a:fontRef idx="minor">
            <a:schemeClr val="lt1"/>
          </a:fontRef>
        </p:style>
        <p:txBody>
          <a:bodyPr lIns="540000" rIns="540000" rtlCol="0" anchor="ctr"/>
          <a:lstStyle/>
          <a:p>
            <a:pPr algn="just">
              <a:lnSpc>
                <a:spcPct val="130000"/>
              </a:lnSpc>
            </a:pPr>
            <a:r>
              <a:rPr lang="en-VN"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Vì</a:t>
            </a:r>
            <a:r>
              <a:rPr lang="en-US" sz="2300" dirty="0">
                <a:solidFill>
                  <a:schemeClr val="tx1"/>
                </a:solidFill>
                <a:latin typeface="Arial" panose="020B0604020202020204" pitchFamily="34" charset="0"/>
                <a:cs typeface="Arial" panose="020B0604020202020204" pitchFamily="34" charset="0"/>
              </a:rPr>
              <a:t> </a:t>
            </a:r>
            <a:r>
              <a:rPr lang="en-US" sz="2300" b="1" dirty="0">
                <a:solidFill>
                  <a:srgbClr val="FF0000"/>
                </a:solidFill>
                <a:latin typeface="Arial" panose="020B0604020202020204" pitchFamily="34" charset="0"/>
                <a:cs typeface="Arial" panose="020B0604020202020204" pitchFamily="34" charset="0"/>
              </a:rPr>
              <a:t>①</a:t>
            </a:r>
            <a:r>
              <a:rPr lang="en-VN" sz="2300" dirty="0">
                <a:solidFill>
                  <a:schemeClr val="tx1"/>
                </a:solidFill>
                <a:effectLst/>
                <a:latin typeface="Arial" panose="020B0604020202020204" pitchFamily="34" charset="0"/>
                <a:cs typeface="Arial" panose="020B0604020202020204" pitchFamily="34" charset="0"/>
              </a:rPr>
              <a:t> </a:t>
            </a:r>
            <a:r>
              <a:rPr lang="vi-VN" sz="2300" i="1" dirty="0">
                <a:solidFill>
                  <a:schemeClr val="tx1"/>
                </a:solidFill>
                <a:latin typeface="Arial" panose="020B0604020202020204" pitchFamily="34" charset="0"/>
                <a:cs typeface="Arial" panose="020B0604020202020204" pitchFamily="34" charset="0"/>
              </a:rPr>
              <a:t>Đạo đức kinh</a:t>
            </a:r>
            <a:r>
              <a:rPr lang="vi-VN" sz="2300" dirty="0">
                <a:solidFill>
                  <a:schemeClr val="tx1"/>
                </a:solidFill>
                <a:latin typeface="Arial" panose="020B0604020202020204" pitchFamily="34" charset="0"/>
                <a:cs typeface="Arial" panose="020B0604020202020204" pitchFamily="34" charset="0"/>
              </a:rPr>
              <a:t> được viết bằng ngôn ngữ tư biện rất xa lạ so với cách diễn đạt quen thuộc,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cho</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nên</a:t>
            </a:r>
            <a:r>
              <a:rPr lang="en-US" sz="2300" dirty="0">
                <a:solidFill>
                  <a:schemeClr val="tx1"/>
                </a:solidFill>
                <a:latin typeface="Arial" panose="020B0604020202020204" pitchFamily="34" charset="0"/>
                <a:cs typeface="Arial" panose="020B0604020202020204" pitchFamily="34" charset="0"/>
              </a:rPr>
              <a:t> </a:t>
            </a:r>
            <a:r>
              <a:rPr lang="en-US" sz="2300" b="1" dirty="0">
                <a:solidFill>
                  <a:srgbClr val="FF0000"/>
                </a:solidFill>
                <a:latin typeface="Arial" panose="020B0604020202020204" pitchFamily="34" charset="0"/>
                <a:cs typeface="Arial" panose="020B0604020202020204" pitchFamily="34" charset="0"/>
              </a:rPr>
              <a:t>②</a:t>
            </a:r>
            <a:r>
              <a:rPr lang="en-VN" sz="2300" dirty="0">
                <a:effectLst/>
                <a:latin typeface="Arial" panose="020B0604020202020204" pitchFamily="34" charset="0"/>
                <a:cs typeface="Arial" panose="020B0604020202020204" pitchFamily="34" charset="0"/>
              </a:rPr>
              <a:t> </a:t>
            </a:r>
            <a:r>
              <a:rPr lang="vi-VN" sz="2300" dirty="0">
                <a:solidFill>
                  <a:schemeClr val="tx1"/>
                </a:solidFill>
                <a:latin typeface="Arial" panose="020B0604020202020204" pitchFamily="34" charset="0"/>
                <a:cs typeface="Arial" panose="020B0604020202020204" pitchFamily="34" charset="0"/>
              </a:rPr>
              <a:t>sau đó có những cách giải thích khác nhau, cách nào cũng có ảnh hưởng to lớn. </a:t>
            </a:r>
          </a:p>
          <a:p>
            <a:pPr algn="r">
              <a:lnSpc>
                <a:spcPct val="130000"/>
              </a:lnSpc>
            </a:pPr>
            <a:r>
              <a:rPr lang="vi-VN" sz="2300" dirty="0">
                <a:solidFill>
                  <a:schemeClr val="tx1"/>
                </a:solidFill>
                <a:latin typeface="Arial" panose="020B0604020202020204" pitchFamily="34" charset="0"/>
                <a:cs typeface="Arial" panose="020B0604020202020204" pitchFamily="34" charset="0"/>
              </a:rPr>
              <a:t>(Phan Ngọc, “Đạo giáo”)</a:t>
            </a: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8BF95957-A147-BB4B-A2F2-88CFE1E90D9E}"/>
              </a:ext>
            </a:extLst>
          </p:cNvPr>
          <p:cNvSpPr/>
          <p:nvPr/>
        </p:nvSpPr>
        <p:spPr>
          <a:xfrm>
            <a:off x="1485014" y="361506"/>
            <a:ext cx="9703981" cy="79782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r>
              <a:rPr lang="vi-VN" sz="2300" b="1" dirty="0">
                <a:solidFill>
                  <a:schemeClr val="tx1"/>
                </a:solidFill>
                <a:latin typeface="Arial" panose="020B0604020202020204" pitchFamily="34" charset="0"/>
                <a:ea typeface="Times New Roman" panose="02020603050405020304" pitchFamily="18" charset="0"/>
                <a:cs typeface="Arial" panose="020B0604020202020204" pitchFamily="34" charset="0"/>
              </a:rPr>
              <a:t>2. Đánh số các phán đoán theo trình tự</a:t>
            </a:r>
            <a:endParaRPr lang="vi-VN" sz="2300" b="1"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3AB42F7-B6D7-054A-A5B4-A22555500969}"/>
              </a:ext>
            </a:extLst>
          </p:cNvPr>
          <p:cNvSpPr/>
          <p:nvPr/>
        </p:nvSpPr>
        <p:spPr>
          <a:xfrm>
            <a:off x="1339701" y="1786270"/>
            <a:ext cx="9994605" cy="3934046"/>
          </a:xfrm>
          <a:prstGeom prst="rect">
            <a:avLst/>
          </a:prstGeom>
          <a:blipFill>
            <a:blip r:embed="rId3"/>
            <a:stretch>
              <a:fillRect/>
            </a:stretch>
          </a:blipFill>
          <a:ln>
            <a:noFill/>
          </a:ln>
          <a:scene3d>
            <a:camera prst="orthographicFront"/>
            <a:lightRig rig="threePt" dir="t"/>
          </a:scene3d>
          <a:sp3d>
            <a:bevelT w="88900" prst="coolSlant"/>
          </a:sp3d>
        </p:spPr>
        <p:style>
          <a:lnRef idx="2">
            <a:schemeClr val="accent1">
              <a:shade val="50000"/>
            </a:schemeClr>
          </a:lnRef>
          <a:fillRef idx="1">
            <a:schemeClr val="accent1"/>
          </a:fillRef>
          <a:effectRef idx="0">
            <a:schemeClr val="accent1"/>
          </a:effectRef>
          <a:fontRef idx="minor">
            <a:schemeClr val="lt1"/>
          </a:fontRef>
        </p:style>
        <p:txBody>
          <a:bodyPr lIns="540000" rIns="540000" rtlCol="0" anchor="ctr"/>
          <a:lstStyle/>
          <a:p>
            <a:pPr algn="just">
              <a:lnSpc>
                <a:spcPct val="130000"/>
              </a:lnSpc>
            </a:pPr>
            <a:r>
              <a:rPr lang="en-VN"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Vì</a:t>
            </a:r>
            <a:r>
              <a:rPr lang="en-US" sz="2300" dirty="0">
                <a:solidFill>
                  <a:schemeClr val="tx1"/>
                </a:solidFill>
                <a:latin typeface="Arial" panose="020B0604020202020204" pitchFamily="34" charset="0"/>
                <a:cs typeface="Arial" panose="020B0604020202020204" pitchFamily="34" charset="0"/>
              </a:rPr>
              <a:t> </a:t>
            </a:r>
            <a:r>
              <a:rPr lang="en-US" sz="2300" b="1" dirty="0">
                <a:solidFill>
                  <a:srgbClr val="FF0000"/>
                </a:solidFill>
                <a:latin typeface="Arial" panose="020B0604020202020204" pitchFamily="34" charset="0"/>
                <a:cs typeface="Arial" panose="020B0604020202020204" pitchFamily="34" charset="0"/>
              </a:rPr>
              <a:t>①</a:t>
            </a:r>
            <a:r>
              <a:rPr lang="en-VN" sz="2300" dirty="0">
                <a:solidFill>
                  <a:schemeClr val="tx1"/>
                </a:solidFill>
                <a:effectLst/>
                <a:latin typeface="Arial" panose="020B0604020202020204" pitchFamily="34" charset="0"/>
                <a:cs typeface="Arial" panose="020B0604020202020204" pitchFamily="34" charset="0"/>
              </a:rPr>
              <a:t> </a:t>
            </a:r>
            <a:r>
              <a:rPr lang="vi-VN" sz="2300" i="1" dirty="0">
                <a:solidFill>
                  <a:schemeClr val="tx1"/>
                </a:solidFill>
                <a:latin typeface="Arial" panose="020B0604020202020204" pitchFamily="34" charset="0"/>
                <a:cs typeface="Arial" panose="020B0604020202020204" pitchFamily="34" charset="0"/>
              </a:rPr>
              <a:t>Đạo đức kinh</a:t>
            </a:r>
            <a:r>
              <a:rPr lang="vi-VN" sz="2300" dirty="0">
                <a:solidFill>
                  <a:schemeClr val="tx1"/>
                </a:solidFill>
                <a:latin typeface="Arial" panose="020B0604020202020204" pitchFamily="34" charset="0"/>
                <a:cs typeface="Arial" panose="020B0604020202020204" pitchFamily="34" charset="0"/>
              </a:rPr>
              <a:t> được viết bằng ngôn ngữ tư biện rất xa lạ so với cách diễn đạt quen thuộc,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cho</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nên</a:t>
            </a:r>
            <a:r>
              <a:rPr lang="en-US" sz="2300" dirty="0">
                <a:solidFill>
                  <a:schemeClr val="tx1"/>
                </a:solidFill>
                <a:latin typeface="Arial" panose="020B0604020202020204" pitchFamily="34" charset="0"/>
                <a:cs typeface="Arial" panose="020B0604020202020204" pitchFamily="34" charset="0"/>
              </a:rPr>
              <a:t> </a:t>
            </a:r>
            <a:r>
              <a:rPr lang="en-US" sz="2300" b="1" dirty="0">
                <a:solidFill>
                  <a:srgbClr val="FF0000"/>
                </a:solidFill>
                <a:latin typeface="Arial" panose="020B0604020202020204" pitchFamily="34" charset="0"/>
                <a:cs typeface="Arial" panose="020B0604020202020204" pitchFamily="34" charset="0"/>
              </a:rPr>
              <a:t>②</a:t>
            </a:r>
            <a:r>
              <a:rPr lang="en-VN" sz="2300" dirty="0">
                <a:effectLst/>
                <a:latin typeface="Arial" panose="020B0604020202020204" pitchFamily="34" charset="0"/>
                <a:cs typeface="Arial" panose="020B0604020202020204" pitchFamily="34" charset="0"/>
              </a:rPr>
              <a:t> </a:t>
            </a:r>
            <a:r>
              <a:rPr lang="vi-VN" sz="2300" dirty="0">
                <a:solidFill>
                  <a:schemeClr val="tx1"/>
                </a:solidFill>
                <a:latin typeface="Arial" panose="020B0604020202020204" pitchFamily="34" charset="0"/>
                <a:cs typeface="Arial" panose="020B0604020202020204" pitchFamily="34" charset="0"/>
              </a:rPr>
              <a:t>sau đó có những cách giải thích khác nhau, </a:t>
            </a:r>
            <a:r>
              <a:rPr lang="vi-VN" sz="2300" strike="sngStrike" dirty="0">
                <a:solidFill>
                  <a:srgbClr val="FF0000"/>
                </a:solidFill>
                <a:latin typeface="Arial" panose="020B0604020202020204" pitchFamily="34" charset="0"/>
                <a:cs typeface="Arial" panose="020B0604020202020204" pitchFamily="34" charset="0"/>
              </a:rPr>
              <a:t>cách nào cũng có ảnh hưởng to lớn</a:t>
            </a:r>
            <a:r>
              <a:rPr lang="vi-VN" sz="2300" dirty="0">
                <a:solidFill>
                  <a:schemeClr val="tx1"/>
                </a:solidFill>
                <a:latin typeface="Arial" panose="020B0604020202020204" pitchFamily="34" charset="0"/>
                <a:cs typeface="Arial" panose="020B0604020202020204" pitchFamily="34" charset="0"/>
              </a:rPr>
              <a:t>. </a:t>
            </a:r>
          </a:p>
          <a:p>
            <a:pPr algn="r">
              <a:lnSpc>
                <a:spcPct val="130000"/>
              </a:lnSpc>
            </a:pPr>
            <a:r>
              <a:rPr lang="vi-VN" sz="2300" dirty="0">
                <a:solidFill>
                  <a:schemeClr val="tx1"/>
                </a:solidFill>
                <a:latin typeface="Arial" panose="020B0604020202020204" pitchFamily="34" charset="0"/>
                <a:cs typeface="Arial" panose="020B0604020202020204" pitchFamily="34" charset="0"/>
              </a:rPr>
              <a:t>(Phan Ngọc, “Đạo giáo”)</a:t>
            </a:r>
            <a:r>
              <a:rPr lang="en-VN" sz="2300" dirty="0">
                <a:solidFill>
                  <a:schemeClr val="tx1"/>
                </a:solidFill>
                <a:effectLst/>
                <a:latin typeface="Arial" panose="020B0604020202020204" pitchFamily="34" charset="0"/>
                <a:cs typeface="Arial" panose="020B0604020202020204" pitchFamily="34" charset="0"/>
              </a:rPr>
              <a:t> </a:t>
            </a:r>
            <a:endParaRPr sz="2300"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11B254B-3575-4341-A09B-41BEBBD330AC}"/>
              </a:ext>
            </a:extLst>
          </p:cNvPr>
          <p:cNvSpPr/>
          <p:nvPr/>
        </p:nvSpPr>
        <p:spPr>
          <a:xfrm>
            <a:off x="1485014" y="361506"/>
            <a:ext cx="9703981" cy="79782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r>
              <a:rPr lang="vi-VN" sz="2300" b="1" dirty="0">
                <a:solidFill>
                  <a:schemeClr val="tx1"/>
                </a:solidFill>
                <a:latin typeface="Arial" panose="020B0604020202020204" pitchFamily="34" charset="0"/>
                <a:ea typeface="Times New Roman" panose="02020603050405020304" pitchFamily="18" charset="0"/>
                <a:cs typeface="Arial" panose="020B0604020202020204" pitchFamily="34" charset="0"/>
              </a:rPr>
              <a:t>3. </a:t>
            </a:r>
            <a:r>
              <a:rPr lang="vi-VN" sz="2300" b="1" spc="-20" dirty="0">
                <a:solidFill>
                  <a:schemeClr val="tx1"/>
                </a:solidFill>
                <a:latin typeface="Arial" panose="020B0604020202020204" pitchFamily="34" charset="0"/>
                <a:ea typeface="Times New Roman" panose="02020603050405020304" pitchFamily="18" charset="0"/>
                <a:cs typeface="Arial" panose="020B0604020202020204" pitchFamily="34" charset="0"/>
              </a:rPr>
              <a:t>Loại bỏ các phán đoán thừa, hay các câu chữ thừa</a:t>
            </a:r>
            <a:endParaRPr lang="vi-VN" sz="2300" b="1"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EAD244F7-EE92-E345-9732-25A0A56228BF}"/>
              </a:ext>
            </a:extLst>
          </p:cNvPr>
          <p:cNvSpPr/>
          <p:nvPr/>
        </p:nvSpPr>
        <p:spPr>
          <a:xfrm>
            <a:off x="1485014" y="361506"/>
            <a:ext cx="9703981" cy="79782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r>
              <a:rPr lang="vi-VN" sz="2300" b="1" dirty="0">
                <a:solidFill>
                  <a:schemeClr val="tx1"/>
                </a:solidFill>
                <a:latin typeface="Arial" panose="020B0604020202020204" pitchFamily="34" charset="0"/>
                <a:ea typeface="Times New Roman" panose="02020603050405020304" pitchFamily="18" charset="0"/>
                <a:cs typeface="Arial" panose="020B0604020202020204" pitchFamily="34" charset="0"/>
              </a:rPr>
              <a:t>4. Đặt con số cho tiền đề ở trên và con số cho kết luận ở dưới</a:t>
            </a:r>
            <a:endParaRPr lang="vi-VN" sz="2300" b="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850D97D5-8B62-3840-B7B9-81ADD6B0851D}"/>
              </a:ext>
            </a:extLst>
          </p:cNvPr>
          <p:cNvSpPr/>
          <p:nvPr/>
        </p:nvSpPr>
        <p:spPr>
          <a:xfrm>
            <a:off x="1485012" y="369717"/>
            <a:ext cx="9703981" cy="79782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r>
              <a:rPr lang="vi-VN" sz="2300" b="1" dirty="0">
                <a:solidFill>
                  <a:schemeClr val="tx1"/>
                </a:solidFill>
                <a:latin typeface="Arial" panose="020B0604020202020204" pitchFamily="34" charset="0"/>
                <a:ea typeface="Times New Roman" panose="02020603050405020304" pitchFamily="18" charset="0"/>
                <a:cs typeface="Arial" panose="020B0604020202020204" pitchFamily="34" charset="0"/>
              </a:rPr>
              <a:t>5. Vẽ mũi tên từ con số tiền đề hướng mũi đến con số kết luận</a:t>
            </a:r>
            <a:endParaRPr lang="vi-VN" sz="2300" b="1" dirty="0">
              <a:solidFill>
                <a:schemeClr val="tx1"/>
              </a:solidFill>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83F60088-B753-E74B-AF35-AD242F2792FA}"/>
              </a:ext>
            </a:extLst>
          </p:cNvPr>
          <p:cNvGrpSpPr/>
          <p:nvPr/>
        </p:nvGrpSpPr>
        <p:grpSpPr>
          <a:xfrm>
            <a:off x="1339701" y="1786270"/>
            <a:ext cx="9994605" cy="3934046"/>
            <a:chOff x="1339701" y="1786270"/>
            <a:chExt cx="9994605" cy="3934046"/>
          </a:xfrm>
        </p:grpSpPr>
        <p:sp>
          <p:nvSpPr>
            <p:cNvPr id="15" name="Rectangle 14">
              <a:extLst>
                <a:ext uri="{FF2B5EF4-FFF2-40B4-BE49-F238E27FC236}">
                  <a16:creationId xmlns:a16="http://schemas.microsoft.com/office/drawing/2014/main" id="{1D99FE9C-1E4D-834D-A173-718C136B3200}"/>
                </a:ext>
              </a:extLst>
            </p:cNvPr>
            <p:cNvSpPr/>
            <p:nvPr/>
          </p:nvSpPr>
          <p:spPr>
            <a:xfrm>
              <a:off x="1339701" y="1786270"/>
              <a:ext cx="9994605" cy="3934046"/>
            </a:xfrm>
            <a:prstGeom prst="rect">
              <a:avLst/>
            </a:prstGeom>
            <a:blipFill>
              <a:blip r:embed="rId3"/>
              <a:stretch>
                <a:fillRect/>
              </a:stretch>
            </a:blipFill>
            <a:ln>
              <a:noFill/>
            </a:ln>
            <a:scene3d>
              <a:camera prst="orthographicFront"/>
              <a:lightRig rig="threePt" dir="t"/>
            </a:scene3d>
            <a:sp3d>
              <a:bevelT w="88900" h="88900" prst="coolSlant"/>
            </a:sp3d>
          </p:spPr>
          <p:style>
            <a:lnRef idx="2">
              <a:schemeClr val="accent1">
                <a:shade val="50000"/>
              </a:schemeClr>
            </a:lnRef>
            <a:fillRef idx="1">
              <a:schemeClr val="accent1"/>
            </a:fillRef>
            <a:effectRef idx="0">
              <a:schemeClr val="accent1"/>
            </a:effectRef>
            <a:fontRef idx="minor">
              <a:schemeClr val="lt1"/>
            </a:fontRef>
          </p:style>
          <p:txBody>
            <a:bodyPr lIns="756000" rIns="2988000" rtlCol="0" anchor="ctr"/>
            <a:lstStyle/>
            <a:p>
              <a:pPr algn="just">
                <a:lnSpc>
                  <a:spcPct val="130000"/>
                </a:lnSpc>
              </a:pPr>
              <a:r>
                <a:rPr lang="en-US" sz="2300" dirty="0" err="1">
                  <a:solidFill>
                    <a:schemeClr val="tx1"/>
                  </a:solidFill>
                  <a:latin typeface="Arial" panose="020B0604020202020204" pitchFamily="34" charset="0"/>
                  <a:cs typeface="Arial" panose="020B0604020202020204" pitchFamily="34" charset="0"/>
                </a:rPr>
                <a:t>Vì</a:t>
              </a:r>
              <a:r>
                <a:rPr lang="en-US" sz="2300" dirty="0">
                  <a:solidFill>
                    <a:schemeClr val="tx1"/>
                  </a:solidFill>
                  <a:latin typeface="Arial" panose="020B0604020202020204" pitchFamily="34" charset="0"/>
                  <a:cs typeface="Arial" panose="020B0604020202020204" pitchFamily="34" charset="0"/>
                </a:rPr>
                <a:t> </a:t>
              </a:r>
              <a:r>
                <a:rPr lang="en-US" sz="2300" b="1" dirty="0">
                  <a:solidFill>
                    <a:srgbClr val="FF0000"/>
                  </a:solidFill>
                  <a:latin typeface="Arial" panose="020B0604020202020204" pitchFamily="34" charset="0"/>
                  <a:cs typeface="Arial" panose="020B0604020202020204" pitchFamily="34" charset="0"/>
                </a:rPr>
                <a:t>①</a:t>
              </a:r>
              <a:r>
                <a:rPr lang="en-VN" sz="2300" dirty="0">
                  <a:solidFill>
                    <a:schemeClr val="tx1"/>
                  </a:solidFill>
                  <a:effectLst/>
                  <a:latin typeface="Arial" panose="020B0604020202020204" pitchFamily="34" charset="0"/>
                  <a:cs typeface="Arial" panose="020B0604020202020204" pitchFamily="34" charset="0"/>
                </a:rPr>
                <a:t> </a:t>
              </a:r>
              <a:r>
                <a:rPr lang="vi-VN" sz="2300" i="1" dirty="0">
                  <a:solidFill>
                    <a:schemeClr val="tx1"/>
                  </a:solidFill>
                  <a:latin typeface="Arial" panose="020B0604020202020204" pitchFamily="34" charset="0"/>
                  <a:cs typeface="Arial" panose="020B0604020202020204" pitchFamily="34" charset="0"/>
                </a:rPr>
                <a:t>Đạo đức kinh</a:t>
              </a:r>
              <a:r>
                <a:rPr lang="vi-VN" sz="2300" dirty="0">
                  <a:solidFill>
                    <a:schemeClr val="tx1"/>
                  </a:solidFill>
                  <a:latin typeface="Arial" panose="020B0604020202020204" pitchFamily="34" charset="0"/>
                  <a:cs typeface="Arial" panose="020B0604020202020204" pitchFamily="34" charset="0"/>
                </a:rPr>
                <a:t> được viết bằng ngôn ngữ tư biện rất xa lạ so với cách diễn đạt quen thuộc,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cho</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nên</a:t>
              </a:r>
              <a:r>
                <a:rPr lang="en-US" sz="2300" dirty="0">
                  <a:solidFill>
                    <a:schemeClr val="tx1"/>
                  </a:solidFill>
                  <a:latin typeface="Arial" panose="020B0604020202020204" pitchFamily="34" charset="0"/>
                  <a:cs typeface="Arial" panose="020B0604020202020204" pitchFamily="34" charset="0"/>
                </a:rPr>
                <a:t> </a:t>
              </a:r>
              <a:r>
                <a:rPr lang="en-US" sz="2300" b="1" dirty="0">
                  <a:solidFill>
                    <a:srgbClr val="FF0000"/>
                  </a:solidFill>
                  <a:latin typeface="Arial" panose="020B0604020202020204" pitchFamily="34" charset="0"/>
                  <a:cs typeface="Arial" panose="020B0604020202020204" pitchFamily="34" charset="0"/>
                </a:rPr>
                <a:t>②</a:t>
              </a:r>
              <a:r>
                <a:rPr lang="en-VN" sz="2300" dirty="0">
                  <a:effectLst/>
                  <a:latin typeface="Arial" panose="020B0604020202020204" pitchFamily="34" charset="0"/>
                  <a:cs typeface="Arial" panose="020B0604020202020204" pitchFamily="34" charset="0"/>
                </a:rPr>
                <a:t> </a:t>
              </a:r>
              <a:r>
                <a:rPr lang="vi-VN" sz="2300" dirty="0">
                  <a:solidFill>
                    <a:schemeClr val="tx1"/>
                  </a:solidFill>
                  <a:latin typeface="Arial" panose="020B0604020202020204" pitchFamily="34" charset="0"/>
                  <a:cs typeface="Arial" panose="020B0604020202020204" pitchFamily="34" charset="0"/>
                </a:rPr>
                <a:t>sau đó có những cách giải thích khác nhau.</a:t>
              </a:r>
              <a:endParaRPr lang="en-US" sz="2300" b="1" dirty="0">
                <a:solidFill>
                  <a:schemeClr val="tx1"/>
                </a:solidFill>
                <a:latin typeface="Arial" panose="020B0604020202020204" pitchFamily="34" charset="0"/>
                <a:cs typeface="Arial" panose="020B0604020202020204" pitchFamily="34" charset="0"/>
              </a:endParaRPr>
            </a:p>
            <a:p>
              <a:pPr algn="r">
                <a:lnSpc>
                  <a:spcPct val="130000"/>
                </a:lnSpc>
              </a:pPr>
              <a:r>
                <a:rPr lang="vi-VN" sz="2300" dirty="0">
                  <a:solidFill>
                    <a:schemeClr val="tx1"/>
                  </a:solidFill>
                  <a:cs typeface="Arial" panose="020B0604020202020204" pitchFamily="34" charset="0"/>
                </a:rPr>
                <a:t>(Phan Ngọc, “Đạo giáo”)</a:t>
              </a:r>
            </a:p>
            <a:p>
              <a:pPr algn="r">
                <a:lnSpc>
                  <a:spcPct val="130000"/>
                </a:lnSpc>
              </a:pPr>
              <a:endParaRPr lang="en-VN" sz="2300" b="1" dirty="0">
                <a:solidFill>
                  <a:schemeClr val="tx1"/>
                </a:solidFill>
                <a:effectLst/>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9DC0D338-25AB-F54F-8100-5FCFCF33C521}"/>
                </a:ext>
              </a:extLst>
            </p:cNvPr>
            <p:cNvSpPr/>
            <p:nvPr/>
          </p:nvSpPr>
          <p:spPr>
            <a:xfrm>
              <a:off x="8599108" y="2431122"/>
              <a:ext cx="1190847" cy="23042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400" b="1" dirty="0">
                  <a:solidFill>
                    <a:schemeClr val="tx1"/>
                  </a:solidFill>
                  <a:latin typeface="Arial" panose="020B0604020202020204" pitchFamily="34" charset="0"/>
                  <a:cs typeface="Arial" panose="020B0604020202020204" pitchFamily="34" charset="0"/>
                </a:rPr>
                <a:t>①</a:t>
              </a:r>
            </a:p>
            <a:p>
              <a:pPr algn="ctr"/>
              <a:endParaRPr lang="en-US" sz="3400" b="1" dirty="0">
                <a:solidFill>
                  <a:schemeClr val="tx1"/>
                </a:solidFill>
                <a:latin typeface="Arial" panose="020B0604020202020204" pitchFamily="34" charset="0"/>
                <a:cs typeface="Arial" panose="020B0604020202020204" pitchFamily="34" charset="0"/>
              </a:endParaRPr>
            </a:p>
            <a:p>
              <a:pPr algn="ctr"/>
              <a:endParaRPr lang="en-US" sz="3400" b="1" dirty="0">
                <a:solidFill>
                  <a:schemeClr val="tx1"/>
                </a:solidFill>
                <a:latin typeface="Arial" panose="020B0604020202020204" pitchFamily="34" charset="0"/>
                <a:cs typeface="Arial" panose="020B0604020202020204" pitchFamily="34" charset="0"/>
              </a:endParaRPr>
            </a:p>
            <a:p>
              <a:pPr algn="ctr"/>
              <a:r>
                <a:rPr lang="en-US" sz="3400" b="1" dirty="0">
                  <a:solidFill>
                    <a:schemeClr val="tx1"/>
                  </a:solidFill>
                  <a:latin typeface="Arial" panose="020B0604020202020204" pitchFamily="34" charset="0"/>
                  <a:cs typeface="Arial" panose="020B0604020202020204" pitchFamily="34" charset="0"/>
                </a:rPr>
                <a:t>②</a:t>
              </a:r>
              <a:endParaRPr sz="3400" dirty="0"/>
            </a:p>
          </p:txBody>
        </p:sp>
      </p:grpSp>
      <p:grpSp>
        <p:nvGrpSpPr>
          <p:cNvPr id="37" name="Group 36">
            <a:extLst>
              <a:ext uri="{FF2B5EF4-FFF2-40B4-BE49-F238E27FC236}">
                <a16:creationId xmlns:a16="http://schemas.microsoft.com/office/drawing/2014/main" id="{CC087BA3-4F13-9040-90DA-150249BAAE7A}"/>
              </a:ext>
            </a:extLst>
          </p:cNvPr>
          <p:cNvGrpSpPr/>
          <p:nvPr/>
        </p:nvGrpSpPr>
        <p:grpSpPr>
          <a:xfrm>
            <a:off x="1339699" y="1802691"/>
            <a:ext cx="9994605" cy="3934046"/>
            <a:chOff x="3601805" y="8378949"/>
            <a:chExt cx="9994605" cy="3934046"/>
          </a:xfrm>
        </p:grpSpPr>
        <p:sp>
          <p:nvSpPr>
            <p:cNvPr id="26" name="Rectangle 25">
              <a:extLst>
                <a:ext uri="{FF2B5EF4-FFF2-40B4-BE49-F238E27FC236}">
                  <a16:creationId xmlns:a16="http://schemas.microsoft.com/office/drawing/2014/main" id="{41C6AA5B-B4AF-F048-9B94-E3B826F572C9}"/>
                </a:ext>
              </a:extLst>
            </p:cNvPr>
            <p:cNvSpPr/>
            <p:nvPr/>
          </p:nvSpPr>
          <p:spPr>
            <a:xfrm>
              <a:off x="3601805" y="8378949"/>
              <a:ext cx="9994605" cy="3934046"/>
            </a:xfrm>
            <a:prstGeom prst="rect">
              <a:avLst/>
            </a:prstGeom>
            <a:blipFill>
              <a:blip r:embed="rId3"/>
              <a:stretch>
                <a:fillRect/>
              </a:stretch>
            </a:blipFill>
            <a:ln>
              <a:noFill/>
            </a:ln>
            <a:scene3d>
              <a:camera prst="orthographicFront"/>
              <a:lightRig rig="threePt" dir="t"/>
            </a:scene3d>
            <a:sp3d>
              <a:bevelT w="88900" h="88900" prst="coolSlant"/>
            </a:sp3d>
          </p:spPr>
          <p:style>
            <a:lnRef idx="2">
              <a:schemeClr val="accent1">
                <a:shade val="50000"/>
              </a:schemeClr>
            </a:lnRef>
            <a:fillRef idx="1">
              <a:schemeClr val="accent1"/>
            </a:fillRef>
            <a:effectRef idx="0">
              <a:schemeClr val="accent1"/>
            </a:effectRef>
            <a:fontRef idx="minor">
              <a:schemeClr val="lt1"/>
            </a:fontRef>
          </p:style>
          <p:txBody>
            <a:bodyPr lIns="756000" rIns="2988000" rtlCol="0" anchor="ctr"/>
            <a:lstStyle/>
            <a:p>
              <a:pPr algn="just">
                <a:lnSpc>
                  <a:spcPct val="130000"/>
                </a:lnSpc>
              </a:pPr>
              <a:r>
                <a:rPr lang="en-US" sz="2300" dirty="0" err="1">
                  <a:solidFill>
                    <a:schemeClr val="tx1"/>
                  </a:solidFill>
                  <a:latin typeface="Arial" panose="020B0604020202020204" pitchFamily="34" charset="0"/>
                  <a:cs typeface="Arial" panose="020B0604020202020204" pitchFamily="34" charset="0"/>
                </a:rPr>
                <a:t>Vì</a:t>
              </a:r>
              <a:r>
                <a:rPr lang="en-US" sz="2300" dirty="0">
                  <a:solidFill>
                    <a:schemeClr val="tx1"/>
                  </a:solidFill>
                  <a:latin typeface="Arial" panose="020B0604020202020204" pitchFamily="34" charset="0"/>
                  <a:cs typeface="Arial" panose="020B0604020202020204" pitchFamily="34" charset="0"/>
                </a:rPr>
                <a:t> </a:t>
              </a:r>
              <a:r>
                <a:rPr lang="en-US" sz="2300" b="1" dirty="0">
                  <a:solidFill>
                    <a:srgbClr val="FF0000"/>
                  </a:solidFill>
                  <a:latin typeface="Arial" panose="020B0604020202020204" pitchFamily="34" charset="0"/>
                  <a:cs typeface="Arial" panose="020B0604020202020204" pitchFamily="34" charset="0"/>
                </a:rPr>
                <a:t>①</a:t>
              </a:r>
              <a:r>
                <a:rPr lang="en-VN" sz="2300" dirty="0">
                  <a:solidFill>
                    <a:schemeClr val="tx1"/>
                  </a:solidFill>
                  <a:effectLst/>
                  <a:latin typeface="Arial" panose="020B0604020202020204" pitchFamily="34" charset="0"/>
                  <a:cs typeface="Arial" panose="020B0604020202020204" pitchFamily="34" charset="0"/>
                </a:rPr>
                <a:t> </a:t>
              </a:r>
              <a:r>
                <a:rPr lang="vi-VN" sz="2300" i="1" dirty="0">
                  <a:solidFill>
                    <a:schemeClr val="tx1"/>
                  </a:solidFill>
                  <a:latin typeface="Arial" panose="020B0604020202020204" pitchFamily="34" charset="0"/>
                  <a:cs typeface="Arial" panose="020B0604020202020204" pitchFamily="34" charset="0"/>
                </a:rPr>
                <a:t>Đạo đức kinh</a:t>
              </a:r>
              <a:r>
                <a:rPr lang="vi-VN" sz="2300" dirty="0">
                  <a:solidFill>
                    <a:schemeClr val="tx1"/>
                  </a:solidFill>
                  <a:latin typeface="Arial" panose="020B0604020202020204" pitchFamily="34" charset="0"/>
                  <a:cs typeface="Arial" panose="020B0604020202020204" pitchFamily="34" charset="0"/>
                </a:rPr>
                <a:t> được viết bằng ngôn ngữ tư biện rất xa lạ so với cách diễn đạt quen thuộc,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cho</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nên</a:t>
              </a:r>
              <a:r>
                <a:rPr lang="en-US" sz="2300" dirty="0">
                  <a:solidFill>
                    <a:schemeClr val="tx1"/>
                  </a:solidFill>
                  <a:latin typeface="Arial" panose="020B0604020202020204" pitchFamily="34" charset="0"/>
                  <a:cs typeface="Arial" panose="020B0604020202020204" pitchFamily="34" charset="0"/>
                </a:rPr>
                <a:t> </a:t>
              </a:r>
              <a:r>
                <a:rPr lang="en-US" sz="2300" b="1" dirty="0">
                  <a:solidFill>
                    <a:srgbClr val="FF0000"/>
                  </a:solidFill>
                  <a:latin typeface="Arial" panose="020B0604020202020204" pitchFamily="34" charset="0"/>
                  <a:cs typeface="Arial" panose="020B0604020202020204" pitchFamily="34" charset="0"/>
                </a:rPr>
                <a:t>②</a:t>
              </a:r>
              <a:r>
                <a:rPr lang="en-VN" sz="2300" dirty="0">
                  <a:effectLst/>
                  <a:latin typeface="Arial" panose="020B0604020202020204" pitchFamily="34" charset="0"/>
                  <a:cs typeface="Arial" panose="020B0604020202020204" pitchFamily="34" charset="0"/>
                </a:rPr>
                <a:t> </a:t>
              </a:r>
              <a:r>
                <a:rPr lang="vi-VN" sz="2300" dirty="0">
                  <a:solidFill>
                    <a:schemeClr val="tx1"/>
                  </a:solidFill>
                  <a:latin typeface="Arial" panose="020B0604020202020204" pitchFamily="34" charset="0"/>
                  <a:cs typeface="Arial" panose="020B0604020202020204" pitchFamily="34" charset="0"/>
                </a:rPr>
                <a:t>sau đó có những cách giải thích khác nhau.</a:t>
              </a:r>
              <a:endParaRPr lang="en-US" sz="2300" b="1" dirty="0">
                <a:solidFill>
                  <a:schemeClr val="tx1"/>
                </a:solidFill>
                <a:latin typeface="Arial" panose="020B0604020202020204" pitchFamily="34" charset="0"/>
                <a:cs typeface="Arial" panose="020B0604020202020204" pitchFamily="34" charset="0"/>
              </a:endParaRPr>
            </a:p>
            <a:p>
              <a:pPr algn="r">
                <a:lnSpc>
                  <a:spcPct val="130000"/>
                </a:lnSpc>
              </a:pPr>
              <a:r>
                <a:rPr lang="vi-VN" sz="2300" dirty="0">
                  <a:solidFill>
                    <a:schemeClr val="tx1"/>
                  </a:solidFill>
                  <a:cs typeface="Arial" panose="020B0604020202020204" pitchFamily="34" charset="0"/>
                </a:rPr>
                <a:t>(Phan Ngọc, “Đạo giáo”)</a:t>
              </a:r>
            </a:p>
            <a:p>
              <a:pPr algn="r">
                <a:lnSpc>
                  <a:spcPct val="130000"/>
                </a:lnSpc>
              </a:pPr>
              <a:endParaRPr lang="en-VN" sz="2300" b="1" dirty="0">
                <a:solidFill>
                  <a:schemeClr val="tx1"/>
                </a:solidFill>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030EB8E8-5D81-F641-BE6E-225A5B2B6F1D}"/>
                </a:ext>
              </a:extLst>
            </p:cNvPr>
            <p:cNvSpPr/>
            <p:nvPr/>
          </p:nvSpPr>
          <p:spPr>
            <a:xfrm>
              <a:off x="10724342" y="9012247"/>
              <a:ext cx="1190847" cy="23042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400" b="1" dirty="0">
                  <a:solidFill>
                    <a:schemeClr val="tx1"/>
                  </a:solidFill>
                  <a:latin typeface="Arial" panose="020B0604020202020204" pitchFamily="34" charset="0"/>
                  <a:cs typeface="Arial" panose="020B0604020202020204" pitchFamily="34" charset="0"/>
                </a:rPr>
                <a:t>①</a:t>
              </a:r>
            </a:p>
            <a:p>
              <a:pPr algn="ctr"/>
              <a:endParaRPr lang="en-US" sz="3400" b="1" dirty="0">
                <a:solidFill>
                  <a:schemeClr val="tx1"/>
                </a:solidFill>
                <a:latin typeface="Arial" panose="020B0604020202020204" pitchFamily="34" charset="0"/>
                <a:cs typeface="Arial" panose="020B0604020202020204" pitchFamily="34" charset="0"/>
              </a:endParaRPr>
            </a:p>
            <a:p>
              <a:pPr algn="ctr"/>
              <a:endParaRPr lang="en-US" sz="3400" b="1" dirty="0">
                <a:solidFill>
                  <a:schemeClr val="tx1"/>
                </a:solidFill>
                <a:latin typeface="Arial" panose="020B0604020202020204" pitchFamily="34" charset="0"/>
                <a:cs typeface="Arial" panose="020B0604020202020204" pitchFamily="34" charset="0"/>
              </a:endParaRPr>
            </a:p>
            <a:p>
              <a:pPr algn="ctr"/>
              <a:r>
                <a:rPr lang="en-US" sz="3400" b="1" dirty="0">
                  <a:solidFill>
                    <a:schemeClr val="tx1"/>
                  </a:solidFill>
                  <a:latin typeface="Arial" panose="020B0604020202020204" pitchFamily="34" charset="0"/>
                  <a:cs typeface="Arial" panose="020B0604020202020204" pitchFamily="34" charset="0"/>
                </a:rPr>
                <a:t>②</a:t>
              </a:r>
              <a:endParaRPr sz="3400" dirty="0"/>
            </a:p>
          </p:txBody>
        </p:sp>
        <p:cxnSp>
          <p:nvCxnSpPr>
            <p:cNvPr id="29" name="Straight Arrow Connector 28">
              <a:extLst>
                <a:ext uri="{FF2B5EF4-FFF2-40B4-BE49-F238E27FC236}">
                  <a16:creationId xmlns:a16="http://schemas.microsoft.com/office/drawing/2014/main" id="{EE506CD7-DBEF-C540-B070-8A4567C1C266}"/>
                </a:ext>
              </a:extLst>
            </p:cNvPr>
            <p:cNvCxnSpPr/>
            <p:nvPr/>
          </p:nvCxnSpPr>
          <p:spPr>
            <a:xfrm>
              <a:off x="11308904" y="9705848"/>
              <a:ext cx="0" cy="8461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4893361"/>
      </p:ext>
    </p:extLst>
  </p:cSld>
  <p:clrMapOvr>
    <a:masterClrMapping/>
  </p:clrMapOvr>
  <mc:AlternateContent xmlns:mc="http://schemas.openxmlformats.org/markup-compatibility/2006" xmlns:p14="http://schemas.microsoft.com/office/powerpoint/2010/main">
    <mc:Choice Requires="p14">
      <p:transition spd="slow" p14:dur="2000">
        <p14:doors dir="vert"/>
        <p:sndAc>
          <p:stSnd>
            <p:snd r:embed="rId2" name="camera.wav"/>
          </p:stSnd>
        </p:sndAc>
      </p:transition>
    </mc:Choice>
    <mc:Fallback xmlns="">
      <p:transition spd="slow">
        <p:fade/>
        <p:sndAc>
          <p:stSnd>
            <p:snd r:embed="rId6"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heckerboard(across)">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heckerboard(across)">
                                      <p:cBhvr>
                                        <p:cTn id="23" dur="500"/>
                                        <p:tgtEl>
                                          <p:spTgt spid="14"/>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heckerboard(across)">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checkerboard(across)">
                                      <p:cBhvr>
                                        <p:cTn id="31" dur="500"/>
                                        <p:tgtEl>
                                          <p:spTgt spid="16"/>
                                        </p:tgtEl>
                                      </p:cBhvr>
                                    </p:animEffect>
                                  </p:childTnLst>
                                </p:cTn>
                              </p:par>
                              <p:par>
                                <p:cTn id="32" presetID="5" presetClass="entr" presetSubtype="1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checkerboard(across)">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checkerboard(across)">
                                      <p:cBhvr>
                                        <p:cTn id="39" dur="500"/>
                                        <p:tgtEl>
                                          <p:spTgt spid="37"/>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checkerboard(across)">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3" grpId="0" animBg="1"/>
      <p:bldP spid="14" grpId="0" animBg="1"/>
      <p:bldP spid="16"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5D6006-6719-E742-9BFC-CF1F029541FB}"/>
              </a:ext>
            </a:extLst>
          </p:cNvPr>
          <p:cNvSpPr/>
          <p:nvPr/>
        </p:nvSpPr>
        <p:spPr>
          <a:xfrm>
            <a:off x="972948" y="1600200"/>
            <a:ext cx="5123052" cy="1625600"/>
          </a:xfrm>
          <a:prstGeom prst="rect">
            <a:avLst/>
          </a:prstGeom>
          <a:blipFill>
            <a:blip r:embed="rId3"/>
            <a:stretch>
              <a:fillRect/>
            </a:stretch>
          </a:blipFill>
          <a:ln>
            <a:noFill/>
          </a:ln>
          <a:scene3d>
            <a:camera prst="orthographicFront"/>
            <a:lightRig rig="threePt" dir="t"/>
          </a:scene3d>
          <a:sp3d>
            <a:bevelT w="101600" h="82550"/>
            <a:bevelB w="165100" prst="coolSlant"/>
          </a:sp3d>
        </p:spPr>
        <p:style>
          <a:lnRef idx="2">
            <a:schemeClr val="accent6"/>
          </a:lnRef>
          <a:fillRef idx="1">
            <a:schemeClr val="lt1"/>
          </a:fillRef>
          <a:effectRef idx="0">
            <a:schemeClr val="accent6"/>
          </a:effectRef>
          <a:fontRef idx="minor">
            <a:schemeClr val="dk1"/>
          </a:fontRef>
        </p:style>
        <p:txBody>
          <a:bodyPr lIns="360000" rIns="360000" rtlCol="0" anchor="ctr"/>
          <a:lstStyle/>
          <a:p>
            <a:pPr algn="just"/>
            <a:r>
              <a:rPr lang="en-US" sz="2300" b="1" dirty="0">
                <a:solidFill>
                  <a:srgbClr val="FF0000"/>
                </a:solidFill>
                <a:latin typeface="Arial" panose="020B0604020202020204" pitchFamily="34" charset="0"/>
                <a:cs typeface="Arial" panose="020B0604020202020204" pitchFamily="34" charset="0"/>
              </a:rPr>
              <a:t>①</a:t>
            </a:r>
            <a:r>
              <a:rPr lang="en-VN" sz="2300" dirty="0">
                <a:effectLst/>
                <a:latin typeface="Arial" panose="020B0604020202020204" pitchFamily="34" charset="0"/>
                <a:cs typeface="Arial" panose="020B0604020202020204" pitchFamily="34" charset="0"/>
              </a:rPr>
              <a:t> </a:t>
            </a:r>
            <a:r>
              <a:rPr lang="vi-VN" sz="2300" dirty="0">
                <a:latin typeface="Arial" panose="020B0604020202020204" pitchFamily="34" charset="0"/>
                <a:cs typeface="Arial" panose="020B0604020202020204" pitchFamily="34" charset="0"/>
              </a:rPr>
              <a:t>Cocain là ma túy và </a:t>
            </a:r>
            <a:r>
              <a:rPr lang="en-US" sz="2300" b="1" dirty="0">
                <a:solidFill>
                  <a:srgbClr val="FF0000"/>
                </a:solidFill>
                <a:latin typeface="Arial" panose="020B0604020202020204" pitchFamily="34" charset="0"/>
                <a:cs typeface="Arial" panose="020B0604020202020204" pitchFamily="34" charset="0"/>
              </a:rPr>
              <a:t>②</a:t>
            </a:r>
            <a:r>
              <a:rPr lang="en-VN" sz="2300" dirty="0">
                <a:effectLst/>
                <a:latin typeface="Arial" panose="020B0604020202020204" pitchFamily="34" charset="0"/>
                <a:cs typeface="Arial" panose="020B0604020202020204" pitchFamily="34" charset="0"/>
              </a:rPr>
              <a:t> </a:t>
            </a:r>
            <a:r>
              <a:rPr lang="vi-VN" sz="2300" dirty="0">
                <a:latin typeface="Arial" panose="020B0604020202020204" pitchFamily="34" charset="0"/>
                <a:cs typeface="Arial" panose="020B0604020202020204" pitchFamily="34" charset="0"/>
              </a:rPr>
              <a:t>ma túy là chất gây nghiện. Do đó, </a:t>
            </a:r>
            <a:r>
              <a:rPr lang="en-US" sz="2300" b="1" dirty="0">
                <a:solidFill>
                  <a:srgbClr val="FF0000"/>
                </a:solidFill>
                <a:latin typeface="Arial" panose="020B0604020202020204" pitchFamily="34" charset="0"/>
                <a:cs typeface="Arial" panose="020B0604020202020204" pitchFamily="34" charset="0"/>
              </a:rPr>
              <a:t>③</a:t>
            </a:r>
            <a:r>
              <a:rPr lang="en-VN" sz="2300" dirty="0">
                <a:effectLst/>
                <a:latin typeface="Arial" panose="020B0604020202020204" pitchFamily="34" charset="0"/>
                <a:cs typeface="Arial" panose="020B0604020202020204" pitchFamily="34" charset="0"/>
              </a:rPr>
              <a:t> </a:t>
            </a:r>
            <a:r>
              <a:rPr lang="vi-VN" sz="2300" dirty="0">
                <a:latin typeface="Arial" panose="020B0604020202020204" pitchFamily="34" charset="0"/>
                <a:cs typeface="Arial" panose="020B0604020202020204" pitchFamily="34" charset="0"/>
              </a:rPr>
              <a:t>cocain là chất gây nghiện.</a:t>
            </a:r>
            <a:endParaRPr sz="23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E2CE16C-1119-E442-9281-7C4C6BC9FF06}"/>
              </a:ext>
            </a:extLst>
          </p:cNvPr>
          <p:cNvSpPr/>
          <p:nvPr/>
        </p:nvSpPr>
        <p:spPr>
          <a:xfrm>
            <a:off x="972947" y="369717"/>
            <a:ext cx="5207714" cy="79782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r>
              <a:rPr lang="vi-VN" sz="2300" b="1" dirty="0">
                <a:solidFill>
                  <a:schemeClr val="tx1"/>
                </a:solidFill>
                <a:latin typeface="Arial" panose="020B0604020202020204" pitchFamily="34" charset="0"/>
                <a:ea typeface="Times New Roman" panose="02020603050405020304" pitchFamily="18" charset="0"/>
                <a:cs typeface="Arial" panose="020B0604020202020204" pitchFamily="34" charset="0"/>
              </a:rPr>
              <a:t>Luận cứ có tiền đề liên kết</a:t>
            </a:r>
            <a:endParaRPr lang="vi-VN" sz="23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2517165-CB4F-1149-897B-9F94395EDDB2}"/>
              </a:ext>
            </a:extLst>
          </p:cNvPr>
          <p:cNvSpPr/>
          <p:nvPr/>
        </p:nvSpPr>
        <p:spPr>
          <a:xfrm>
            <a:off x="6321469" y="369717"/>
            <a:ext cx="5207714" cy="79782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r>
              <a:rPr lang="vi-VN" sz="2300" b="1" dirty="0">
                <a:solidFill>
                  <a:schemeClr val="tx1"/>
                </a:solidFill>
                <a:latin typeface="Arial" panose="020B0604020202020204" pitchFamily="34" charset="0"/>
                <a:ea typeface="Times New Roman" panose="02020603050405020304" pitchFamily="18" charset="0"/>
                <a:cs typeface="Arial" panose="020B0604020202020204" pitchFamily="34" charset="0"/>
              </a:rPr>
              <a:t>Luận cứ có tiền đề độc lập</a:t>
            </a:r>
            <a:endParaRPr lang="vi-VN" sz="2300" b="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64A5A01-D80B-4948-890E-52B86DEFF343}"/>
              </a:ext>
            </a:extLst>
          </p:cNvPr>
          <p:cNvSpPr/>
          <p:nvPr/>
        </p:nvSpPr>
        <p:spPr>
          <a:xfrm>
            <a:off x="6325236" y="1600200"/>
            <a:ext cx="5123052" cy="1625600"/>
          </a:xfrm>
          <a:prstGeom prst="rect">
            <a:avLst/>
          </a:prstGeom>
          <a:blipFill>
            <a:blip r:embed="rId3"/>
            <a:stretch>
              <a:fillRect/>
            </a:stretch>
          </a:blipFill>
          <a:ln>
            <a:noFill/>
          </a:ln>
          <a:scene3d>
            <a:camera prst="orthographicFront"/>
            <a:lightRig rig="threePt" dir="t"/>
          </a:scene3d>
          <a:sp3d>
            <a:bevelT w="101600" h="82550"/>
            <a:bevelB w="165100" prst="coolSlant"/>
          </a:sp3d>
        </p:spPr>
        <p:style>
          <a:lnRef idx="2">
            <a:schemeClr val="accent6"/>
          </a:lnRef>
          <a:fillRef idx="1">
            <a:schemeClr val="lt1"/>
          </a:fillRef>
          <a:effectRef idx="0">
            <a:schemeClr val="accent6"/>
          </a:effectRef>
          <a:fontRef idx="minor">
            <a:schemeClr val="dk1"/>
          </a:fontRef>
        </p:style>
        <p:txBody>
          <a:bodyPr lIns="360000" rIns="360000" rtlCol="0" anchor="ctr"/>
          <a:lstStyle/>
          <a:p>
            <a:pPr algn="just"/>
            <a:r>
              <a:rPr lang="en-US" sz="2300" b="1" dirty="0">
                <a:solidFill>
                  <a:srgbClr val="FF0000"/>
                </a:solidFill>
                <a:latin typeface="Arial" panose="020B0604020202020204" pitchFamily="34" charset="0"/>
                <a:cs typeface="Arial" panose="020B0604020202020204" pitchFamily="34" charset="0"/>
              </a:rPr>
              <a:t>①</a:t>
            </a:r>
            <a:r>
              <a:rPr lang="en-VN" sz="2300" dirty="0">
                <a:effectLst/>
                <a:latin typeface="Arial" panose="020B0604020202020204" pitchFamily="34" charset="0"/>
                <a:cs typeface="Arial" panose="020B0604020202020204" pitchFamily="34" charset="0"/>
              </a:rPr>
              <a:t> </a:t>
            </a:r>
            <a:r>
              <a:rPr lang="vi-VN" sz="2300" dirty="0">
                <a:cs typeface="Arial" panose="020B0604020202020204" pitchFamily="34" charset="0"/>
              </a:rPr>
              <a:t>Cocain là chất gây nghiện và </a:t>
            </a:r>
            <a:r>
              <a:rPr lang="en-US" sz="2300" b="1" dirty="0">
                <a:solidFill>
                  <a:srgbClr val="FF0000"/>
                </a:solidFill>
                <a:latin typeface="Arial" panose="020B0604020202020204" pitchFamily="34" charset="0"/>
                <a:cs typeface="Arial" panose="020B0604020202020204" pitchFamily="34" charset="0"/>
              </a:rPr>
              <a:t>②</a:t>
            </a:r>
            <a:r>
              <a:rPr lang="en-VN" sz="2300" dirty="0">
                <a:effectLst/>
                <a:latin typeface="Arial" panose="020B0604020202020204" pitchFamily="34" charset="0"/>
                <a:cs typeface="Arial" panose="020B0604020202020204" pitchFamily="34" charset="0"/>
              </a:rPr>
              <a:t> </a:t>
            </a:r>
            <a:r>
              <a:rPr lang="vi-VN" sz="2300" dirty="0">
                <a:cs typeface="Arial" panose="020B0604020202020204" pitchFamily="34" charset="0"/>
              </a:rPr>
              <a:t>nó là chất cấm. Do đó, </a:t>
            </a:r>
            <a:r>
              <a:rPr lang="en-US" sz="2300" b="1" dirty="0">
                <a:solidFill>
                  <a:srgbClr val="FF0000"/>
                </a:solidFill>
                <a:latin typeface="Arial" panose="020B0604020202020204" pitchFamily="34" charset="0"/>
                <a:cs typeface="Arial" panose="020B0604020202020204" pitchFamily="34" charset="0"/>
              </a:rPr>
              <a:t>③</a:t>
            </a:r>
            <a:r>
              <a:rPr lang="en-VN" sz="2300" dirty="0">
                <a:effectLst/>
                <a:latin typeface="Arial" panose="020B0604020202020204" pitchFamily="34" charset="0"/>
                <a:cs typeface="Arial" panose="020B0604020202020204" pitchFamily="34" charset="0"/>
              </a:rPr>
              <a:t> </a:t>
            </a:r>
            <a:r>
              <a:rPr lang="vi-VN" sz="2300" dirty="0">
                <a:cs typeface="Arial" panose="020B0604020202020204" pitchFamily="34" charset="0"/>
              </a:rPr>
              <a:t>bạn không nên dùng cocain.</a:t>
            </a:r>
            <a:endParaRPr sz="2300"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3C32EB6B-717B-B746-AB8B-228FA2F098A3}"/>
              </a:ext>
            </a:extLst>
          </p:cNvPr>
          <p:cNvGrpSpPr/>
          <p:nvPr/>
        </p:nvGrpSpPr>
        <p:grpSpPr>
          <a:xfrm>
            <a:off x="972948" y="3581400"/>
            <a:ext cx="5123052" cy="2087880"/>
            <a:chOff x="972948" y="3581400"/>
            <a:chExt cx="5123052" cy="2087880"/>
          </a:xfrm>
        </p:grpSpPr>
        <p:sp>
          <p:nvSpPr>
            <p:cNvPr id="7" name="Rectangle 6">
              <a:extLst>
                <a:ext uri="{FF2B5EF4-FFF2-40B4-BE49-F238E27FC236}">
                  <a16:creationId xmlns:a16="http://schemas.microsoft.com/office/drawing/2014/main" id="{538B3F8A-AA58-FB45-A23A-D2A0CF5A59F0}"/>
                </a:ext>
              </a:extLst>
            </p:cNvPr>
            <p:cNvSpPr/>
            <p:nvPr/>
          </p:nvSpPr>
          <p:spPr>
            <a:xfrm>
              <a:off x="972948" y="3581400"/>
              <a:ext cx="5123052" cy="2087880"/>
            </a:xfrm>
            <a:prstGeom prst="rect">
              <a:avLst/>
            </a:prstGeom>
            <a:blipFill>
              <a:blip r:embed="rId5"/>
              <a:stretch>
                <a:fillRect/>
              </a:stretch>
            </a:blipFill>
            <a:ln>
              <a:noFill/>
            </a:ln>
            <a:scene3d>
              <a:camera prst="orthographicFront"/>
              <a:lightRig rig="threePt" dir="t"/>
            </a:scene3d>
            <a:sp3d>
              <a:bevelT w="9525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tx1"/>
                  </a:solidFill>
                  <a:latin typeface="Arial" panose="020B0604020202020204" pitchFamily="34" charset="0"/>
                  <a:cs typeface="Arial" panose="020B0604020202020204" pitchFamily="34" charset="0"/>
                </a:rPr>
                <a:t>①</a:t>
              </a:r>
              <a:r>
                <a:rPr lang="en-US" sz="2800" b="1" dirty="0">
                  <a:solidFill>
                    <a:schemeClr val="tx1"/>
                  </a:solidFill>
                  <a:latin typeface="Arial" panose="020B0604020202020204" pitchFamily="34" charset="0"/>
                  <a:cs typeface="Arial" panose="020B0604020202020204" pitchFamily="34" charset="0"/>
                </a:rPr>
                <a:t>    +    </a:t>
              </a:r>
              <a:r>
                <a:rPr lang="en-US" sz="3200" b="1" dirty="0">
                  <a:solidFill>
                    <a:schemeClr val="tx1"/>
                  </a:solidFill>
                  <a:latin typeface="Arial" panose="020B0604020202020204" pitchFamily="34" charset="0"/>
                  <a:cs typeface="Arial" panose="020B0604020202020204" pitchFamily="34" charset="0"/>
                </a:rPr>
                <a:t>②</a:t>
              </a:r>
            </a:p>
            <a:p>
              <a:pPr algn="ctr"/>
              <a:endParaRPr lang="en-US" sz="2800" b="1" dirty="0">
                <a:solidFill>
                  <a:schemeClr val="tx1"/>
                </a:solidFill>
                <a:latin typeface="Arial" panose="020B0604020202020204" pitchFamily="34" charset="0"/>
                <a:cs typeface="Arial" panose="020B0604020202020204" pitchFamily="34" charset="0"/>
              </a:endParaRPr>
            </a:p>
            <a:p>
              <a:pPr algn="ctr"/>
              <a:endParaRPr lang="en-US" sz="2800" b="1" dirty="0">
                <a:solidFill>
                  <a:schemeClr val="tx1"/>
                </a:solidFill>
                <a:latin typeface="Arial" panose="020B0604020202020204" pitchFamily="34" charset="0"/>
                <a:cs typeface="Arial" panose="020B0604020202020204" pitchFamily="34" charset="0"/>
              </a:endParaRPr>
            </a:p>
            <a:p>
              <a:pPr algn="ctr"/>
              <a:r>
                <a:rPr lang="en-US" sz="3200" b="1" dirty="0">
                  <a:solidFill>
                    <a:schemeClr val="tx1"/>
                  </a:solidFill>
                  <a:latin typeface="Arial" panose="020B0604020202020204" pitchFamily="34" charset="0"/>
                  <a:cs typeface="Arial" panose="020B0604020202020204" pitchFamily="34" charset="0"/>
                </a:rPr>
                <a:t>③</a:t>
              </a:r>
              <a:endParaRPr sz="3200" dirty="0">
                <a:solidFill>
                  <a:schemeClr val="tx1"/>
                </a:solidFill>
              </a:endParaRPr>
            </a:p>
          </p:txBody>
        </p:sp>
        <p:cxnSp>
          <p:nvCxnSpPr>
            <p:cNvPr id="11" name="Straight Connector 10">
              <a:extLst>
                <a:ext uri="{FF2B5EF4-FFF2-40B4-BE49-F238E27FC236}">
                  <a16:creationId xmlns:a16="http://schemas.microsoft.com/office/drawing/2014/main" id="{6FF3A0F0-7BD9-9946-9DAB-8068E99A3C76}"/>
                </a:ext>
              </a:extLst>
            </p:cNvPr>
            <p:cNvCxnSpPr/>
            <p:nvPr/>
          </p:nvCxnSpPr>
          <p:spPr>
            <a:xfrm>
              <a:off x="2706624" y="4261104"/>
              <a:ext cx="1645920"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5BAF2E54-98A5-1943-A1CD-03B8195FFF1D}"/>
                </a:ext>
              </a:extLst>
            </p:cNvPr>
            <p:cNvCxnSpPr/>
            <p:nvPr/>
          </p:nvCxnSpPr>
          <p:spPr>
            <a:xfrm>
              <a:off x="3511296" y="4266591"/>
              <a:ext cx="0" cy="6839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881BA46-40E7-3F43-AA38-A8ED7698E0C7}"/>
              </a:ext>
            </a:extLst>
          </p:cNvPr>
          <p:cNvGrpSpPr/>
          <p:nvPr/>
        </p:nvGrpSpPr>
        <p:grpSpPr>
          <a:xfrm>
            <a:off x="6325236" y="3581400"/>
            <a:ext cx="5123052" cy="2087880"/>
            <a:chOff x="6325236" y="3581400"/>
            <a:chExt cx="5123052" cy="2087880"/>
          </a:xfrm>
        </p:grpSpPr>
        <p:sp>
          <p:nvSpPr>
            <p:cNvPr id="9" name="Rectangle 8">
              <a:extLst>
                <a:ext uri="{FF2B5EF4-FFF2-40B4-BE49-F238E27FC236}">
                  <a16:creationId xmlns:a16="http://schemas.microsoft.com/office/drawing/2014/main" id="{9FD95442-E262-8C44-88F8-CAD35679D6A2}"/>
                </a:ext>
              </a:extLst>
            </p:cNvPr>
            <p:cNvSpPr/>
            <p:nvPr/>
          </p:nvSpPr>
          <p:spPr>
            <a:xfrm>
              <a:off x="6325236" y="3581400"/>
              <a:ext cx="5123052" cy="2087880"/>
            </a:xfrm>
            <a:prstGeom prst="rect">
              <a:avLst/>
            </a:prstGeom>
            <a:blipFill>
              <a:blip r:embed="rId5"/>
              <a:stretch>
                <a:fillRect/>
              </a:stretch>
            </a:blipFill>
            <a:ln>
              <a:noFill/>
            </a:ln>
            <a:scene3d>
              <a:camera prst="orthographicFront"/>
              <a:lightRig rig="threePt" dir="t"/>
            </a:scene3d>
            <a:sp3d>
              <a:bevelT w="9525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tx1"/>
                  </a:solidFill>
                  <a:latin typeface="Arial" panose="020B0604020202020204" pitchFamily="34" charset="0"/>
                  <a:cs typeface="Arial" panose="020B0604020202020204" pitchFamily="34" charset="0"/>
                </a:rPr>
                <a:t>①        ②</a:t>
              </a:r>
            </a:p>
            <a:p>
              <a:pPr algn="ctr"/>
              <a:endParaRPr lang="en-US" sz="2800" b="1" dirty="0">
                <a:solidFill>
                  <a:schemeClr val="tx1"/>
                </a:solidFill>
                <a:latin typeface="Arial" panose="020B0604020202020204" pitchFamily="34" charset="0"/>
                <a:cs typeface="Arial" panose="020B0604020202020204" pitchFamily="34" charset="0"/>
              </a:endParaRPr>
            </a:p>
            <a:p>
              <a:pPr algn="ctr"/>
              <a:endParaRPr lang="en-US" sz="2800" b="1" dirty="0">
                <a:solidFill>
                  <a:schemeClr val="tx1"/>
                </a:solidFill>
                <a:latin typeface="Arial" panose="020B0604020202020204" pitchFamily="34" charset="0"/>
                <a:cs typeface="Arial" panose="020B0604020202020204" pitchFamily="34" charset="0"/>
              </a:endParaRPr>
            </a:p>
            <a:p>
              <a:pPr algn="ctr"/>
              <a:r>
                <a:rPr lang="en-US" sz="3200" b="1" dirty="0">
                  <a:solidFill>
                    <a:schemeClr val="tx1"/>
                  </a:solidFill>
                  <a:latin typeface="Arial" panose="020B0604020202020204" pitchFamily="34" charset="0"/>
                  <a:cs typeface="Arial" panose="020B0604020202020204" pitchFamily="34" charset="0"/>
                </a:rPr>
                <a:t>③</a:t>
              </a:r>
              <a:endParaRPr lang="en-US" sz="3200" dirty="0">
                <a:solidFill>
                  <a:schemeClr val="tx1"/>
                </a:solidFill>
              </a:endParaRPr>
            </a:p>
          </p:txBody>
        </p:sp>
        <p:cxnSp>
          <p:nvCxnSpPr>
            <p:cNvPr id="16" name="Straight Arrow Connector 15">
              <a:extLst>
                <a:ext uri="{FF2B5EF4-FFF2-40B4-BE49-F238E27FC236}">
                  <a16:creationId xmlns:a16="http://schemas.microsoft.com/office/drawing/2014/main" id="{AE11CD07-1980-1B47-89D8-14165057A404}"/>
                </a:ext>
              </a:extLst>
            </p:cNvPr>
            <p:cNvCxnSpPr/>
            <p:nvPr/>
          </p:nvCxnSpPr>
          <p:spPr>
            <a:xfrm>
              <a:off x="8284464" y="4261104"/>
              <a:ext cx="512064" cy="6894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EB3057-D446-D143-B724-036461EE9E6C}"/>
                </a:ext>
              </a:extLst>
            </p:cNvPr>
            <p:cNvCxnSpPr/>
            <p:nvPr/>
          </p:nvCxnSpPr>
          <p:spPr>
            <a:xfrm flipH="1">
              <a:off x="8979408" y="4261104"/>
              <a:ext cx="505968" cy="6894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3459744"/>
      </p:ext>
    </p:extLst>
  </p:cSld>
  <p:clrMapOvr>
    <a:masterClrMapping/>
  </p:clrMapOvr>
  <mc:AlternateContent xmlns:mc="http://schemas.openxmlformats.org/markup-compatibility/2006" xmlns:p14="http://schemas.microsoft.com/office/powerpoint/2010/main">
    <mc:Choice Requires="p14">
      <p:transition spd="slow" p14:dur="2500">
        <p:checker/>
        <p:sndAc>
          <p:stSnd>
            <p:snd r:embed="rId2" name="camera.wav"/>
          </p:stSnd>
        </p:sndAc>
      </p:transition>
    </mc:Choice>
    <mc:Fallback xmlns="">
      <p:transition spd="slow">
        <p:checker/>
        <p:sndAc>
          <p:stSnd>
            <p:snd r:embed="rId7"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circle(in)">
                                      <p:cBhvr>
                                        <p:cTn id="20" dur="2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heckerboard(across)">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circle(in)">
                                      <p:cBhvr>
                                        <p:cTn id="3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58B510-3E4E-E647-95D1-84162FACF540}"/>
              </a:ext>
            </a:extLst>
          </p:cNvPr>
          <p:cNvSpPr/>
          <p:nvPr/>
        </p:nvSpPr>
        <p:spPr>
          <a:xfrm>
            <a:off x="1244009" y="128520"/>
            <a:ext cx="9703981" cy="79782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pPr algn="ctr"/>
            <a:r>
              <a:rPr lang="vi-VN" sz="2300" b="1" dirty="0">
                <a:solidFill>
                  <a:schemeClr val="tx1"/>
                </a:solidFill>
                <a:latin typeface="Arial" panose="020B0604020202020204" pitchFamily="34" charset="0"/>
                <a:ea typeface="Times New Roman" panose="02020603050405020304" pitchFamily="18" charset="0"/>
                <a:cs typeface="Arial" panose="020B0604020202020204" pitchFamily="34" charset="0"/>
              </a:rPr>
              <a:t>CÁC LUẬN CỨ MỞ RỘNG</a:t>
            </a:r>
            <a:endParaRPr lang="vi-VN" sz="23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1DDE7CE-0DBF-314D-BA02-0C7988290C88}"/>
              </a:ext>
            </a:extLst>
          </p:cNvPr>
          <p:cNvSpPr/>
          <p:nvPr/>
        </p:nvSpPr>
        <p:spPr>
          <a:xfrm>
            <a:off x="698269" y="1142999"/>
            <a:ext cx="10795461" cy="5176157"/>
          </a:xfrm>
          <a:prstGeom prst="rect">
            <a:avLst/>
          </a:prstGeom>
          <a:blipFill>
            <a:blip r:embed="rId4"/>
            <a:stretch>
              <a:fillRect/>
            </a:stretch>
          </a:blipFill>
          <a:ln>
            <a:noFill/>
          </a:ln>
          <a:scene3d>
            <a:camera prst="orthographicFront"/>
            <a:lightRig rig="threePt" dir="t"/>
          </a:scene3d>
          <a:sp3d>
            <a:bevelT w="88900" h="88900" prst="coolSlant"/>
          </a:sp3d>
        </p:spPr>
        <p:style>
          <a:lnRef idx="2">
            <a:schemeClr val="accent1">
              <a:shade val="50000"/>
            </a:schemeClr>
          </a:lnRef>
          <a:fillRef idx="1">
            <a:schemeClr val="accent1"/>
          </a:fillRef>
          <a:effectRef idx="0">
            <a:schemeClr val="accent1"/>
          </a:effectRef>
          <a:fontRef idx="minor">
            <a:schemeClr val="lt1"/>
          </a:fontRef>
        </p:style>
        <p:txBody>
          <a:bodyPr lIns="288000" rIns="5760000" rtlCol="0" anchor="ctr"/>
          <a:lstStyle/>
          <a:p>
            <a:pPr algn="just">
              <a:lnSpc>
                <a:spcPct val="130000"/>
              </a:lnSpc>
            </a:pPr>
            <a:r>
              <a:rPr lang="en-US" sz="2300" dirty="0" err="1">
                <a:solidFill>
                  <a:schemeClr val="tx1"/>
                </a:solidFill>
                <a:latin typeface="Arial" panose="020B0604020202020204" pitchFamily="34" charset="0"/>
                <a:cs typeface="Arial" panose="020B0604020202020204" pitchFamily="34" charset="0"/>
              </a:rPr>
              <a:t>Nhà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hàng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này</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quá</a:t>
            </a:r>
            <a:r>
              <a:rPr lang="vi-VN" sz="2300" dirty="0">
                <a:solidFill>
                  <a:schemeClr val="tx1"/>
                </a:solidFill>
                <a:latin typeface="Arial" panose="020B0604020202020204" pitchFamily="34" charset="0"/>
                <a:cs typeface="Arial" panose="020B0604020202020204" pitchFamily="34" charset="0"/>
              </a:rPr>
              <a:t> tệ</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Món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sa-lát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quá</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mặn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bánh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quá</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khô</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Chán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nhất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khâu</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phục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vụ</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quá</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tồi</a:t>
            </a:r>
            <a:r>
              <a:rPr lang="vi-VN" sz="2300" dirty="0">
                <a:solidFill>
                  <a:schemeClr val="tx1"/>
                </a:solidFill>
                <a:latin typeface="Arial" panose="020B0604020202020204" pitchFamily="34" charset="0"/>
                <a:cs typeface="Arial" panose="020B0604020202020204" pitchFamily="34" charset="0"/>
              </a:rPr>
              <a: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nhân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viên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quá</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chậm</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mà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chủ</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lại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thô</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lỗ</a:t>
            </a:r>
            <a:r>
              <a:rPr lang="en-US" sz="2300" dirty="0">
                <a:solidFill>
                  <a:schemeClr val="tx1"/>
                </a:solidFill>
                <a:latin typeface="Arial" panose="020B0604020202020204" pitchFamily="34" charset="0"/>
                <a:cs typeface="Arial" panose="020B0604020202020204" pitchFamily="34" charset="0"/>
              </a:rPr>
              <a:t>.</a:t>
            </a:r>
          </a:p>
          <a:p>
            <a:pPr algn="just">
              <a:lnSpc>
                <a:spcPct val="130000"/>
              </a:lnSpc>
            </a:pPr>
            <a:endParaRPr lang="en-US" sz="2300" dirty="0">
              <a:solidFill>
                <a:schemeClr val="tx1"/>
              </a:solidFill>
              <a:latin typeface="Arial" panose="020B0604020202020204" pitchFamily="34" charset="0"/>
              <a:cs typeface="Arial" panose="020B0604020202020204" pitchFamily="34" charset="0"/>
            </a:endParaRPr>
          </a:p>
          <a:p>
            <a:pPr algn="just">
              <a:lnSpc>
                <a:spcPct val="130000"/>
              </a:lnSpc>
            </a:pPr>
            <a:endParaRPr lang="en-US" sz="2300" dirty="0">
              <a:solidFill>
                <a:schemeClr val="tx1"/>
              </a:solidFill>
              <a:latin typeface="Arial" panose="020B0604020202020204" pitchFamily="34" charset="0"/>
              <a:cs typeface="Arial" panose="020B0604020202020204" pitchFamily="34" charset="0"/>
            </a:endParaRPr>
          </a:p>
          <a:p>
            <a:pPr algn="just">
              <a:lnSpc>
                <a:spcPct val="130000"/>
              </a:lnSpc>
            </a:pPr>
            <a:endParaRPr lang="vi-VN" sz="2300" dirty="0">
              <a:solidFill>
                <a:schemeClr val="tx1"/>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B420DCC9-B88C-2241-AE50-ADC8C34F6DD9}"/>
              </a:ext>
            </a:extLst>
          </p:cNvPr>
          <p:cNvSpPr/>
          <p:nvPr/>
        </p:nvSpPr>
        <p:spPr>
          <a:xfrm>
            <a:off x="709354" y="1128478"/>
            <a:ext cx="10795461" cy="5176157"/>
          </a:xfrm>
          <a:prstGeom prst="rect">
            <a:avLst/>
          </a:prstGeom>
          <a:blipFill>
            <a:blip r:embed="rId4"/>
            <a:stretch>
              <a:fillRect/>
            </a:stretch>
          </a:blipFill>
          <a:ln>
            <a:noFill/>
          </a:ln>
          <a:scene3d>
            <a:camera prst="orthographicFront"/>
            <a:lightRig rig="threePt" dir="t"/>
          </a:scene3d>
          <a:sp3d>
            <a:bevelT w="88900" h="88900" prst="coolSlant"/>
          </a:sp3d>
        </p:spPr>
        <p:style>
          <a:lnRef idx="2">
            <a:schemeClr val="accent1">
              <a:shade val="50000"/>
            </a:schemeClr>
          </a:lnRef>
          <a:fillRef idx="1">
            <a:schemeClr val="accent1"/>
          </a:fillRef>
          <a:effectRef idx="0">
            <a:schemeClr val="accent1"/>
          </a:effectRef>
          <a:fontRef idx="minor">
            <a:schemeClr val="lt1"/>
          </a:fontRef>
        </p:style>
        <p:txBody>
          <a:bodyPr lIns="288000" rIns="5760000" rtlCol="0" anchor="ctr"/>
          <a:lstStyle/>
          <a:p>
            <a:pPr algn="just">
              <a:lnSpc>
                <a:spcPct val="130000"/>
              </a:lnSpc>
            </a:pPr>
            <a:r>
              <a:rPr lang="en-US" sz="2300" dirty="0">
                <a:solidFill>
                  <a:srgbClr val="FF0000"/>
                </a:solidFill>
                <a:latin typeface="Arial" panose="020B0604020202020204" pitchFamily="34" charset="0"/>
                <a:cs typeface="Arial" panose="020B0604020202020204" pitchFamily="34" charset="0"/>
              </a:rPr>
              <a:t>①</a:t>
            </a:r>
            <a:r>
              <a:rPr lang="en-VN"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hàng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này</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quá</a:t>
            </a:r>
            <a:r>
              <a:rPr lang="vi-VN" sz="2300" dirty="0">
                <a:solidFill>
                  <a:schemeClr val="tx1"/>
                </a:solidFill>
                <a:latin typeface="Arial" panose="020B0604020202020204" pitchFamily="34" charset="0"/>
                <a:cs typeface="Arial" panose="020B0604020202020204" pitchFamily="34" charset="0"/>
              </a:rPr>
              <a:t> tệ</a:t>
            </a:r>
            <a:r>
              <a:rPr lang="en-US" sz="2300" dirty="0">
                <a:solidFill>
                  <a:schemeClr val="tx1"/>
                </a:solidFill>
                <a:latin typeface="Arial" panose="020B0604020202020204" pitchFamily="34" charset="0"/>
                <a:cs typeface="Arial" panose="020B0604020202020204" pitchFamily="34" charset="0"/>
              </a:rPr>
              <a:t>. </a:t>
            </a:r>
            <a:r>
              <a:rPr lang="en-US" sz="2300" dirty="0">
                <a:solidFill>
                  <a:srgbClr val="FF0000"/>
                </a:solidFill>
                <a:latin typeface="Arial" panose="020B0604020202020204" pitchFamily="34" charset="0"/>
                <a:cs typeface="Arial" panose="020B0604020202020204" pitchFamily="34" charset="0"/>
              </a:rPr>
              <a:t>②</a:t>
            </a:r>
            <a:r>
              <a:rPr lang="en-VN"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Món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sa-lát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quá</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mặn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và</a:t>
            </a:r>
            <a:r>
              <a:rPr lang="en-US" sz="2300" dirty="0">
                <a:solidFill>
                  <a:schemeClr val="tx1"/>
                </a:solidFill>
                <a:latin typeface="Arial" panose="020B0604020202020204" pitchFamily="34" charset="0"/>
                <a:cs typeface="Arial" panose="020B0604020202020204" pitchFamily="34" charset="0"/>
              </a:rPr>
              <a:t> </a:t>
            </a:r>
            <a:r>
              <a:rPr lang="en-US" sz="2300" dirty="0">
                <a:solidFill>
                  <a:srgbClr val="FF0000"/>
                </a:solidFill>
                <a:latin typeface="Arial" panose="020B0604020202020204" pitchFamily="34" charset="0"/>
                <a:cs typeface="Arial" panose="020B0604020202020204" pitchFamily="34" charset="0"/>
              </a:rPr>
              <a:t>③</a:t>
            </a:r>
            <a:r>
              <a:rPr lang="en-VN"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bánh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quá</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khô</a:t>
            </a:r>
            <a:r>
              <a:rPr lang="en-US" sz="2300" dirty="0">
                <a:solidFill>
                  <a:schemeClr val="tx1"/>
                </a:solidFill>
                <a:latin typeface="Arial" panose="020B0604020202020204" pitchFamily="34" charset="0"/>
                <a:cs typeface="Arial" panose="020B0604020202020204" pitchFamily="34" charset="0"/>
              </a:rPr>
              <a:t>. </a:t>
            </a:r>
            <a:r>
              <a:rPr lang="en-US" sz="2300" dirty="0">
                <a:solidFill>
                  <a:srgbClr val="FF0000"/>
                </a:solidFill>
                <a:latin typeface="Arial" panose="020B0604020202020204" pitchFamily="34" charset="0"/>
                <a:cs typeface="Arial" panose="020B0604020202020204" pitchFamily="34" charset="0"/>
              </a:rPr>
              <a:t>④</a:t>
            </a:r>
            <a:r>
              <a:rPr lang="en-VN"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Chán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nhất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khâu</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phục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vụ</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quá</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tồi</a:t>
            </a:r>
            <a:r>
              <a:rPr lang="vi-VN" sz="2300" dirty="0">
                <a:solidFill>
                  <a:schemeClr val="tx1"/>
                </a:solidFill>
                <a:latin typeface="Arial" panose="020B0604020202020204" pitchFamily="34" charset="0"/>
                <a:cs typeface="Arial" panose="020B0604020202020204" pitchFamily="34" charset="0"/>
              </a:rPr>
              <a: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vì</a:t>
            </a:r>
            <a:r>
              <a:rPr lang="en-US" sz="2300" dirty="0">
                <a:solidFill>
                  <a:schemeClr val="tx1"/>
                </a:solidFill>
                <a:latin typeface="Arial" panose="020B0604020202020204" pitchFamily="34" charset="0"/>
                <a:cs typeface="Arial" panose="020B0604020202020204" pitchFamily="34" charset="0"/>
              </a:rPr>
              <a:t> </a:t>
            </a:r>
            <a:r>
              <a:rPr lang="en-US" sz="2300" dirty="0">
                <a:solidFill>
                  <a:srgbClr val="FF0000"/>
                </a:solidFill>
                <a:latin typeface="Arial" panose="020B0604020202020204" pitchFamily="34" charset="0"/>
                <a:cs typeface="Arial" panose="020B0604020202020204" pitchFamily="34" charset="0"/>
              </a:rPr>
              <a:t>⑤</a:t>
            </a:r>
            <a:r>
              <a:rPr lang="en-VN"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nhân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viên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quá</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chậm</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mà</a:t>
            </a:r>
            <a:r>
              <a:rPr lang="en-US" sz="2300" dirty="0">
                <a:solidFill>
                  <a:schemeClr val="tx1"/>
                </a:solidFill>
                <a:latin typeface="Arial" panose="020B0604020202020204" pitchFamily="34" charset="0"/>
                <a:cs typeface="Arial" panose="020B0604020202020204" pitchFamily="34" charset="0"/>
              </a:rPr>
              <a:t> </a:t>
            </a:r>
            <a:r>
              <a:rPr lang="en-US" sz="2300" dirty="0">
                <a:solidFill>
                  <a:srgbClr val="FF0000"/>
                </a:solidFill>
                <a:latin typeface="Arial" panose="020B0604020202020204" pitchFamily="34" charset="0"/>
                <a:cs typeface="Arial" panose="020B0604020202020204" pitchFamily="34" charset="0"/>
              </a:rPr>
              <a:t>⑥</a:t>
            </a:r>
            <a:r>
              <a:rPr lang="en-VN"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chủ</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lại</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thô</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lỗ</a:t>
            </a:r>
            <a:r>
              <a:rPr lang="en-US" sz="2300" dirty="0">
                <a:solidFill>
                  <a:schemeClr val="tx1"/>
                </a:solidFill>
                <a:latin typeface="Arial" panose="020B0604020202020204" pitchFamily="34" charset="0"/>
                <a:cs typeface="Arial" panose="020B0604020202020204" pitchFamily="34" charset="0"/>
              </a:rPr>
              <a:t>.</a:t>
            </a:r>
          </a:p>
          <a:p>
            <a:pPr algn="just">
              <a:lnSpc>
                <a:spcPct val="130000"/>
              </a:lnSpc>
            </a:pPr>
            <a:endParaRPr lang="en-US" sz="2300" dirty="0">
              <a:solidFill>
                <a:schemeClr val="tx1"/>
              </a:solidFill>
              <a:latin typeface="Arial" panose="020B0604020202020204" pitchFamily="34" charset="0"/>
              <a:cs typeface="Arial" panose="020B0604020202020204" pitchFamily="34" charset="0"/>
            </a:endParaRPr>
          </a:p>
          <a:p>
            <a:pPr algn="just">
              <a:lnSpc>
                <a:spcPct val="130000"/>
              </a:lnSpc>
            </a:pPr>
            <a:endParaRPr lang="en-US" sz="2300" dirty="0">
              <a:solidFill>
                <a:schemeClr val="tx1"/>
              </a:solidFill>
              <a:latin typeface="Arial" panose="020B0604020202020204" pitchFamily="34" charset="0"/>
              <a:cs typeface="Arial" panose="020B0604020202020204" pitchFamily="34" charset="0"/>
            </a:endParaRPr>
          </a:p>
          <a:p>
            <a:pPr algn="just">
              <a:lnSpc>
                <a:spcPct val="130000"/>
              </a:lnSpc>
            </a:pPr>
            <a:endParaRPr lang="vi-VN" sz="2300" dirty="0">
              <a:solidFill>
                <a:schemeClr val="tx1"/>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6D6F5C5E-316F-EE45-973D-5D59B7A38282}"/>
              </a:ext>
            </a:extLst>
          </p:cNvPr>
          <p:cNvSpPr/>
          <p:nvPr/>
        </p:nvSpPr>
        <p:spPr>
          <a:xfrm>
            <a:off x="6090236" y="1914116"/>
            <a:ext cx="3118758" cy="3396344"/>
          </a:xfrm>
          <a:prstGeom prst="rect">
            <a:avLst/>
          </a:prstGeom>
          <a:ln>
            <a:noFill/>
          </a:ln>
          <a:scene3d>
            <a:camera prst="orthographicFront"/>
            <a:lightRig rig="threePt" dir="t"/>
          </a:scene3d>
          <a:sp3d>
            <a:bevelT w="139700" prst="cross"/>
          </a:sp3d>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2800" dirty="0">
                <a:solidFill>
                  <a:srgbClr val="FF0000"/>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⑤    ⑥</a:t>
            </a: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r>
              <a:rPr lang="en-US" sz="2800" b="1" dirty="0">
                <a:solidFill>
                  <a:schemeClr val="tx1"/>
                </a:solidFill>
                <a:latin typeface="Arial" panose="020B0604020202020204" pitchFamily="34" charset="0"/>
                <a:cs typeface="Arial" panose="020B0604020202020204" pitchFamily="34" charset="0"/>
              </a:rPr>
              <a:t>②    ③   ④</a:t>
            </a: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r>
              <a:rPr lang="en-US" b="1" dirty="0">
                <a:solidFill>
                  <a:schemeClr val="tx1"/>
                </a:solidFill>
                <a:latin typeface="Arial" panose="020B0604020202020204" pitchFamily="34" charset="0"/>
                <a:cs typeface="Arial" panose="020B0604020202020204" pitchFamily="34" charset="0"/>
              </a:rPr>
              <a:t> </a:t>
            </a:r>
          </a:p>
          <a:p>
            <a:pPr algn="ctr"/>
            <a:r>
              <a:rPr lang="en-US" sz="2800" b="1" dirty="0">
                <a:solidFill>
                  <a:schemeClr val="tx1"/>
                </a:solidFill>
                <a:latin typeface="Arial" panose="020B0604020202020204" pitchFamily="34" charset="0"/>
                <a:cs typeface="Arial" panose="020B0604020202020204" pitchFamily="34" charset="0"/>
              </a:rPr>
              <a:t>①</a:t>
            </a:r>
            <a:endParaRPr sz="2800" b="1" dirty="0">
              <a:solidFill>
                <a:schemeClr val="tx1"/>
              </a:solidFill>
            </a:endParaRPr>
          </a:p>
        </p:txBody>
      </p:sp>
      <p:grpSp>
        <p:nvGrpSpPr>
          <p:cNvPr id="61" name="Group 60">
            <a:extLst>
              <a:ext uri="{FF2B5EF4-FFF2-40B4-BE49-F238E27FC236}">
                <a16:creationId xmlns:a16="http://schemas.microsoft.com/office/drawing/2014/main" id="{E16C19D6-F6B6-9F4B-82D4-3D51300DFDA3}"/>
              </a:ext>
            </a:extLst>
          </p:cNvPr>
          <p:cNvGrpSpPr/>
          <p:nvPr/>
        </p:nvGrpSpPr>
        <p:grpSpPr>
          <a:xfrm>
            <a:off x="6988308" y="3865382"/>
            <a:ext cx="1338943" cy="734786"/>
            <a:chOff x="7429500" y="3984171"/>
            <a:chExt cx="1338943" cy="734786"/>
          </a:xfrm>
        </p:grpSpPr>
        <p:cxnSp>
          <p:nvCxnSpPr>
            <p:cNvPr id="62" name="Straight Arrow Connector 61">
              <a:extLst>
                <a:ext uri="{FF2B5EF4-FFF2-40B4-BE49-F238E27FC236}">
                  <a16:creationId xmlns:a16="http://schemas.microsoft.com/office/drawing/2014/main" id="{A826B22B-E7F3-9B4E-B114-5FF1FA8DA198}"/>
                </a:ext>
              </a:extLst>
            </p:cNvPr>
            <p:cNvCxnSpPr/>
            <p:nvPr/>
          </p:nvCxnSpPr>
          <p:spPr>
            <a:xfrm>
              <a:off x="7429500" y="3984171"/>
              <a:ext cx="538843" cy="734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47D682F-9551-9540-8567-A428E79C7942}"/>
                </a:ext>
              </a:extLst>
            </p:cNvPr>
            <p:cNvCxnSpPr/>
            <p:nvPr/>
          </p:nvCxnSpPr>
          <p:spPr>
            <a:xfrm>
              <a:off x="8115299" y="4000500"/>
              <a:ext cx="0"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0895C3A-062A-DB46-8F6E-C4AD0FD382A1}"/>
                </a:ext>
              </a:extLst>
            </p:cNvPr>
            <p:cNvCxnSpPr/>
            <p:nvPr/>
          </p:nvCxnSpPr>
          <p:spPr>
            <a:xfrm flipH="1">
              <a:off x="8229600" y="3984171"/>
              <a:ext cx="538843" cy="734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389178FA-4346-864E-B7BD-310371ACF2D9}"/>
              </a:ext>
            </a:extLst>
          </p:cNvPr>
          <p:cNvGrpSpPr/>
          <p:nvPr/>
        </p:nvGrpSpPr>
        <p:grpSpPr>
          <a:xfrm>
            <a:off x="6118745" y="1928637"/>
            <a:ext cx="3118758" cy="3396344"/>
            <a:chOff x="8431569" y="1599862"/>
            <a:chExt cx="3118758" cy="3396344"/>
          </a:xfrm>
        </p:grpSpPr>
        <p:sp>
          <p:nvSpPr>
            <p:cNvPr id="66" name="Rectangle 65">
              <a:extLst>
                <a:ext uri="{FF2B5EF4-FFF2-40B4-BE49-F238E27FC236}">
                  <a16:creationId xmlns:a16="http://schemas.microsoft.com/office/drawing/2014/main" id="{72DD3A89-1732-0746-A8F3-B2DDC0BBE276}"/>
                </a:ext>
              </a:extLst>
            </p:cNvPr>
            <p:cNvSpPr/>
            <p:nvPr/>
          </p:nvSpPr>
          <p:spPr>
            <a:xfrm>
              <a:off x="8431569" y="1599862"/>
              <a:ext cx="3118758" cy="3396344"/>
            </a:xfrm>
            <a:prstGeom prst="rect">
              <a:avLst/>
            </a:prstGeom>
            <a:ln>
              <a:noFill/>
            </a:ln>
            <a:scene3d>
              <a:camera prst="orthographicFront"/>
              <a:lightRig rig="threePt" dir="t"/>
            </a:scene3d>
            <a:sp3d>
              <a:bevelT w="139700" prst="cross"/>
            </a:sp3d>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2800" dirty="0">
                  <a:solidFill>
                    <a:srgbClr val="FF0000"/>
                  </a:solidFill>
                  <a:latin typeface="Arial" panose="020B0604020202020204" pitchFamily="34" charset="0"/>
                  <a:cs typeface="Arial" panose="020B0604020202020204" pitchFamily="34" charset="0"/>
                </a:rPr>
                <a:t>                 </a:t>
              </a:r>
              <a:r>
                <a:rPr lang="en-US" sz="2800" b="1" dirty="0">
                  <a:solidFill>
                    <a:srgbClr val="FF0000"/>
                  </a:solidFill>
                  <a:latin typeface="Arial" panose="020B0604020202020204" pitchFamily="34" charset="0"/>
                  <a:cs typeface="Arial" panose="020B0604020202020204" pitchFamily="34" charset="0"/>
                </a:rPr>
                <a:t>⑤</a:t>
              </a:r>
              <a:r>
                <a:rPr lang="en-US" sz="2800" b="1" dirty="0">
                  <a:solidFill>
                    <a:schemeClr val="tx1"/>
                  </a:solidFill>
                  <a:latin typeface="Arial" panose="020B0604020202020204" pitchFamily="34" charset="0"/>
                  <a:cs typeface="Arial" panose="020B0604020202020204" pitchFamily="34" charset="0"/>
                </a:rPr>
                <a:t>    </a:t>
              </a:r>
              <a:r>
                <a:rPr lang="en-US" sz="2800" b="1" dirty="0">
                  <a:solidFill>
                    <a:srgbClr val="FF0000"/>
                  </a:solidFill>
                  <a:latin typeface="Arial" panose="020B0604020202020204" pitchFamily="34" charset="0"/>
                  <a:cs typeface="Arial" panose="020B0604020202020204" pitchFamily="34" charset="0"/>
                </a:rPr>
                <a:t>⑥</a:t>
              </a: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r>
                <a:rPr lang="en-US" sz="2800" b="1" dirty="0">
                  <a:solidFill>
                    <a:schemeClr val="tx1"/>
                  </a:solidFill>
                  <a:latin typeface="Arial" panose="020B0604020202020204" pitchFamily="34" charset="0"/>
                  <a:cs typeface="Arial" panose="020B0604020202020204" pitchFamily="34" charset="0"/>
                </a:rPr>
                <a:t>②    ③   ④</a:t>
              </a:r>
            </a:p>
            <a:p>
              <a:pPr algn="ctr"/>
              <a:endParaRPr lang="en-US" b="1" dirty="0">
                <a:solidFill>
                  <a:schemeClr val="tx1"/>
                </a:solidFill>
                <a:latin typeface="Arial" panose="020B0604020202020204" pitchFamily="34" charset="0"/>
                <a:cs typeface="Arial" panose="020B0604020202020204" pitchFamily="34" charset="0"/>
              </a:endParaRPr>
            </a:p>
            <a:p>
              <a:pPr algn="ctr"/>
              <a:endParaRPr lang="en-US" b="1" dirty="0">
                <a:solidFill>
                  <a:schemeClr val="tx1"/>
                </a:solidFill>
                <a:latin typeface="Arial" panose="020B0604020202020204" pitchFamily="34" charset="0"/>
                <a:cs typeface="Arial" panose="020B0604020202020204" pitchFamily="34" charset="0"/>
              </a:endParaRPr>
            </a:p>
            <a:p>
              <a:pPr algn="ctr"/>
              <a:r>
                <a:rPr lang="en-US" b="1" dirty="0">
                  <a:solidFill>
                    <a:schemeClr val="tx1"/>
                  </a:solidFill>
                  <a:latin typeface="Arial" panose="020B0604020202020204" pitchFamily="34" charset="0"/>
                  <a:cs typeface="Arial" panose="020B0604020202020204" pitchFamily="34" charset="0"/>
                </a:rPr>
                <a:t> </a:t>
              </a:r>
            </a:p>
            <a:p>
              <a:pPr algn="ctr"/>
              <a:r>
                <a:rPr lang="en-US" sz="2800" b="1" dirty="0">
                  <a:solidFill>
                    <a:schemeClr val="tx1"/>
                  </a:solidFill>
                  <a:latin typeface="Arial" panose="020B0604020202020204" pitchFamily="34" charset="0"/>
                  <a:cs typeface="Arial" panose="020B0604020202020204" pitchFamily="34" charset="0"/>
                </a:rPr>
                <a:t>①</a:t>
              </a:r>
              <a:endParaRPr sz="2800" b="1" dirty="0">
                <a:solidFill>
                  <a:schemeClr val="tx1"/>
                </a:solidFill>
              </a:endParaRPr>
            </a:p>
          </p:txBody>
        </p:sp>
        <p:cxnSp>
          <p:nvCxnSpPr>
            <p:cNvPr id="67" name="Straight Arrow Connector 66">
              <a:extLst>
                <a:ext uri="{FF2B5EF4-FFF2-40B4-BE49-F238E27FC236}">
                  <a16:creationId xmlns:a16="http://schemas.microsoft.com/office/drawing/2014/main" id="{E4B4DFB0-684E-EE45-B2A3-EB28643A70F3}"/>
                </a:ext>
              </a:extLst>
            </p:cNvPr>
            <p:cNvCxnSpPr/>
            <p:nvPr/>
          </p:nvCxnSpPr>
          <p:spPr>
            <a:xfrm>
              <a:off x="9329641" y="3551128"/>
              <a:ext cx="538843" cy="734786"/>
            </a:xfrm>
            <a:prstGeom prst="straightConnector1">
              <a:avLst/>
            </a:prstGeom>
            <a:ln w="38100">
              <a:solidFill>
                <a:schemeClr val="tx1"/>
              </a:solidFill>
              <a:tailEnd type="triangle"/>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FE0B26F-DC97-FE49-8D3C-5E854782D590}"/>
                </a:ext>
              </a:extLst>
            </p:cNvPr>
            <p:cNvCxnSpPr/>
            <p:nvPr/>
          </p:nvCxnSpPr>
          <p:spPr>
            <a:xfrm>
              <a:off x="10015440" y="3567457"/>
              <a:ext cx="0" cy="685800"/>
            </a:xfrm>
            <a:prstGeom prst="straightConnector1">
              <a:avLst/>
            </a:prstGeom>
            <a:ln w="38100">
              <a:solidFill>
                <a:schemeClr val="tx1"/>
              </a:solidFill>
              <a:tailEnd type="triangle"/>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B46FED0-AA08-F140-A6A9-464EC2889DEA}"/>
                </a:ext>
              </a:extLst>
            </p:cNvPr>
            <p:cNvCxnSpPr/>
            <p:nvPr/>
          </p:nvCxnSpPr>
          <p:spPr>
            <a:xfrm flipH="1">
              <a:off x="10129741" y="3551128"/>
              <a:ext cx="538843" cy="734786"/>
            </a:xfrm>
            <a:prstGeom prst="straightConnector1">
              <a:avLst/>
            </a:prstGeom>
            <a:ln w="38100">
              <a:solidFill>
                <a:schemeClr val="tx1"/>
              </a:solidFill>
              <a:tailEnd type="triangle"/>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BB799151-574B-6C44-8F7E-9B3716C3FEB7}"/>
              </a:ext>
            </a:extLst>
          </p:cNvPr>
          <p:cNvGrpSpPr/>
          <p:nvPr/>
        </p:nvGrpSpPr>
        <p:grpSpPr>
          <a:xfrm>
            <a:off x="8119314" y="2660702"/>
            <a:ext cx="745670" cy="693966"/>
            <a:chOff x="8556489" y="2764970"/>
            <a:chExt cx="745670" cy="693966"/>
          </a:xfrm>
        </p:grpSpPr>
        <p:cxnSp>
          <p:nvCxnSpPr>
            <p:cNvPr id="71" name="Straight Arrow Connector 70">
              <a:extLst>
                <a:ext uri="{FF2B5EF4-FFF2-40B4-BE49-F238E27FC236}">
                  <a16:creationId xmlns:a16="http://schemas.microsoft.com/office/drawing/2014/main" id="{A74A3667-0892-3447-9900-D412568584AE}"/>
                </a:ext>
              </a:extLst>
            </p:cNvPr>
            <p:cNvCxnSpPr>
              <a:cxnSpLocks/>
            </p:cNvCxnSpPr>
            <p:nvPr/>
          </p:nvCxnSpPr>
          <p:spPr>
            <a:xfrm>
              <a:off x="8556489" y="2764970"/>
              <a:ext cx="262394" cy="693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8BA671-2248-F347-AC6E-596C94E0D4CD}"/>
                </a:ext>
              </a:extLst>
            </p:cNvPr>
            <p:cNvCxnSpPr>
              <a:cxnSpLocks/>
            </p:cNvCxnSpPr>
            <p:nvPr/>
          </p:nvCxnSpPr>
          <p:spPr>
            <a:xfrm flipH="1">
              <a:off x="8971283" y="2764970"/>
              <a:ext cx="330876" cy="6640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03B7C7C8-4E36-1D44-9D7C-D0853A9514E2}"/>
              </a:ext>
            </a:extLst>
          </p:cNvPr>
          <p:cNvGrpSpPr/>
          <p:nvPr/>
        </p:nvGrpSpPr>
        <p:grpSpPr>
          <a:xfrm>
            <a:off x="9139304" y="2254884"/>
            <a:ext cx="2269742" cy="1444752"/>
            <a:chOff x="9119279" y="2359152"/>
            <a:chExt cx="2269742" cy="1444752"/>
          </a:xfrm>
        </p:grpSpPr>
        <p:sp>
          <p:nvSpPr>
            <p:cNvPr id="74" name="Right Brace 73">
              <a:extLst>
                <a:ext uri="{FF2B5EF4-FFF2-40B4-BE49-F238E27FC236}">
                  <a16:creationId xmlns:a16="http://schemas.microsoft.com/office/drawing/2014/main" id="{E059D2EF-A3A6-FA49-94BC-03BBFF64856D}"/>
                </a:ext>
              </a:extLst>
            </p:cNvPr>
            <p:cNvSpPr/>
            <p:nvPr/>
          </p:nvSpPr>
          <p:spPr>
            <a:xfrm>
              <a:off x="9119279" y="2359152"/>
              <a:ext cx="348027" cy="144475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a:p>
          </p:txBody>
        </p:sp>
        <p:sp>
          <p:nvSpPr>
            <p:cNvPr id="75" name="TextBox 74">
              <a:extLst>
                <a:ext uri="{FF2B5EF4-FFF2-40B4-BE49-F238E27FC236}">
                  <a16:creationId xmlns:a16="http://schemas.microsoft.com/office/drawing/2014/main" id="{428696BF-3BDB-4B4B-A61A-39B51DD0EBC1}"/>
                </a:ext>
              </a:extLst>
            </p:cNvPr>
            <p:cNvSpPr txBox="1"/>
            <p:nvPr/>
          </p:nvSpPr>
          <p:spPr>
            <a:xfrm>
              <a:off x="9490744" y="2896862"/>
              <a:ext cx="1898277" cy="430887"/>
            </a:xfrm>
            <a:prstGeom prst="rect">
              <a:avLst/>
            </a:prstGeom>
            <a:noFill/>
          </p:spPr>
          <p:txBody>
            <a:bodyPr wrap="none" rtlCol="0">
              <a:spAutoFit/>
            </a:bodyPr>
            <a:lstStyle/>
            <a:p>
              <a:r>
                <a:rPr lang="vi-VN" sz="2200" b="1" dirty="0">
                  <a:latin typeface="Arial" panose="020B0604020202020204" pitchFamily="34" charset="0"/>
                  <a:cs typeface="Arial" panose="020B0604020202020204" pitchFamily="34" charset="0"/>
                </a:rPr>
                <a:t>Luận cứ phụ</a:t>
              </a:r>
              <a:endParaRPr sz="2200" b="1" dirty="0">
                <a:latin typeface="Arial" panose="020B0604020202020204" pitchFamily="34" charset="0"/>
                <a:cs typeface="Arial" panose="020B0604020202020204" pitchFamily="34" charset="0"/>
              </a:endParaRPr>
            </a:p>
          </p:txBody>
        </p:sp>
      </p:grpSp>
      <p:grpSp>
        <p:nvGrpSpPr>
          <p:cNvPr id="76" name="Group 75">
            <a:extLst>
              <a:ext uri="{FF2B5EF4-FFF2-40B4-BE49-F238E27FC236}">
                <a16:creationId xmlns:a16="http://schemas.microsoft.com/office/drawing/2014/main" id="{F5F00DC5-18D7-AA47-BC20-10AAA57FA5D3}"/>
              </a:ext>
            </a:extLst>
          </p:cNvPr>
          <p:cNvGrpSpPr/>
          <p:nvPr/>
        </p:nvGrpSpPr>
        <p:grpSpPr>
          <a:xfrm>
            <a:off x="8737367" y="3699636"/>
            <a:ext cx="2462868" cy="1444752"/>
            <a:chOff x="8717342" y="3803904"/>
            <a:chExt cx="2462868" cy="1444752"/>
          </a:xfrm>
        </p:grpSpPr>
        <p:sp>
          <p:nvSpPr>
            <p:cNvPr id="77" name="Right Brace 76">
              <a:extLst>
                <a:ext uri="{FF2B5EF4-FFF2-40B4-BE49-F238E27FC236}">
                  <a16:creationId xmlns:a16="http://schemas.microsoft.com/office/drawing/2014/main" id="{1DE35C18-AF71-CC4D-8AA7-50CD6976CBA8}"/>
                </a:ext>
              </a:extLst>
            </p:cNvPr>
            <p:cNvSpPr/>
            <p:nvPr/>
          </p:nvSpPr>
          <p:spPr>
            <a:xfrm>
              <a:off x="8717342" y="3803904"/>
              <a:ext cx="348027" cy="144475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a:p>
          </p:txBody>
        </p:sp>
        <p:sp>
          <p:nvSpPr>
            <p:cNvPr id="78" name="TextBox 77">
              <a:extLst>
                <a:ext uri="{FF2B5EF4-FFF2-40B4-BE49-F238E27FC236}">
                  <a16:creationId xmlns:a16="http://schemas.microsoft.com/office/drawing/2014/main" id="{A12870D7-3DD2-7847-9872-99A6CD54A52E}"/>
                </a:ext>
              </a:extLst>
            </p:cNvPr>
            <p:cNvSpPr txBox="1"/>
            <p:nvPr/>
          </p:nvSpPr>
          <p:spPr>
            <a:xfrm>
              <a:off x="9046292" y="4288738"/>
              <a:ext cx="2133918" cy="430887"/>
            </a:xfrm>
            <a:prstGeom prst="rect">
              <a:avLst/>
            </a:prstGeom>
            <a:noFill/>
          </p:spPr>
          <p:txBody>
            <a:bodyPr wrap="none" rtlCol="0">
              <a:spAutoFit/>
            </a:bodyPr>
            <a:lstStyle/>
            <a:p>
              <a:r>
                <a:rPr lang="vi-VN" sz="2200" b="1" dirty="0">
                  <a:latin typeface="Arial" panose="020B0604020202020204" pitchFamily="34" charset="0"/>
                  <a:cs typeface="Arial" panose="020B0604020202020204" pitchFamily="34" charset="0"/>
                </a:rPr>
                <a:t>Luận cứ chính</a:t>
              </a:r>
              <a:endParaRPr sz="2200" b="1" dirty="0">
                <a:latin typeface="Arial" panose="020B0604020202020204" pitchFamily="34" charset="0"/>
                <a:cs typeface="Arial" panose="020B0604020202020204" pitchFamily="34" charset="0"/>
              </a:endParaRPr>
            </a:p>
          </p:txBody>
        </p:sp>
      </p:grpSp>
      <p:sp>
        <p:nvSpPr>
          <p:cNvPr id="79" name="Rectangle 78">
            <a:extLst>
              <a:ext uri="{FF2B5EF4-FFF2-40B4-BE49-F238E27FC236}">
                <a16:creationId xmlns:a16="http://schemas.microsoft.com/office/drawing/2014/main" id="{8C57571D-76B5-8A45-82D2-6C9C6F2F7BFD}"/>
              </a:ext>
            </a:extLst>
          </p:cNvPr>
          <p:cNvSpPr/>
          <p:nvPr/>
        </p:nvSpPr>
        <p:spPr>
          <a:xfrm>
            <a:off x="695614" y="1157521"/>
            <a:ext cx="10795461" cy="5176157"/>
          </a:xfrm>
          <a:prstGeom prst="rect">
            <a:avLst/>
          </a:prstGeom>
          <a:blipFill>
            <a:blip r:embed="rId4"/>
            <a:stretch>
              <a:fillRect/>
            </a:stretch>
          </a:blipFill>
          <a:ln>
            <a:noFill/>
          </a:ln>
          <a:scene3d>
            <a:camera prst="orthographicFront"/>
            <a:lightRig rig="threePt" dir="t"/>
          </a:scene3d>
          <a:sp3d>
            <a:bevelT w="88900" h="88900" prst="coolSlant"/>
          </a:sp3d>
        </p:spPr>
        <p:style>
          <a:lnRef idx="2">
            <a:schemeClr val="accent1">
              <a:shade val="50000"/>
            </a:schemeClr>
          </a:lnRef>
          <a:fillRef idx="1">
            <a:schemeClr val="accent1"/>
          </a:fillRef>
          <a:effectRef idx="0">
            <a:schemeClr val="accent1"/>
          </a:effectRef>
          <a:fontRef idx="minor">
            <a:schemeClr val="lt1"/>
          </a:fontRef>
        </p:style>
        <p:txBody>
          <a:bodyPr lIns="288000" rIns="5040000" rtlCol="0" anchor="ctr"/>
          <a:lstStyle/>
          <a:p>
            <a:pPr algn="just">
              <a:lnSpc>
                <a:spcPct val="130000"/>
              </a:lnSpc>
            </a:pPr>
            <a:r>
              <a:rPr lang="en-US" sz="2300" dirty="0" err="1">
                <a:solidFill>
                  <a:schemeClr val="tx1"/>
                </a:solidFill>
                <a:latin typeface="Arial" panose="020B0604020202020204" pitchFamily="34" charset="0"/>
                <a:cs typeface="Arial" panose="020B0604020202020204" pitchFamily="34" charset="0"/>
              </a:rPr>
              <a:t>Bức</a:t>
            </a:r>
            <a:r>
              <a:rPr lang="en-US" sz="2300" dirty="0">
                <a:solidFill>
                  <a:schemeClr val="tx1"/>
                </a:solidFill>
                <a:latin typeface="Arial" panose="020B0604020202020204" pitchFamily="34" charset="0"/>
                <a:cs typeface="Arial" panose="020B0604020202020204" pitchFamily="34" charset="0"/>
              </a:rPr>
              <a:t> </a:t>
            </a:r>
            <a:r>
              <a:rPr lang="en-US" sz="2300" i="1" dirty="0">
                <a:solidFill>
                  <a:schemeClr val="tx1"/>
                </a:solidFill>
                <a:latin typeface="Arial" panose="020B0604020202020204" pitchFamily="34" charset="0"/>
                <a:cs typeface="Arial" panose="020B0604020202020204" pitchFamily="34" charset="0"/>
              </a:rPr>
              <a:t>Mona Lisa</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được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vẽ</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bằng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cách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dùng</a:t>
            </a:r>
            <a:r>
              <a:rPr lang="en-US" sz="2300" dirty="0">
                <a:solidFill>
                  <a:schemeClr val="tx1"/>
                </a:solidFill>
                <a:latin typeface="Arial" panose="020B0604020202020204" pitchFamily="34" charset="0"/>
                <a:cs typeface="Arial" panose="020B0604020202020204" pitchFamily="34" charset="0"/>
              </a:rPr>
              <a:t> a-cri-</a:t>
            </a:r>
            <a:r>
              <a:rPr lang="en-US" sz="2300" dirty="0" err="1">
                <a:solidFill>
                  <a:schemeClr val="tx1"/>
                </a:solidFill>
                <a:latin typeface="Arial" panose="020B0604020202020204" pitchFamily="34" charset="0"/>
                <a:cs typeface="Arial" panose="020B0604020202020204" pitchFamily="34" charset="0"/>
              </a:rPr>
              <a:t>lích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hoặc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sơn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dầu</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Nhưng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rõ</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ràng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nó</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không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thể</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được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vẽ</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bằng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cách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dùng</a:t>
            </a:r>
            <a:r>
              <a:rPr lang="en-US" sz="2300" dirty="0">
                <a:solidFill>
                  <a:schemeClr val="tx1"/>
                </a:solidFill>
                <a:latin typeface="Arial" panose="020B0604020202020204" pitchFamily="34" charset="0"/>
                <a:cs typeface="Arial" panose="020B0604020202020204" pitchFamily="34" charset="0"/>
              </a:rPr>
              <a:t> a-cri-</a:t>
            </a:r>
            <a:r>
              <a:rPr lang="en-US" sz="2300" dirty="0" err="1">
                <a:solidFill>
                  <a:schemeClr val="tx1"/>
                </a:solidFill>
                <a:latin typeface="Arial" panose="020B0604020202020204" pitchFamily="34" charset="0"/>
                <a:cs typeface="Arial" panose="020B0604020202020204" pitchFamily="34" charset="0"/>
              </a:rPr>
              <a:t>lích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vì</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tranh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vẽ</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bằng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cách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dùng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chất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liệu</a:t>
            </a:r>
            <a:r>
              <a:rPr lang="en-US" sz="2300" dirty="0">
                <a:solidFill>
                  <a:schemeClr val="tx1"/>
                </a:solidFill>
                <a:latin typeface="Arial" panose="020B0604020202020204" pitchFamily="34" charset="0"/>
                <a:cs typeface="Arial" panose="020B0604020202020204" pitchFamily="34" charset="0"/>
              </a:rPr>
              <a:t> a-cri-</a:t>
            </a:r>
            <a:r>
              <a:rPr lang="en-US" sz="2300" dirty="0" err="1">
                <a:solidFill>
                  <a:schemeClr val="tx1"/>
                </a:solidFill>
                <a:latin typeface="Arial" panose="020B0604020202020204" pitchFamily="34" charset="0"/>
                <a:cs typeface="Arial" panose="020B0604020202020204" pitchFamily="34" charset="0"/>
              </a:rPr>
              <a:t>lích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chỉ</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có</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sau</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những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năm</a:t>
            </a:r>
            <a:r>
              <a:rPr lang="en-US" sz="2300" dirty="0">
                <a:solidFill>
                  <a:schemeClr val="tx1"/>
                </a:solidFill>
                <a:latin typeface="Arial" panose="020B0604020202020204" pitchFamily="34" charset="0"/>
                <a:cs typeface="Arial" panose="020B0604020202020204" pitchFamily="34" charset="0"/>
              </a:rPr>
              <a:t> 1940, </a:t>
            </a:r>
            <a:r>
              <a:rPr lang="en-US" sz="2300" dirty="0" err="1">
                <a:solidFill>
                  <a:schemeClr val="tx1"/>
                </a:solidFill>
                <a:latin typeface="Arial" panose="020B0604020202020204" pitchFamily="34" charset="0"/>
                <a:cs typeface="Arial" panose="020B0604020202020204" pitchFamily="34" charset="0"/>
              </a:rPr>
              <a:t>và</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bức</a:t>
            </a:r>
            <a:r>
              <a:rPr lang="en-US" sz="2300" dirty="0">
                <a:solidFill>
                  <a:schemeClr val="tx1"/>
                </a:solidFill>
                <a:latin typeface="Arial" panose="020B0604020202020204" pitchFamily="34" charset="0"/>
                <a:cs typeface="Arial" panose="020B0604020202020204" pitchFamily="34" charset="0"/>
              </a:rPr>
              <a:t> Mona Lisa </a:t>
            </a:r>
            <a:r>
              <a:rPr lang="en-US" sz="2300" dirty="0" err="1">
                <a:solidFill>
                  <a:schemeClr val="tx1"/>
                </a:solidFill>
                <a:latin typeface="Arial" panose="020B0604020202020204" pitchFamily="34" charset="0"/>
                <a:cs typeface="Arial" panose="020B0604020202020204" pitchFamily="34" charset="0"/>
              </a:rPr>
              <a:t>được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vẽ</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ở</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thế</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kỷ</a:t>
            </a:r>
            <a:r>
              <a:rPr lang="en-US" sz="2300" dirty="0">
                <a:solidFill>
                  <a:schemeClr val="tx1"/>
                </a:solidFill>
                <a:latin typeface="Arial" panose="020B0604020202020204" pitchFamily="34" charset="0"/>
                <a:cs typeface="Arial" panose="020B0604020202020204" pitchFamily="34" charset="0"/>
              </a:rPr>
              <a:t> 16. </a:t>
            </a:r>
            <a:r>
              <a:rPr lang="en-US" sz="2300" dirty="0" err="1">
                <a:solidFill>
                  <a:schemeClr val="tx1"/>
                </a:solidFill>
                <a:latin typeface="Arial" panose="020B0604020202020204" pitchFamily="34" charset="0"/>
                <a:cs typeface="Arial" panose="020B0604020202020204" pitchFamily="34" charset="0"/>
              </a:rPr>
              <a:t>Chắc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chắn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nó</a:t>
            </a:r>
            <a:r>
              <a:rPr lang="vi-VN" sz="2300" dirty="0">
                <a:solidFill>
                  <a:schemeClr val="tx1"/>
                </a:solidFill>
                <a:latin typeface="Arial" panose="020B0604020202020204" pitchFamily="34" charset="0"/>
                <a:cs typeface="Arial" panose="020B0604020202020204" pitchFamily="34" charset="0"/>
              </a:rPr>
              <a:t> được vẽ bằng sơn dầu</a:t>
            </a:r>
            <a:r>
              <a:rPr lang="en-US" sz="2300" dirty="0">
                <a:solidFill>
                  <a:schemeClr val="tx1"/>
                </a:solidFill>
                <a:latin typeface="Arial" panose="020B0604020202020204" pitchFamily="34" charset="0"/>
                <a:cs typeface="Arial" panose="020B0604020202020204" pitchFamily="34" charset="0"/>
              </a:rPr>
              <a:t>.</a:t>
            </a:r>
            <a:r>
              <a:rPr lang="en-VN" sz="2300" dirty="0">
                <a:solidFill>
                  <a:schemeClr val="tx1"/>
                </a:solidFill>
                <a:latin typeface="Arial" panose="020B0604020202020204" pitchFamily="34" charset="0"/>
                <a:cs typeface="Arial" panose="020B0604020202020204" pitchFamily="34" charset="0"/>
              </a:rPr>
              <a:t> </a:t>
            </a:r>
            <a:endParaRPr lang="en-US" sz="2300" dirty="0">
              <a:solidFill>
                <a:schemeClr val="tx1"/>
              </a:solidFill>
              <a:latin typeface="Arial" panose="020B0604020202020204" pitchFamily="34" charset="0"/>
              <a:cs typeface="Arial" panose="020B0604020202020204" pitchFamily="34" charset="0"/>
            </a:endParaRPr>
          </a:p>
          <a:p>
            <a:pPr algn="just">
              <a:lnSpc>
                <a:spcPct val="130000"/>
              </a:lnSpc>
            </a:pPr>
            <a:endParaRPr lang="en-US" sz="2300" dirty="0">
              <a:solidFill>
                <a:schemeClr val="tx1"/>
              </a:solidFill>
              <a:latin typeface="Arial" panose="020B0604020202020204" pitchFamily="34" charset="0"/>
              <a:cs typeface="Arial" panose="020B0604020202020204" pitchFamily="34" charset="0"/>
            </a:endParaRPr>
          </a:p>
          <a:p>
            <a:pPr algn="just">
              <a:lnSpc>
                <a:spcPct val="130000"/>
              </a:lnSpc>
            </a:pPr>
            <a:endParaRPr lang="vi-VN" sz="2300" dirty="0">
              <a:solidFill>
                <a:schemeClr val="tx1"/>
              </a:solidFill>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DB1259AC-A737-5847-A218-080AD6766684}"/>
              </a:ext>
            </a:extLst>
          </p:cNvPr>
          <p:cNvSpPr/>
          <p:nvPr/>
        </p:nvSpPr>
        <p:spPr>
          <a:xfrm>
            <a:off x="684529" y="1135738"/>
            <a:ext cx="10795461" cy="5176157"/>
          </a:xfrm>
          <a:prstGeom prst="rect">
            <a:avLst/>
          </a:prstGeom>
          <a:blipFill>
            <a:blip r:embed="rId4"/>
            <a:stretch>
              <a:fillRect/>
            </a:stretch>
          </a:blipFill>
          <a:ln>
            <a:noFill/>
          </a:ln>
          <a:scene3d>
            <a:camera prst="orthographicFront"/>
            <a:lightRig rig="threePt" dir="t"/>
          </a:scene3d>
          <a:sp3d>
            <a:bevelT w="88900" h="88900" prst="coolSlant"/>
          </a:sp3d>
        </p:spPr>
        <p:style>
          <a:lnRef idx="2">
            <a:schemeClr val="accent1">
              <a:shade val="50000"/>
            </a:schemeClr>
          </a:lnRef>
          <a:fillRef idx="1">
            <a:schemeClr val="accent1"/>
          </a:fillRef>
          <a:effectRef idx="0">
            <a:schemeClr val="accent1"/>
          </a:effectRef>
          <a:fontRef idx="minor">
            <a:schemeClr val="lt1"/>
          </a:fontRef>
        </p:style>
        <p:txBody>
          <a:bodyPr lIns="288000" rIns="5040000" rtlCol="0" anchor="ctr"/>
          <a:lstStyle/>
          <a:p>
            <a:pPr algn="just">
              <a:lnSpc>
                <a:spcPct val="130000"/>
              </a:lnSpc>
            </a:pPr>
            <a:r>
              <a:rPr lang="en-US" sz="2300" dirty="0">
                <a:solidFill>
                  <a:srgbClr val="FF0000"/>
                </a:solidFill>
                <a:latin typeface="Arial" panose="020B0604020202020204" pitchFamily="34" charset="0"/>
                <a:cs typeface="Arial" panose="020B0604020202020204" pitchFamily="34" charset="0"/>
              </a:rPr>
              <a:t>① </a:t>
            </a:r>
            <a:r>
              <a:rPr lang="en-US" sz="2300" dirty="0" err="1">
                <a:solidFill>
                  <a:schemeClr val="tx1"/>
                </a:solidFill>
                <a:latin typeface="Arial" panose="020B0604020202020204" pitchFamily="34" charset="0"/>
                <a:cs typeface="Arial" panose="020B0604020202020204" pitchFamily="34" charset="0"/>
              </a:rPr>
              <a:t>Bức</a:t>
            </a:r>
            <a:r>
              <a:rPr lang="en-US" sz="2300" dirty="0">
                <a:solidFill>
                  <a:schemeClr val="tx1"/>
                </a:solidFill>
                <a:latin typeface="Arial" panose="020B0604020202020204" pitchFamily="34" charset="0"/>
                <a:cs typeface="Arial" panose="020B0604020202020204" pitchFamily="34" charset="0"/>
              </a:rPr>
              <a:t> </a:t>
            </a:r>
            <a:r>
              <a:rPr lang="en-US" sz="2300" i="1" dirty="0">
                <a:solidFill>
                  <a:schemeClr val="tx1"/>
                </a:solidFill>
                <a:latin typeface="Arial" panose="020B0604020202020204" pitchFamily="34" charset="0"/>
                <a:cs typeface="Arial" panose="020B0604020202020204" pitchFamily="34" charset="0"/>
              </a:rPr>
              <a:t>Mona Lisa</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được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vẽ</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bằng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cách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dùng</a:t>
            </a:r>
            <a:r>
              <a:rPr lang="en-US" sz="2300" dirty="0">
                <a:solidFill>
                  <a:schemeClr val="tx1"/>
                </a:solidFill>
                <a:latin typeface="Arial" panose="020B0604020202020204" pitchFamily="34" charset="0"/>
                <a:cs typeface="Arial" panose="020B0604020202020204" pitchFamily="34" charset="0"/>
              </a:rPr>
              <a:t> a-cri-</a:t>
            </a:r>
            <a:r>
              <a:rPr lang="en-US" sz="2300" dirty="0" err="1">
                <a:solidFill>
                  <a:schemeClr val="tx1"/>
                </a:solidFill>
                <a:latin typeface="Arial" panose="020B0604020202020204" pitchFamily="34" charset="0"/>
                <a:cs typeface="Arial" panose="020B0604020202020204" pitchFamily="34" charset="0"/>
              </a:rPr>
              <a:t>lích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hoặc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sơn</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dầu</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Nhưng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rõ</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ràng</a:t>
            </a:r>
            <a:r>
              <a:rPr lang="en-US" sz="2300" dirty="0">
                <a:solidFill>
                  <a:schemeClr val="tx1"/>
                </a:solidFill>
                <a:latin typeface="Arial" panose="020B0604020202020204" pitchFamily="34" charset="0"/>
                <a:cs typeface="Arial" panose="020B0604020202020204" pitchFamily="34" charset="0"/>
              </a:rPr>
              <a:t> </a:t>
            </a:r>
            <a:r>
              <a:rPr lang="en-US" sz="2300" dirty="0">
                <a:solidFill>
                  <a:srgbClr val="FF0000"/>
                </a:solidFill>
                <a:latin typeface="Arial" panose="020B0604020202020204" pitchFamily="34" charset="0"/>
                <a:cs typeface="Arial" panose="020B0604020202020204" pitchFamily="34" charset="0"/>
              </a:rPr>
              <a:t>②</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nó</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không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thể</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được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vẽ</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bằng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cách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dùng</a:t>
            </a:r>
            <a:r>
              <a:rPr lang="en-US" sz="2300" dirty="0">
                <a:solidFill>
                  <a:schemeClr val="tx1"/>
                </a:solidFill>
                <a:latin typeface="Arial" panose="020B0604020202020204" pitchFamily="34" charset="0"/>
                <a:cs typeface="Arial" panose="020B0604020202020204" pitchFamily="34" charset="0"/>
              </a:rPr>
              <a:t> a-cri-</a:t>
            </a:r>
            <a:r>
              <a:rPr lang="en-US" sz="2300" dirty="0" err="1">
                <a:solidFill>
                  <a:schemeClr val="tx1"/>
                </a:solidFill>
                <a:latin typeface="Arial" panose="020B0604020202020204" pitchFamily="34" charset="0"/>
                <a:cs typeface="Arial" panose="020B0604020202020204" pitchFamily="34" charset="0"/>
              </a:rPr>
              <a:t>lích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vì</a:t>
            </a:r>
            <a:r>
              <a:rPr lang="en-US" sz="2300" dirty="0">
                <a:solidFill>
                  <a:schemeClr val="tx1"/>
                </a:solidFill>
                <a:latin typeface="Arial" panose="020B0604020202020204" pitchFamily="34" charset="0"/>
                <a:cs typeface="Arial" panose="020B0604020202020204" pitchFamily="34" charset="0"/>
              </a:rPr>
              <a:t> </a:t>
            </a:r>
            <a:r>
              <a:rPr lang="en-US" sz="2300" dirty="0">
                <a:solidFill>
                  <a:srgbClr val="FF0000"/>
                </a:solidFill>
                <a:latin typeface="Arial" panose="020B0604020202020204" pitchFamily="34" charset="0"/>
                <a:cs typeface="Arial" panose="020B0604020202020204" pitchFamily="34" charset="0"/>
              </a:rPr>
              <a:t>③</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tranh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vẽ</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bằng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cách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dùng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chất</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liệu</a:t>
            </a:r>
            <a:r>
              <a:rPr lang="en-US" sz="2300" dirty="0">
                <a:solidFill>
                  <a:schemeClr val="tx1"/>
                </a:solidFill>
                <a:latin typeface="Arial" panose="020B0604020202020204" pitchFamily="34" charset="0"/>
                <a:cs typeface="Arial" panose="020B0604020202020204" pitchFamily="34" charset="0"/>
              </a:rPr>
              <a:t> a-cri-</a:t>
            </a:r>
            <a:r>
              <a:rPr lang="en-US" sz="2300" dirty="0" err="1">
                <a:solidFill>
                  <a:schemeClr val="tx1"/>
                </a:solidFill>
                <a:latin typeface="Arial" panose="020B0604020202020204" pitchFamily="34" charset="0"/>
                <a:cs typeface="Arial" panose="020B0604020202020204" pitchFamily="34" charset="0"/>
              </a:rPr>
              <a:t>lích</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chỉ</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có</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sau</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những</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năm</a:t>
            </a:r>
            <a:r>
              <a:rPr lang="en-US" sz="2300" dirty="0">
                <a:solidFill>
                  <a:schemeClr val="tx1"/>
                </a:solidFill>
                <a:latin typeface="Arial" panose="020B0604020202020204" pitchFamily="34" charset="0"/>
                <a:cs typeface="Arial" panose="020B0604020202020204" pitchFamily="34" charset="0"/>
              </a:rPr>
              <a:t> 1940, </a:t>
            </a:r>
            <a:r>
              <a:rPr lang="en-US" sz="2300" dirty="0" err="1">
                <a:solidFill>
                  <a:schemeClr val="tx1"/>
                </a:solidFill>
                <a:latin typeface="Arial" panose="020B0604020202020204" pitchFamily="34" charset="0"/>
                <a:cs typeface="Arial" panose="020B0604020202020204" pitchFamily="34" charset="0"/>
              </a:rPr>
              <a:t>và</a:t>
            </a:r>
            <a:r>
              <a:rPr lang="en-US" sz="2300" dirty="0">
                <a:solidFill>
                  <a:schemeClr val="tx1"/>
                </a:solidFill>
                <a:latin typeface="Arial" panose="020B0604020202020204" pitchFamily="34" charset="0"/>
                <a:cs typeface="Arial" panose="020B0604020202020204" pitchFamily="34" charset="0"/>
              </a:rPr>
              <a:t> </a:t>
            </a:r>
            <a:r>
              <a:rPr lang="en-US" sz="2300" dirty="0">
                <a:solidFill>
                  <a:srgbClr val="FF0000"/>
                </a:solidFill>
                <a:latin typeface="Arial" panose="020B0604020202020204" pitchFamily="34" charset="0"/>
                <a:cs typeface="Arial" panose="020B0604020202020204" pitchFamily="34" charset="0"/>
              </a:rPr>
              <a:t>④</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bức</a:t>
            </a:r>
            <a:r>
              <a:rPr lang="en-US" sz="2300" dirty="0">
                <a:solidFill>
                  <a:schemeClr val="tx1"/>
                </a:solidFill>
                <a:latin typeface="Arial" panose="020B0604020202020204" pitchFamily="34" charset="0"/>
                <a:cs typeface="Arial" panose="020B0604020202020204" pitchFamily="34" charset="0"/>
              </a:rPr>
              <a:t> Mona Lisa </a:t>
            </a:r>
            <a:r>
              <a:rPr lang="en-US" sz="2300" dirty="0" err="1">
                <a:solidFill>
                  <a:schemeClr val="tx1"/>
                </a:solidFill>
                <a:latin typeface="Arial" panose="020B0604020202020204" pitchFamily="34" charset="0"/>
                <a:cs typeface="Arial" panose="020B0604020202020204" pitchFamily="34" charset="0"/>
              </a:rPr>
              <a:t>được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vẽ</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ở</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thế</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kỷ</a:t>
            </a:r>
            <a:r>
              <a:rPr lang="en-US" sz="2300" dirty="0">
                <a:solidFill>
                  <a:schemeClr val="tx1"/>
                </a:solidFill>
                <a:latin typeface="Arial" panose="020B0604020202020204" pitchFamily="34" charset="0"/>
                <a:cs typeface="Arial" panose="020B0604020202020204" pitchFamily="34" charset="0"/>
              </a:rPr>
              <a:t> 16. </a:t>
            </a:r>
            <a:r>
              <a:rPr lang="en-US" sz="2300" dirty="0" err="1">
                <a:solidFill>
                  <a:schemeClr val="tx1"/>
                </a:solidFill>
                <a:latin typeface="Arial" panose="020B0604020202020204" pitchFamily="34" charset="0"/>
                <a:cs typeface="Arial" panose="020B0604020202020204" pitchFamily="34" charset="0"/>
              </a:rPr>
              <a:t>Chắc</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chắn</a:t>
            </a:r>
            <a:r>
              <a:rPr lang="en-US" sz="2300" dirty="0">
                <a:solidFill>
                  <a:schemeClr val="tx1"/>
                </a:solidFill>
                <a:latin typeface="Arial" panose="020B0604020202020204" pitchFamily="34" charset="0"/>
                <a:cs typeface="Arial" panose="020B0604020202020204" pitchFamily="34" charset="0"/>
              </a:rPr>
              <a:t> </a:t>
            </a:r>
            <a:r>
              <a:rPr lang="en-US" sz="2300" dirty="0">
                <a:solidFill>
                  <a:srgbClr val="FF0000"/>
                </a:solidFill>
                <a:latin typeface="Arial" panose="020B0604020202020204" pitchFamily="34" charset="0"/>
                <a:cs typeface="Arial" panose="020B0604020202020204" pitchFamily="34" charset="0"/>
              </a:rPr>
              <a:t>⑤</a:t>
            </a:r>
            <a:r>
              <a:rPr lang="en-US" sz="2300" dirty="0">
                <a:solidFill>
                  <a:schemeClr val="tx1"/>
                </a:solidFill>
                <a:latin typeface="Arial" panose="020B0604020202020204" pitchFamily="34" charset="0"/>
                <a:cs typeface="Arial" panose="020B0604020202020204" pitchFamily="34" charset="0"/>
              </a:rPr>
              <a:t> </a:t>
            </a:r>
            <a:r>
              <a:rPr lang="en-US" sz="2300" dirty="0" err="1">
                <a:solidFill>
                  <a:schemeClr val="tx1"/>
                </a:solidFill>
                <a:latin typeface="Arial" panose="020B0604020202020204" pitchFamily="34" charset="0"/>
                <a:cs typeface="Arial" panose="020B0604020202020204" pitchFamily="34" charset="0"/>
              </a:rPr>
              <a:t>nó</a:t>
            </a:r>
            <a:r>
              <a:rPr lang="vi-VN" sz="2300" dirty="0">
                <a:solidFill>
                  <a:schemeClr val="tx1"/>
                </a:solidFill>
                <a:latin typeface="Arial" panose="020B0604020202020204" pitchFamily="34" charset="0"/>
                <a:cs typeface="Arial" panose="020B0604020202020204" pitchFamily="34" charset="0"/>
              </a:rPr>
              <a:t> được vẽ bằng sơn dầu</a:t>
            </a:r>
            <a:r>
              <a:rPr lang="en-US" sz="2300" dirty="0">
                <a:solidFill>
                  <a:schemeClr val="tx1"/>
                </a:solidFill>
                <a:latin typeface="Arial" panose="020B0604020202020204" pitchFamily="34" charset="0"/>
                <a:cs typeface="Arial" panose="020B0604020202020204" pitchFamily="34" charset="0"/>
              </a:rPr>
              <a:t>.</a:t>
            </a:r>
            <a:r>
              <a:rPr lang="en-VN" sz="2300" dirty="0">
                <a:solidFill>
                  <a:schemeClr val="tx1"/>
                </a:solidFill>
                <a:latin typeface="Arial" panose="020B0604020202020204" pitchFamily="34" charset="0"/>
                <a:cs typeface="Arial" panose="020B0604020202020204" pitchFamily="34" charset="0"/>
              </a:rPr>
              <a:t> </a:t>
            </a:r>
            <a:endParaRPr lang="en-US" sz="2300" dirty="0">
              <a:solidFill>
                <a:schemeClr val="tx1"/>
              </a:solidFill>
              <a:latin typeface="Arial" panose="020B0604020202020204" pitchFamily="34" charset="0"/>
              <a:cs typeface="Arial" panose="020B0604020202020204" pitchFamily="34" charset="0"/>
            </a:endParaRPr>
          </a:p>
          <a:p>
            <a:pPr algn="just">
              <a:lnSpc>
                <a:spcPct val="130000"/>
              </a:lnSpc>
            </a:pPr>
            <a:endParaRPr lang="en-US" sz="2300" dirty="0">
              <a:solidFill>
                <a:schemeClr val="tx1"/>
              </a:solidFill>
              <a:latin typeface="Arial" panose="020B0604020202020204" pitchFamily="34" charset="0"/>
              <a:cs typeface="Arial" panose="020B0604020202020204" pitchFamily="34" charset="0"/>
            </a:endParaRPr>
          </a:p>
          <a:p>
            <a:pPr algn="just">
              <a:lnSpc>
                <a:spcPct val="130000"/>
              </a:lnSpc>
            </a:pPr>
            <a:endParaRPr lang="vi-VN" sz="2300" dirty="0">
              <a:solidFill>
                <a:schemeClr val="tx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5818A0D1-14A7-6340-A166-07B00C3F2415}"/>
              </a:ext>
            </a:extLst>
          </p:cNvPr>
          <p:cNvSpPr/>
          <p:nvPr/>
        </p:nvSpPr>
        <p:spPr>
          <a:xfrm>
            <a:off x="6677838" y="1713612"/>
            <a:ext cx="3465095" cy="379839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solidFill>
                  <a:srgbClr val="0070C0"/>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③  +  ④</a:t>
            </a:r>
          </a:p>
          <a:p>
            <a:pPr algn="ctr"/>
            <a:endParaRPr lang="en-US" sz="2300" dirty="0">
              <a:solidFill>
                <a:schemeClr val="tx1"/>
              </a:solidFill>
              <a:latin typeface="Arial" panose="020B0604020202020204" pitchFamily="34" charset="0"/>
              <a:cs typeface="Arial" panose="020B0604020202020204" pitchFamily="34" charset="0"/>
            </a:endParaRPr>
          </a:p>
          <a:p>
            <a:pPr algn="ctr"/>
            <a:endParaRPr lang="en-US" sz="2300" dirty="0">
              <a:solidFill>
                <a:schemeClr val="tx1"/>
              </a:solidFill>
              <a:latin typeface="Arial" panose="020B0604020202020204" pitchFamily="34" charset="0"/>
              <a:cs typeface="Arial" panose="020B0604020202020204" pitchFamily="34" charset="0"/>
            </a:endParaRPr>
          </a:p>
          <a:p>
            <a:pPr algn="ctr"/>
            <a:r>
              <a:rPr lang="en-US" sz="2800" b="1" dirty="0">
                <a:solidFill>
                  <a:schemeClr val="tx1"/>
                </a:solidFill>
                <a:latin typeface="Arial" panose="020B0604020202020204" pitchFamily="34" charset="0"/>
                <a:cs typeface="Arial" panose="020B0604020202020204" pitchFamily="34" charset="0"/>
              </a:rPr>
              <a:t>①   +   ② </a:t>
            </a:r>
          </a:p>
          <a:p>
            <a:pPr algn="ctr"/>
            <a:r>
              <a:rPr lang="en-US" sz="2300" dirty="0">
                <a:solidFill>
                  <a:schemeClr val="tx1"/>
                </a:solidFill>
                <a:latin typeface="Arial" panose="020B0604020202020204" pitchFamily="34" charset="0"/>
                <a:cs typeface="Arial" panose="020B0604020202020204" pitchFamily="34" charset="0"/>
              </a:rPr>
              <a:t>  </a:t>
            </a:r>
          </a:p>
          <a:p>
            <a:pPr algn="ctr"/>
            <a:endParaRPr lang="en-US" sz="2300" dirty="0">
              <a:solidFill>
                <a:schemeClr val="tx1"/>
              </a:solidFill>
              <a:latin typeface="Arial" panose="020B0604020202020204" pitchFamily="34" charset="0"/>
              <a:cs typeface="Arial" panose="020B0604020202020204" pitchFamily="34" charset="0"/>
            </a:endParaRPr>
          </a:p>
          <a:p>
            <a:pPr algn="ctr"/>
            <a:r>
              <a:rPr lang="en-US" sz="2800" b="1" dirty="0">
                <a:solidFill>
                  <a:schemeClr val="tx1"/>
                </a:solidFill>
                <a:latin typeface="Arial" panose="020B0604020202020204" pitchFamily="34" charset="0"/>
                <a:cs typeface="Arial" panose="020B0604020202020204" pitchFamily="34" charset="0"/>
              </a:rPr>
              <a:t>⑤</a:t>
            </a:r>
            <a:endParaRPr sz="2800" b="1" dirty="0">
              <a:solidFill>
                <a:schemeClr val="tx1"/>
              </a:solidFill>
            </a:endParaRPr>
          </a:p>
        </p:txBody>
      </p:sp>
      <p:grpSp>
        <p:nvGrpSpPr>
          <p:cNvPr id="90" name="Group 89">
            <a:extLst>
              <a:ext uri="{FF2B5EF4-FFF2-40B4-BE49-F238E27FC236}">
                <a16:creationId xmlns:a16="http://schemas.microsoft.com/office/drawing/2014/main" id="{171A5E97-3A94-6D48-A188-7F0286A5F3FA}"/>
              </a:ext>
            </a:extLst>
          </p:cNvPr>
          <p:cNvGrpSpPr/>
          <p:nvPr/>
        </p:nvGrpSpPr>
        <p:grpSpPr>
          <a:xfrm>
            <a:off x="7701435" y="3868568"/>
            <a:ext cx="1420586" cy="563473"/>
            <a:chOff x="7777323" y="3896232"/>
            <a:chExt cx="1420586" cy="563473"/>
          </a:xfrm>
        </p:grpSpPr>
        <p:cxnSp>
          <p:nvCxnSpPr>
            <p:cNvPr id="87" name="Straight Connector 86">
              <a:extLst>
                <a:ext uri="{FF2B5EF4-FFF2-40B4-BE49-F238E27FC236}">
                  <a16:creationId xmlns:a16="http://schemas.microsoft.com/office/drawing/2014/main" id="{254DF4D0-BCC3-F843-83AC-84F9CC2C272F}"/>
                </a:ext>
              </a:extLst>
            </p:cNvPr>
            <p:cNvCxnSpPr/>
            <p:nvPr/>
          </p:nvCxnSpPr>
          <p:spPr>
            <a:xfrm>
              <a:off x="7777323" y="3896232"/>
              <a:ext cx="1420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3B2C34B-0705-994B-BA13-EB3C4E4E8FE5}"/>
                </a:ext>
              </a:extLst>
            </p:cNvPr>
            <p:cNvCxnSpPr/>
            <p:nvPr/>
          </p:nvCxnSpPr>
          <p:spPr>
            <a:xfrm>
              <a:off x="8489227" y="3896232"/>
              <a:ext cx="0" cy="563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A62FF38D-8FA9-8A40-8BE2-5BEEA63EA609}"/>
              </a:ext>
            </a:extLst>
          </p:cNvPr>
          <p:cNvSpPr/>
          <p:nvPr/>
        </p:nvSpPr>
        <p:spPr>
          <a:xfrm>
            <a:off x="6690250" y="1547540"/>
            <a:ext cx="3465095" cy="37983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solidFill>
                  <a:srgbClr val="0070C0"/>
                </a:solidFill>
                <a:latin typeface="Arial" panose="020B0604020202020204" pitchFamily="34" charset="0"/>
                <a:cs typeface="Arial" panose="020B0604020202020204" pitchFamily="34" charset="0"/>
              </a:rPr>
              <a:t>             ③  +  ④</a:t>
            </a:r>
          </a:p>
          <a:p>
            <a:pPr algn="ctr"/>
            <a:endParaRPr lang="en-US" sz="2300" dirty="0">
              <a:solidFill>
                <a:schemeClr val="tx1"/>
              </a:solidFill>
              <a:latin typeface="Arial" panose="020B0604020202020204" pitchFamily="34" charset="0"/>
              <a:cs typeface="Arial" panose="020B0604020202020204" pitchFamily="34" charset="0"/>
            </a:endParaRPr>
          </a:p>
          <a:p>
            <a:pPr algn="ctr"/>
            <a:endParaRPr lang="en-US" sz="2300" dirty="0">
              <a:solidFill>
                <a:schemeClr val="tx1"/>
              </a:solidFill>
              <a:latin typeface="Arial" panose="020B0604020202020204" pitchFamily="34" charset="0"/>
              <a:cs typeface="Arial" panose="020B0604020202020204" pitchFamily="34" charset="0"/>
            </a:endParaRPr>
          </a:p>
          <a:p>
            <a:pPr algn="ctr"/>
            <a:r>
              <a:rPr lang="en-US" sz="2800" b="1" dirty="0">
                <a:solidFill>
                  <a:schemeClr val="tx1"/>
                </a:solidFill>
                <a:latin typeface="Arial" panose="020B0604020202020204" pitchFamily="34" charset="0"/>
                <a:cs typeface="Arial" panose="020B0604020202020204" pitchFamily="34" charset="0"/>
              </a:rPr>
              <a:t>①   +   ② </a:t>
            </a:r>
          </a:p>
          <a:p>
            <a:pPr algn="ctr"/>
            <a:r>
              <a:rPr lang="en-US" sz="2300" dirty="0">
                <a:solidFill>
                  <a:schemeClr val="tx1"/>
                </a:solidFill>
                <a:latin typeface="Arial" panose="020B0604020202020204" pitchFamily="34" charset="0"/>
                <a:cs typeface="Arial" panose="020B0604020202020204" pitchFamily="34" charset="0"/>
              </a:rPr>
              <a:t>  </a:t>
            </a:r>
          </a:p>
          <a:p>
            <a:pPr algn="ctr"/>
            <a:endParaRPr lang="en-US" sz="2300" dirty="0">
              <a:solidFill>
                <a:schemeClr val="tx1"/>
              </a:solidFill>
              <a:latin typeface="Arial" panose="020B0604020202020204" pitchFamily="34" charset="0"/>
              <a:cs typeface="Arial" panose="020B0604020202020204" pitchFamily="34" charset="0"/>
            </a:endParaRPr>
          </a:p>
          <a:p>
            <a:pPr algn="ctr"/>
            <a:r>
              <a:rPr lang="en-US" sz="2800" b="1" dirty="0">
                <a:solidFill>
                  <a:schemeClr val="tx1"/>
                </a:solidFill>
                <a:latin typeface="Arial" panose="020B0604020202020204" pitchFamily="34" charset="0"/>
                <a:cs typeface="Arial" panose="020B0604020202020204" pitchFamily="34" charset="0"/>
              </a:rPr>
              <a:t>⑤</a:t>
            </a:r>
            <a:endParaRPr sz="2800" b="1" dirty="0">
              <a:solidFill>
                <a:schemeClr val="tx1"/>
              </a:solidFill>
            </a:endParaRPr>
          </a:p>
        </p:txBody>
      </p:sp>
      <p:grpSp>
        <p:nvGrpSpPr>
          <p:cNvPr id="94" name="Group 93">
            <a:extLst>
              <a:ext uri="{FF2B5EF4-FFF2-40B4-BE49-F238E27FC236}">
                <a16:creationId xmlns:a16="http://schemas.microsoft.com/office/drawing/2014/main" id="{ADCE2A9D-3B9C-0F4F-902A-A6F4C4F6C30F}"/>
              </a:ext>
            </a:extLst>
          </p:cNvPr>
          <p:cNvGrpSpPr/>
          <p:nvPr/>
        </p:nvGrpSpPr>
        <p:grpSpPr>
          <a:xfrm>
            <a:off x="8472487" y="2598858"/>
            <a:ext cx="1141172" cy="532138"/>
            <a:chOff x="8535963" y="2792594"/>
            <a:chExt cx="1141172" cy="532138"/>
          </a:xfrm>
        </p:grpSpPr>
        <p:cxnSp>
          <p:nvCxnSpPr>
            <p:cNvPr id="95" name="Straight Connector 94">
              <a:extLst>
                <a:ext uri="{FF2B5EF4-FFF2-40B4-BE49-F238E27FC236}">
                  <a16:creationId xmlns:a16="http://schemas.microsoft.com/office/drawing/2014/main" id="{6517D9E5-EBBD-8547-8311-66AB3258AFC9}"/>
                </a:ext>
              </a:extLst>
            </p:cNvPr>
            <p:cNvCxnSpPr/>
            <p:nvPr/>
          </p:nvCxnSpPr>
          <p:spPr>
            <a:xfrm>
              <a:off x="8535963" y="2792594"/>
              <a:ext cx="114117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9B3369E-06FE-5D45-AC70-B44E403EDF41}"/>
                </a:ext>
              </a:extLst>
            </p:cNvPr>
            <p:cNvCxnSpPr/>
            <p:nvPr/>
          </p:nvCxnSpPr>
          <p:spPr>
            <a:xfrm>
              <a:off x="9099710" y="2792594"/>
              <a:ext cx="0" cy="5321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272FC1DF-F4F1-7344-95D6-135FAFCC3F29}"/>
              </a:ext>
            </a:extLst>
          </p:cNvPr>
          <p:cNvGrpSpPr/>
          <p:nvPr/>
        </p:nvGrpSpPr>
        <p:grpSpPr>
          <a:xfrm>
            <a:off x="7713847" y="3702496"/>
            <a:ext cx="1420586" cy="563473"/>
            <a:chOff x="7777323" y="3896232"/>
            <a:chExt cx="1420586" cy="563473"/>
          </a:xfrm>
        </p:grpSpPr>
        <p:cxnSp>
          <p:nvCxnSpPr>
            <p:cNvPr id="98" name="Straight Connector 97">
              <a:extLst>
                <a:ext uri="{FF2B5EF4-FFF2-40B4-BE49-F238E27FC236}">
                  <a16:creationId xmlns:a16="http://schemas.microsoft.com/office/drawing/2014/main" id="{C28FF99E-C22D-0048-A0C0-7949C56A5F21}"/>
                </a:ext>
              </a:extLst>
            </p:cNvPr>
            <p:cNvCxnSpPr/>
            <p:nvPr/>
          </p:nvCxnSpPr>
          <p:spPr>
            <a:xfrm>
              <a:off x="7777323" y="3896232"/>
              <a:ext cx="1420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C1046E-69C0-FE4C-9012-75620C03177E}"/>
                </a:ext>
              </a:extLst>
            </p:cNvPr>
            <p:cNvCxnSpPr/>
            <p:nvPr/>
          </p:nvCxnSpPr>
          <p:spPr>
            <a:xfrm>
              <a:off x="8489227" y="3896232"/>
              <a:ext cx="0" cy="5634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9755623"/>
      </p:ext>
    </p:extLst>
  </p:cSld>
  <p:clrMapOvr>
    <a:masterClrMapping/>
  </p:clrMapOvr>
  <mc:AlternateContent xmlns:mc="http://schemas.openxmlformats.org/markup-compatibility/2006" xmlns:p14="http://schemas.microsoft.com/office/powerpoint/2010/main">
    <mc:Choice Requires="p14">
      <p:transition spd="slow" p14:dur="1750">
        <p14:ripple/>
        <p:sndAc>
          <p:stSnd>
            <p:snd r:embed="rId2" name="breeze.wav"/>
          </p:stSnd>
        </p:sndAc>
      </p:transition>
    </mc:Choice>
    <mc:Fallback xmlns="">
      <p:transition spd="slow">
        <p:fade/>
        <p:sndAc>
          <p:stSnd>
            <p:snd r:embed="rId5"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checkerboard(across)">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checkerboard(across)">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checkerboard(across)">
                                      <p:cBhvr>
                                        <p:cTn id="22" dur="500"/>
                                        <p:tgtEl>
                                          <p:spTgt spid="100"/>
                                        </p:tgtEl>
                                      </p:cBhvr>
                                    </p:animEffect>
                                  </p:childTnLst>
                                </p:cTn>
                              </p:par>
                              <p:par>
                                <p:cTn id="23" presetID="5" presetClass="entr" presetSubtype="1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checkerboard(across)">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checkerboard(across)">
                                      <p:cBhvr>
                                        <p:cTn id="30" dur="500"/>
                                        <p:tgtEl>
                                          <p:spTgt spid="73"/>
                                        </p:tgtEl>
                                      </p:cBhvr>
                                    </p:animEffect>
                                  </p:childTnLst>
                                </p:cTn>
                              </p:par>
                              <p:par>
                                <p:cTn id="31" presetID="5" presetClass="entr" presetSubtype="1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checkerboard(across)">
                                      <p:cBhvr>
                                        <p:cTn id="33" dur="50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checkerboard(across)">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checkerboard(across)">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checkerboard(across)">
                                      <p:cBhvr>
                                        <p:cTn id="48" dur="500"/>
                                        <p:tgtEl>
                                          <p:spTgt spid="90"/>
                                        </p:tgtEl>
                                      </p:cBhvr>
                                    </p:animEffect>
                                  </p:childTnLst>
                                </p:cTn>
                              </p:par>
                              <p:par>
                                <p:cTn id="49" presetID="5" presetClass="entr" presetSubtype="1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checkerboard(across)">
                                      <p:cBhvr>
                                        <p:cTn id="51" dur="5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grpId="0" nodeType="click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checkerboard(across)">
                                      <p:cBhvr>
                                        <p:cTn id="56" dur="500"/>
                                        <p:tgtEl>
                                          <p:spTgt spid="93"/>
                                        </p:tgtEl>
                                      </p:cBhvr>
                                    </p:animEffect>
                                  </p:childTnLst>
                                </p:cTn>
                              </p:par>
                              <p:par>
                                <p:cTn id="57" presetID="5" presetClass="entr" presetSubtype="10" fill="hold"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checkerboard(across)">
                                      <p:cBhvr>
                                        <p:cTn id="59" dur="500"/>
                                        <p:tgtEl>
                                          <p:spTgt spid="97"/>
                                        </p:tgtEl>
                                      </p:cBhvr>
                                    </p:animEffect>
                                  </p:childTnLst>
                                </p:cTn>
                              </p:par>
                              <p:par>
                                <p:cTn id="60" presetID="5" presetClass="entr" presetSubtype="10" fill="hold" nodeType="with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checkerboard(across)">
                                      <p:cBhvr>
                                        <p:cTn id="6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60" grpId="0" animBg="1"/>
      <p:bldP spid="79" grpId="0" animBg="1"/>
      <p:bldP spid="80" grpId="0" animBg="1"/>
      <p:bldP spid="81" grpId="0" animBg="1"/>
      <p:bldP spid="9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2C81D1-7AF0-4D46-A695-6795AE159061}"/>
              </a:ext>
            </a:extLst>
          </p:cNvPr>
          <p:cNvSpPr/>
          <p:nvPr/>
        </p:nvSpPr>
        <p:spPr>
          <a:xfrm>
            <a:off x="1244009" y="138946"/>
            <a:ext cx="9703981" cy="79782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pPr algn="just"/>
            <a:r>
              <a:rPr lang="vi-VN" sz="2300" b="1" dirty="0">
                <a:solidFill>
                  <a:schemeClr val="tx1"/>
                </a:solidFill>
                <a:latin typeface="Arial" panose="020B0604020202020204" pitchFamily="34" charset="0"/>
                <a:ea typeface="Times New Roman" panose="02020603050405020304" pitchFamily="18" charset="0"/>
                <a:cs typeface="Arial" panose="020B0604020202020204" pitchFamily="34" charset="0"/>
              </a:rPr>
              <a:t>THỰC HÀNH: Các bạn hãy vẽ sơ đồ cho các luận cứ sau:</a:t>
            </a:r>
            <a:endParaRPr lang="vi-VN" sz="2300" b="1"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B1F737F-8CDA-C54A-BBA5-10C542861D48}"/>
              </a:ext>
            </a:extLst>
          </p:cNvPr>
          <p:cNvSpPr/>
          <p:nvPr/>
        </p:nvSpPr>
        <p:spPr>
          <a:xfrm>
            <a:off x="584200" y="1258669"/>
            <a:ext cx="5308600" cy="1107996"/>
          </a:xfrm>
          <a:prstGeom prst="rect">
            <a:avLst/>
          </a:prstGeom>
        </p:spPr>
        <p:txBody>
          <a:bodyPr wrap="square">
            <a:spAutoFit/>
          </a:bodyPr>
          <a:lstStyle/>
          <a:p>
            <a:r>
              <a:rPr lang="en-US" sz="2200" b="1" dirty="0">
                <a:latin typeface="Arial" panose="020B0604020202020204" pitchFamily="34" charset="0"/>
                <a:ea typeface="Calibri" panose="020F0502020204030204" pitchFamily="34" charset="0"/>
                <a:cs typeface="Arial" panose="020B0604020202020204" pitchFamily="34" charset="0"/>
              </a:rPr>
              <a:t>1</a:t>
            </a:r>
            <a:r>
              <a:rPr lang="en-US" sz="2200" dirty="0">
                <a:latin typeface="Arial" panose="020B0604020202020204" pitchFamily="34" charset="0"/>
                <a:ea typeface="Calibri" panose="020F0502020204030204" pitchFamily="34" charset="0"/>
                <a:cs typeface="Arial" panose="020B0604020202020204" pitchFamily="34" charset="0"/>
              </a:rPr>
              <a:t>. </a:t>
            </a:r>
            <a:r>
              <a:rPr lang="en-US" sz="2200" dirty="0" err="1">
                <a:latin typeface="Arial" panose="020B0604020202020204" pitchFamily="34" charset="0"/>
                <a:ea typeface="Calibri" panose="020F0502020204030204" pitchFamily="34" charset="0"/>
                <a:cs typeface="Arial" panose="020B0604020202020204" pitchFamily="34" charset="0"/>
              </a:rPr>
              <a:t>Nếu</a:t>
            </a:r>
            <a:r>
              <a:rPr lang="en-US" sz="2200" dirty="0">
                <a:latin typeface="Arial" panose="020B0604020202020204" pitchFamily="34" charset="0"/>
                <a:ea typeface="Calibri" panose="020F0502020204030204" pitchFamily="34" charset="0"/>
                <a:cs typeface="Arial" panose="020B0604020202020204" pitchFamily="34" charset="0"/>
              </a:rPr>
              <a:t> </a:t>
            </a:r>
            <a:r>
              <a:rPr lang="vi-VN" sz="2200" dirty="0">
                <a:latin typeface="Arial" panose="020B0604020202020204" pitchFamily="34" charset="0"/>
                <a:ea typeface="Calibri" panose="020F0502020204030204" pitchFamily="34" charset="0"/>
                <a:cs typeface="Arial" panose="020B0604020202020204" pitchFamily="34" charset="0"/>
              </a:rPr>
              <a:t>Paul</a:t>
            </a:r>
            <a:r>
              <a:rPr lang="en-US" sz="2200" dirty="0">
                <a:latin typeface="Arial" panose="020B0604020202020204" pitchFamily="34" charset="0"/>
                <a:ea typeface="Calibri" panose="020F0502020204030204" pitchFamily="34" charset="0"/>
                <a:cs typeface="Arial" panose="020B0604020202020204" pitchFamily="34" charset="0"/>
              </a:rPr>
              <a:t> </a:t>
            </a:r>
            <a:r>
              <a:rPr lang="en-US" sz="2200" dirty="0" err="1">
                <a:latin typeface="Arial" panose="020B0604020202020204" pitchFamily="34" charset="0"/>
                <a:ea typeface="Calibri" panose="020F0502020204030204" pitchFamily="34" charset="0"/>
                <a:cs typeface="Arial" panose="020B0604020202020204" pitchFamily="34" charset="0"/>
              </a:rPr>
              <a:t>là</a:t>
            </a:r>
            <a:r>
              <a:rPr lang="en-US" sz="2200" dirty="0">
                <a:latin typeface="Arial" panose="020B0604020202020204" pitchFamily="34" charset="0"/>
                <a:ea typeface="Calibri" panose="020F0502020204030204" pitchFamily="34" charset="0"/>
                <a:cs typeface="Arial" panose="020B0604020202020204" pitchFamily="34" charset="0"/>
              </a:rPr>
              <a:t> </a:t>
            </a:r>
            <a:r>
              <a:rPr lang="en-US" sz="2200" dirty="0" err="1">
                <a:latin typeface="Arial" panose="020B0604020202020204" pitchFamily="34" charset="0"/>
                <a:ea typeface="Calibri" panose="020F0502020204030204" pitchFamily="34" charset="0"/>
                <a:cs typeface="Arial" panose="020B0604020202020204" pitchFamily="34" charset="0"/>
              </a:rPr>
              <a:t>Tổng</a:t>
            </a:r>
            <a:r>
              <a:rPr lang="en-US" sz="2200" dirty="0">
                <a:latin typeface="Arial" panose="020B0604020202020204" pitchFamily="34" charset="0"/>
                <a:ea typeface="Calibri" panose="020F0502020204030204" pitchFamily="34" charset="0"/>
                <a:cs typeface="Arial" panose="020B0604020202020204" pitchFamily="34" charset="0"/>
              </a:rPr>
              <a:t> </a:t>
            </a:r>
            <a:r>
              <a:rPr lang="en-US" sz="2200" dirty="0" err="1">
                <a:latin typeface="Arial" panose="020B0604020202020204" pitchFamily="34" charset="0"/>
                <a:ea typeface="Calibri" panose="020F0502020204030204" pitchFamily="34" charset="0"/>
                <a:cs typeface="Arial" panose="020B0604020202020204" pitchFamily="34" charset="0"/>
              </a:rPr>
              <a:t>thống</a:t>
            </a:r>
            <a:r>
              <a:rPr lang="en-US" sz="2200" dirty="0">
                <a:latin typeface="Arial" panose="020B0604020202020204" pitchFamily="34" charset="0"/>
                <a:ea typeface="Calibri" panose="020F0502020204030204" pitchFamily="34" charset="0"/>
                <a:cs typeface="Arial" panose="020B0604020202020204" pitchFamily="34" charset="0"/>
              </a:rPr>
              <a:t> </a:t>
            </a:r>
            <a:r>
              <a:rPr lang="en-US" sz="2200" dirty="0" err="1">
                <a:latin typeface="Arial" panose="020B0604020202020204" pitchFamily="34" charset="0"/>
                <a:ea typeface="Calibri" panose="020F0502020204030204" pitchFamily="34" charset="0"/>
                <a:cs typeface="Arial" panose="020B0604020202020204" pitchFamily="34" charset="0"/>
              </a:rPr>
              <a:t>thì</a:t>
            </a:r>
            <a:r>
              <a:rPr lang="en-US" sz="2200" dirty="0">
                <a:latin typeface="Arial" panose="020B0604020202020204" pitchFamily="34" charset="0"/>
                <a:ea typeface="Calibri" panose="020F0502020204030204" pitchFamily="34" charset="0"/>
                <a:cs typeface="Arial" panose="020B0604020202020204" pitchFamily="34" charset="0"/>
              </a:rPr>
              <a:t> </a:t>
            </a:r>
            <a:r>
              <a:rPr lang="en-US" sz="2200" dirty="0" err="1">
                <a:latin typeface="Arial" panose="020B0604020202020204" pitchFamily="34" charset="0"/>
                <a:ea typeface="Calibri" panose="020F0502020204030204" pitchFamily="34" charset="0"/>
                <a:cs typeface="Arial" panose="020B0604020202020204" pitchFamily="34" charset="0"/>
              </a:rPr>
              <a:t>ông</a:t>
            </a:r>
            <a:r>
              <a:rPr lang="en-US" sz="2200" dirty="0">
                <a:latin typeface="Arial" panose="020B0604020202020204" pitchFamily="34" charset="0"/>
                <a:ea typeface="Calibri" panose="020F0502020204030204" pitchFamily="34" charset="0"/>
                <a:cs typeface="Arial" panose="020B0604020202020204" pitchFamily="34" charset="0"/>
              </a:rPr>
              <a:t> ta </a:t>
            </a:r>
            <a:r>
              <a:rPr lang="en-US" sz="2200" dirty="0" err="1">
                <a:latin typeface="Arial" panose="020B0604020202020204" pitchFamily="34" charset="0"/>
                <a:ea typeface="Calibri" panose="020F0502020204030204" pitchFamily="34" charset="0"/>
                <a:cs typeface="Arial" panose="020B0604020202020204" pitchFamily="34" charset="0"/>
              </a:rPr>
              <a:t>sẽ</a:t>
            </a:r>
            <a:r>
              <a:rPr lang="en-US" sz="2200" dirty="0">
                <a:latin typeface="Arial" panose="020B0604020202020204" pitchFamily="34" charset="0"/>
                <a:ea typeface="Calibri" panose="020F0502020204030204" pitchFamily="34" charset="0"/>
                <a:cs typeface="Arial" panose="020B0604020202020204" pitchFamily="34" charset="0"/>
              </a:rPr>
              <a:t> </a:t>
            </a:r>
            <a:r>
              <a:rPr lang="vi-VN" sz="2200" dirty="0">
                <a:latin typeface="Arial" panose="020B0604020202020204" pitchFamily="34" charset="0"/>
                <a:ea typeface="Calibri" panose="020F0502020204030204" pitchFamily="34" charset="0"/>
                <a:cs typeface="Arial" panose="020B0604020202020204" pitchFamily="34" charset="0"/>
              </a:rPr>
              <a:t>ở trong Nhà trắng</a:t>
            </a:r>
            <a:r>
              <a:rPr lang="en-US" sz="2200" dirty="0">
                <a:latin typeface="Arial" panose="020B0604020202020204" pitchFamily="34" charset="0"/>
                <a:ea typeface="Calibri" panose="020F0502020204030204" pitchFamily="34" charset="0"/>
                <a:cs typeface="Arial" panose="020B0604020202020204" pitchFamily="34" charset="0"/>
              </a:rPr>
              <a:t>.</a:t>
            </a:r>
            <a:r>
              <a:rPr lang="vi-VN" sz="2200" dirty="0">
                <a:latin typeface="Arial" panose="020B0604020202020204" pitchFamily="34" charset="0"/>
                <a:ea typeface="Calibri" panose="020F0502020204030204" pitchFamily="34" charset="0"/>
                <a:cs typeface="Arial" panose="020B0604020202020204" pitchFamily="34" charset="0"/>
              </a:rPr>
              <a:t> Paul ở trong Nhà trắng. Vậy, Paul là Tổng thống.</a:t>
            </a:r>
            <a:r>
              <a:rPr lang="en-VN" sz="2200" dirty="0">
                <a:latin typeface="Arial" panose="020B0604020202020204" pitchFamily="34" charset="0"/>
                <a:cs typeface="Arial" panose="020B0604020202020204" pitchFamily="34" charset="0"/>
              </a:rPr>
              <a:t> </a:t>
            </a:r>
            <a:endParaRPr sz="22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59E4B87-5F20-ED4E-B9B0-2DA3E746E75E}"/>
              </a:ext>
            </a:extLst>
          </p:cNvPr>
          <p:cNvSpPr/>
          <p:nvPr/>
        </p:nvSpPr>
        <p:spPr>
          <a:xfrm>
            <a:off x="6197600" y="1258669"/>
            <a:ext cx="5112891" cy="1446550"/>
          </a:xfrm>
          <a:prstGeom prst="rect">
            <a:avLst/>
          </a:prstGeom>
        </p:spPr>
        <p:txBody>
          <a:bodyPr wrap="square">
            <a:spAutoFit/>
          </a:bodyPr>
          <a:lstStyle/>
          <a:p>
            <a:pPr algn="just"/>
            <a:r>
              <a:rPr lang="en-US" sz="2200" b="1" dirty="0">
                <a:latin typeface="Arial" panose="020B0604020202020204" pitchFamily="34" charset="0"/>
                <a:ea typeface="Calibri" panose="020F0502020204030204" pitchFamily="34" charset="0"/>
                <a:cs typeface="Arial" panose="020B0604020202020204" pitchFamily="34" charset="0"/>
              </a:rPr>
              <a:t>4</a:t>
            </a:r>
            <a:r>
              <a:rPr lang="en-US" sz="2200" dirty="0">
                <a:latin typeface="Arial" panose="020B0604020202020204" pitchFamily="34" charset="0"/>
                <a:ea typeface="Calibri" panose="020F050202020403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Phật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giáo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không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thờ</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thần</a:t>
            </a:r>
            <a:r>
              <a:rPr lang="vi-VN" sz="2200" dirty="0">
                <a:latin typeface="Arial" panose="020B0604020202020204" pitchFamily="34" charset="0"/>
                <a:cs typeface="Arial" panose="020B0604020202020204" pitchFamily="34" charset="0"/>
              </a:rPr>
              <a:t> linh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nên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Phật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giáo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không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phải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là</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hữu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thần</a:t>
            </a:r>
            <a:r>
              <a:rPr lang="en-US" sz="2200" dirty="0">
                <a:latin typeface="Arial" panose="020B0604020202020204" pitchFamily="34" charset="0"/>
                <a:cs typeface="Arial" panose="020B0604020202020204" pitchFamily="34" charset="0"/>
              </a:rPr>
              <a:t>. Do </a:t>
            </a:r>
            <a:r>
              <a:rPr lang="en-US" sz="2200" dirty="0" err="1">
                <a:latin typeface="Arial" panose="020B0604020202020204" pitchFamily="34" charset="0"/>
                <a:cs typeface="Arial" panose="020B0604020202020204" pitchFamily="34" charset="0"/>
              </a:rPr>
              <a:t>đó</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Phật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giáo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không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phải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là</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tôn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giáo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vì</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mọi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tôn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giáo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đều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là</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hữu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thần</a:t>
            </a:r>
            <a:r>
              <a:rPr lang="en-US" sz="2200" dirty="0">
                <a:latin typeface="Arial" panose="020B0604020202020204" pitchFamily="34" charset="0"/>
                <a:cs typeface="Arial" panose="020B0604020202020204" pitchFamily="34" charset="0"/>
              </a:rPr>
              <a:t>.</a:t>
            </a:r>
            <a:r>
              <a:rPr lang="en-VN" sz="2200" dirty="0">
                <a:latin typeface="Arial" panose="020B0604020202020204" pitchFamily="34" charset="0"/>
                <a:cs typeface="Arial" panose="020B0604020202020204" pitchFamily="34" charset="0"/>
              </a:rPr>
              <a:t>  </a:t>
            </a:r>
            <a:endParaRPr sz="22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141802E-532A-5A4A-A773-06FA92F3216C}"/>
              </a:ext>
            </a:extLst>
          </p:cNvPr>
          <p:cNvSpPr/>
          <p:nvPr/>
        </p:nvSpPr>
        <p:spPr>
          <a:xfrm>
            <a:off x="584200" y="4080224"/>
            <a:ext cx="5308600" cy="2123658"/>
          </a:xfrm>
          <a:prstGeom prst="rect">
            <a:avLst/>
          </a:prstGeom>
        </p:spPr>
        <p:txBody>
          <a:bodyPr wrap="square">
            <a:spAutoFit/>
          </a:bodyPr>
          <a:lstStyle/>
          <a:p>
            <a:pPr algn="just"/>
            <a:r>
              <a:rPr lang="vi-VN" sz="2200" b="1" dirty="0">
                <a:latin typeface="Arial" panose="020B0604020202020204" pitchFamily="34" charset="0"/>
                <a:ea typeface="Times New Roman" panose="02020603050405020304" pitchFamily="18" charset="0"/>
                <a:cs typeface="Arial" panose="020B0604020202020204" pitchFamily="34" charset="0"/>
              </a:rPr>
              <a:t>3</a:t>
            </a:r>
            <a:r>
              <a:rPr lang="vi-VN" sz="2200" dirty="0">
                <a:latin typeface="Arial" panose="020B0604020202020204" pitchFamily="34" charset="0"/>
                <a:ea typeface="Times New Roman" panose="02020603050405020304" pitchFamily="18" charset="0"/>
                <a:cs typeface="Arial" panose="020B0604020202020204" pitchFamily="34" charset="0"/>
              </a:rPr>
              <a:t>. </a:t>
            </a:r>
            <a:r>
              <a:rPr lang="vi-VN" sz="2200" dirty="0">
                <a:latin typeface="Arial" panose="020B0604020202020204" pitchFamily="34" charset="0"/>
                <a:cs typeface="Arial" panose="020B0604020202020204" pitchFamily="34" charset="0"/>
              </a:rPr>
              <a:t>Có nhiều lý do bạn nên bỏ hút thuốc lá. Trước hết, hút thuốc lá gây hại cho sức khỏe. Thứ hai, hút thuốc lá khiến cho bạn có mùi hôi khó chịu, và nó làm răng bạn bị ố vàng. Cuối cùng, hút thuốc lá rất tốn tiền.</a:t>
            </a:r>
            <a:endParaRPr sz="22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FD1B3EC-5F3F-0745-91EB-826F698FEF5F}"/>
              </a:ext>
            </a:extLst>
          </p:cNvPr>
          <p:cNvSpPr/>
          <p:nvPr/>
        </p:nvSpPr>
        <p:spPr>
          <a:xfrm>
            <a:off x="584200" y="2500169"/>
            <a:ext cx="5308600" cy="1446550"/>
          </a:xfrm>
          <a:prstGeom prst="rect">
            <a:avLst/>
          </a:prstGeom>
        </p:spPr>
        <p:txBody>
          <a:bodyPr wrap="square">
            <a:spAutoFit/>
          </a:bodyPr>
          <a:lstStyle/>
          <a:p>
            <a:r>
              <a:rPr lang="en-US" sz="2200" b="1" dirty="0">
                <a:latin typeface="Arial" panose="020B0604020202020204" pitchFamily="34" charset="0"/>
                <a:ea typeface="Times New Roman" panose="02020603050405020304" pitchFamily="18" charset="0"/>
                <a:cs typeface="Arial" panose="020B0604020202020204" pitchFamily="34" charset="0"/>
              </a:rPr>
              <a:t>2</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Tôi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đã</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học</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ôn</a:t>
            </a:r>
            <a:r>
              <a:rPr lang="en-US" sz="2200" dirty="0">
                <a:latin typeface="Arial" panose="020B0604020202020204" pitchFamily="34" charset="0"/>
                <a:ea typeface="Times New Roman" panose="02020603050405020304" pitchFamily="18" charset="0"/>
                <a:cs typeface="Arial" panose="020B0604020202020204" pitchFamily="34" charset="0"/>
              </a:rPr>
              <a:t> 10 </a:t>
            </a:r>
            <a:r>
              <a:rPr lang="en-US" sz="2200" dirty="0" err="1">
                <a:latin typeface="Arial" panose="020B0604020202020204" pitchFamily="34" charset="0"/>
                <a:ea typeface="Times New Roman" panose="02020603050405020304" pitchFamily="18" charset="0"/>
                <a:cs typeface="Arial" panose="020B0604020202020204" pitchFamily="34" charset="0"/>
              </a:rPr>
              <a:t>gi</a:t>
            </a:r>
            <a:r>
              <a:rPr lang="vi-VN" sz="2200" dirty="0">
                <a:latin typeface="Arial" panose="020B0604020202020204" pitchFamily="34" charset="0"/>
                <a:ea typeface="Times New Roman" panose="02020603050405020304" pitchFamily="18" charset="0"/>
                <a:cs typeface="Arial" panose="020B0604020202020204" pitchFamily="34" charset="0"/>
              </a:rPr>
              <a:t>ờ</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đồng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hồ</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cho</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kỳ</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thi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cuối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khóa</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vì</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thế</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tôi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chắc</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sẽ</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làm</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bài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thi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tốt</a:t>
            </a:r>
            <a:r>
              <a:rPr lang="en-US" sz="2200" dirty="0">
                <a:latin typeface="Arial" panose="020B0604020202020204" pitchFamily="34" charset="0"/>
                <a:ea typeface="Times New Roman" panose="02020603050405020304" pitchFamily="18" charset="0"/>
                <a:cs typeface="Arial" panose="020B0604020202020204" pitchFamily="34" charset="0"/>
              </a:rPr>
              <a:t>. Do </a:t>
            </a:r>
            <a:r>
              <a:rPr lang="en-US" sz="2200" dirty="0" err="1">
                <a:latin typeface="Arial" panose="020B0604020202020204" pitchFamily="34" charset="0"/>
                <a:ea typeface="Times New Roman" panose="02020603050405020304" pitchFamily="18" charset="0"/>
                <a:cs typeface="Arial" panose="020B0604020202020204" pitchFamily="34" charset="0"/>
              </a:rPr>
              <a:t>đó</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điểm</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cuối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kỳ</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của</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tôi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sẽ</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trên</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mức</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trung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bình</a:t>
            </a:r>
            <a:r>
              <a:rPr lang="vi-VN" sz="2200" dirty="0">
                <a:latin typeface="Arial" panose="020B0604020202020204" pitchFamily="34" charset="0"/>
                <a:ea typeface="Times New Roman" panose="02020603050405020304" pitchFamily="18" charset="0"/>
                <a:cs typeface="Arial" panose="020B0604020202020204" pitchFamily="34" charset="0"/>
              </a:rPr>
              <a:t>.</a:t>
            </a:r>
            <a:r>
              <a:rPr lang="en-VN" sz="2200" dirty="0">
                <a:latin typeface="Arial" panose="020B0604020202020204" pitchFamily="34" charset="0"/>
                <a:cs typeface="Arial" panose="020B0604020202020204" pitchFamily="34" charset="0"/>
              </a:rPr>
              <a:t> </a:t>
            </a:r>
            <a:endParaRPr sz="22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D4AA697B-552D-5849-B76A-0DEAF732D707}"/>
              </a:ext>
            </a:extLst>
          </p:cNvPr>
          <p:cNvSpPr/>
          <p:nvPr/>
        </p:nvSpPr>
        <p:spPr>
          <a:xfrm>
            <a:off x="6187440" y="2918469"/>
            <a:ext cx="5123051" cy="2569934"/>
          </a:xfrm>
          <a:prstGeom prst="rect">
            <a:avLst/>
          </a:prstGeom>
        </p:spPr>
        <p:txBody>
          <a:bodyPr wrap="square">
            <a:spAutoFit/>
          </a:bodyPr>
          <a:lstStyle/>
          <a:p>
            <a:pPr algn="just"/>
            <a:r>
              <a:rPr lang="en-US" sz="2300" b="1" dirty="0">
                <a:latin typeface="Arial" panose="020B0604020202020204" pitchFamily="34" charset="0"/>
                <a:ea typeface="Times New Roman" panose="02020603050405020304" pitchFamily="18" charset="0"/>
                <a:cs typeface="Arial" panose="020B0604020202020204" pitchFamily="34" charset="0"/>
              </a:rPr>
              <a:t>5</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Nếu</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anh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không</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có</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mặt</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tại</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cửa</a:t>
            </a:r>
            <a:r>
              <a:rPr lang="en-US" sz="2300" dirty="0">
                <a:latin typeface="Arial" panose="020B0604020202020204" pitchFamily="34" charset="0"/>
                <a:ea typeface="Times New Roman" panose="02020603050405020304" pitchFamily="18" charset="0"/>
                <a:cs typeface="Arial" panose="020B0604020202020204" pitchFamily="34" charset="0"/>
              </a:rPr>
              <a:t> ra </a:t>
            </a:r>
            <a:r>
              <a:rPr lang="en-US" sz="2300" dirty="0" err="1">
                <a:latin typeface="Arial" panose="020B0604020202020204" pitchFamily="34" charset="0"/>
                <a:ea typeface="Times New Roman" panose="02020603050405020304" pitchFamily="18" charset="0"/>
                <a:cs typeface="Arial" panose="020B0604020202020204" pitchFamily="34" charset="0"/>
              </a:rPr>
              <a:t>máy</a:t>
            </a:r>
            <a:r>
              <a:rPr lang="en-US" sz="2300" dirty="0">
                <a:latin typeface="Arial" panose="020B0604020202020204" pitchFamily="34" charset="0"/>
                <a:ea typeface="Times New Roman" panose="02020603050405020304" pitchFamily="18" charset="0"/>
                <a:cs typeface="Arial" panose="020B0604020202020204" pitchFamily="34" charset="0"/>
              </a:rPr>
              <a:t> bay </a:t>
            </a:r>
            <a:r>
              <a:rPr lang="en-US" sz="2300" dirty="0" err="1">
                <a:latin typeface="Arial" panose="020B0604020202020204" pitchFamily="34" charset="0"/>
                <a:ea typeface="Times New Roman" panose="02020603050405020304" pitchFamily="18" charset="0"/>
                <a:cs typeface="Arial" panose="020B0604020202020204" pitchFamily="34" charset="0"/>
              </a:rPr>
              <a:t>lúc</a:t>
            </a:r>
            <a:r>
              <a:rPr lang="en-US" sz="2300" dirty="0">
                <a:latin typeface="Arial" panose="020B0604020202020204" pitchFamily="34" charset="0"/>
                <a:ea typeface="Times New Roman" panose="02020603050405020304" pitchFamily="18" charset="0"/>
                <a:cs typeface="Arial" panose="020B0604020202020204" pitchFamily="34" charset="0"/>
              </a:rPr>
              <a:t> 5:45, </a:t>
            </a:r>
            <a:r>
              <a:rPr lang="en-US" sz="2300" dirty="0" err="1">
                <a:latin typeface="Arial" panose="020B0604020202020204" pitchFamily="34" charset="0"/>
                <a:ea typeface="Times New Roman" panose="02020603050405020304" pitchFamily="18" charset="0"/>
                <a:cs typeface="Arial" panose="020B0604020202020204" pitchFamily="34" charset="0"/>
              </a:rPr>
              <a:t>anh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sẽ</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lỡ</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chuyến</a:t>
            </a:r>
            <a:r>
              <a:rPr lang="en-US" sz="2300" dirty="0">
                <a:latin typeface="Arial" panose="020B0604020202020204" pitchFamily="34" charset="0"/>
                <a:ea typeface="Times New Roman" panose="02020603050405020304" pitchFamily="18" charset="0"/>
                <a:cs typeface="Arial" panose="020B0604020202020204" pitchFamily="34" charset="0"/>
              </a:rPr>
              <a:t> bay. </a:t>
            </a:r>
            <a:r>
              <a:rPr lang="en-US" sz="2300" dirty="0" err="1">
                <a:latin typeface="Arial" panose="020B0604020202020204" pitchFamily="34" charset="0"/>
                <a:ea typeface="Times New Roman" panose="02020603050405020304" pitchFamily="18" charset="0"/>
                <a:cs typeface="Arial" panose="020B0604020202020204" pitchFamily="34" charset="0"/>
              </a:rPr>
              <a:t>Và</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nói</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thực</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anh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không</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thể</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có</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mặt</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tại</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cửa</a:t>
            </a:r>
            <a:r>
              <a:rPr lang="en-US" sz="2300" dirty="0">
                <a:latin typeface="Arial" panose="020B0604020202020204" pitchFamily="34" charset="0"/>
                <a:ea typeface="Times New Roman" panose="02020603050405020304" pitchFamily="18" charset="0"/>
                <a:cs typeface="Arial" panose="020B0604020202020204" pitchFamily="34" charset="0"/>
              </a:rPr>
              <a:t> ra </a:t>
            </a:r>
            <a:r>
              <a:rPr lang="en-US" sz="2300" dirty="0" err="1">
                <a:latin typeface="Arial" panose="020B0604020202020204" pitchFamily="34" charset="0"/>
                <a:ea typeface="Times New Roman" panose="02020603050405020304" pitchFamily="18" charset="0"/>
                <a:cs typeface="Arial" panose="020B0604020202020204" pitchFamily="34" charset="0"/>
              </a:rPr>
              <a:t>máy</a:t>
            </a:r>
            <a:r>
              <a:rPr lang="en-US" sz="2300" dirty="0">
                <a:latin typeface="Arial" panose="020B0604020202020204" pitchFamily="34" charset="0"/>
                <a:ea typeface="Times New Roman" panose="02020603050405020304" pitchFamily="18" charset="0"/>
                <a:cs typeface="Arial" panose="020B0604020202020204" pitchFamily="34" charset="0"/>
              </a:rPr>
              <a:t> bay </a:t>
            </a:r>
            <a:r>
              <a:rPr lang="en-US" sz="2300" dirty="0" err="1">
                <a:latin typeface="Arial" panose="020B0604020202020204" pitchFamily="34" charset="0"/>
                <a:ea typeface="Times New Roman" panose="02020603050405020304" pitchFamily="18" charset="0"/>
                <a:cs typeface="Arial" panose="020B0604020202020204" pitchFamily="34" charset="0"/>
              </a:rPr>
              <a:t>lúc</a:t>
            </a:r>
            <a:r>
              <a:rPr lang="en-US" sz="2300" dirty="0">
                <a:latin typeface="Arial" panose="020B0604020202020204" pitchFamily="34" charset="0"/>
                <a:ea typeface="Times New Roman" panose="02020603050405020304" pitchFamily="18" charset="0"/>
                <a:cs typeface="Arial" panose="020B0604020202020204" pitchFamily="34" charset="0"/>
              </a:rPr>
              <a:t> 5:45, </a:t>
            </a:r>
            <a:r>
              <a:rPr lang="en-US" sz="2300" dirty="0" err="1">
                <a:latin typeface="Arial" panose="020B0604020202020204" pitchFamily="34" charset="0"/>
                <a:ea typeface="Times New Roman" panose="02020603050405020304" pitchFamily="18" charset="0"/>
                <a:cs typeface="Arial" panose="020B0604020202020204" pitchFamily="34" charset="0"/>
              </a:rPr>
              <a:t>vì</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giờ</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là</a:t>
            </a:r>
            <a:r>
              <a:rPr lang="en-US" sz="2300" dirty="0">
                <a:latin typeface="Arial" panose="020B0604020202020204" pitchFamily="34" charset="0"/>
                <a:ea typeface="Times New Roman" panose="02020603050405020304" pitchFamily="18" charset="0"/>
                <a:cs typeface="Arial" panose="020B0604020202020204" pitchFamily="34" charset="0"/>
              </a:rPr>
              <a:t> 5:40 </a:t>
            </a:r>
            <a:r>
              <a:rPr lang="en-US" sz="2300" dirty="0" err="1">
                <a:latin typeface="Arial" panose="020B0604020202020204" pitchFamily="34" charset="0"/>
                <a:ea typeface="Times New Roman" panose="02020603050405020304" pitchFamily="18" charset="0"/>
                <a:cs typeface="Arial" panose="020B0604020202020204" pitchFamily="34" charset="0"/>
              </a:rPr>
              <a:t>rồi</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mà</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anh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còn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chưa</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có</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mặt</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tại</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sân</a:t>
            </a:r>
            <a:r>
              <a:rPr lang="en-US" sz="2300" dirty="0">
                <a:latin typeface="Arial" panose="020B0604020202020204" pitchFamily="34" charset="0"/>
                <a:ea typeface="Times New Roman" panose="02020603050405020304" pitchFamily="18" charset="0"/>
                <a:cs typeface="Arial" panose="020B0604020202020204" pitchFamily="34" charset="0"/>
              </a:rPr>
              <a:t> bay </a:t>
            </a:r>
            <a:r>
              <a:rPr lang="en-US" sz="2300" dirty="0" err="1">
                <a:latin typeface="Arial" panose="020B0604020202020204" pitchFamily="34" charset="0"/>
                <a:ea typeface="Times New Roman" panose="02020603050405020304" pitchFamily="18" charset="0"/>
                <a:cs typeface="Arial" panose="020B0604020202020204" pitchFamily="34" charset="0"/>
              </a:rPr>
              <a:t>để</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làm</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thủ</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tục</a:t>
            </a:r>
            <a:r>
              <a:rPr lang="en-US" sz="2300" dirty="0">
                <a:latin typeface="Arial" panose="020B0604020202020204" pitchFamily="34" charset="0"/>
                <a:ea typeface="Times New Roman" panose="02020603050405020304" pitchFamily="18" charset="0"/>
                <a:cs typeface="Arial" panose="020B0604020202020204" pitchFamily="34" charset="0"/>
              </a:rPr>
              <a:t>. Cho </a:t>
            </a:r>
            <a:r>
              <a:rPr lang="en-US" sz="2300" dirty="0" err="1">
                <a:latin typeface="Arial" panose="020B0604020202020204" pitchFamily="34" charset="0"/>
                <a:ea typeface="Times New Roman" panose="02020603050405020304" pitchFamily="18" charset="0"/>
                <a:cs typeface="Arial" panose="020B0604020202020204" pitchFamily="34" charset="0"/>
              </a:rPr>
              <a:t>nên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anh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sẽ</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lỡ</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chuyến</a:t>
            </a:r>
            <a:r>
              <a:rPr lang="en-US" sz="2300" dirty="0">
                <a:latin typeface="Arial" panose="020B0604020202020204" pitchFamily="34" charset="0"/>
                <a:ea typeface="Times New Roman" panose="02020603050405020304" pitchFamily="18" charset="0"/>
                <a:cs typeface="Arial" panose="020B0604020202020204" pitchFamily="34" charset="0"/>
              </a:rPr>
              <a:t> bay </a:t>
            </a:r>
            <a:r>
              <a:rPr lang="en-US" sz="2300" dirty="0" err="1">
                <a:latin typeface="Arial" panose="020B0604020202020204" pitchFamily="34" charset="0"/>
                <a:ea typeface="Times New Roman" panose="02020603050405020304" pitchFamily="18" charset="0"/>
                <a:cs typeface="Arial" panose="020B0604020202020204" pitchFamily="34" charset="0"/>
              </a:rPr>
              <a:t>này</a:t>
            </a:r>
            <a:r>
              <a:rPr lang="en-US" sz="2300" dirty="0">
                <a:latin typeface="Arial" panose="020B0604020202020204" pitchFamily="34" charset="0"/>
                <a:ea typeface="Times New Roman" panose="02020603050405020304" pitchFamily="18"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F0150566-1B8B-DC4A-B5A7-BDAFC4135A81}"/>
              </a:ext>
            </a:extLst>
          </p:cNvPr>
          <p:cNvGrpSpPr/>
          <p:nvPr/>
        </p:nvGrpSpPr>
        <p:grpSpPr>
          <a:xfrm>
            <a:off x="6095999" y="5804969"/>
            <a:ext cx="5845638" cy="797826"/>
            <a:chOff x="6095999" y="5804969"/>
            <a:chExt cx="5845638" cy="797826"/>
          </a:xfrm>
        </p:grpSpPr>
        <p:sp>
          <p:nvSpPr>
            <p:cNvPr id="10" name="Rectangle 9">
              <a:extLst>
                <a:ext uri="{FF2B5EF4-FFF2-40B4-BE49-F238E27FC236}">
                  <a16:creationId xmlns:a16="http://schemas.microsoft.com/office/drawing/2014/main" id="{431AD7BE-4001-444D-9A29-E24A45D5673F}"/>
                </a:ext>
              </a:extLst>
            </p:cNvPr>
            <p:cNvSpPr/>
            <p:nvPr/>
          </p:nvSpPr>
          <p:spPr>
            <a:xfrm>
              <a:off x="6095999" y="5804969"/>
              <a:ext cx="5845638" cy="79782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pPr algn="ctr"/>
              <a:endParaRPr lang="vi-VN" sz="2300" b="1" dirty="0">
                <a:solidFill>
                  <a:schemeClr val="tx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F6AA17A-CB46-CA4F-95F4-F7C47A326560}"/>
                </a:ext>
              </a:extLst>
            </p:cNvPr>
            <p:cNvSpPr/>
            <p:nvPr/>
          </p:nvSpPr>
          <p:spPr>
            <a:xfrm>
              <a:off x="6938089" y="5988438"/>
              <a:ext cx="4161459" cy="430887"/>
            </a:xfrm>
            <a:prstGeom prst="rect">
              <a:avLst/>
            </a:prstGeom>
            <a:noFill/>
          </p:spPr>
          <p:txBody>
            <a:bodyPr wrap="none" lIns="91440" tIns="45720" rIns="91440" bIns="45720">
              <a:spAutoFit/>
            </a:bodyPr>
            <a:lstStyle/>
            <a:p>
              <a:pPr algn="ctr"/>
              <a:r>
                <a:rPr lang="vi-VN" sz="2200" b="1" cap="none" spc="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Times New Roman" panose="02020603050405020304" pitchFamily="18" charset="0"/>
                  <a:cs typeface="Arial" panose="020B0604020202020204" pitchFamily="34" charset="0"/>
                </a:rPr>
                <a:t>CHÚC CÁC BẠN ÔN TẬP TỐT</a:t>
              </a:r>
              <a:endParaRPr sz="22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spTree>
    <p:extLst>
      <p:ext uri="{BB962C8B-B14F-4D97-AF65-F5344CB8AC3E}">
        <p14:creationId xmlns:p14="http://schemas.microsoft.com/office/powerpoint/2010/main" val="2519116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sndAc>
          <p:stSnd>
            <p:snd r:embed="rId2" name="applause.wav"/>
          </p:stSnd>
        </p:sndAc>
      </p:transition>
    </mc:Choice>
    <mc:Fallback xmlns="">
      <p:transition spd="slow">
        <p:fade/>
        <p:sndAc>
          <p:stSnd>
            <p:snd r:embed="rId4" name="applause.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3556000" y="271883"/>
            <a:ext cx="8353502" cy="1631216"/>
          </a:xfrm>
          <a:prstGeom prst="rect">
            <a:avLst/>
          </a:prstGeom>
          <a:noFill/>
        </p:spPr>
        <p:txBody>
          <a:bodyPr wrap="square" rtlCol="0" anchor="ctr">
            <a:spAutoFit/>
          </a:bodyPr>
          <a:lstStyle/>
          <a:p>
            <a:pPr algn="ctr"/>
            <a:r>
              <a:rPr lang="en-US" sz="4800" b="1" dirty="0">
                <a:ln w="9525">
                  <a:solidFill>
                    <a:schemeClr val="bg1"/>
                  </a:solidFill>
                  <a:prstDash val="solid"/>
                </a:ln>
                <a:solidFill>
                  <a:srgbClr val="1D30D5"/>
                </a:solidFill>
                <a:effectLst>
                  <a:outerShdw blurRad="12700" dist="38100" dir="2700000" algn="tl" rotWithShape="0">
                    <a:schemeClr val="accent5">
                      <a:lumMod val="60000"/>
                      <a:lumOff val="40000"/>
                    </a:schemeClr>
                  </a:outerShdw>
                </a:effectLst>
              </a:rPr>
              <a:t>CHƯƠNG 3 - </a:t>
            </a:r>
            <a:r>
              <a:rPr lang="vi-VN" sz="4800" b="1" dirty="0">
                <a:ln w="13462">
                  <a:solidFill>
                    <a:schemeClr val="bg1"/>
                  </a:solidFill>
                  <a:prstDash val="solid"/>
                </a:ln>
                <a:solidFill>
                  <a:schemeClr val="bg1"/>
                </a:solidFill>
                <a:effectLst>
                  <a:outerShdw dist="38100" dir="2700000" algn="bl" rotWithShape="0">
                    <a:schemeClr val="accent5"/>
                  </a:outerShdw>
                </a:effectLst>
                <a:latin typeface="American Typewriter" panose="02090604020004020304" pitchFamily="18" charset="77"/>
              </a:rPr>
              <a:t>THẾ NÀO LÀ </a:t>
            </a:r>
          </a:p>
          <a:p>
            <a:pPr algn="ctr"/>
            <a:r>
              <a:rPr lang="vi-VN" sz="4800" b="1" dirty="0">
                <a:ln w="13462">
                  <a:solidFill>
                    <a:schemeClr val="bg1"/>
                  </a:solidFill>
                  <a:prstDash val="solid"/>
                </a:ln>
                <a:solidFill>
                  <a:schemeClr val="bg1"/>
                </a:solidFill>
                <a:effectLst>
                  <a:outerShdw dist="38100" dir="2700000" algn="bl" rotWithShape="0">
                    <a:schemeClr val="accent5"/>
                  </a:outerShdw>
                </a:effectLst>
                <a:latin typeface="American Typewriter" panose="02090604020004020304" pitchFamily="18" charset="77"/>
              </a:rPr>
              <a:t>LUẬN CỨ TỐT?</a:t>
            </a:r>
          </a:p>
        </p:txBody>
      </p:sp>
    </p:spTree>
    <p:extLst>
      <p:ext uri="{BB962C8B-B14F-4D97-AF65-F5344CB8AC3E}">
        <p14:creationId xmlns:p14="http://schemas.microsoft.com/office/powerpoint/2010/main" val="3026052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8EFD13-1CBC-0C45-8326-9E55BB7DF45B}"/>
              </a:ext>
            </a:extLst>
          </p:cNvPr>
          <p:cNvSpPr txBox="1"/>
          <p:nvPr/>
        </p:nvSpPr>
        <p:spPr>
          <a:xfrm>
            <a:off x="1892968" y="930442"/>
            <a:ext cx="9127959" cy="1015663"/>
          </a:xfrm>
          <a:prstGeom prst="rect">
            <a:avLst/>
          </a:prstGeom>
          <a:noFill/>
        </p:spPr>
        <p:txBody>
          <a:bodyPr wrap="square" rtlCol="0">
            <a:spAutoFit/>
          </a:bodyPr>
          <a:lstStyle/>
          <a:p>
            <a:r>
              <a:rPr lang="vi-VN" sz="6000" b="1" dirty="0">
                <a:solidFill>
                  <a:schemeClr val="bg1"/>
                </a:solidFill>
                <a:latin typeface="American Typewriter" panose="02090604020004020304" pitchFamily="18" charset="77"/>
              </a:rPr>
              <a:t>TƯ DUY BIỆN LUẬN</a:t>
            </a:r>
            <a:endParaRPr sz="6000" b="1" dirty="0">
              <a:solidFill>
                <a:schemeClr val="bg1"/>
              </a:solidFill>
              <a:latin typeface="American Typewriter" panose="02090604020004020304" pitchFamily="18" charset="77"/>
            </a:endParaRPr>
          </a:p>
        </p:txBody>
      </p:sp>
      <p:sp>
        <p:nvSpPr>
          <p:cNvPr id="9" name="TextBox 8">
            <a:extLst>
              <a:ext uri="{FF2B5EF4-FFF2-40B4-BE49-F238E27FC236}">
                <a16:creationId xmlns:a16="http://schemas.microsoft.com/office/drawing/2014/main" id="{5F636073-9FB6-A940-BB3E-B89D0DDEDA24}"/>
              </a:ext>
            </a:extLst>
          </p:cNvPr>
          <p:cNvSpPr txBox="1"/>
          <p:nvPr/>
        </p:nvSpPr>
        <p:spPr>
          <a:xfrm>
            <a:off x="1159728" y="5037805"/>
            <a:ext cx="9590048" cy="646331"/>
          </a:xfrm>
          <a:prstGeom prst="rect">
            <a:avLst/>
          </a:prstGeom>
          <a:noFill/>
        </p:spPr>
        <p:txBody>
          <a:bodyPr wrap="square" rtlCol="0">
            <a:spAutoFit/>
          </a:bodyPr>
          <a:lstStyle/>
          <a:p>
            <a:r>
              <a:rPr lang="vi-VN" sz="3600" dirty="0">
                <a:solidFill>
                  <a:schemeClr val="bg1"/>
                </a:solidFill>
              </a:rPr>
              <a:t>Giảng viên: TS. NGUYỄN THỊ THU HIỀN</a:t>
            </a:r>
            <a:endParaRPr sz="3600" dirty="0">
              <a:solidFill>
                <a:schemeClr val="bg1"/>
              </a:solidFill>
              <a:latin typeface="Canela Text" pitchFamily="2" charset="0"/>
            </a:endParaRPr>
          </a:p>
        </p:txBody>
      </p:sp>
      <p:sp>
        <p:nvSpPr>
          <p:cNvPr id="5" name="Content Placeholder 2">
            <a:extLst>
              <a:ext uri="{FF2B5EF4-FFF2-40B4-BE49-F238E27FC236}">
                <a16:creationId xmlns:a16="http://schemas.microsoft.com/office/drawing/2014/main" id="{B1CA1D49-D432-8F44-B5C5-04A8C5594ECE}"/>
              </a:ext>
            </a:extLst>
          </p:cNvPr>
          <p:cNvSpPr>
            <a:spLocks noGrp="1"/>
          </p:cNvSpPr>
          <p:nvPr>
            <p:ph idx="1"/>
          </p:nvPr>
        </p:nvSpPr>
        <p:spPr>
          <a:xfrm>
            <a:off x="696952" y="686467"/>
            <a:ext cx="10515600" cy="4351338"/>
          </a:xfrm>
        </p:spPr>
        <p:txBody>
          <a:bodyPr>
            <a:noAutofit/>
          </a:bodyPr>
          <a:lstStyle/>
          <a:p>
            <a:r>
              <a:rPr lang="en-US" sz="3200" b="1" i="1" dirty="0" err="1">
                <a:solidFill>
                  <a:srgbClr val="1D30D5"/>
                </a:solidFill>
                <a:latin typeface="Times New Roman" panose="02020603050405020304" pitchFamily="18" charset="0"/>
                <a:cs typeface="Times New Roman" panose="02020603050405020304" pitchFamily="18" charset="0"/>
              </a:rPr>
              <a:t>Kết</a:t>
            </a:r>
            <a:r>
              <a:rPr lang="en-US" sz="3200" b="1" i="1" dirty="0">
                <a:solidFill>
                  <a:srgbClr val="1D30D5"/>
                </a:solidFill>
                <a:latin typeface="Times New Roman" panose="02020603050405020304" pitchFamily="18" charset="0"/>
                <a:cs typeface="Times New Roman" panose="02020603050405020304" pitchFamily="18" charset="0"/>
              </a:rPr>
              <a:t> </a:t>
            </a:r>
            <a:r>
              <a:rPr lang="en-US" sz="3200" b="1" i="1" dirty="0" err="1">
                <a:solidFill>
                  <a:srgbClr val="1D30D5"/>
                </a:solidFill>
                <a:latin typeface="Times New Roman" panose="02020603050405020304" pitchFamily="18" charset="0"/>
                <a:cs typeface="Times New Roman" panose="02020603050405020304" pitchFamily="18" charset="0"/>
              </a:rPr>
              <a:t>quả</a:t>
            </a:r>
            <a:r>
              <a:rPr lang="en-US" sz="3200" b="1" i="1" dirty="0">
                <a:solidFill>
                  <a:srgbClr val="1D30D5"/>
                </a:solidFill>
                <a:latin typeface="Times New Roman" panose="02020603050405020304" pitchFamily="18" charset="0"/>
                <a:cs typeface="Times New Roman" panose="02020603050405020304" pitchFamily="18" charset="0"/>
              </a:rPr>
              <a:t> </a:t>
            </a:r>
            <a:r>
              <a:rPr lang="en-US" sz="3200" b="1" i="1" dirty="0" err="1">
                <a:solidFill>
                  <a:srgbClr val="1D30D5"/>
                </a:solidFill>
                <a:latin typeface="Times New Roman" panose="02020603050405020304" pitchFamily="18" charset="0"/>
                <a:cs typeface="Times New Roman" panose="02020603050405020304" pitchFamily="18" charset="0"/>
              </a:rPr>
              <a:t>học</a:t>
            </a:r>
            <a:r>
              <a:rPr lang="en-US" sz="3200" b="1" i="1" dirty="0">
                <a:solidFill>
                  <a:srgbClr val="1D30D5"/>
                </a:solidFill>
                <a:latin typeface="Times New Roman" panose="02020603050405020304" pitchFamily="18" charset="0"/>
                <a:cs typeface="Times New Roman" panose="02020603050405020304" pitchFamily="18" charset="0"/>
              </a:rPr>
              <a:t> </a:t>
            </a:r>
            <a:r>
              <a:rPr lang="en-US" sz="3200" b="1" i="1" dirty="0" err="1">
                <a:solidFill>
                  <a:srgbClr val="1D30D5"/>
                </a:solidFill>
                <a:latin typeface="Times New Roman" panose="02020603050405020304" pitchFamily="18" charset="0"/>
                <a:cs typeface="Times New Roman" panose="02020603050405020304" pitchFamily="18" charset="0"/>
              </a:rPr>
              <a:t>tập</a:t>
            </a:r>
            <a:r>
              <a:rPr lang="en-US" sz="3200" b="1" i="1" dirty="0">
                <a:solidFill>
                  <a:srgbClr val="1D30D5"/>
                </a:solidFill>
                <a:latin typeface="Times New Roman" panose="02020603050405020304" pitchFamily="18" charset="0"/>
                <a:cs typeface="Times New Roman" panose="02020603050405020304" pitchFamily="18" charset="0"/>
              </a:rPr>
              <a:t> </a:t>
            </a:r>
            <a:r>
              <a:rPr lang="en-US" sz="3200" b="1" i="1" dirty="0" err="1">
                <a:solidFill>
                  <a:srgbClr val="1D30D5"/>
                </a:solidFill>
                <a:latin typeface="Times New Roman" panose="02020603050405020304" pitchFamily="18" charset="0"/>
                <a:cs typeface="Times New Roman" panose="02020603050405020304" pitchFamily="18" charset="0"/>
              </a:rPr>
              <a:t>mong</a:t>
            </a:r>
            <a:r>
              <a:rPr lang="en-US" sz="3200" b="1" i="1" dirty="0">
                <a:solidFill>
                  <a:srgbClr val="1D30D5"/>
                </a:solidFill>
                <a:latin typeface="Times New Roman" panose="02020603050405020304" pitchFamily="18" charset="0"/>
                <a:cs typeface="Times New Roman" panose="02020603050405020304" pitchFamily="18" charset="0"/>
              </a:rPr>
              <a:t> </a:t>
            </a:r>
            <a:r>
              <a:rPr lang="en-US" sz="3200" b="1" i="1" dirty="0" err="1">
                <a:solidFill>
                  <a:srgbClr val="1D30D5"/>
                </a:solidFill>
                <a:latin typeface="Times New Roman" panose="02020603050405020304" pitchFamily="18" charset="0"/>
                <a:cs typeface="Times New Roman" panose="02020603050405020304" pitchFamily="18" charset="0"/>
              </a:rPr>
              <a:t>đợi</a:t>
            </a:r>
            <a:r>
              <a:rPr lang="en-US" sz="3200" b="1" i="1" dirty="0">
                <a:solidFill>
                  <a:srgbClr val="1D30D5"/>
                </a:solidFill>
                <a:latin typeface="Times New Roman" panose="02020603050405020304" pitchFamily="18" charset="0"/>
                <a:cs typeface="Times New Roman" panose="02020603050405020304" pitchFamily="18" charset="0"/>
              </a:rPr>
              <a:t>:</a:t>
            </a:r>
          </a:p>
          <a:p>
            <a:r>
              <a:rPr lang="vi-VN" sz="3200" dirty="0">
                <a:latin typeface="Times New Roman" panose="02020603050405020304" pitchFamily="18" charset="0"/>
                <a:cs typeface="Times New Roman" panose="02020603050405020304" pitchFamily="18" charset="0"/>
              </a:rPr>
              <a:t>Phân biệt các đặc điểm của một luận cứ tốt và luận cứ tồi (nguỵ biện).</a:t>
            </a:r>
            <a:endParaRPr lang="en-US" sz="3200" dirty="0">
              <a:latin typeface="Times New Roman" panose="02020603050405020304" pitchFamily="18" charset="0"/>
              <a:cs typeface="Times New Roman" panose="02020603050405020304" pitchFamily="18" charset="0"/>
            </a:endParaRPr>
          </a:p>
          <a:p>
            <a:r>
              <a:rPr lang="vi-VN" sz="3200" dirty="0">
                <a:latin typeface="Times New Roman" panose="02020603050405020304" pitchFamily="18" charset="0"/>
                <a:cs typeface="Times New Roman" panose="02020603050405020304" pitchFamily="18" charset="0"/>
              </a:rPr>
              <a:t>Phân biệt các đặc điểm của </a:t>
            </a:r>
            <a:r>
              <a:rPr lang="vi-VN" sz="3200" b="1" dirty="0">
                <a:latin typeface="Times New Roman" panose="02020603050405020304" pitchFamily="18" charset="0"/>
                <a:cs typeface="Times New Roman" panose="02020603050405020304" pitchFamily="18" charset="0"/>
              </a:rPr>
              <a:t>luận cứ diễn dịch </a:t>
            </a:r>
            <a:r>
              <a:rPr lang="vi-VN" sz="3200" dirty="0">
                <a:latin typeface="Times New Roman" panose="02020603050405020304" pitchFamily="18" charset="0"/>
                <a:cs typeface="Times New Roman" panose="02020603050405020304" pitchFamily="18" charset="0"/>
              </a:rPr>
              <a:t>và </a:t>
            </a:r>
            <a:r>
              <a:rPr lang="vi-VN" sz="3200" b="1" dirty="0">
                <a:latin typeface="Times New Roman" panose="02020603050405020304" pitchFamily="18" charset="0"/>
                <a:cs typeface="Times New Roman" panose="02020603050405020304" pitchFamily="18" charset="0"/>
              </a:rPr>
              <a:t>luận cứ quy nạp.</a:t>
            </a:r>
            <a:endParaRPr lang="en-US" sz="3200" b="1" dirty="0">
              <a:latin typeface="Times New Roman" panose="02020603050405020304" pitchFamily="18" charset="0"/>
              <a:cs typeface="Times New Roman" panose="02020603050405020304" pitchFamily="18" charset="0"/>
            </a:endParaRPr>
          </a:p>
          <a:p>
            <a:r>
              <a:rPr lang="vi-VN" sz="3200" dirty="0">
                <a:latin typeface="Times New Roman" panose="02020603050405020304" pitchFamily="18" charset="0"/>
                <a:cs typeface="Times New Roman" panose="02020603050405020304" pitchFamily="18" charset="0"/>
              </a:rPr>
              <a:t>Nhận biết cấu trúc các loại luận cứ diễn dịch: Luận cứ nhất quyết và  Luận cứ mệnh đề.</a:t>
            </a:r>
            <a:endParaRPr lang="en-US" sz="3200" dirty="0">
              <a:latin typeface="Times New Roman" panose="02020603050405020304" pitchFamily="18" charset="0"/>
              <a:cs typeface="Times New Roman" panose="02020603050405020304" pitchFamily="18" charset="0"/>
            </a:endParaRPr>
          </a:p>
          <a:p>
            <a:r>
              <a:rPr lang="vi-VN" sz="3200" dirty="0">
                <a:latin typeface="Times New Roman" panose="02020603050405020304" pitchFamily="18" charset="0"/>
                <a:cs typeface="Times New Roman" panose="02020603050405020304" pitchFamily="18" charset="0"/>
              </a:rPr>
              <a:t>Nhận biết các loại luận cứ quy nạp:  Luận cứ loại suy</a:t>
            </a:r>
            <a:r>
              <a:rPr lang="en-US"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Luận cứ khái quát hóa quy nạp, Luận cứ nhân quả.</a:t>
            </a:r>
          </a:p>
          <a:p>
            <a:r>
              <a:rPr lang="en-US" sz="3200" dirty="0" err="1">
                <a:latin typeface="Times New Roman" panose="02020603050405020304" pitchFamily="18" charset="0"/>
                <a:cs typeface="Times New Roman" panose="02020603050405020304" pitchFamily="18" charset="0"/>
              </a:rPr>
              <a:t>Sử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đúng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thuật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đánh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luận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cứ</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032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3B69-EB5C-E241-9DF7-DFF7FA18E3BC}"/>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NỘI DUNG</a:t>
            </a:r>
          </a:p>
        </p:txBody>
      </p:sp>
      <p:sp>
        <p:nvSpPr>
          <p:cNvPr id="3" name="Content Placeholder 2">
            <a:extLst>
              <a:ext uri="{FF2B5EF4-FFF2-40B4-BE49-F238E27FC236}">
                <a16:creationId xmlns:a16="http://schemas.microsoft.com/office/drawing/2014/main" id="{1E9D4A4A-C167-C54D-9851-70591B2F9902}"/>
              </a:ext>
            </a:extLst>
          </p:cNvPr>
          <p:cNvSpPr>
            <a:spLocks noGrp="1"/>
          </p:cNvSpPr>
          <p:nvPr>
            <p:ph idx="1"/>
          </p:nvPr>
        </p:nvSpPr>
        <p:spPr/>
        <p:txBody>
          <a:bodyPr>
            <a:normAutofit lnSpcReduction="10000"/>
          </a:bodyPr>
          <a:lstStyle/>
          <a:p>
            <a:r>
              <a:rPr lang="vi-VN" i="1" dirty="0">
                <a:latin typeface="+mj-lt"/>
              </a:rPr>
              <a:t>Chương 1.</a:t>
            </a:r>
            <a:r>
              <a:rPr lang="vi-VN" dirty="0">
                <a:latin typeface="+mj-lt"/>
              </a:rPr>
              <a:t> Tư duy biện luận và luận cứ</a:t>
            </a:r>
            <a:r>
              <a:rPr lang="en-US" dirty="0">
                <a:latin typeface="+mj-lt"/>
              </a:rPr>
              <a:t>	</a:t>
            </a:r>
          </a:p>
          <a:p>
            <a:r>
              <a:rPr lang="vi-VN" i="1" dirty="0">
                <a:latin typeface="+mj-lt"/>
              </a:rPr>
              <a:t>Chương 2</a:t>
            </a:r>
            <a:r>
              <a:rPr lang="vi-VN" dirty="0">
                <a:latin typeface="+mj-lt"/>
              </a:rPr>
              <a:t>. Phân tích luận cứ</a:t>
            </a:r>
            <a:r>
              <a:rPr lang="en-US" dirty="0">
                <a:latin typeface="+mj-lt"/>
              </a:rPr>
              <a:t>	</a:t>
            </a:r>
          </a:p>
          <a:p>
            <a:r>
              <a:rPr lang="vi-VN" i="1" dirty="0">
                <a:latin typeface="+mj-lt"/>
              </a:rPr>
              <a:t>Chương 3.</a:t>
            </a:r>
            <a:r>
              <a:rPr lang="vi-VN" dirty="0">
                <a:latin typeface="+mj-lt"/>
              </a:rPr>
              <a:t> Thế nào là một luận cứ tốt</a:t>
            </a:r>
            <a:r>
              <a:rPr lang="en-US" dirty="0">
                <a:latin typeface="+mj-lt"/>
              </a:rPr>
              <a:t>?	</a:t>
            </a:r>
          </a:p>
          <a:p>
            <a:r>
              <a:rPr lang="vi-VN" i="1" dirty="0">
                <a:latin typeface="+mj-lt"/>
              </a:rPr>
              <a:t>Chương 4.</a:t>
            </a:r>
            <a:r>
              <a:rPr lang="vi-VN" dirty="0">
                <a:latin typeface="+mj-lt"/>
              </a:rPr>
              <a:t> Luận cứ mệnh đề</a:t>
            </a:r>
            <a:r>
              <a:rPr lang="en-US" dirty="0">
                <a:latin typeface="+mj-lt"/>
              </a:rPr>
              <a:t>		</a:t>
            </a:r>
          </a:p>
          <a:p>
            <a:r>
              <a:rPr lang="vi-VN" i="1" dirty="0">
                <a:latin typeface="+mj-lt"/>
              </a:rPr>
              <a:t>Chương 5.</a:t>
            </a:r>
            <a:r>
              <a:rPr lang="vi-VN" dirty="0">
                <a:latin typeface="+mj-lt"/>
              </a:rPr>
              <a:t> Luận cứ nhất quyết</a:t>
            </a:r>
            <a:r>
              <a:rPr lang="en-US" dirty="0">
                <a:latin typeface="+mj-lt"/>
              </a:rPr>
              <a:t>	</a:t>
            </a:r>
          </a:p>
          <a:p>
            <a:r>
              <a:rPr lang="vi-VN" i="1" dirty="0">
                <a:latin typeface="+mj-lt"/>
              </a:rPr>
              <a:t>Chương 6</a:t>
            </a:r>
            <a:r>
              <a:rPr lang="vi-VN" dirty="0">
                <a:latin typeface="+mj-lt"/>
              </a:rPr>
              <a:t>. Luận cứ loại suy</a:t>
            </a:r>
            <a:r>
              <a:rPr lang="en-US" dirty="0">
                <a:latin typeface="+mj-lt"/>
              </a:rPr>
              <a:t>	</a:t>
            </a:r>
          </a:p>
          <a:p>
            <a:r>
              <a:rPr lang="vi-VN" i="1" dirty="0">
                <a:latin typeface="+mj-lt"/>
              </a:rPr>
              <a:t>Chương 7.</a:t>
            </a:r>
            <a:r>
              <a:rPr lang="vi-VN" dirty="0">
                <a:latin typeface="+mj-lt"/>
              </a:rPr>
              <a:t> Luận cứ khái quát hóa quy nạp</a:t>
            </a:r>
            <a:r>
              <a:rPr lang="en-US" dirty="0">
                <a:latin typeface="+mj-lt"/>
              </a:rPr>
              <a:t>	</a:t>
            </a:r>
          </a:p>
          <a:p>
            <a:r>
              <a:rPr lang="vi-VN" i="1" dirty="0">
                <a:latin typeface="+mj-lt"/>
              </a:rPr>
              <a:t>Chương 8.</a:t>
            </a:r>
            <a:r>
              <a:rPr lang="vi-VN" dirty="0">
                <a:latin typeface="+mj-lt"/>
              </a:rPr>
              <a:t> Luận cứ nhân quả</a:t>
            </a:r>
            <a:r>
              <a:rPr lang="en-US" dirty="0">
                <a:latin typeface="+mj-lt"/>
              </a:rPr>
              <a:t>	</a:t>
            </a:r>
          </a:p>
          <a:p>
            <a:r>
              <a:rPr lang="vi-VN" i="1" dirty="0">
                <a:latin typeface="+mj-lt"/>
              </a:rPr>
              <a:t>Chương 9</a:t>
            </a:r>
            <a:r>
              <a:rPr lang="vi-VN" dirty="0">
                <a:latin typeface="+mj-lt"/>
              </a:rPr>
              <a:t>. Các ngụy biện</a:t>
            </a:r>
            <a:r>
              <a:rPr lang="en-US" dirty="0">
                <a:latin typeface="+mj-lt"/>
              </a:rPr>
              <a:t>	</a:t>
            </a:r>
          </a:p>
          <a:p>
            <a:endParaRPr lang="en-US" dirty="0">
              <a:latin typeface="+mj-lt"/>
            </a:endParaRPr>
          </a:p>
        </p:txBody>
      </p:sp>
    </p:spTree>
    <p:extLst>
      <p:ext uri="{BB962C8B-B14F-4D97-AF65-F5344CB8AC3E}">
        <p14:creationId xmlns:p14="http://schemas.microsoft.com/office/powerpoint/2010/main" val="3957645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6A072A-1B34-0A44-8B87-62348142B438}"/>
              </a:ext>
            </a:extLst>
          </p:cNvPr>
          <p:cNvSpPr/>
          <p:nvPr/>
        </p:nvSpPr>
        <p:spPr>
          <a:xfrm>
            <a:off x="1441851" y="798845"/>
            <a:ext cx="6794937" cy="523220"/>
          </a:xfrm>
          <a:prstGeom prst="rect">
            <a:avLst/>
          </a:prstGeom>
        </p:spPr>
        <p:txBody>
          <a:bodyPr wrap="none">
            <a:spAutoFit/>
          </a:bodyPr>
          <a:lstStyle/>
          <a:p>
            <a:r>
              <a:rPr lang="vi-VN" sz="2800" b="1" dirty="0">
                <a:latin typeface="Arial" panose="020B0604020202020204" pitchFamily="34" charset="0"/>
                <a:ea typeface="Times New Roman" panose="02020603050405020304" pitchFamily="18" charset="0"/>
                <a:cs typeface="Arial" panose="020B0604020202020204" pitchFamily="34" charset="0"/>
              </a:rPr>
              <a:t>1. ĐẶC ĐIỂM CỦA MỘT LUẬN CỨ TỐT</a:t>
            </a:r>
            <a:r>
              <a:rPr lang="en-VN" sz="2800" dirty="0">
                <a:effectLst/>
                <a:latin typeface="Arial" panose="020B0604020202020204" pitchFamily="34" charset="0"/>
                <a:cs typeface="Arial" panose="020B0604020202020204" pitchFamily="34" charset="0"/>
              </a:rPr>
              <a:t> </a:t>
            </a:r>
            <a:endParaRPr sz="28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DA463C-928F-654B-B378-BF1C7BADC7E3}"/>
              </a:ext>
            </a:extLst>
          </p:cNvPr>
          <p:cNvSpPr/>
          <p:nvPr/>
        </p:nvSpPr>
        <p:spPr>
          <a:xfrm>
            <a:off x="4324660" y="1701209"/>
            <a:ext cx="3969389" cy="765544"/>
          </a:xfrm>
          <a:prstGeom prst="rect">
            <a:avLst/>
          </a:prstGeom>
          <a:blipFill>
            <a:blip r:embed="rId2"/>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hợp quy tắc logic</a:t>
            </a:r>
            <a:endParaRPr sz="23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C78AC44-E6AB-2540-866F-790D1B557F1D}"/>
              </a:ext>
            </a:extLst>
          </p:cNvPr>
          <p:cNvSpPr/>
          <p:nvPr/>
        </p:nvSpPr>
        <p:spPr>
          <a:xfrm>
            <a:off x="1441851" y="1701209"/>
            <a:ext cx="2212514" cy="765544"/>
          </a:xfrm>
          <a:prstGeom prst="rect">
            <a:avLst/>
          </a:prstGeom>
          <a:blipFill>
            <a:blip r:embed="rId2"/>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đúng</a:t>
            </a:r>
            <a:endParaRPr sz="23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A52C0CB-94FF-7344-B569-4F02C7D82FE1}"/>
              </a:ext>
            </a:extLst>
          </p:cNvPr>
          <p:cNvSpPr/>
          <p:nvPr/>
        </p:nvSpPr>
        <p:spPr>
          <a:xfrm>
            <a:off x="3788490" y="1701209"/>
            <a:ext cx="404623" cy="765544"/>
          </a:xfrm>
          <a:prstGeom prst="rect">
            <a:avLst/>
          </a:prstGeom>
          <a:blipFill>
            <a:blip r:embed="rId2"/>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8042F6B-48C5-9D4A-BB84-CE381F85513F}"/>
              </a:ext>
            </a:extLst>
          </p:cNvPr>
          <p:cNvSpPr/>
          <p:nvPr/>
        </p:nvSpPr>
        <p:spPr>
          <a:xfrm>
            <a:off x="8406909" y="1701209"/>
            <a:ext cx="448327" cy="765544"/>
          </a:xfrm>
          <a:prstGeom prst="rect">
            <a:avLst/>
          </a:prstGeom>
          <a:blipFill>
            <a:blip r:embed="rId2"/>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F941A62-6F28-E84D-8BFE-7891BA21E0CB}"/>
              </a:ext>
            </a:extLst>
          </p:cNvPr>
          <p:cNvSpPr/>
          <p:nvPr/>
        </p:nvSpPr>
        <p:spPr>
          <a:xfrm>
            <a:off x="8989361" y="1701209"/>
            <a:ext cx="1981834" cy="765544"/>
          </a:xfrm>
          <a:prstGeom prst="rect">
            <a:avLst/>
          </a:prstGeom>
          <a:blipFill>
            <a:blip r:embed="rId2"/>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tốt</a:t>
            </a:r>
            <a:endParaRPr sz="2300" b="1" dirty="0">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3194133F-1FB4-2840-ACA2-B145EC11B27E}"/>
              </a:ext>
            </a:extLst>
          </p:cNvPr>
          <p:cNvGrpSpPr/>
          <p:nvPr/>
        </p:nvGrpSpPr>
        <p:grpSpPr>
          <a:xfrm>
            <a:off x="1441851" y="2806928"/>
            <a:ext cx="9529344" cy="2810624"/>
            <a:chOff x="1496699" y="2845897"/>
            <a:chExt cx="9529344" cy="2810624"/>
          </a:xfrm>
        </p:grpSpPr>
        <p:grpSp>
          <p:nvGrpSpPr>
            <p:cNvPr id="27" name="Group 26">
              <a:extLst>
                <a:ext uri="{FF2B5EF4-FFF2-40B4-BE49-F238E27FC236}">
                  <a16:creationId xmlns:a16="http://schemas.microsoft.com/office/drawing/2014/main" id="{41A295DB-D2C4-7A4E-8473-24DDDA1FDB60}"/>
                </a:ext>
              </a:extLst>
            </p:cNvPr>
            <p:cNvGrpSpPr/>
            <p:nvPr/>
          </p:nvGrpSpPr>
          <p:grpSpPr>
            <a:xfrm>
              <a:off x="1496699" y="2845897"/>
              <a:ext cx="9529344" cy="2810624"/>
              <a:chOff x="1496699" y="2845897"/>
              <a:chExt cx="9529344" cy="2810624"/>
            </a:xfrm>
          </p:grpSpPr>
          <p:sp>
            <p:nvSpPr>
              <p:cNvPr id="14" name="Rectangle 13">
                <a:extLst>
                  <a:ext uri="{FF2B5EF4-FFF2-40B4-BE49-F238E27FC236}">
                    <a16:creationId xmlns:a16="http://schemas.microsoft.com/office/drawing/2014/main" id="{B150C69A-1787-7748-A788-40A2E66D751D}"/>
                  </a:ext>
                </a:extLst>
              </p:cNvPr>
              <p:cNvSpPr/>
              <p:nvPr/>
            </p:nvSpPr>
            <p:spPr>
              <a:xfrm>
                <a:off x="1496699" y="2845897"/>
                <a:ext cx="9529344" cy="2810624"/>
              </a:xfrm>
              <a:prstGeom prst="rect">
                <a:avLst/>
              </a:prstGeom>
              <a:blipFill>
                <a:blip r:embed="rId3"/>
                <a:stretch>
                  <a:fillRect/>
                </a:stretch>
              </a:bli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2232000" rIns="3528000" rtlCol="0" anchor="ctr"/>
              <a:lstStyle/>
              <a:p>
                <a:pPr algn="just">
                  <a:spcBef>
                    <a:spcPts val="600"/>
                  </a:spcBef>
                  <a:spcAft>
                    <a:spcPts val="600"/>
                  </a:spcAft>
                </a:pPr>
                <a:r>
                  <a:rPr lang="vi-VN" sz="2300" dirty="0">
                    <a:latin typeface="Arial" panose="020B0604020202020204" pitchFamily="34" charset="0"/>
                    <a:cs typeface="Arial" panose="020B0604020202020204" pitchFamily="34" charset="0"/>
                  </a:rPr>
                  <a:t>(1) Hoa hồng là thực vật.</a:t>
                </a:r>
              </a:p>
              <a:p>
                <a:pPr algn="just">
                  <a:spcBef>
                    <a:spcPts val="600"/>
                  </a:spcBef>
                  <a:spcAft>
                    <a:spcPts val="600"/>
                  </a:spcAft>
                </a:pPr>
                <a:r>
                  <a:rPr lang="vi-VN" sz="2300" dirty="0">
                    <a:latin typeface="Arial" panose="020B0604020202020204" pitchFamily="34" charset="0"/>
                    <a:cs typeface="Arial" panose="020B0604020202020204" pitchFamily="34" charset="0"/>
                  </a:rPr>
                  <a:t>(2) Hoa hồng có mùi thơm.</a:t>
                </a:r>
              </a:p>
              <a:p>
                <a:pPr algn="just">
                  <a:spcBef>
                    <a:spcPts val="600"/>
                  </a:spcBef>
                  <a:spcAft>
                    <a:spcPts val="600"/>
                  </a:spcAft>
                </a:pPr>
                <a:r>
                  <a:rPr lang="vi-VN" sz="2300" dirty="0">
                    <a:latin typeface="Arial" panose="020B0604020202020204" pitchFamily="34" charset="0"/>
                    <a:cs typeface="Arial" panose="020B0604020202020204" pitchFamily="34" charset="0"/>
                  </a:rPr>
                  <a:t>(3) Mùi thơm của hoa hồng là mùi thơm của thực vật</a:t>
                </a:r>
                <a:endParaRPr sz="2300" dirty="0">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E3D20871-A347-1541-B6A7-B3A2C7931B16}"/>
                  </a:ext>
                </a:extLst>
              </p:cNvPr>
              <p:cNvCxnSpPr/>
              <p:nvPr/>
            </p:nvCxnSpPr>
            <p:spPr>
              <a:xfrm>
                <a:off x="3939729" y="4336818"/>
                <a:ext cx="3024781" cy="0"/>
              </a:xfrm>
              <a:prstGeom prst="line">
                <a:avLst/>
              </a:prstGeom>
              <a:ln>
                <a:noFill/>
              </a:ln>
            </p:spPr>
            <p:style>
              <a:lnRef idx="3">
                <a:schemeClr val="dk1"/>
              </a:lnRef>
              <a:fillRef idx="0">
                <a:schemeClr val="dk1"/>
              </a:fillRef>
              <a:effectRef idx="2">
                <a:schemeClr val="dk1"/>
              </a:effectRef>
              <a:fontRef idx="minor">
                <a:schemeClr val="tx1"/>
              </a:fontRef>
            </p:style>
          </p:cxnSp>
          <p:pic>
            <p:nvPicPr>
              <p:cNvPr id="1031" name="Picture 7" descr="Red Rose Watercolor Painting Illustration Stock Illustration - Illustration  of card, watercolor: 137901497">
                <a:extLst>
                  <a:ext uri="{FF2B5EF4-FFF2-40B4-BE49-F238E27FC236}">
                    <a16:creationId xmlns:a16="http://schemas.microsoft.com/office/drawing/2014/main" id="{D0D7E6D6-D7C2-A247-B896-966F5783332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8125" y1="17625" x2="46000" y2="24625"/>
                            <a14:foregroundMark x1="52000" y1="36000" x2="53000" y2="89750"/>
                            <a14:foregroundMark x1="52000" y1="35500" x2="51632" y2="37625"/>
                            <a14:foregroundMark x1="54625" y1="34375" x2="51876" y2="38499"/>
                            <a14:foregroundMark x1="20000" y1="55500" x2="29750" y2="58250"/>
                            <a14:foregroundMark x1="24250" y1="56125" x2="36750" y2="59375"/>
                            <a14:backgroundMark x1="59500" y1="62625" x2="66625" y2="81000"/>
                            <a14:backgroundMark x1="47125" y1="36625" x2="47625" y2="41500"/>
                            <a14:backgroundMark x1="48750" y1="36625" x2="48125" y2="40375"/>
                            <a14:backgroundMark x1="49750" y1="37625" x2="49750" y2="42000"/>
                          </a14:backgroundRemoval>
                        </a14:imgEffect>
                      </a14:imgLayer>
                    </a14:imgProps>
                  </a:ext>
                  <a:ext uri="{28A0092B-C50C-407E-A947-70E740481C1C}">
                    <a14:useLocalDpi xmlns:a14="http://schemas.microsoft.com/office/drawing/2010/main" val="0"/>
                  </a:ext>
                </a:extLst>
              </a:blip>
              <a:srcRect/>
              <a:stretch>
                <a:fillRect/>
              </a:stretch>
            </p:blipFill>
            <p:spPr bwMode="auto">
              <a:xfrm>
                <a:off x="1665868" y="3079963"/>
                <a:ext cx="2342492" cy="2342492"/>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43" name="Straight Connector 42">
              <a:extLst>
                <a:ext uri="{FF2B5EF4-FFF2-40B4-BE49-F238E27FC236}">
                  <a16:creationId xmlns:a16="http://schemas.microsoft.com/office/drawing/2014/main" id="{A11977E0-E346-A44C-AB9F-A939D6ADC235}"/>
                </a:ext>
              </a:extLst>
            </p:cNvPr>
            <p:cNvCxnSpPr>
              <a:cxnSpLocks/>
            </p:cNvCxnSpPr>
            <p:nvPr/>
          </p:nvCxnSpPr>
          <p:spPr>
            <a:xfrm>
              <a:off x="3898632" y="4342649"/>
              <a:ext cx="2956150" cy="0"/>
            </a:xfrm>
            <a:prstGeom prst="line">
              <a:avLst/>
            </a:prstGeom>
          </p:spPr>
          <p:style>
            <a:lnRef idx="2">
              <a:schemeClr val="dk1"/>
            </a:lnRef>
            <a:fillRef idx="0">
              <a:schemeClr val="dk1"/>
            </a:fillRef>
            <a:effectRef idx="1">
              <a:schemeClr val="dk1"/>
            </a:effectRef>
            <a:fontRef idx="minor">
              <a:schemeClr val="tx1"/>
            </a:fontRef>
          </p:style>
        </p:cxnSp>
      </p:grpSp>
      <p:grpSp>
        <p:nvGrpSpPr>
          <p:cNvPr id="50" name="Group 49">
            <a:extLst>
              <a:ext uri="{FF2B5EF4-FFF2-40B4-BE49-F238E27FC236}">
                <a16:creationId xmlns:a16="http://schemas.microsoft.com/office/drawing/2014/main" id="{A9815442-5F50-AD4E-A8AC-F8AEB6E2BAE5}"/>
              </a:ext>
            </a:extLst>
          </p:cNvPr>
          <p:cNvGrpSpPr/>
          <p:nvPr/>
        </p:nvGrpSpPr>
        <p:grpSpPr>
          <a:xfrm>
            <a:off x="7323521" y="3437840"/>
            <a:ext cx="2450592" cy="822209"/>
            <a:chOff x="7260336" y="3429000"/>
            <a:chExt cx="2450592" cy="822209"/>
          </a:xfrm>
        </p:grpSpPr>
        <p:sp>
          <p:nvSpPr>
            <p:cNvPr id="51" name="Right Brace 50">
              <a:extLst>
                <a:ext uri="{FF2B5EF4-FFF2-40B4-BE49-F238E27FC236}">
                  <a16:creationId xmlns:a16="http://schemas.microsoft.com/office/drawing/2014/main" id="{EAEEAA73-77C2-4540-B7DC-D4548EA8A81D}"/>
                </a:ext>
              </a:extLst>
            </p:cNvPr>
            <p:cNvSpPr/>
            <p:nvPr/>
          </p:nvSpPr>
          <p:spPr>
            <a:xfrm>
              <a:off x="7260336" y="3429000"/>
              <a:ext cx="420624" cy="822209"/>
            </a:xfrm>
            <a:prstGeom prst="righ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a:p>
          </p:txBody>
        </p:sp>
        <p:sp>
          <p:nvSpPr>
            <p:cNvPr id="52" name="Rectangle 51">
              <a:extLst>
                <a:ext uri="{FF2B5EF4-FFF2-40B4-BE49-F238E27FC236}">
                  <a16:creationId xmlns:a16="http://schemas.microsoft.com/office/drawing/2014/main" id="{A2C45091-1B0F-2F40-85B1-139DCE9A269C}"/>
                </a:ext>
              </a:extLst>
            </p:cNvPr>
            <p:cNvSpPr/>
            <p:nvPr/>
          </p:nvSpPr>
          <p:spPr>
            <a:xfrm>
              <a:off x="7680960" y="3547872"/>
              <a:ext cx="2029968" cy="630185"/>
            </a:xfrm>
            <a:prstGeom prst="rect">
              <a:avLst/>
            </a:prstGeom>
            <a:ln>
              <a:noFill/>
            </a:ln>
            <a:scene3d>
              <a:camera prst="orthographicFront"/>
              <a:lightRig rig="threePt" dir="t"/>
            </a:scene3d>
            <a:sp3d>
              <a:bevelT w="139700" prst="cross"/>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solidFill>
                    <a:schemeClr val="accent2">
                      <a:lumMod val="50000"/>
                    </a:schemeClr>
                  </a:solidFill>
                </a:rPr>
                <a:t>tiền đề đúng</a:t>
              </a:r>
              <a:endParaRPr sz="2300" dirty="0">
                <a:solidFill>
                  <a:schemeClr val="accent2">
                    <a:lumMod val="50000"/>
                  </a:schemeClr>
                </a:solidFill>
              </a:endParaRPr>
            </a:p>
          </p:txBody>
        </p:sp>
      </p:grpSp>
      <p:grpSp>
        <p:nvGrpSpPr>
          <p:cNvPr id="53" name="Group 52">
            <a:extLst>
              <a:ext uri="{FF2B5EF4-FFF2-40B4-BE49-F238E27FC236}">
                <a16:creationId xmlns:a16="http://schemas.microsoft.com/office/drawing/2014/main" id="{C8B05E0A-F2D4-A147-8395-99468FBF64DD}"/>
              </a:ext>
            </a:extLst>
          </p:cNvPr>
          <p:cNvGrpSpPr/>
          <p:nvPr/>
        </p:nvGrpSpPr>
        <p:grpSpPr>
          <a:xfrm>
            <a:off x="1441851" y="2806928"/>
            <a:ext cx="9529344" cy="2810624"/>
            <a:chOff x="1518206" y="2845897"/>
            <a:chExt cx="9529344" cy="2810624"/>
          </a:xfrm>
        </p:grpSpPr>
        <p:grpSp>
          <p:nvGrpSpPr>
            <p:cNvPr id="54" name="Group 53">
              <a:extLst>
                <a:ext uri="{FF2B5EF4-FFF2-40B4-BE49-F238E27FC236}">
                  <a16:creationId xmlns:a16="http://schemas.microsoft.com/office/drawing/2014/main" id="{6F8099A2-93C7-174C-B721-C0BCE734EE3C}"/>
                </a:ext>
              </a:extLst>
            </p:cNvPr>
            <p:cNvGrpSpPr/>
            <p:nvPr/>
          </p:nvGrpSpPr>
          <p:grpSpPr>
            <a:xfrm>
              <a:off x="1518206" y="2845897"/>
              <a:ext cx="9529344" cy="2810624"/>
              <a:chOff x="1496699" y="2845897"/>
              <a:chExt cx="9529344" cy="2810624"/>
            </a:xfrm>
            <a:blipFill>
              <a:blip r:embed="rId3"/>
              <a:stretch>
                <a:fillRect/>
              </a:stretch>
            </a:blipFill>
          </p:grpSpPr>
          <p:sp>
            <p:nvSpPr>
              <p:cNvPr id="57" name="Rectangle 56">
                <a:extLst>
                  <a:ext uri="{FF2B5EF4-FFF2-40B4-BE49-F238E27FC236}">
                    <a16:creationId xmlns:a16="http://schemas.microsoft.com/office/drawing/2014/main" id="{C0E31594-20BF-AE40-84EF-79B2A365E6CD}"/>
                  </a:ext>
                </a:extLst>
              </p:cNvPr>
              <p:cNvSpPr/>
              <p:nvPr/>
            </p:nvSpPr>
            <p:spPr>
              <a:xfrm>
                <a:off x="1496699" y="2845897"/>
                <a:ext cx="9529344" cy="2810624"/>
              </a:xfrm>
              <a:prstGeom prst="rect">
                <a:avLst/>
              </a:prstGeom>
              <a:gr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2232000" rIns="3528000" rtlCol="0" anchor="ctr"/>
              <a:lstStyle/>
              <a:p>
                <a:pPr algn="just">
                  <a:spcBef>
                    <a:spcPts val="600"/>
                  </a:spcBef>
                  <a:spcAft>
                    <a:spcPts val="600"/>
                  </a:spcAft>
                </a:pPr>
                <a:r>
                  <a:rPr lang="vi-VN" sz="2300" dirty="0">
                    <a:latin typeface="Arial" panose="020B0604020202020204" pitchFamily="34" charset="0"/>
                    <a:cs typeface="Arial" panose="020B0604020202020204" pitchFamily="34" charset="0"/>
                  </a:rPr>
                  <a:t>(1) Hoa hồng là thực vật.</a:t>
                </a:r>
              </a:p>
              <a:p>
                <a:pPr algn="just">
                  <a:spcBef>
                    <a:spcPts val="600"/>
                  </a:spcBef>
                  <a:spcAft>
                    <a:spcPts val="600"/>
                  </a:spcAft>
                </a:pPr>
                <a:r>
                  <a:rPr lang="vi-VN" sz="2300" dirty="0">
                    <a:latin typeface="Arial" panose="020B0604020202020204" pitchFamily="34" charset="0"/>
                    <a:cs typeface="Arial" panose="020B0604020202020204" pitchFamily="34" charset="0"/>
                  </a:rPr>
                  <a:t>(2) Hoa hồng ăn thịt.</a:t>
                </a:r>
              </a:p>
              <a:p>
                <a:pPr algn="just">
                  <a:spcBef>
                    <a:spcPts val="600"/>
                  </a:spcBef>
                  <a:spcAft>
                    <a:spcPts val="600"/>
                  </a:spcAft>
                </a:pPr>
                <a:r>
                  <a:rPr lang="vi-VN" sz="2300" dirty="0">
                    <a:latin typeface="Arial" panose="020B0604020202020204" pitchFamily="34" charset="0"/>
                    <a:cs typeface="Arial" panose="020B0604020202020204" pitchFamily="34" charset="0"/>
                  </a:rPr>
                  <a:t>(3) Thực vật là loài ăn thịt.</a:t>
                </a:r>
                <a:endParaRPr sz="2300" dirty="0">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A4657882-DEF1-9246-A276-F7EC7E02DCD5}"/>
                  </a:ext>
                </a:extLst>
              </p:cNvPr>
              <p:cNvCxnSpPr/>
              <p:nvPr/>
            </p:nvCxnSpPr>
            <p:spPr>
              <a:xfrm>
                <a:off x="3939729" y="4336818"/>
                <a:ext cx="3024781" cy="0"/>
              </a:xfrm>
              <a:prstGeom prst="line">
                <a:avLst/>
              </a:prstGeom>
              <a:grpFill/>
              <a:ln>
                <a:noFill/>
              </a:ln>
            </p:spPr>
            <p:style>
              <a:lnRef idx="3">
                <a:schemeClr val="dk1"/>
              </a:lnRef>
              <a:fillRef idx="0">
                <a:schemeClr val="dk1"/>
              </a:fillRef>
              <a:effectRef idx="2">
                <a:schemeClr val="dk1"/>
              </a:effectRef>
              <a:fontRef idx="minor">
                <a:schemeClr val="tx1"/>
              </a:fontRef>
            </p:style>
          </p:cxnSp>
        </p:grpSp>
        <p:cxnSp>
          <p:nvCxnSpPr>
            <p:cNvPr id="55" name="Straight Connector 54">
              <a:extLst>
                <a:ext uri="{FF2B5EF4-FFF2-40B4-BE49-F238E27FC236}">
                  <a16:creationId xmlns:a16="http://schemas.microsoft.com/office/drawing/2014/main" id="{B773C6F9-1BC5-FF46-8260-BA8DB5349F15}"/>
                </a:ext>
              </a:extLst>
            </p:cNvPr>
            <p:cNvCxnSpPr/>
            <p:nvPr/>
          </p:nvCxnSpPr>
          <p:spPr>
            <a:xfrm>
              <a:off x="3802969" y="4527399"/>
              <a:ext cx="2591735" cy="0"/>
            </a:xfrm>
            <a:prstGeom prst="line">
              <a:avLst/>
            </a:prstGeom>
          </p:spPr>
          <p:style>
            <a:lnRef idx="2">
              <a:schemeClr val="dk1"/>
            </a:lnRef>
            <a:fillRef idx="0">
              <a:schemeClr val="dk1"/>
            </a:fillRef>
            <a:effectRef idx="1">
              <a:schemeClr val="dk1"/>
            </a:effectRef>
            <a:fontRef idx="minor">
              <a:schemeClr val="tx1"/>
            </a:fontRef>
          </p:style>
        </p:cxnSp>
        <p:pic>
          <p:nvPicPr>
            <p:cNvPr id="56" name="Picture 7" descr="Red Rose Watercolor Painting Illustration Stock Illustration - Illustration  of card, watercolor: 137901497">
              <a:extLst>
                <a:ext uri="{FF2B5EF4-FFF2-40B4-BE49-F238E27FC236}">
                  <a16:creationId xmlns:a16="http://schemas.microsoft.com/office/drawing/2014/main" id="{E42A0248-6B31-8548-9CBC-1B313E75FCAB}"/>
                </a:ext>
              </a:extLst>
            </p:cNvPr>
            <p:cNvPicPr>
              <a:picLocks noChangeAspect="1" noChangeArrowheads="1"/>
            </p:cNvPicPr>
            <p:nvPr/>
          </p:nvPicPr>
          <p:blipFill>
            <a:blip r:embed="rId4">
              <a:extLst>
                <a:ext uri="{BEBA8EAE-BF5A-486C-A8C5-ECC9F3942E4B}">
                  <a14:imgProps xmlns:a14="http://schemas.microsoft.com/office/drawing/2010/main">
                    <a14:imgLayer r:embed="rId6">
                      <a14:imgEffect>
                        <a14:backgroundRemoval t="10000" b="90000" l="10000" r="90000">
                          <a14:foregroundMark x1="48125" y1="17625" x2="46000" y2="24625"/>
                          <a14:foregroundMark x1="52000" y1="36000" x2="53000" y2="89750"/>
                          <a14:foregroundMark x1="52000" y1="35500" x2="51632" y2="37625"/>
                          <a14:foregroundMark x1="54625" y1="34375" x2="51876" y2="38499"/>
                          <a14:foregroundMark x1="20000" y1="55500" x2="29750" y2="58250"/>
                          <a14:foregroundMark x1="24250" y1="56125" x2="36750" y2="59375"/>
                          <a14:backgroundMark x1="59500" y1="62625" x2="66625" y2="81000"/>
                          <a14:backgroundMark x1="47125" y1="36625" x2="47625" y2="41500"/>
                          <a14:backgroundMark x1="48750" y1="36625" x2="48125" y2="40375"/>
                          <a14:backgroundMark x1="49750" y1="37625" x2="49750" y2="42000"/>
                        </a14:backgroundRemoval>
                      </a14:imgEffect>
                    </a14:imgLayer>
                  </a14:imgProps>
                </a:ext>
                <a:ext uri="{28A0092B-C50C-407E-A947-70E740481C1C}">
                  <a14:useLocalDpi xmlns:a14="http://schemas.microsoft.com/office/drawing/2010/main" val="0"/>
                </a:ext>
              </a:extLst>
            </a:blip>
            <a:srcRect/>
            <a:stretch>
              <a:fillRect/>
            </a:stretch>
          </p:blipFill>
          <p:spPr bwMode="auto">
            <a:xfrm>
              <a:off x="1687204" y="3073734"/>
              <a:ext cx="2342492" cy="234249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A6D7C718-1B0F-8244-87B2-BF6C94808541}"/>
              </a:ext>
            </a:extLst>
          </p:cNvPr>
          <p:cNvGrpSpPr/>
          <p:nvPr/>
        </p:nvGrpSpPr>
        <p:grpSpPr>
          <a:xfrm>
            <a:off x="6323486" y="3799980"/>
            <a:ext cx="2934281" cy="630185"/>
            <a:chOff x="6964510" y="5656521"/>
            <a:chExt cx="2934281" cy="630185"/>
          </a:xfrm>
        </p:grpSpPr>
        <p:sp>
          <p:nvSpPr>
            <p:cNvPr id="60" name="Rectangle 59">
              <a:extLst>
                <a:ext uri="{FF2B5EF4-FFF2-40B4-BE49-F238E27FC236}">
                  <a16:creationId xmlns:a16="http://schemas.microsoft.com/office/drawing/2014/main" id="{E913E5AC-58A1-2543-BAED-DDED64367CBC}"/>
                </a:ext>
              </a:extLst>
            </p:cNvPr>
            <p:cNvSpPr/>
            <p:nvPr/>
          </p:nvSpPr>
          <p:spPr>
            <a:xfrm>
              <a:off x="7868823" y="5656521"/>
              <a:ext cx="2029968" cy="630185"/>
            </a:xfrm>
            <a:prstGeom prst="rect">
              <a:avLst/>
            </a:prstGeom>
            <a:ln>
              <a:noFill/>
            </a:ln>
            <a:scene3d>
              <a:camera prst="orthographicFront"/>
              <a:lightRig rig="threePt" dir="t"/>
            </a:scene3d>
            <a:sp3d>
              <a:bevelT w="139700" prst="cross"/>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solidFill>
                    <a:schemeClr val="accent2">
                      <a:lumMod val="50000"/>
                    </a:schemeClr>
                  </a:solidFill>
                </a:rPr>
                <a:t>tiền đề sai</a:t>
              </a:r>
              <a:endParaRPr sz="2300" dirty="0">
                <a:solidFill>
                  <a:schemeClr val="accent2">
                    <a:lumMod val="50000"/>
                  </a:schemeClr>
                </a:solidFill>
              </a:endParaRPr>
            </a:p>
          </p:txBody>
        </p:sp>
        <p:cxnSp>
          <p:nvCxnSpPr>
            <p:cNvPr id="61" name="Straight Arrow Connector 60">
              <a:extLst>
                <a:ext uri="{FF2B5EF4-FFF2-40B4-BE49-F238E27FC236}">
                  <a16:creationId xmlns:a16="http://schemas.microsoft.com/office/drawing/2014/main" id="{D5B8E2C6-9877-2D4C-AD9D-D51AC8064E71}"/>
                </a:ext>
              </a:extLst>
            </p:cNvPr>
            <p:cNvCxnSpPr/>
            <p:nvPr/>
          </p:nvCxnSpPr>
          <p:spPr>
            <a:xfrm flipV="1">
              <a:off x="6964510" y="5996696"/>
              <a:ext cx="1063922" cy="1587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cxnSp>
        <p:nvCxnSpPr>
          <p:cNvPr id="32" name="Straight Connector 31">
            <a:extLst>
              <a:ext uri="{FF2B5EF4-FFF2-40B4-BE49-F238E27FC236}">
                <a16:creationId xmlns:a16="http://schemas.microsoft.com/office/drawing/2014/main" id="{3C547626-8EDE-FC4D-B4CB-B2725D226525}"/>
              </a:ext>
            </a:extLst>
          </p:cNvPr>
          <p:cNvCxnSpPr>
            <a:cxnSpLocks/>
            <a:endCxn id="57" idx="2"/>
          </p:cNvCxnSpPr>
          <p:nvPr/>
        </p:nvCxnSpPr>
        <p:spPr>
          <a:xfrm>
            <a:off x="3875024" y="2043756"/>
            <a:ext cx="2331499" cy="3573796"/>
          </a:xfrm>
          <a:prstGeom prst="line">
            <a:avLst/>
          </a:prstGeom>
          <a:blipFill>
            <a:blip r:embed="rId7"/>
            <a:stretch>
              <a:fillRect/>
            </a:stretch>
          </a:blipFill>
          <a:ln>
            <a:noFill/>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7CEAED4E-30A9-9D40-9CFB-329B03D26E19}"/>
              </a:ext>
            </a:extLst>
          </p:cNvPr>
          <p:cNvGrpSpPr/>
          <p:nvPr/>
        </p:nvGrpSpPr>
        <p:grpSpPr>
          <a:xfrm>
            <a:off x="1441851" y="2806928"/>
            <a:ext cx="9529344" cy="2810624"/>
            <a:chOff x="1331328" y="6008169"/>
            <a:chExt cx="9529344" cy="2810624"/>
          </a:xfrm>
        </p:grpSpPr>
        <p:sp>
          <p:nvSpPr>
            <p:cNvPr id="31" name="Rectangle 30">
              <a:extLst>
                <a:ext uri="{FF2B5EF4-FFF2-40B4-BE49-F238E27FC236}">
                  <a16:creationId xmlns:a16="http://schemas.microsoft.com/office/drawing/2014/main" id="{D4A9BCEA-70D8-B941-B731-7CC3B441C816}"/>
                </a:ext>
              </a:extLst>
            </p:cNvPr>
            <p:cNvSpPr/>
            <p:nvPr/>
          </p:nvSpPr>
          <p:spPr>
            <a:xfrm>
              <a:off x="1331328" y="6008169"/>
              <a:ext cx="9529344" cy="2810624"/>
            </a:xfrm>
            <a:prstGeom prst="rect">
              <a:avLst/>
            </a:prstGeom>
            <a:blipFill>
              <a:blip r:embed="rId7"/>
              <a:stretch>
                <a:fillRect/>
              </a:stretch>
            </a:bli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1692000" rIns="2124000" rtlCol="0" anchor="ctr"/>
            <a:lstStyle/>
            <a:p>
              <a:pPr algn="just">
                <a:spcBef>
                  <a:spcPts val="600"/>
                </a:spcBef>
                <a:spcAft>
                  <a:spcPts val="600"/>
                </a:spcAft>
              </a:pPr>
              <a:r>
                <a:rPr lang="vi-VN" sz="2300" dirty="0">
                  <a:latin typeface="Arial" panose="020B0604020202020204" pitchFamily="34" charset="0"/>
                  <a:cs typeface="Arial" panose="020B0604020202020204" pitchFamily="34" charset="0"/>
                </a:rPr>
                <a:t>(1) Nếu Lan chạy thì Lan chuyển động.</a:t>
              </a:r>
            </a:p>
            <a:p>
              <a:pPr algn="just">
                <a:spcBef>
                  <a:spcPts val="600"/>
                </a:spcBef>
                <a:spcAft>
                  <a:spcPts val="600"/>
                </a:spcAft>
              </a:pPr>
              <a:r>
                <a:rPr lang="vi-VN" sz="2300" dirty="0">
                  <a:latin typeface="Arial" panose="020B0604020202020204" pitchFamily="34" charset="0"/>
                  <a:cs typeface="Arial" panose="020B0604020202020204" pitchFamily="34" charset="0"/>
                </a:rPr>
                <a:t>(2) Lan chuyển động.</a:t>
              </a:r>
            </a:p>
            <a:p>
              <a:pPr algn="just">
                <a:spcBef>
                  <a:spcPts val="600"/>
                </a:spcBef>
                <a:spcAft>
                  <a:spcPts val="600"/>
                </a:spcAft>
              </a:pPr>
              <a:r>
                <a:rPr lang="vi-VN" sz="2300" dirty="0">
                  <a:latin typeface="Arial" panose="020B0604020202020204" pitchFamily="34" charset="0"/>
                  <a:cs typeface="Arial" panose="020B0604020202020204" pitchFamily="34" charset="0"/>
                </a:rPr>
                <a:t>(3) Lan chạy.</a:t>
              </a:r>
            </a:p>
            <a:p>
              <a:pPr algn="just">
                <a:spcBef>
                  <a:spcPts val="600"/>
                </a:spcBef>
                <a:spcAft>
                  <a:spcPts val="600"/>
                </a:spcAft>
              </a:pPr>
              <a:endParaRPr sz="2300"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9215B16E-83B6-114D-914D-AC8696E1A5CB}"/>
                </a:ext>
              </a:extLst>
            </p:cNvPr>
            <p:cNvCxnSpPr/>
            <p:nvPr/>
          </p:nvCxnSpPr>
          <p:spPr>
            <a:xfrm>
              <a:off x="3138583" y="7388138"/>
              <a:ext cx="2591735" cy="0"/>
            </a:xfrm>
            <a:prstGeom prst="line">
              <a:avLst/>
            </a:prstGeom>
            <a:blipFill>
              <a:blip r:embed="rId7"/>
              <a:stretch>
                <a:fillRect/>
              </a:stretch>
            </a:blipFill>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6DB221FD-C747-ED4D-B921-49B943F0CDA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705" b="96477" l="1577" r="89865">
                          <a14:foregroundMark x1="44595" y1="6376" x2="52703" y2="5705"/>
                          <a14:foregroundMark x1="64414" y1="92617" x2="64414" y2="92617"/>
                          <a14:foregroundMark x1="4279" y1="81208" x2="4279" y2="81208"/>
                          <a14:foregroundMark x1="5180" y1="82550" x2="5180" y2="82550"/>
                          <a14:foregroundMark x1="3378" y1="81208" x2="3378" y2="81208"/>
                          <a14:foregroundMark x1="6081" y1="84564" x2="6081" y2="84564"/>
                          <a14:foregroundMark x1="30405" y1="92617" x2="35811" y2="93289"/>
                          <a14:foregroundMark x1="52703" y1="93960" x2="52703" y2="93960"/>
                          <a14:foregroundMark x1="61712" y1="94631" x2="74324" y2="96644"/>
                          <a14:foregroundMark x1="74324" y1="90604" x2="82432" y2="91275"/>
                          <a14:foregroundMark x1="72523" y1="88591" x2="77928" y2="89262"/>
                          <a14:foregroundMark x1="78829" y1="89262" x2="85135" y2="91275"/>
                          <a14:foregroundMark x1="16892" y1="91946" x2="41892" y2="92617"/>
                          <a14:foregroundMark x1="41892" y1="91275" x2="50000" y2="91946"/>
                          <a14:foregroundMark x1="9439" y1="87248" x2="15090" y2="87248"/>
                          <a14:foregroundMark x1="4279" y1="80537" x2="4279" y2="80537"/>
                          <a14:foregroundMark x1="3669" y1="80547" x2="4864" y2="79212"/>
                          <a14:foregroundMark x1="2878" y1="81431" x2="3647" y2="80571"/>
                          <a14:foregroundMark x1="2477" y1="81879" x2="2291" y2="82087"/>
                          <a14:foregroundMark x1="47297" y1="92617" x2="55405" y2="91275"/>
                          <a14:foregroundMark x1="1577" y1="93289" x2="6982" y2="94631"/>
                          <a14:foregroundMark x1="4931" y1="81487" x2="5180" y2="81208"/>
                          <a14:foregroundMark x1="3299" y1="83310" x2="3627" y2="82943"/>
                          <a14:foregroundMark x1="2069" y1="84685" x2="3025" y2="83616"/>
                          <a14:foregroundMark x1="1577" y1="85235" x2="1577" y2="85235"/>
                          <a14:foregroundMark x1="10586" y1="82550" x2="10586" y2="82550"/>
                          <a14:foregroundMark x1="9977" y1="83685" x2="10586" y2="82550"/>
                          <a14:backgroundMark x1="1577" y1="83893" x2="1577" y2="83893"/>
                          <a14:backgroundMark x1="2477" y1="83221" x2="3378" y2="76510"/>
                          <a14:backgroundMark x1="2208" y1="84033" x2="1577" y2="81208"/>
                          <a14:backgroundMark x1="4469" y1="80906" x2="5180" y2="78523"/>
                          <a14:backgroundMark x1="1577" y1="87919" x2="6982" y2="89262"/>
                          <a14:backgroundMark x1="1577" y1="85235" x2="676" y2="81208"/>
                          <a14:backgroundMark x1="3378" y1="85235" x2="5180" y2="79195"/>
                          <a14:backgroundMark x1="5180" y1="87248" x2="5180" y2="87248"/>
                          <a14:backgroundMark x1="5180" y1="87248" x2="5180" y2="87248"/>
                          <a14:backgroundMark x1="3378" y1="87248" x2="7883" y2="87919"/>
                          <a14:backgroundMark x1="6982" y1="87248" x2="6982" y2="87248"/>
                          <a14:backgroundMark x1="6982" y1="86577" x2="6982" y2="86577"/>
                          <a14:backgroundMark x1="3378" y1="79195" x2="4279" y2="79195"/>
                          <a14:backgroundMark x1="6081" y1="85906" x2="10360" y2="86242"/>
                          <a14:backgroundMark x1="6081" y1="77181" x2="8784" y2="74329"/>
                          <a14:backgroundMark x1="225" y1="85906" x2="2703" y2="80034"/>
                          <a14:backgroundMark x1="3153" y1="83893" x2="2252" y2="81040"/>
                          <a14:backgroundMark x1="3604" y1="85235" x2="2703" y2="81040"/>
                        </a14:backgroundRemoval>
                      </a14:imgEffect>
                    </a14:imgLayer>
                  </a14:imgProps>
                </a:ext>
              </a:extLst>
            </a:blip>
            <a:stretch>
              <a:fillRect/>
            </a:stretch>
          </p:blipFill>
          <p:spPr>
            <a:xfrm>
              <a:off x="1531335" y="6557965"/>
              <a:ext cx="1644550" cy="2207549"/>
            </a:xfrm>
            <a:prstGeom prst="rect">
              <a:avLst/>
            </a:prstGeom>
          </p:spPr>
        </p:pic>
      </p:grpSp>
      <p:grpSp>
        <p:nvGrpSpPr>
          <p:cNvPr id="1041" name="Group 1040">
            <a:extLst>
              <a:ext uri="{FF2B5EF4-FFF2-40B4-BE49-F238E27FC236}">
                <a16:creationId xmlns:a16="http://schemas.microsoft.com/office/drawing/2014/main" id="{482B9BE4-E83D-AA47-AFBD-9E3CD752A391}"/>
              </a:ext>
            </a:extLst>
          </p:cNvPr>
          <p:cNvGrpSpPr/>
          <p:nvPr/>
        </p:nvGrpSpPr>
        <p:grpSpPr>
          <a:xfrm>
            <a:off x="7105999" y="3127380"/>
            <a:ext cx="3602688" cy="2300238"/>
            <a:chOff x="7105999" y="3127380"/>
            <a:chExt cx="3602688" cy="2300238"/>
          </a:xfrm>
        </p:grpSpPr>
        <p:sp>
          <p:nvSpPr>
            <p:cNvPr id="41" name="TextBox 40">
              <a:extLst>
                <a:ext uri="{FF2B5EF4-FFF2-40B4-BE49-F238E27FC236}">
                  <a16:creationId xmlns:a16="http://schemas.microsoft.com/office/drawing/2014/main" id="{C483D9A3-9042-2B45-9A40-C27B9C90C2C1}"/>
                </a:ext>
              </a:extLst>
            </p:cNvPr>
            <p:cNvSpPr txBox="1"/>
            <p:nvPr/>
          </p:nvSpPr>
          <p:spPr>
            <a:xfrm>
              <a:off x="7105999" y="5058286"/>
              <a:ext cx="3246402" cy="369332"/>
            </a:xfrm>
            <a:prstGeom prst="rect">
              <a:avLst/>
            </a:prstGeom>
            <a:noFill/>
          </p:spPr>
          <p:txBody>
            <a:bodyPr wrap="none" rtlCol="0">
              <a:spAutoFit/>
            </a:bodyPr>
            <a:lstStyle/>
            <a:p>
              <a:r>
                <a:rPr lang="vi-VN" b="1" dirty="0">
                  <a:solidFill>
                    <a:srgbClr val="FF0000"/>
                  </a:solidFill>
                </a:rPr>
                <a:t>Cấu trúc logic không hợp lệ</a:t>
              </a:r>
              <a:endParaRPr b="1" dirty="0">
                <a:solidFill>
                  <a:srgbClr val="FF0000"/>
                </a:solidFill>
              </a:endParaRPr>
            </a:p>
          </p:txBody>
        </p:sp>
        <p:sp>
          <p:nvSpPr>
            <p:cNvPr id="1037" name="Rectangle 1036">
              <a:extLst>
                <a:ext uri="{FF2B5EF4-FFF2-40B4-BE49-F238E27FC236}">
                  <a16:creationId xmlns:a16="http://schemas.microsoft.com/office/drawing/2014/main" id="{AA9E4D9F-A66F-224C-8D6D-A00DE357B4BC}"/>
                </a:ext>
              </a:extLst>
            </p:cNvPr>
            <p:cNvSpPr/>
            <p:nvPr/>
          </p:nvSpPr>
          <p:spPr>
            <a:xfrm>
              <a:off x="8236788" y="3127380"/>
              <a:ext cx="2471899" cy="1814261"/>
            </a:xfrm>
            <a:prstGeom prst="rect">
              <a:avLst/>
            </a:prstGeom>
            <a:solidFill>
              <a:schemeClr val="accent6">
                <a:lumMod val="20000"/>
                <a:lumOff val="8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6000">
                <a:spcBef>
                  <a:spcPts val="600"/>
                </a:spcBef>
                <a:spcAft>
                  <a:spcPts val="600"/>
                </a:spcAft>
              </a:pPr>
              <a:r>
                <a:rPr lang="vi-VN" sz="2300" dirty="0">
                  <a:solidFill>
                    <a:schemeClr val="tx1"/>
                  </a:solidFill>
                </a:rPr>
                <a:t>(1) Nếu P thì Q</a:t>
              </a:r>
            </a:p>
            <a:p>
              <a:pPr marL="216000">
                <a:spcBef>
                  <a:spcPts val="600"/>
                </a:spcBef>
                <a:spcAft>
                  <a:spcPts val="600"/>
                </a:spcAft>
              </a:pPr>
              <a:r>
                <a:rPr lang="vi-VN" sz="2300" dirty="0">
                  <a:solidFill>
                    <a:schemeClr val="tx1"/>
                  </a:solidFill>
                </a:rPr>
                <a:t>(2) Q</a:t>
              </a:r>
            </a:p>
            <a:p>
              <a:pPr marL="216000">
                <a:spcBef>
                  <a:spcPts val="600"/>
                </a:spcBef>
                <a:spcAft>
                  <a:spcPts val="600"/>
                </a:spcAft>
              </a:pPr>
              <a:r>
                <a:rPr lang="vi-VN" sz="2300" dirty="0">
                  <a:solidFill>
                    <a:schemeClr val="tx1"/>
                  </a:solidFill>
                </a:rPr>
                <a:t>(3) P</a:t>
              </a:r>
            </a:p>
          </p:txBody>
        </p:sp>
        <p:cxnSp>
          <p:nvCxnSpPr>
            <p:cNvPr id="1039" name="Straight Connector 1038">
              <a:extLst>
                <a:ext uri="{FF2B5EF4-FFF2-40B4-BE49-F238E27FC236}">
                  <a16:creationId xmlns:a16="http://schemas.microsoft.com/office/drawing/2014/main" id="{297AD552-5655-5D45-8039-5A255B479BEB}"/>
                </a:ext>
              </a:extLst>
            </p:cNvPr>
            <p:cNvCxnSpPr>
              <a:cxnSpLocks/>
            </p:cNvCxnSpPr>
            <p:nvPr/>
          </p:nvCxnSpPr>
          <p:spPr>
            <a:xfrm>
              <a:off x="8620359" y="4260049"/>
              <a:ext cx="1359919" cy="0"/>
            </a:xfrm>
            <a:prstGeom prst="line">
              <a:avLst/>
            </a:prstGeom>
          </p:spPr>
          <p:style>
            <a:lnRef idx="2">
              <a:schemeClr val="dk1"/>
            </a:lnRef>
            <a:fillRef idx="0">
              <a:schemeClr val="dk1"/>
            </a:fillRef>
            <a:effectRef idx="1">
              <a:schemeClr val="dk1"/>
            </a:effectRef>
            <a:fontRef idx="minor">
              <a:schemeClr val="tx1"/>
            </a:fontRef>
          </p:style>
        </p:cxnSp>
      </p:grpSp>
      <p:grpSp>
        <p:nvGrpSpPr>
          <p:cNvPr id="85" name="Group 84">
            <a:extLst>
              <a:ext uri="{FF2B5EF4-FFF2-40B4-BE49-F238E27FC236}">
                <a16:creationId xmlns:a16="http://schemas.microsoft.com/office/drawing/2014/main" id="{F6A55A8D-9A04-FA49-AC76-B7C0354F38B5}"/>
              </a:ext>
            </a:extLst>
          </p:cNvPr>
          <p:cNvGrpSpPr/>
          <p:nvPr/>
        </p:nvGrpSpPr>
        <p:grpSpPr>
          <a:xfrm>
            <a:off x="1441851" y="2808336"/>
            <a:ext cx="9529344" cy="2810624"/>
            <a:chOff x="1441851" y="2806928"/>
            <a:chExt cx="9529344" cy="2810624"/>
          </a:xfrm>
        </p:grpSpPr>
        <p:sp>
          <p:nvSpPr>
            <p:cNvPr id="86" name="Rectangle 85">
              <a:extLst>
                <a:ext uri="{FF2B5EF4-FFF2-40B4-BE49-F238E27FC236}">
                  <a16:creationId xmlns:a16="http://schemas.microsoft.com/office/drawing/2014/main" id="{346FFE90-E031-9243-82AF-606ED8BB62FA}"/>
                </a:ext>
              </a:extLst>
            </p:cNvPr>
            <p:cNvSpPr/>
            <p:nvPr/>
          </p:nvSpPr>
          <p:spPr>
            <a:xfrm>
              <a:off x="1441851" y="2806928"/>
              <a:ext cx="9529344" cy="2810624"/>
            </a:xfrm>
            <a:prstGeom prst="rect">
              <a:avLst/>
            </a:prstGeom>
            <a:blipFill>
              <a:blip r:embed="rId7"/>
              <a:stretch>
                <a:fillRect/>
              </a:stretch>
            </a:bli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2340000" rIns="1440000" rtlCol="0" anchor="ctr"/>
            <a:lstStyle/>
            <a:p>
              <a:pPr algn="just">
                <a:spcBef>
                  <a:spcPts val="600"/>
                </a:spcBef>
                <a:spcAft>
                  <a:spcPts val="600"/>
                </a:spcAft>
              </a:pPr>
              <a:r>
                <a:rPr lang="vi-VN" sz="2300" dirty="0">
                  <a:latin typeface="Arial" panose="020B0604020202020204" pitchFamily="34" charset="0"/>
                  <a:cs typeface="Arial" panose="020B0604020202020204" pitchFamily="34" charset="0"/>
                </a:rPr>
                <a:t>(1) Mọi người đều chết.</a:t>
              </a:r>
            </a:p>
            <a:p>
              <a:pPr algn="just">
                <a:spcBef>
                  <a:spcPts val="600"/>
                </a:spcBef>
                <a:spcAft>
                  <a:spcPts val="600"/>
                </a:spcAft>
              </a:pPr>
              <a:r>
                <a:rPr lang="vi-VN" sz="2300" dirty="0">
                  <a:latin typeface="Arial" panose="020B0604020202020204" pitchFamily="34" charset="0"/>
                  <a:cs typeface="Arial" panose="020B0604020202020204" pitchFamily="34" charset="0"/>
                </a:rPr>
                <a:t>(2) Socrates là người.</a:t>
              </a:r>
            </a:p>
            <a:p>
              <a:pPr algn="just">
                <a:spcBef>
                  <a:spcPts val="600"/>
                </a:spcBef>
                <a:spcAft>
                  <a:spcPts val="600"/>
                </a:spcAft>
              </a:pPr>
              <a:r>
                <a:rPr lang="vi-VN" sz="2300" dirty="0">
                  <a:latin typeface="Arial" panose="020B0604020202020204" pitchFamily="34" charset="0"/>
                  <a:cs typeface="Arial" panose="020B0604020202020204" pitchFamily="34" charset="0"/>
                </a:rPr>
                <a:t>(3) Socrates phải chết.</a:t>
              </a:r>
            </a:p>
            <a:p>
              <a:pPr algn="just">
                <a:spcBef>
                  <a:spcPts val="600"/>
                </a:spcBef>
                <a:spcAft>
                  <a:spcPts val="600"/>
                </a:spcAft>
              </a:pPr>
              <a:endParaRPr sz="2300" dirty="0">
                <a:latin typeface="Arial" panose="020B0604020202020204"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3C0EF68C-C6B6-1449-BB11-ABB8796EDC18}"/>
                </a:ext>
              </a:extLst>
            </p:cNvPr>
            <p:cNvCxnSpPr/>
            <p:nvPr/>
          </p:nvCxnSpPr>
          <p:spPr>
            <a:xfrm>
              <a:off x="3884881" y="4236050"/>
              <a:ext cx="2591735" cy="0"/>
            </a:xfrm>
            <a:prstGeom prst="line">
              <a:avLst/>
            </a:prstGeom>
            <a:blipFill>
              <a:blip r:embed="rId7"/>
              <a:stretch>
                <a:fillRect/>
              </a:stretch>
            </a:blipFill>
          </p:spPr>
          <p:style>
            <a:lnRef idx="2">
              <a:schemeClr val="dk1"/>
            </a:lnRef>
            <a:fillRef idx="0">
              <a:schemeClr val="dk1"/>
            </a:fillRef>
            <a:effectRef idx="1">
              <a:schemeClr val="dk1"/>
            </a:effectRef>
            <a:fontRef idx="minor">
              <a:schemeClr val="tx1"/>
            </a:fontRef>
          </p:style>
        </p:cxnSp>
        <p:pic>
          <p:nvPicPr>
            <p:cNvPr id="88" name="Picture 87">
              <a:extLst>
                <a:ext uri="{FF2B5EF4-FFF2-40B4-BE49-F238E27FC236}">
                  <a16:creationId xmlns:a16="http://schemas.microsoft.com/office/drawing/2014/main" id="{A10FDB61-119D-234B-BB72-ECB02426E2A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143" b="94911" l="9950" r="93478">
                          <a14:foregroundMark x1="47492" y1="13214" x2="69398" y2="9464"/>
                          <a14:foregroundMark x1="69398" y1="9464" x2="69565" y2="9643"/>
                          <a14:foregroundMark x1="56856" y1="7143" x2="70485" y2="7679"/>
                          <a14:foregroundMark x1="67224" y1="77857" x2="88545" y2="79643"/>
                          <a14:foregroundMark x1="88545" y1="79643" x2="90635" y2="82321"/>
                          <a14:foregroundMark x1="91137" y1="84375" x2="93478" y2="94911"/>
                          <a14:foregroundMark x1="18395" y1="37232" x2="10870" y2="55268"/>
                          <a14:foregroundMark x1="44231" y1="87857" x2="64381" y2="85357"/>
                        </a14:backgroundRemoval>
                      </a14:imgEffect>
                    </a14:imgLayer>
                  </a14:imgProps>
                </a:ext>
              </a:extLst>
            </a:blip>
            <a:stretch>
              <a:fillRect/>
            </a:stretch>
          </p:blipFill>
          <p:spPr>
            <a:xfrm>
              <a:off x="1641107" y="3358852"/>
              <a:ext cx="2042681" cy="1912879"/>
            </a:xfrm>
            <a:prstGeom prst="rect">
              <a:avLst/>
            </a:prstGeom>
          </p:spPr>
        </p:pic>
      </p:grpSp>
      <p:grpSp>
        <p:nvGrpSpPr>
          <p:cNvPr id="89" name="Group 88">
            <a:extLst>
              <a:ext uri="{FF2B5EF4-FFF2-40B4-BE49-F238E27FC236}">
                <a16:creationId xmlns:a16="http://schemas.microsoft.com/office/drawing/2014/main" id="{353464C1-A85B-0844-B3E2-C63AEC3705A2}"/>
              </a:ext>
            </a:extLst>
          </p:cNvPr>
          <p:cNvGrpSpPr/>
          <p:nvPr/>
        </p:nvGrpSpPr>
        <p:grpSpPr>
          <a:xfrm>
            <a:off x="7087965" y="3166080"/>
            <a:ext cx="3105337" cy="2177439"/>
            <a:chOff x="7087965" y="3164672"/>
            <a:chExt cx="3105337" cy="2177439"/>
          </a:xfrm>
        </p:grpSpPr>
        <p:grpSp>
          <p:nvGrpSpPr>
            <p:cNvPr id="90" name="Group 89">
              <a:extLst>
                <a:ext uri="{FF2B5EF4-FFF2-40B4-BE49-F238E27FC236}">
                  <a16:creationId xmlns:a16="http://schemas.microsoft.com/office/drawing/2014/main" id="{EE9E72D7-28D4-744B-818E-2CB82179C1AE}"/>
                </a:ext>
              </a:extLst>
            </p:cNvPr>
            <p:cNvGrpSpPr/>
            <p:nvPr/>
          </p:nvGrpSpPr>
          <p:grpSpPr>
            <a:xfrm>
              <a:off x="7380929" y="3164672"/>
              <a:ext cx="2331499" cy="1656335"/>
              <a:chOff x="7705355" y="3187500"/>
              <a:chExt cx="2331499" cy="1656335"/>
            </a:xfrm>
          </p:grpSpPr>
          <p:sp>
            <p:nvSpPr>
              <p:cNvPr id="92" name="Rectangle 91">
                <a:extLst>
                  <a:ext uri="{FF2B5EF4-FFF2-40B4-BE49-F238E27FC236}">
                    <a16:creationId xmlns:a16="http://schemas.microsoft.com/office/drawing/2014/main" id="{BC790EC4-890D-514C-9705-8833D35D1AC4}"/>
                  </a:ext>
                </a:extLst>
              </p:cNvPr>
              <p:cNvSpPr/>
              <p:nvPr/>
            </p:nvSpPr>
            <p:spPr>
              <a:xfrm>
                <a:off x="7705355" y="3187500"/>
                <a:ext cx="2331499" cy="1656335"/>
              </a:xfrm>
              <a:prstGeom prst="rect">
                <a:avLst/>
              </a:prstGeom>
              <a:solidFill>
                <a:schemeClr val="accent6">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spcBef>
                    <a:spcPts val="600"/>
                  </a:spcBef>
                  <a:spcAft>
                    <a:spcPts val="600"/>
                  </a:spcAft>
                </a:pPr>
                <a:r>
                  <a:rPr lang="vi-VN" sz="2300" dirty="0">
                    <a:latin typeface="Arial" panose="020B0604020202020204" pitchFamily="34" charset="0"/>
                    <a:cs typeface="Arial" panose="020B0604020202020204" pitchFamily="34" charset="0"/>
                  </a:rPr>
                  <a:t>(1) Mọi M là P</a:t>
                </a:r>
              </a:p>
              <a:p>
                <a:pPr algn="ctr">
                  <a:spcBef>
                    <a:spcPts val="600"/>
                  </a:spcBef>
                  <a:spcAft>
                    <a:spcPts val="600"/>
                  </a:spcAft>
                </a:pPr>
                <a:r>
                  <a:rPr lang="vi-VN" sz="2300" dirty="0">
                    <a:latin typeface="Arial" panose="020B0604020202020204" pitchFamily="34" charset="0"/>
                    <a:cs typeface="Arial" panose="020B0604020202020204" pitchFamily="34" charset="0"/>
                  </a:rPr>
                  <a:t>(2) Mọi S là M</a:t>
                </a:r>
              </a:p>
              <a:p>
                <a:pPr algn="ctr">
                  <a:spcBef>
                    <a:spcPts val="600"/>
                  </a:spcBef>
                  <a:spcAft>
                    <a:spcPts val="600"/>
                  </a:spcAft>
                </a:pPr>
                <a:r>
                  <a:rPr lang="vi-VN" sz="2300" dirty="0">
                    <a:latin typeface="Arial" panose="020B0604020202020204" pitchFamily="34" charset="0"/>
                    <a:cs typeface="Arial" panose="020B0604020202020204" pitchFamily="34" charset="0"/>
                  </a:rPr>
                  <a:t>(3) Mọi S là P</a:t>
                </a:r>
                <a:endParaRPr sz="2300" dirty="0">
                  <a:latin typeface="Arial" panose="020B0604020202020204"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1F0E19D9-3F49-A74E-B1E9-C977A11F2668}"/>
                  </a:ext>
                </a:extLst>
              </p:cNvPr>
              <p:cNvCxnSpPr/>
              <p:nvPr/>
            </p:nvCxnSpPr>
            <p:spPr>
              <a:xfrm>
                <a:off x="8066688" y="4269895"/>
                <a:ext cx="1542194" cy="0"/>
              </a:xfrm>
              <a:prstGeom prst="line">
                <a:avLst/>
              </a:prstGeom>
            </p:spPr>
            <p:style>
              <a:lnRef idx="2">
                <a:schemeClr val="dk1"/>
              </a:lnRef>
              <a:fillRef idx="0">
                <a:schemeClr val="dk1"/>
              </a:fillRef>
              <a:effectRef idx="1">
                <a:schemeClr val="dk1"/>
              </a:effectRef>
              <a:fontRef idx="minor">
                <a:schemeClr val="tx1"/>
              </a:fontRef>
            </p:style>
          </p:cxnSp>
        </p:grpSp>
        <p:sp>
          <p:nvSpPr>
            <p:cNvPr id="91" name="TextBox 90">
              <a:extLst>
                <a:ext uri="{FF2B5EF4-FFF2-40B4-BE49-F238E27FC236}">
                  <a16:creationId xmlns:a16="http://schemas.microsoft.com/office/drawing/2014/main" id="{16B2CC6D-0385-F14A-B1FE-47728CC4F876}"/>
                </a:ext>
              </a:extLst>
            </p:cNvPr>
            <p:cNvSpPr txBox="1"/>
            <p:nvPr/>
          </p:nvSpPr>
          <p:spPr>
            <a:xfrm>
              <a:off x="7087965" y="4972779"/>
              <a:ext cx="3105337" cy="369332"/>
            </a:xfrm>
            <a:prstGeom prst="rect">
              <a:avLst/>
            </a:prstGeom>
            <a:noFill/>
          </p:spPr>
          <p:txBody>
            <a:bodyPr wrap="none" rtlCol="0">
              <a:spAutoFit/>
            </a:bodyPr>
            <a:lstStyle/>
            <a:p>
              <a:r>
                <a:rPr lang="vi-VN" b="1" dirty="0">
                  <a:solidFill>
                    <a:srgbClr val="C00000"/>
                  </a:solidFill>
                </a:rPr>
                <a:t>Cấu trúc logic hợp quy tắc</a:t>
              </a:r>
              <a:endParaRPr b="1" dirty="0">
                <a:solidFill>
                  <a:srgbClr val="C00000"/>
                </a:solidFill>
              </a:endParaRPr>
            </a:p>
          </p:txBody>
        </p:sp>
      </p:grpSp>
      <p:grpSp>
        <p:nvGrpSpPr>
          <p:cNvPr id="95" name="Group 94">
            <a:extLst>
              <a:ext uri="{FF2B5EF4-FFF2-40B4-BE49-F238E27FC236}">
                <a16:creationId xmlns:a16="http://schemas.microsoft.com/office/drawing/2014/main" id="{40DB895F-7D80-2749-BF09-BAA012B962D4}"/>
              </a:ext>
            </a:extLst>
          </p:cNvPr>
          <p:cNvGrpSpPr/>
          <p:nvPr/>
        </p:nvGrpSpPr>
        <p:grpSpPr>
          <a:xfrm>
            <a:off x="1407829" y="2823206"/>
            <a:ext cx="9563366" cy="2810624"/>
            <a:chOff x="1576827" y="6367336"/>
            <a:chExt cx="9563366" cy="2810624"/>
          </a:xfrm>
        </p:grpSpPr>
        <p:sp>
          <p:nvSpPr>
            <p:cNvPr id="96" name="Rectangle 95">
              <a:extLst>
                <a:ext uri="{FF2B5EF4-FFF2-40B4-BE49-F238E27FC236}">
                  <a16:creationId xmlns:a16="http://schemas.microsoft.com/office/drawing/2014/main" id="{42022A98-BD8A-964B-9E17-8CF72AE47B57}"/>
                </a:ext>
              </a:extLst>
            </p:cNvPr>
            <p:cNvSpPr/>
            <p:nvPr/>
          </p:nvSpPr>
          <p:spPr>
            <a:xfrm>
              <a:off x="1610849" y="6367336"/>
              <a:ext cx="9529344" cy="2810624"/>
            </a:xfrm>
            <a:prstGeom prst="rect">
              <a:avLst/>
            </a:prstGeom>
            <a:blipFill>
              <a:blip r:embed="rId7"/>
              <a:stretch>
                <a:fillRect/>
              </a:stretch>
            </a:bli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2160000" rIns="1440000" rtlCol="0" anchor="ctr"/>
            <a:lstStyle/>
            <a:p>
              <a:pPr algn="just">
                <a:spcBef>
                  <a:spcPts val="600"/>
                </a:spcBef>
                <a:spcAft>
                  <a:spcPts val="600"/>
                </a:spcAft>
              </a:pPr>
              <a:r>
                <a:rPr lang="vi-VN" sz="2300" dirty="0">
                  <a:latin typeface="Arial" panose="020B0604020202020204" pitchFamily="34" charset="0"/>
                  <a:cs typeface="Arial" panose="020B0604020202020204" pitchFamily="34" charset="0"/>
                </a:rPr>
                <a:t>(1) Chó là con vật có bốn chân.</a:t>
              </a:r>
            </a:p>
            <a:p>
              <a:pPr algn="just">
                <a:spcBef>
                  <a:spcPts val="600"/>
                </a:spcBef>
                <a:spcAft>
                  <a:spcPts val="600"/>
                </a:spcAft>
              </a:pPr>
              <a:r>
                <a:rPr lang="vi-VN" sz="2300" dirty="0">
                  <a:latin typeface="Arial" panose="020B0604020202020204" pitchFamily="34" charset="0"/>
                  <a:cs typeface="Arial" panose="020B0604020202020204" pitchFamily="34" charset="0"/>
                </a:rPr>
                <a:t>(2) Mèo là con vật có bốn chân.</a:t>
              </a:r>
            </a:p>
            <a:p>
              <a:pPr algn="just">
                <a:spcBef>
                  <a:spcPts val="600"/>
                </a:spcBef>
                <a:spcAft>
                  <a:spcPts val="600"/>
                </a:spcAft>
              </a:pPr>
              <a:r>
                <a:rPr lang="vi-VN" sz="2300" dirty="0">
                  <a:latin typeface="Arial" panose="020B0604020202020204" pitchFamily="34" charset="0"/>
                  <a:cs typeface="Arial" panose="020B0604020202020204" pitchFamily="34" charset="0"/>
                </a:rPr>
                <a:t>(3) Chó là mèo.</a:t>
              </a:r>
            </a:p>
            <a:p>
              <a:pPr algn="just">
                <a:spcBef>
                  <a:spcPts val="600"/>
                </a:spcBef>
                <a:spcAft>
                  <a:spcPts val="600"/>
                </a:spcAft>
              </a:pPr>
              <a:endParaRPr sz="2300" dirty="0">
                <a:latin typeface="Arial" panose="020B0604020202020204"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855CC24E-C758-9347-938E-F970778981BA}"/>
                </a:ext>
              </a:extLst>
            </p:cNvPr>
            <p:cNvCxnSpPr>
              <a:cxnSpLocks/>
            </p:cNvCxnSpPr>
            <p:nvPr/>
          </p:nvCxnSpPr>
          <p:spPr>
            <a:xfrm>
              <a:off x="4136559" y="7778163"/>
              <a:ext cx="3149142" cy="0"/>
            </a:xfrm>
            <a:prstGeom prst="line">
              <a:avLst/>
            </a:prstGeom>
          </p:spPr>
          <p:style>
            <a:lnRef idx="2">
              <a:schemeClr val="dk1"/>
            </a:lnRef>
            <a:fillRef idx="0">
              <a:schemeClr val="dk1"/>
            </a:fillRef>
            <a:effectRef idx="1">
              <a:schemeClr val="dk1"/>
            </a:effectRef>
            <a:fontRef idx="minor">
              <a:schemeClr val="tx1"/>
            </a:fontRef>
          </p:style>
        </p:cxnSp>
        <p:pic>
          <p:nvPicPr>
            <p:cNvPr id="98" name="Picture 6" descr="Chó rượt đuổi mèo">
              <a:extLst>
                <a:ext uri="{FF2B5EF4-FFF2-40B4-BE49-F238E27FC236}">
                  <a16:creationId xmlns:a16="http://schemas.microsoft.com/office/drawing/2014/main" id="{986C9EAD-E158-FE46-B8B5-AFDA58E3082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940" b="93976" l="5400" r="94400">
                          <a14:foregroundMark x1="6800" y1="85241" x2="5600" y2="90964"/>
                          <a14:foregroundMark x1="28000" y1="94277" x2="28000" y2="94277"/>
                          <a14:foregroundMark x1="94400" y1="81325" x2="91000" y2="78313"/>
                          <a14:foregroundMark x1="91800" y1="80120" x2="88000" y2="81325"/>
                        </a14:backgroundRemoval>
                      </a14:imgEffect>
                    </a14:imgLayer>
                  </a14:imgProps>
                </a:ext>
                <a:ext uri="{28A0092B-C50C-407E-A947-70E740481C1C}">
                  <a14:useLocalDpi xmlns:a14="http://schemas.microsoft.com/office/drawing/2010/main" val="0"/>
                </a:ext>
              </a:extLst>
            </a:blip>
            <a:srcRect/>
            <a:stretch>
              <a:fillRect/>
            </a:stretch>
          </p:blipFill>
          <p:spPr bwMode="auto">
            <a:xfrm>
              <a:off x="1576827" y="6989419"/>
              <a:ext cx="2601930" cy="19128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45B1B523-2211-8C41-A6FD-0EAEDF6BCDEF}"/>
              </a:ext>
            </a:extLst>
          </p:cNvPr>
          <p:cNvGrpSpPr/>
          <p:nvPr/>
        </p:nvGrpSpPr>
        <p:grpSpPr>
          <a:xfrm>
            <a:off x="6722274" y="3254081"/>
            <a:ext cx="3861955" cy="2138029"/>
            <a:chOff x="6955552" y="6072237"/>
            <a:chExt cx="3861955" cy="2138029"/>
          </a:xfrm>
        </p:grpSpPr>
        <p:sp>
          <p:nvSpPr>
            <p:cNvPr id="100" name="Rectangle 99">
              <a:extLst>
                <a:ext uri="{FF2B5EF4-FFF2-40B4-BE49-F238E27FC236}">
                  <a16:creationId xmlns:a16="http://schemas.microsoft.com/office/drawing/2014/main" id="{85A4098F-DCDD-7748-A266-AB13D026D377}"/>
                </a:ext>
              </a:extLst>
            </p:cNvPr>
            <p:cNvSpPr/>
            <p:nvPr/>
          </p:nvSpPr>
          <p:spPr>
            <a:xfrm>
              <a:off x="8211028" y="6072237"/>
              <a:ext cx="2289444" cy="1671491"/>
            </a:xfrm>
            <a:prstGeom prst="rect">
              <a:avLst/>
            </a:prstGeom>
            <a:solidFill>
              <a:schemeClr val="accent6">
                <a:lumMod val="20000"/>
                <a:lumOff val="80000"/>
              </a:schemeClr>
            </a:solid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spcBef>
                  <a:spcPts val="600"/>
                </a:spcBef>
                <a:spcAft>
                  <a:spcPts val="600"/>
                </a:spcAft>
              </a:pPr>
              <a:r>
                <a:rPr lang="vi-VN" sz="2300" dirty="0"/>
                <a:t>(1) S là M</a:t>
              </a:r>
            </a:p>
            <a:p>
              <a:pPr algn="ctr">
                <a:spcBef>
                  <a:spcPts val="600"/>
                </a:spcBef>
                <a:spcAft>
                  <a:spcPts val="600"/>
                </a:spcAft>
              </a:pPr>
              <a:r>
                <a:rPr lang="vi-VN" sz="2300" dirty="0"/>
                <a:t>(2) P là M</a:t>
              </a:r>
            </a:p>
            <a:p>
              <a:pPr algn="ctr">
                <a:spcBef>
                  <a:spcPts val="600"/>
                </a:spcBef>
                <a:spcAft>
                  <a:spcPts val="600"/>
                </a:spcAft>
              </a:pPr>
              <a:r>
                <a:rPr lang="vi-VN" sz="2300" dirty="0"/>
                <a:t>(3) S là P</a:t>
              </a:r>
              <a:endParaRPr sz="2300" dirty="0"/>
            </a:p>
          </p:txBody>
        </p:sp>
        <p:cxnSp>
          <p:nvCxnSpPr>
            <p:cNvPr id="101" name="Straight Connector 100">
              <a:extLst>
                <a:ext uri="{FF2B5EF4-FFF2-40B4-BE49-F238E27FC236}">
                  <a16:creationId xmlns:a16="http://schemas.microsoft.com/office/drawing/2014/main" id="{E02EA855-1A02-4540-A832-964E33CFC0EC}"/>
                </a:ext>
              </a:extLst>
            </p:cNvPr>
            <p:cNvCxnSpPr/>
            <p:nvPr/>
          </p:nvCxnSpPr>
          <p:spPr>
            <a:xfrm>
              <a:off x="8793480" y="7141104"/>
              <a:ext cx="1203941" cy="0"/>
            </a:xfrm>
            <a:prstGeom prst="line">
              <a:avLst/>
            </a:prstGeom>
          </p:spPr>
          <p:style>
            <a:lnRef idx="2">
              <a:schemeClr val="dk1"/>
            </a:lnRef>
            <a:fillRef idx="0">
              <a:schemeClr val="dk1"/>
            </a:fillRef>
            <a:effectRef idx="1">
              <a:schemeClr val="dk1"/>
            </a:effectRef>
            <a:fontRef idx="minor">
              <a:schemeClr val="tx1"/>
            </a:fontRef>
          </p:style>
        </p:cxnSp>
        <p:sp>
          <p:nvSpPr>
            <p:cNvPr id="102" name="TextBox 101">
              <a:extLst>
                <a:ext uri="{FF2B5EF4-FFF2-40B4-BE49-F238E27FC236}">
                  <a16:creationId xmlns:a16="http://schemas.microsoft.com/office/drawing/2014/main" id="{758D7816-B399-5B46-BBDD-65AF68EE5891}"/>
                </a:ext>
              </a:extLst>
            </p:cNvPr>
            <p:cNvSpPr txBox="1"/>
            <p:nvPr/>
          </p:nvSpPr>
          <p:spPr>
            <a:xfrm>
              <a:off x="6955552" y="7840934"/>
              <a:ext cx="3861955" cy="369332"/>
            </a:xfrm>
            <a:prstGeom prst="rect">
              <a:avLst/>
            </a:prstGeom>
            <a:noFill/>
          </p:spPr>
          <p:txBody>
            <a:bodyPr wrap="none" rtlCol="0">
              <a:spAutoFit/>
            </a:bodyPr>
            <a:lstStyle/>
            <a:p>
              <a:r>
                <a:rPr lang="vi-VN" b="1" dirty="0">
                  <a:solidFill>
                    <a:srgbClr val="C00000"/>
                  </a:solidFill>
                </a:rPr>
                <a:t>Cấu trúc logic không hợp quy tắc</a:t>
              </a:r>
              <a:endParaRPr b="1" dirty="0">
                <a:solidFill>
                  <a:srgbClr val="C00000"/>
                </a:solidFill>
              </a:endParaRPr>
            </a:p>
          </p:txBody>
        </p:sp>
      </p:grpSp>
    </p:spTree>
    <p:extLst>
      <p:ext uri="{BB962C8B-B14F-4D97-AF65-F5344CB8AC3E}">
        <p14:creationId xmlns:p14="http://schemas.microsoft.com/office/powerpoint/2010/main" val="322191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checkerboard(across)">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checkerboard(across)">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checkerboard(across)">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checkerboard(across)">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041"/>
                                        </p:tgtEl>
                                        <p:attrNameLst>
                                          <p:attrName>style.visibility</p:attrName>
                                        </p:attrNameLst>
                                      </p:cBhvr>
                                      <p:to>
                                        <p:strVal val="visible"/>
                                      </p:to>
                                    </p:set>
                                    <p:animEffect transition="in" filter="checkerboard(across)">
                                      <p:cBhvr>
                                        <p:cTn id="32" dur="500"/>
                                        <p:tgtEl>
                                          <p:spTgt spid="104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checkerboard(across)">
                                      <p:cBhvr>
                                        <p:cTn id="37" dur="500"/>
                                        <p:tgtEl>
                                          <p:spTgt spid="8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checkerboard(across)">
                                      <p:cBhvr>
                                        <p:cTn id="42" dur="500"/>
                                        <p:tgtEl>
                                          <p:spTgt spid="89"/>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checkerboard(across)">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checkerboard(across)">
                                      <p:cBhvr>
                                        <p:cTn id="5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27E1E-D912-3A4F-989E-4449595F8DF6}"/>
              </a:ext>
            </a:extLst>
          </p:cNvPr>
          <p:cNvSpPr>
            <a:spLocks noGrp="1"/>
          </p:cNvSpPr>
          <p:nvPr>
            <p:ph type="title"/>
          </p:nvPr>
        </p:nvSpPr>
        <p:spPr/>
        <p:txBody>
          <a:bodyPr/>
          <a:lstStyle/>
          <a:p>
            <a:pPr algn="ctr"/>
            <a:r>
              <a:rPr lang="vi-VN" dirty="0"/>
              <a:t>Cấu trúc hợp quy tắc của luận cứ</a:t>
            </a:r>
            <a:endParaRPr lang="en-US" dirty="0"/>
          </a:p>
        </p:txBody>
      </p:sp>
      <p:sp>
        <p:nvSpPr>
          <p:cNvPr id="3" name="Content Placeholder 2">
            <a:extLst>
              <a:ext uri="{FF2B5EF4-FFF2-40B4-BE49-F238E27FC236}">
                <a16:creationId xmlns:a16="http://schemas.microsoft.com/office/drawing/2014/main" id="{AD5A78B4-C97F-7A4D-AB0A-46ED23962E50}"/>
              </a:ext>
            </a:extLst>
          </p:cNvPr>
          <p:cNvSpPr>
            <a:spLocks noGrp="1"/>
          </p:cNvSpPr>
          <p:nvPr>
            <p:ph idx="1"/>
          </p:nvPr>
        </p:nvSpPr>
        <p:spPr/>
        <p:txBody>
          <a:bodyPr/>
          <a:lstStyle/>
          <a:p>
            <a:pPr algn="just"/>
            <a:r>
              <a:rPr lang="vi-VN" dirty="0"/>
              <a:t>Là mối </a:t>
            </a:r>
            <a:r>
              <a:rPr lang="vi-VN" dirty="0">
                <a:solidFill>
                  <a:srgbClr val="FF0000"/>
                </a:solidFill>
              </a:rPr>
              <a:t>quan hệ logic</a:t>
            </a:r>
            <a:r>
              <a:rPr lang="vi-VN" dirty="0"/>
              <a:t> giữa tiền đề và kết luận của một luận cứ, trong đó các tiền đề được tổ chức theo một cấu trúc nào đó để có sức mạnh nâng đỡ cho kết luận. </a:t>
            </a:r>
          </a:p>
          <a:p>
            <a:pPr algn="just"/>
            <a:r>
              <a:rPr lang="vi-VN" dirty="0"/>
              <a:t>Cấu trúc logic của luận cứ ở đây được hiểu là </a:t>
            </a:r>
            <a:r>
              <a:rPr lang="vi-VN" dirty="0">
                <a:solidFill>
                  <a:srgbClr val="FF0000"/>
                </a:solidFill>
              </a:rPr>
              <a:t>hình thức logic </a:t>
            </a:r>
            <a:r>
              <a:rPr lang="vi-VN" dirty="0"/>
              <a:t>của luận cứ, </a:t>
            </a:r>
            <a:r>
              <a:rPr lang="vi-VN" dirty="0">
                <a:solidFill>
                  <a:srgbClr val="FF0000"/>
                </a:solidFill>
              </a:rPr>
              <a:t>không có chứa bất cứ nội dung </a:t>
            </a:r>
            <a:r>
              <a:rPr lang="vi-VN" dirty="0"/>
              <a:t>cụ thể nào của luận cứ.</a:t>
            </a:r>
            <a:endParaRPr lang="en-US" dirty="0"/>
          </a:p>
        </p:txBody>
      </p:sp>
    </p:spTree>
    <p:extLst>
      <p:ext uri="{BB962C8B-B14F-4D97-AF65-F5344CB8AC3E}">
        <p14:creationId xmlns:p14="http://schemas.microsoft.com/office/powerpoint/2010/main" val="3502640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6A072A-1B34-0A44-8B87-62348142B438}"/>
              </a:ext>
            </a:extLst>
          </p:cNvPr>
          <p:cNvSpPr/>
          <p:nvPr/>
        </p:nvSpPr>
        <p:spPr>
          <a:xfrm>
            <a:off x="1441851" y="798845"/>
            <a:ext cx="6794937" cy="523220"/>
          </a:xfrm>
          <a:prstGeom prst="rect">
            <a:avLst/>
          </a:prstGeom>
        </p:spPr>
        <p:txBody>
          <a:bodyPr wrap="none">
            <a:spAutoFit/>
          </a:bodyPr>
          <a:lstStyle/>
          <a:p>
            <a:r>
              <a:rPr lang="vi-VN" sz="2800" b="1" dirty="0">
                <a:latin typeface="Arial" panose="020B0604020202020204" pitchFamily="34" charset="0"/>
                <a:ea typeface="Times New Roman" panose="02020603050405020304" pitchFamily="18" charset="0"/>
                <a:cs typeface="Arial" panose="020B0604020202020204" pitchFamily="34" charset="0"/>
              </a:rPr>
              <a:t>1. ĐẶC ĐIỂM CỦA MỘT LUẬN CỨ TỐT</a:t>
            </a:r>
            <a:r>
              <a:rPr lang="en-VN" sz="2800" dirty="0">
                <a:effectLst/>
                <a:latin typeface="Arial" panose="020B0604020202020204" pitchFamily="34" charset="0"/>
                <a:cs typeface="Arial" panose="020B0604020202020204" pitchFamily="34" charset="0"/>
              </a:rPr>
              <a:t> </a:t>
            </a:r>
            <a:endParaRPr sz="28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DDA463C-928F-654B-B378-BF1C7BADC7E3}"/>
              </a:ext>
            </a:extLst>
          </p:cNvPr>
          <p:cNvSpPr/>
          <p:nvPr/>
        </p:nvSpPr>
        <p:spPr>
          <a:xfrm>
            <a:off x="4324660" y="1701208"/>
            <a:ext cx="3969389" cy="915501"/>
          </a:xfrm>
          <a:prstGeom prst="rect">
            <a:avLst/>
          </a:prstGeom>
          <a:blipFill>
            <a:blip r:embed="rId2"/>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hợp quy tắc logic</a:t>
            </a:r>
            <a:endParaRPr sz="23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C78AC44-E6AB-2540-866F-790D1B557F1D}"/>
              </a:ext>
            </a:extLst>
          </p:cNvPr>
          <p:cNvSpPr/>
          <p:nvPr/>
        </p:nvSpPr>
        <p:spPr>
          <a:xfrm>
            <a:off x="1441851" y="1701208"/>
            <a:ext cx="2212514" cy="915501"/>
          </a:xfrm>
          <a:prstGeom prst="rect">
            <a:avLst/>
          </a:prstGeom>
          <a:blipFill>
            <a:blip r:embed="rId2"/>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đúng</a:t>
            </a:r>
            <a:endParaRPr sz="23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A52C0CB-94FF-7344-B569-4F02C7D82FE1}"/>
              </a:ext>
            </a:extLst>
          </p:cNvPr>
          <p:cNvSpPr/>
          <p:nvPr/>
        </p:nvSpPr>
        <p:spPr>
          <a:xfrm>
            <a:off x="3788490" y="1701208"/>
            <a:ext cx="404623" cy="915501"/>
          </a:xfrm>
          <a:prstGeom prst="rect">
            <a:avLst/>
          </a:prstGeom>
          <a:blipFill>
            <a:blip r:embed="rId2"/>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8042F6B-48C5-9D4A-BB84-CE381F85513F}"/>
              </a:ext>
            </a:extLst>
          </p:cNvPr>
          <p:cNvSpPr/>
          <p:nvPr/>
        </p:nvSpPr>
        <p:spPr>
          <a:xfrm>
            <a:off x="8406909" y="1701208"/>
            <a:ext cx="448327" cy="915501"/>
          </a:xfrm>
          <a:prstGeom prst="rect">
            <a:avLst/>
          </a:prstGeom>
          <a:blipFill>
            <a:blip r:embed="rId2"/>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F941A62-6F28-E84D-8BFE-7891BA21E0CB}"/>
              </a:ext>
            </a:extLst>
          </p:cNvPr>
          <p:cNvSpPr/>
          <p:nvPr/>
        </p:nvSpPr>
        <p:spPr>
          <a:xfrm>
            <a:off x="8989361" y="1701208"/>
            <a:ext cx="1981834" cy="915501"/>
          </a:xfrm>
          <a:prstGeom prst="rect">
            <a:avLst/>
          </a:prstGeom>
          <a:blipFill>
            <a:blip r:embed="rId2"/>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tốt</a:t>
            </a:r>
            <a:endParaRPr sz="2300" b="1" dirty="0">
              <a:latin typeface="Arial" panose="020B060402020202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id="{3C547626-8EDE-FC4D-B4CB-B2725D226525}"/>
              </a:ext>
            </a:extLst>
          </p:cNvPr>
          <p:cNvCxnSpPr>
            <a:cxnSpLocks/>
            <a:endCxn id="57" idx="2"/>
          </p:cNvCxnSpPr>
          <p:nvPr/>
        </p:nvCxnSpPr>
        <p:spPr>
          <a:xfrm>
            <a:off x="3875024" y="2043756"/>
            <a:ext cx="2331499" cy="3573796"/>
          </a:xfrm>
          <a:prstGeom prst="line">
            <a:avLst/>
          </a:prstGeom>
          <a:blipFill>
            <a:blip r:embed="rId3"/>
            <a:stretch>
              <a:fillRect/>
            </a:stretch>
          </a:blipFill>
          <a:ln>
            <a:noFill/>
          </a:ln>
        </p:spPr>
        <p:style>
          <a:lnRef idx="3">
            <a:schemeClr val="dk1"/>
          </a:lnRef>
          <a:fillRef idx="0">
            <a:schemeClr val="dk1"/>
          </a:fillRef>
          <a:effectRef idx="2">
            <a:schemeClr val="dk1"/>
          </a:effectRef>
          <a:fontRef idx="minor">
            <a:schemeClr val="tx1"/>
          </a:fontRef>
        </p:style>
      </p:cxnSp>
      <p:sp>
        <p:nvSpPr>
          <p:cNvPr id="73" name="Rectangle 72">
            <a:extLst>
              <a:ext uri="{FF2B5EF4-FFF2-40B4-BE49-F238E27FC236}">
                <a16:creationId xmlns:a16="http://schemas.microsoft.com/office/drawing/2014/main" id="{379751E3-0F8F-7145-8801-89EFECB926EA}"/>
              </a:ext>
            </a:extLst>
          </p:cNvPr>
          <p:cNvSpPr/>
          <p:nvPr/>
        </p:nvSpPr>
        <p:spPr>
          <a:xfrm>
            <a:off x="4324660" y="2851826"/>
            <a:ext cx="3969389"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hợp quy tắc logic</a:t>
            </a:r>
            <a:endParaRPr sz="2300" b="1" dirty="0">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181B943A-0238-E449-882F-FDA3885A0251}"/>
              </a:ext>
            </a:extLst>
          </p:cNvPr>
          <p:cNvSpPr/>
          <p:nvPr/>
        </p:nvSpPr>
        <p:spPr>
          <a:xfrm>
            <a:off x="1441851" y="2851826"/>
            <a:ext cx="2212514"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a:t>
            </a:r>
            <a:r>
              <a:rPr lang="vi-VN" sz="2300" b="1" dirty="0">
                <a:solidFill>
                  <a:srgbClr val="FF0000"/>
                </a:solidFill>
                <a:latin typeface="Arial" panose="020B0604020202020204" pitchFamily="34" charset="0"/>
                <a:cs typeface="Arial" panose="020B0604020202020204" pitchFamily="34" charset="0"/>
              </a:rPr>
              <a:t>sai</a:t>
            </a:r>
            <a:endParaRPr sz="2300" b="1" dirty="0">
              <a:solidFill>
                <a:srgbClr val="FF0000"/>
              </a:solidFill>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399AA38A-3BD6-DC4D-8C3C-04EE3B542630}"/>
              </a:ext>
            </a:extLst>
          </p:cNvPr>
          <p:cNvSpPr/>
          <p:nvPr/>
        </p:nvSpPr>
        <p:spPr>
          <a:xfrm>
            <a:off x="3788490" y="2851826"/>
            <a:ext cx="404623"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79282634-E13F-7847-9398-A950BBC617D8}"/>
              </a:ext>
            </a:extLst>
          </p:cNvPr>
          <p:cNvSpPr/>
          <p:nvPr/>
        </p:nvSpPr>
        <p:spPr>
          <a:xfrm>
            <a:off x="8406909" y="2851826"/>
            <a:ext cx="448327"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8DDB5227-B089-C44C-BB87-9C4F71F11C5F}"/>
              </a:ext>
            </a:extLst>
          </p:cNvPr>
          <p:cNvSpPr/>
          <p:nvPr/>
        </p:nvSpPr>
        <p:spPr>
          <a:xfrm>
            <a:off x="8989361" y="2851826"/>
            <a:ext cx="1981834"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a:t>
            </a:r>
            <a:r>
              <a:rPr lang="vi-VN" sz="2300" b="1" dirty="0">
                <a:solidFill>
                  <a:srgbClr val="FF0000"/>
                </a:solidFill>
                <a:latin typeface="Arial" panose="020B0604020202020204" pitchFamily="34" charset="0"/>
                <a:cs typeface="Arial" panose="020B0604020202020204" pitchFamily="34" charset="0"/>
              </a:rPr>
              <a:t>tồi</a:t>
            </a:r>
            <a:endParaRPr sz="2300" b="1" dirty="0">
              <a:solidFill>
                <a:srgbClr val="FF0000"/>
              </a:solidFill>
              <a:latin typeface="Arial" panose="020B0604020202020204"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3F016861-979A-5C46-8E6A-4CA47D5F3099}"/>
              </a:ext>
            </a:extLst>
          </p:cNvPr>
          <p:cNvCxnSpPr>
            <a:cxnSpLocks/>
          </p:cNvCxnSpPr>
          <p:nvPr/>
        </p:nvCxnSpPr>
        <p:spPr>
          <a:xfrm>
            <a:off x="3875024" y="3194374"/>
            <a:ext cx="2331499" cy="3573796"/>
          </a:xfrm>
          <a:prstGeom prst="line">
            <a:avLst/>
          </a:prstGeom>
          <a:blipFill>
            <a:blip r:embed="rId3"/>
            <a:stretch>
              <a:fillRect/>
            </a:stretch>
          </a:blipFill>
          <a:ln>
            <a:noFill/>
          </a:ln>
        </p:spPr>
        <p:style>
          <a:lnRef idx="3">
            <a:schemeClr val="dk1"/>
          </a:lnRef>
          <a:fillRef idx="0">
            <a:schemeClr val="dk1"/>
          </a:fillRef>
          <a:effectRef idx="2">
            <a:schemeClr val="dk1"/>
          </a:effectRef>
          <a:fontRef idx="minor">
            <a:schemeClr val="tx1"/>
          </a:fontRef>
        </p:style>
      </p:cxnSp>
      <p:sp>
        <p:nvSpPr>
          <p:cNvPr id="79" name="Rectangle 78">
            <a:extLst>
              <a:ext uri="{FF2B5EF4-FFF2-40B4-BE49-F238E27FC236}">
                <a16:creationId xmlns:a16="http://schemas.microsoft.com/office/drawing/2014/main" id="{700DBEA3-F1BE-744C-AEDB-EB3E89CA0643}"/>
              </a:ext>
            </a:extLst>
          </p:cNvPr>
          <p:cNvSpPr/>
          <p:nvPr/>
        </p:nvSpPr>
        <p:spPr>
          <a:xfrm>
            <a:off x="4324660" y="3990156"/>
            <a:ext cx="3969389"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a:t>
            </a:r>
            <a:r>
              <a:rPr lang="vi-VN" sz="2300" b="1" dirty="0">
                <a:solidFill>
                  <a:srgbClr val="FF0000"/>
                </a:solidFill>
                <a:latin typeface="Arial" panose="020B0604020202020204" pitchFamily="34" charset="0"/>
                <a:cs typeface="Arial" panose="020B0604020202020204" pitchFamily="34" charset="0"/>
              </a:rPr>
              <a:t>không</a:t>
            </a:r>
            <a:r>
              <a:rPr lang="vi-VN" sz="2300" b="1" dirty="0">
                <a:latin typeface="Arial" panose="020B0604020202020204" pitchFamily="34" charset="0"/>
                <a:cs typeface="Arial" panose="020B0604020202020204" pitchFamily="34" charset="0"/>
              </a:rPr>
              <a:t> hợp quy tắc logic</a:t>
            </a:r>
            <a:endParaRPr sz="2300" b="1" dirty="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7BC9B010-A311-D64D-BDDD-971EEE9F948E}"/>
              </a:ext>
            </a:extLst>
          </p:cNvPr>
          <p:cNvSpPr/>
          <p:nvPr/>
        </p:nvSpPr>
        <p:spPr>
          <a:xfrm>
            <a:off x="1441851" y="3990156"/>
            <a:ext cx="2212514"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đúng</a:t>
            </a:r>
            <a:endParaRPr sz="2300" b="1" dirty="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437A84FC-E36D-8641-954F-9EDE353C5396}"/>
              </a:ext>
            </a:extLst>
          </p:cNvPr>
          <p:cNvSpPr/>
          <p:nvPr/>
        </p:nvSpPr>
        <p:spPr>
          <a:xfrm>
            <a:off x="3788490" y="3990156"/>
            <a:ext cx="404623"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40E427B-223C-F444-A71D-CD62D9DFAED2}"/>
              </a:ext>
            </a:extLst>
          </p:cNvPr>
          <p:cNvSpPr/>
          <p:nvPr/>
        </p:nvSpPr>
        <p:spPr>
          <a:xfrm>
            <a:off x="8406909" y="3990156"/>
            <a:ext cx="448327"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A80C8625-4BF1-F344-9AFE-9D60EDABE755}"/>
              </a:ext>
            </a:extLst>
          </p:cNvPr>
          <p:cNvSpPr/>
          <p:nvPr/>
        </p:nvSpPr>
        <p:spPr>
          <a:xfrm>
            <a:off x="8989361" y="3990156"/>
            <a:ext cx="1981834"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a:t>
            </a:r>
            <a:r>
              <a:rPr lang="vi-VN" sz="2300" b="1" dirty="0">
                <a:solidFill>
                  <a:srgbClr val="FF0000"/>
                </a:solidFill>
                <a:latin typeface="Arial" panose="020B0604020202020204" pitchFamily="34" charset="0"/>
                <a:cs typeface="Arial" panose="020B0604020202020204" pitchFamily="34" charset="0"/>
              </a:rPr>
              <a:t>tồi</a:t>
            </a:r>
            <a:endParaRPr sz="2300" b="1" dirty="0">
              <a:solidFill>
                <a:srgbClr val="FF0000"/>
              </a:solidFill>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F7044468-0FB2-904D-82D0-4EDC18B1D198}"/>
              </a:ext>
            </a:extLst>
          </p:cNvPr>
          <p:cNvSpPr/>
          <p:nvPr/>
        </p:nvSpPr>
        <p:spPr>
          <a:xfrm>
            <a:off x="4324660" y="5069557"/>
            <a:ext cx="3969389"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a:t>
            </a:r>
            <a:r>
              <a:rPr lang="vi-VN" sz="2300" b="1" dirty="0">
                <a:solidFill>
                  <a:srgbClr val="FF0000"/>
                </a:solidFill>
                <a:latin typeface="Arial" panose="020B0604020202020204" pitchFamily="34" charset="0"/>
                <a:cs typeface="Arial" panose="020B0604020202020204" pitchFamily="34" charset="0"/>
              </a:rPr>
              <a:t>không</a:t>
            </a:r>
            <a:r>
              <a:rPr lang="vi-VN" sz="2300" b="1" dirty="0">
                <a:latin typeface="Arial" panose="020B0604020202020204" pitchFamily="34" charset="0"/>
                <a:cs typeface="Arial" panose="020B0604020202020204" pitchFamily="34" charset="0"/>
              </a:rPr>
              <a:t> hợp quy tắc logic</a:t>
            </a:r>
            <a:endParaRPr sz="2300" b="1" dirty="0">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E13D7D9A-E67D-AA4F-B649-CEF6A8BA7143}"/>
              </a:ext>
            </a:extLst>
          </p:cNvPr>
          <p:cNvSpPr/>
          <p:nvPr/>
        </p:nvSpPr>
        <p:spPr>
          <a:xfrm>
            <a:off x="1441851" y="5069557"/>
            <a:ext cx="2212514"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a:t>
            </a:r>
            <a:r>
              <a:rPr lang="vi-VN" sz="2300" b="1" dirty="0">
                <a:solidFill>
                  <a:srgbClr val="FF0000"/>
                </a:solidFill>
                <a:cs typeface="Arial" panose="020B0604020202020204" pitchFamily="34" charset="0"/>
              </a:rPr>
              <a:t>sai</a:t>
            </a:r>
            <a:endParaRPr sz="2300" b="1" dirty="0">
              <a:solidFill>
                <a:srgbClr val="FF0000"/>
              </a:solidFill>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9ACF2CD2-2964-8B49-B9D2-8B9FE801B73F}"/>
              </a:ext>
            </a:extLst>
          </p:cNvPr>
          <p:cNvSpPr/>
          <p:nvPr/>
        </p:nvSpPr>
        <p:spPr>
          <a:xfrm>
            <a:off x="3788490" y="5069557"/>
            <a:ext cx="404623"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34CDEF23-E76E-B14B-85E8-E6C14B7F16DB}"/>
              </a:ext>
            </a:extLst>
          </p:cNvPr>
          <p:cNvSpPr/>
          <p:nvPr/>
        </p:nvSpPr>
        <p:spPr>
          <a:xfrm>
            <a:off x="8406909" y="5069557"/>
            <a:ext cx="448327"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3C250640-BF1A-E544-A29E-4C0732D90216}"/>
              </a:ext>
            </a:extLst>
          </p:cNvPr>
          <p:cNvSpPr/>
          <p:nvPr/>
        </p:nvSpPr>
        <p:spPr>
          <a:xfrm>
            <a:off x="8989361" y="5069557"/>
            <a:ext cx="1981834" cy="915501"/>
          </a:xfrm>
          <a:prstGeom prst="rect">
            <a:avLst/>
          </a:prstGeom>
          <a:blipFill>
            <a:blip r:embed="rId4"/>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a:t>
            </a:r>
            <a:r>
              <a:rPr lang="vi-VN" sz="2300" b="1" dirty="0">
                <a:solidFill>
                  <a:srgbClr val="FF0000"/>
                </a:solidFill>
                <a:latin typeface="Arial" panose="020B0604020202020204" pitchFamily="34" charset="0"/>
                <a:cs typeface="Arial" panose="020B0604020202020204" pitchFamily="34" charset="0"/>
              </a:rPr>
              <a:t>tồi</a:t>
            </a:r>
            <a:endParaRPr sz="2300" b="1" dirty="0">
              <a:solidFill>
                <a:srgbClr val="FF0000"/>
              </a:solidFill>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9949935B-11BF-9B4D-85D2-49B91103EB7B}"/>
              </a:ext>
            </a:extLst>
          </p:cNvPr>
          <p:cNvGrpSpPr/>
          <p:nvPr/>
        </p:nvGrpSpPr>
        <p:grpSpPr>
          <a:xfrm>
            <a:off x="1441851" y="2881132"/>
            <a:ext cx="9529344" cy="3078967"/>
            <a:chOff x="1451436" y="2845897"/>
            <a:chExt cx="9529344" cy="2810624"/>
          </a:xfrm>
        </p:grpSpPr>
        <p:sp>
          <p:nvSpPr>
            <p:cNvPr id="90" name="Rectangle 89">
              <a:extLst>
                <a:ext uri="{FF2B5EF4-FFF2-40B4-BE49-F238E27FC236}">
                  <a16:creationId xmlns:a16="http://schemas.microsoft.com/office/drawing/2014/main" id="{ACA49364-3249-7D41-BBA0-0DF751028C97}"/>
                </a:ext>
              </a:extLst>
            </p:cNvPr>
            <p:cNvSpPr/>
            <p:nvPr/>
          </p:nvSpPr>
          <p:spPr>
            <a:xfrm>
              <a:off x="1451436" y="2845897"/>
              <a:ext cx="9529344" cy="2810624"/>
            </a:xfrm>
            <a:prstGeom prst="rect">
              <a:avLst/>
            </a:prstGeom>
            <a:blipFill>
              <a:blip r:embed="rId3"/>
              <a:stretch>
                <a:fillRect/>
              </a:stretch>
            </a:bli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2340000" rIns="1440000" rtlCol="0" anchor="ctr"/>
            <a:lstStyle/>
            <a:p>
              <a:pPr algn="just">
                <a:spcBef>
                  <a:spcPts val="600"/>
                </a:spcBef>
                <a:spcAft>
                  <a:spcPts val="600"/>
                </a:spcAft>
              </a:pPr>
              <a:r>
                <a:rPr lang="vi-VN" sz="2300" dirty="0">
                  <a:latin typeface="Arial" panose="020B0604020202020204" pitchFamily="34" charset="0"/>
                  <a:cs typeface="Arial" panose="020B0604020202020204" pitchFamily="34" charset="0"/>
                </a:rPr>
                <a:t>(1) Mọi người đều chết.</a:t>
              </a:r>
            </a:p>
            <a:p>
              <a:pPr algn="just">
                <a:spcBef>
                  <a:spcPts val="600"/>
                </a:spcBef>
                <a:spcAft>
                  <a:spcPts val="600"/>
                </a:spcAft>
              </a:pPr>
              <a:r>
                <a:rPr lang="vi-VN" sz="2300" dirty="0">
                  <a:latin typeface="Arial" panose="020B0604020202020204" pitchFamily="34" charset="0"/>
                  <a:cs typeface="Arial" panose="020B0604020202020204" pitchFamily="34" charset="0"/>
                </a:rPr>
                <a:t>(2) Socrates là người.</a:t>
              </a:r>
            </a:p>
            <a:p>
              <a:pPr algn="just">
                <a:spcBef>
                  <a:spcPts val="600"/>
                </a:spcBef>
                <a:spcAft>
                  <a:spcPts val="600"/>
                </a:spcAft>
              </a:pPr>
              <a:r>
                <a:rPr lang="vi-VN" sz="2300" dirty="0">
                  <a:latin typeface="Arial" panose="020B0604020202020204" pitchFamily="34" charset="0"/>
                  <a:cs typeface="Arial" panose="020B0604020202020204" pitchFamily="34" charset="0"/>
                </a:rPr>
                <a:t>(3) Socrates phải chết.</a:t>
              </a:r>
              <a:endParaRPr sz="2300" dirty="0">
                <a:latin typeface="Arial" panose="020B0604020202020204"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1A485B53-416B-3449-8199-F642E425E976}"/>
                </a:ext>
              </a:extLst>
            </p:cNvPr>
            <p:cNvCxnSpPr/>
            <p:nvPr/>
          </p:nvCxnSpPr>
          <p:spPr>
            <a:xfrm>
              <a:off x="3884609" y="4499467"/>
              <a:ext cx="2591735" cy="0"/>
            </a:xfrm>
            <a:prstGeom prst="line">
              <a:avLst/>
            </a:prstGeom>
            <a:blipFill>
              <a:blip r:embed="rId3"/>
              <a:stretch>
                <a:fillRect/>
              </a:stretch>
            </a:blipFill>
          </p:spPr>
          <p:style>
            <a:lnRef idx="2">
              <a:schemeClr val="dk1"/>
            </a:lnRef>
            <a:fillRef idx="0">
              <a:schemeClr val="dk1"/>
            </a:fillRef>
            <a:effectRef idx="1">
              <a:schemeClr val="dk1"/>
            </a:effectRef>
            <a:fontRef idx="minor">
              <a:schemeClr val="tx1"/>
            </a:fontRef>
          </p:style>
        </p:cxnSp>
        <p:pic>
          <p:nvPicPr>
            <p:cNvPr id="92" name="Picture 91">
              <a:extLst>
                <a:ext uri="{FF2B5EF4-FFF2-40B4-BE49-F238E27FC236}">
                  <a16:creationId xmlns:a16="http://schemas.microsoft.com/office/drawing/2014/main" id="{6E9A545F-5482-C24D-861D-17263417E24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143" b="94911" l="9950" r="93478">
                          <a14:foregroundMark x1="47492" y1="13214" x2="69398" y2="9464"/>
                          <a14:foregroundMark x1="69398" y1="9464" x2="69565" y2="9643"/>
                          <a14:foregroundMark x1="56856" y1="7143" x2="70485" y2="7679"/>
                          <a14:foregroundMark x1="67224" y1="77857" x2="88545" y2="79643"/>
                          <a14:foregroundMark x1="88545" y1="79643" x2="90635" y2="82321"/>
                          <a14:foregroundMark x1="91137" y1="84375" x2="93478" y2="94911"/>
                          <a14:foregroundMark x1="18395" y1="37232" x2="10870" y2="55268"/>
                          <a14:foregroundMark x1="44231" y1="87857" x2="64381" y2="85357"/>
                        </a14:backgroundRemoval>
                      </a14:imgEffect>
                    </a14:imgLayer>
                  </a14:imgProps>
                </a:ext>
              </a:extLst>
            </a:blip>
            <a:stretch>
              <a:fillRect/>
            </a:stretch>
          </p:blipFill>
          <p:spPr>
            <a:xfrm>
              <a:off x="1650692" y="3397821"/>
              <a:ext cx="2042681" cy="1912879"/>
            </a:xfrm>
            <a:prstGeom prst="rect">
              <a:avLst/>
            </a:prstGeom>
          </p:spPr>
        </p:pic>
      </p:grpSp>
      <p:grpSp>
        <p:nvGrpSpPr>
          <p:cNvPr id="93" name="Group 92">
            <a:extLst>
              <a:ext uri="{FF2B5EF4-FFF2-40B4-BE49-F238E27FC236}">
                <a16:creationId xmlns:a16="http://schemas.microsoft.com/office/drawing/2014/main" id="{709CFE3D-8E1D-CD43-AD8A-AAE2060FA0A2}"/>
              </a:ext>
            </a:extLst>
          </p:cNvPr>
          <p:cNvGrpSpPr/>
          <p:nvPr/>
        </p:nvGrpSpPr>
        <p:grpSpPr>
          <a:xfrm>
            <a:off x="7170105" y="3656489"/>
            <a:ext cx="1679627" cy="1358337"/>
            <a:chOff x="7179690" y="3621253"/>
            <a:chExt cx="1679627" cy="1239953"/>
          </a:xfrm>
        </p:grpSpPr>
        <p:sp>
          <p:nvSpPr>
            <p:cNvPr id="94" name="TextBox 93">
              <a:extLst>
                <a:ext uri="{FF2B5EF4-FFF2-40B4-BE49-F238E27FC236}">
                  <a16:creationId xmlns:a16="http://schemas.microsoft.com/office/drawing/2014/main" id="{98F86652-64B2-574C-A9D7-4DD613C4AA80}"/>
                </a:ext>
              </a:extLst>
            </p:cNvPr>
            <p:cNvSpPr txBox="1"/>
            <p:nvPr/>
          </p:nvSpPr>
          <p:spPr>
            <a:xfrm>
              <a:off x="7179690" y="3621253"/>
              <a:ext cx="1679627" cy="400110"/>
            </a:xfrm>
            <a:prstGeom prst="rect">
              <a:avLst/>
            </a:prstGeom>
            <a:noFill/>
          </p:spPr>
          <p:txBody>
            <a:bodyPr wrap="none" rtlCol="0">
              <a:spAutoFit/>
            </a:bodyPr>
            <a:lstStyle/>
            <a:p>
              <a:r>
                <a:rPr lang="vi-VN" sz="2000" i="1" dirty="0">
                  <a:solidFill>
                    <a:srgbClr val="0070C0"/>
                  </a:solidFill>
                </a:rPr>
                <a:t>Tiền đề đúng</a:t>
              </a:r>
              <a:endParaRPr sz="2000" i="1" dirty="0">
                <a:solidFill>
                  <a:srgbClr val="0070C0"/>
                </a:solidFill>
              </a:endParaRPr>
            </a:p>
          </p:txBody>
        </p:sp>
        <p:sp>
          <p:nvSpPr>
            <p:cNvPr id="95" name="TextBox 94">
              <a:extLst>
                <a:ext uri="{FF2B5EF4-FFF2-40B4-BE49-F238E27FC236}">
                  <a16:creationId xmlns:a16="http://schemas.microsoft.com/office/drawing/2014/main" id="{B9FBCA48-90D3-EB47-B0E5-416DC720C830}"/>
                </a:ext>
              </a:extLst>
            </p:cNvPr>
            <p:cNvSpPr txBox="1"/>
            <p:nvPr/>
          </p:nvSpPr>
          <p:spPr>
            <a:xfrm>
              <a:off x="7179690" y="4153320"/>
              <a:ext cx="1558324" cy="707886"/>
            </a:xfrm>
            <a:prstGeom prst="rect">
              <a:avLst/>
            </a:prstGeom>
            <a:noFill/>
          </p:spPr>
          <p:txBody>
            <a:bodyPr wrap="square" rtlCol="0">
              <a:spAutoFit/>
            </a:bodyPr>
            <a:lstStyle/>
            <a:p>
              <a:r>
                <a:rPr lang="vi-VN" sz="2000" i="1" dirty="0">
                  <a:solidFill>
                    <a:srgbClr val="0070C0"/>
                  </a:solidFill>
                </a:rPr>
                <a:t>Cấu trúc hợp quy tắc</a:t>
              </a:r>
              <a:endParaRPr sz="2000" i="1" dirty="0">
                <a:solidFill>
                  <a:srgbClr val="0070C0"/>
                </a:solidFill>
              </a:endParaRPr>
            </a:p>
          </p:txBody>
        </p:sp>
      </p:grpSp>
      <p:sp>
        <p:nvSpPr>
          <p:cNvPr id="96" name="TextBox 95">
            <a:extLst>
              <a:ext uri="{FF2B5EF4-FFF2-40B4-BE49-F238E27FC236}">
                <a16:creationId xmlns:a16="http://schemas.microsoft.com/office/drawing/2014/main" id="{8A525F6D-2195-1148-953B-3FB51F7AA852}"/>
              </a:ext>
            </a:extLst>
          </p:cNvPr>
          <p:cNvSpPr txBox="1"/>
          <p:nvPr/>
        </p:nvSpPr>
        <p:spPr>
          <a:xfrm>
            <a:off x="9163952" y="3868506"/>
            <a:ext cx="1367771" cy="707886"/>
          </a:xfrm>
          <a:prstGeom prst="rect">
            <a:avLst/>
          </a:prstGeom>
          <a:noFill/>
        </p:spPr>
        <p:txBody>
          <a:bodyPr wrap="square" rtlCol="0">
            <a:spAutoFit/>
          </a:bodyPr>
          <a:lstStyle/>
          <a:p>
            <a:pPr algn="ctr"/>
            <a:r>
              <a:rPr lang="vi-VN" sz="2000" dirty="0">
                <a:solidFill>
                  <a:srgbClr val="0070C0"/>
                </a:solidFill>
              </a:rPr>
              <a:t>LUẬN CỨ TỐT</a:t>
            </a:r>
            <a:endParaRPr sz="2000" dirty="0">
              <a:solidFill>
                <a:srgbClr val="0070C0"/>
              </a:solidFill>
            </a:endParaRPr>
          </a:p>
        </p:txBody>
      </p:sp>
      <p:grpSp>
        <p:nvGrpSpPr>
          <p:cNvPr id="97" name="Group 96">
            <a:extLst>
              <a:ext uri="{FF2B5EF4-FFF2-40B4-BE49-F238E27FC236}">
                <a16:creationId xmlns:a16="http://schemas.microsoft.com/office/drawing/2014/main" id="{973D9474-8413-FD49-8CF5-0A96BA8F40DD}"/>
              </a:ext>
            </a:extLst>
          </p:cNvPr>
          <p:cNvGrpSpPr/>
          <p:nvPr/>
        </p:nvGrpSpPr>
        <p:grpSpPr>
          <a:xfrm>
            <a:off x="1441851" y="2862105"/>
            <a:ext cx="9529344" cy="3078967"/>
            <a:chOff x="1650692" y="6767041"/>
            <a:chExt cx="9529344" cy="2810624"/>
          </a:xfrm>
        </p:grpSpPr>
        <p:sp>
          <p:nvSpPr>
            <p:cNvPr id="98" name="Rectangle 97">
              <a:extLst>
                <a:ext uri="{FF2B5EF4-FFF2-40B4-BE49-F238E27FC236}">
                  <a16:creationId xmlns:a16="http://schemas.microsoft.com/office/drawing/2014/main" id="{17CA13BB-ED97-0841-8EAC-610EE7C91E3F}"/>
                </a:ext>
              </a:extLst>
            </p:cNvPr>
            <p:cNvSpPr/>
            <p:nvPr/>
          </p:nvSpPr>
          <p:spPr>
            <a:xfrm>
              <a:off x="1650692" y="6767041"/>
              <a:ext cx="9529344" cy="2810624"/>
            </a:xfrm>
            <a:prstGeom prst="rect">
              <a:avLst/>
            </a:prstGeom>
            <a:blipFill>
              <a:blip r:embed="rId3"/>
              <a:stretch>
                <a:fillRect/>
              </a:stretch>
            </a:bli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720000" rIns="3960000" rtlCol="0" anchor="ctr"/>
            <a:lstStyle/>
            <a:p>
              <a:pPr marL="457200" indent="-457200" algn="just">
                <a:spcBef>
                  <a:spcPts val="600"/>
                </a:spcBef>
                <a:spcAft>
                  <a:spcPts val="600"/>
                </a:spcAft>
                <a:buAutoNum type="arabicParenBoth"/>
              </a:pPr>
              <a:r>
                <a:rPr lang="vi-VN" sz="2300" dirty="0">
                  <a:latin typeface="Arial" panose="020B0604020202020204" pitchFamily="34" charset="0"/>
                  <a:cs typeface="Arial" panose="020B0604020202020204" pitchFamily="34" charset="0"/>
                </a:rPr>
                <a:t>Tôi thấy ít nhất 40.000 con cá </a:t>
              </a:r>
            </a:p>
            <a:p>
              <a:pPr algn="just">
                <a:spcBef>
                  <a:spcPts val="600"/>
                </a:spcBef>
                <a:spcAft>
                  <a:spcPts val="600"/>
                </a:spcAft>
              </a:pPr>
              <a:r>
                <a:rPr lang="vi-VN" sz="2300" dirty="0">
                  <a:latin typeface="Arial" panose="020B0604020202020204" pitchFamily="34" charset="0"/>
                  <a:cs typeface="Arial" panose="020B0604020202020204" pitchFamily="34" charset="0"/>
                </a:rPr>
                <a:t>(2) 40.000 con cá ấy đều có hai vây.</a:t>
              </a:r>
            </a:p>
            <a:p>
              <a:pPr algn="just">
                <a:spcBef>
                  <a:spcPts val="600"/>
                </a:spcBef>
                <a:spcAft>
                  <a:spcPts val="600"/>
                </a:spcAft>
              </a:pPr>
              <a:r>
                <a:rPr lang="vi-VN" sz="2300" dirty="0">
                  <a:latin typeface="Arial" panose="020B0604020202020204" pitchFamily="34" charset="0"/>
                  <a:cs typeface="Arial" panose="020B0604020202020204" pitchFamily="34" charset="0"/>
                </a:rPr>
                <a:t>(3) Mọi con cá đều có hai vây.</a:t>
              </a:r>
              <a:endParaRPr sz="2300" dirty="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5793B054-ADBF-5945-8F55-34C672C62F2F}"/>
                </a:ext>
              </a:extLst>
            </p:cNvPr>
            <p:cNvCxnSpPr/>
            <p:nvPr/>
          </p:nvCxnSpPr>
          <p:spPr>
            <a:xfrm>
              <a:off x="2466968" y="8363230"/>
              <a:ext cx="3474720" cy="0"/>
            </a:xfrm>
            <a:prstGeom prst="line">
              <a:avLst/>
            </a:prstGeom>
          </p:spPr>
          <p:style>
            <a:lnRef idx="2">
              <a:schemeClr val="dk1"/>
            </a:lnRef>
            <a:fillRef idx="0">
              <a:schemeClr val="dk1"/>
            </a:fillRef>
            <a:effectRef idx="1">
              <a:schemeClr val="dk1"/>
            </a:effectRef>
            <a:fontRef idx="minor">
              <a:schemeClr val="tx1"/>
            </a:fontRef>
          </p:style>
        </p:cxnSp>
      </p:grpSp>
      <p:grpSp>
        <p:nvGrpSpPr>
          <p:cNvPr id="100" name="Group 99">
            <a:extLst>
              <a:ext uri="{FF2B5EF4-FFF2-40B4-BE49-F238E27FC236}">
                <a16:creationId xmlns:a16="http://schemas.microsoft.com/office/drawing/2014/main" id="{03931E56-761F-714B-BD32-86562FD57D47}"/>
              </a:ext>
            </a:extLst>
          </p:cNvPr>
          <p:cNvGrpSpPr/>
          <p:nvPr/>
        </p:nvGrpSpPr>
        <p:grpSpPr>
          <a:xfrm>
            <a:off x="7187805" y="3751550"/>
            <a:ext cx="1558324" cy="1358337"/>
            <a:chOff x="7457626" y="7694226"/>
            <a:chExt cx="1558324" cy="1239953"/>
          </a:xfrm>
        </p:grpSpPr>
        <p:sp>
          <p:nvSpPr>
            <p:cNvPr id="101" name="TextBox 100">
              <a:extLst>
                <a:ext uri="{FF2B5EF4-FFF2-40B4-BE49-F238E27FC236}">
                  <a16:creationId xmlns:a16="http://schemas.microsoft.com/office/drawing/2014/main" id="{F464B1B9-0480-3B4F-88B8-840D2CF6EDE2}"/>
                </a:ext>
              </a:extLst>
            </p:cNvPr>
            <p:cNvSpPr txBox="1"/>
            <p:nvPr/>
          </p:nvSpPr>
          <p:spPr>
            <a:xfrm>
              <a:off x="7457626" y="7694226"/>
              <a:ext cx="1437573" cy="400110"/>
            </a:xfrm>
            <a:prstGeom prst="rect">
              <a:avLst/>
            </a:prstGeom>
            <a:noFill/>
          </p:spPr>
          <p:txBody>
            <a:bodyPr wrap="none" rtlCol="0">
              <a:spAutoFit/>
            </a:bodyPr>
            <a:lstStyle/>
            <a:p>
              <a:r>
                <a:rPr lang="vi-VN" sz="2000" i="1" dirty="0">
                  <a:solidFill>
                    <a:srgbClr val="0070C0"/>
                  </a:solidFill>
                </a:rPr>
                <a:t>Tiền đề sai</a:t>
              </a:r>
              <a:endParaRPr sz="2000" i="1" dirty="0">
                <a:solidFill>
                  <a:srgbClr val="0070C0"/>
                </a:solidFill>
              </a:endParaRPr>
            </a:p>
          </p:txBody>
        </p:sp>
        <p:sp>
          <p:nvSpPr>
            <p:cNvPr id="102" name="TextBox 101">
              <a:extLst>
                <a:ext uri="{FF2B5EF4-FFF2-40B4-BE49-F238E27FC236}">
                  <a16:creationId xmlns:a16="http://schemas.microsoft.com/office/drawing/2014/main" id="{679F1A26-BCE6-384C-8DD7-DD1190AB3333}"/>
                </a:ext>
              </a:extLst>
            </p:cNvPr>
            <p:cNvSpPr txBox="1"/>
            <p:nvPr/>
          </p:nvSpPr>
          <p:spPr>
            <a:xfrm>
              <a:off x="7457626" y="8226293"/>
              <a:ext cx="1558324" cy="707886"/>
            </a:xfrm>
            <a:prstGeom prst="rect">
              <a:avLst/>
            </a:prstGeom>
            <a:noFill/>
          </p:spPr>
          <p:txBody>
            <a:bodyPr wrap="square" rtlCol="0">
              <a:spAutoFit/>
            </a:bodyPr>
            <a:lstStyle/>
            <a:p>
              <a:r>
                <a:rPr lang="vi-VN" sz="2000" i="1" dirty="0">
                  <a:solidFill>
                    <a:srgbClr val="0070C0"/>
                  </a:solidFill>
                </a:rPr>
                <a:t>Cấu trúc hợp quy tắc</a:t>
              </a:r>
              <a:endParaRPr sz="2000" i="1" dirty="0">
                <a:solidFill>
                  <a:srgbClr val="0070C0"/>
                </a:solidFill>
              </a:endParaRPr>
            </a:p>
          </p:txBody>
        </p:sp>
      </p:grpSp>
      <p:sp>
        <p:nvSpPr>
          <p:cNvPr id="103" name="TextBox 102">
            <a:extLst>
              <a:ext uri="{FF2B5EF4-FFF2-40B4-BE49-F238E27FC236}">
                <a16:creationId xmlns:a16="http://schemas.microsoft.com/office/drawing/2014/main" id="{8E31F27A-F939-404C-88ED-1C0B97ADC5B2}"/>
              </a:ext>
            </a:extLst>
          </p:cNvPr>
          <p:cNvSpPr txBox="1"/>
          <p:nvPr/>
        </p:nvSpPr>
        <p:spPr>
          <a:xfrm>
            <a:off x="9181652" y="3963567"/>
            <a:ext cx="1367771" cy="707886"/>
          </a:xfrm>
          <a:prstGeom prst="rect">
            <a:avLst/>
          </a:prstGeom>
          <a:noFill/>
        </p:spPr>
        <p:txBody>
          <a:bodyPr wrap="square" rtlCol="0">
            <a:spAutoFit/>
          </a:bodyPr>
          <a:lstStyle/>
          <a:p>
            <a:pPr algn="ctr"/>
            <a:r>
              <a:rPr lang="vi-VN" sz="2000" dirty="0">
                <a:solidFill>
                  <a:srgbClr val="0070C0"/>
                </a:solidFill>
              </a:rPr>
              <a:t>LUẬN CỨ TỒI</a:t>
            </a:r>
            <a:endParaRPr sz="2000" dirty="0">
              <a:solidFill>
                <a:srgbClr val="0070C0"/>
              </a:solidFill>
            </a:endParaRPr>
          </a:p>
        </p:txBody>
      </p:sp>
      <p:grpSp>
        <p:nvGrpSpPr>
          <p:cNvPr id="104" name="Group 103">
            <a:extLst>
              <a:ext uri="{FF2B5EF4-FFF2-40B4-BE49-F238E27FC236}">
                <a16:creationId xmlns:a16="http://schemas.microsoft.com/office/drawing/2014/main" id="{17AD1B82-8D05-CD49-A0D4-F3349EC3EF57}"/>
              </a:ext>
            </a:extLst>
          </p:cNvPr>
          <p:cNvGrpSpPr/>
          <p:nvPr/>
        </p:nvGrpSpPr>
        <p:grpSpPr>
          <a:xfrm>
            <a:off x="1441851" y="2893611"/>
            <a:ext cx="9529344" cy="3078967"/>
            <a:chOff x="1160407" y="3984436"/>
            <a:chExt cx="9529344" cy="2810624"/>
          </a:xfrm>
        </p:grpSpPr>
        <p:sp>
          <p:nvSpPr>
            <p:cNvPr id="105" name="Rectangle 104">
              <a:extLst>
                <a:ext uri="{FF2B5EF4-FFF2-40B4-BE49-F238E27FC236}">
                  <a16:creationId xmlns:a16="http://schemas.microsoft.com/office/drawing/2014/main" id="{37E1D0BB-BA56-B941-9B71-BD5C7677CAB4}"/>
                </a:ext>
              </a:extLst>
            </p:cNvPr>
            <p:cNvSpPr/>
            <p:nvPr/>
          </p:nvSpPr>
          <p:spPr>
            <a:xfrm>
              <a:off x="1160407" y="3984436"/>
              <a:ext cx="9529344" cy="2810624"/>
            </a:xfrm>
            <a:prstGeom prst="rect">
              <a:avLst/>
            </a:prstGeom>
            <a:blipFill>
              <a:blip r:embed="rId3"/>
              <a:stretch>
                <a:fillRect/>
              </a:stretch>
            </a:bli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720000" rIns="3960000" rtlCol="0" anchor="ctr"/>
            <a:lstStyle/>
            <a:p>
              <a:pPr algn="just">
                <a:spcBef>
                  <a:spcPts val="600"/>
                </a:spcBef>
                <a:spcAft>
                  <a:spcPts val="600"/>
                </a:spcAft>
              </a:pPr>
              <a:r>
                <a:rPr lang="vi-VN" sz="2300" dirty="0">
                  <a:latin typeface="Arial" panose="020B0604020202020204" pitchFamily="34" charset="0"/>
                  <a:cs typeface="Arial" panose="020B0604020202020204" pitchFamily="34" charset="0"/>
                </a:rPr>
                <a:t>(1) Hoa hồng là thực vật.</a:t>
              </a:r>
            </a:p>
            <a:p>
              <a:pPr algn="just">
                <a:spcBef>
                  <a:spcPts val="600"/>
                </a:spcBef>
                <a:spcAft>
                  <a:spcPts val="600"/>
                </a:spcAft>
              </a:pPr>
              <a:r>
                <a:rPr lang="vi-VN" sz="2300" dirty="0">
                  <a:latin typeface="Arial" panose="020B0604020202020204" pitchFamily="34" charset="0"/>
                  <a:cs typeface="Arial" panose="020B0604020202020204" pitchFamily="34" charset="0"/>
                </a:rPr>
                <a:t>(2) Hoa hồng có gai.</a:t>
              </a:r>
            </a:p>
            <a:p>
              <a:pPr algn="just">
                <a:spcBef>
                  <a:spcPts val="600"/>
                </a:spcBef>
                <a:spcAft>
                  <a:spcPts val="600"/>
                </a:spcAft>
              </a:pPr>
              <a:r>
                <a:rPr lang="vi-VN" sz="2300" dirty="0">
                  <a:latin typeface="Arial" panose="020B0604020202020204" pitchFamily="34" charset="0"/>
                  <a:cs typeface="Arial" panose="020B0604020202020204" pitchFamily="34" charset="0"/>
                </a:rPr>
                <a:t>(3) Mọi thực vật có gai.</a:t>
              </a:r>
              <a:endParaRPr sz="2300" dirty="0">
                <a:latin typeface="Arial" panose="020B0604020202020204" pitchFamily="34" charset="0"/>
                <a:cs typeface="Arial" panose="020B0604020202020204" pitchFamily="34" charset="0"/>
              </a:endParaRPr>
            </a:p>
          </p:txBody>
        </p:sp>
        <p:cxnSp>
          <p:nvCxnSpPr>
            <p:cNvPr id="106" name="Straight Connector 105">
              <a:extLst>
                <a:ext uri="{FF2B5EF4-FFF2-40B4-BE49-F238E27FC236}">
                  <a16:creationId xmlns:a16="http://schemas.microsoft.com/office/drawing/2014/main" id="{73458634-E440-1948-80DE-B9B239DEF769}"/>
                </a:ext>
              </a:extLst>
            </p:cNvPr>
            <p:cNvCxnSpPr/>
            <p:nvPr/>
          </p:nvCxnSpPr>
          <p:spPr>
            <a:xfrm>
              <a:off x="1998404" y="5630675"/>
              <a:ext cx="2235976" cy="0"/>
            </a:xfrm>
            <a:prstGeom prst="line">
              <a:avLst/>
            </a:prstGeom>
          </p:spPr>
          <p:style>
            <a:lnRef idx="2">
              <a:schemeClr val="dk1"/>
            </a:lnRef>
            <a:fillRef idx="0">
              <a:schemeClr val="dk1"/>
            </a:fillRef>
            <a:effectRef idx="1">
              <a:schemeClr val="dk1"/>
            </a:effectRef>
            <a:fontRef idx="minor">
              <a:schemeClr val="tx1"/>
            </a:fontRef>
          </p:style>
        </p:cxnSp>
      </p:grpSp>
      <p:grpSp>
        <p:nvGrpSpPr>
          <p:cNvPr id="107" name="Group 106">
            <a:extLst>
              <a:ext uri="{FF2B5EF4-FFF2-40B4-BE49-F238E27FC236}">
                <a16:creationId xmlns:a16="http://schemas.microsoft.com/office/drawing/2014/main" id="{073F9127-8217-E347-BE8E-5FA26FCAD85A}"/>
              </a:ext>
            </a:extLst>
          </p:cNvPr>
          <p:cNvGrpSpPr/>
          <p:nvPr/>
        </p:nvGrpSpPr>
        <p:grpSpPr>
          <a:xfrm>
            <a:off x="5872435" y="3687995"/>
            <a:ext cx="2250873" cy="1378720"/>
            <a:chOff x="5590991" y="4778819"/>
            <a:chExt cx="2250873" cy="1258560"/>
          </a:xfrm>
        </p:grpSpPr>
        <p:sp>
          <p:nvSpPr>
            <p:cNvPr id="108" name="TextBox 107">
              <a:extLst>
                <a:ext uri="{FF2B5EF4-FFF2-40B4-BE49-F238E27FC236}">
                  <a16:creationId xmlns:a16="http://schemas.microsoft.com/office/drawing/2014/main" id="{9E6DCA9D-D471-8C4D-B8BA-EE2A23579DC0}"/>
                </a:ext>
              </a:extLst>
            </p:cNvPr>
            <p:cNvSpPr txBox="1"/>
            <p:nvPr/>
          </p:nvSpPr>
          <p:spPr>
            <a:xfrm>
              <a:off x="5590991" y="4778819"/>
              <a:ext cx="1672381" cy="400110"/>
            </a:xfrm>
            <a:prstGeom prst="rect">
              <a:avLst/>
            </a:prstGeom>
            <a:noFill/>
          </p:spPr>
          <p:txBody>
            <a:bodyPr wrap="none" rtlCol="0">
              <a:spAutoFit/>
            </a:bodyPr>
            <a:lstStyle/>
            <a:p>
              <a:r>
                <a:rPr lang="vi-VN" sz="2000" dirty="0">
                  <a:solidFill>
                    <a:srgbClr val="0070C0"/>
                  </a:solidFill>
                  <a:latin typeface="Arial" panose="020B0604020202020204" pitchFamily="34" charset="0"/>
                  <a:cs typeface="Arial" panose="020B0604020202020204" pitchFamily="34" charset="0"/>
                </a:rPr>
                <a:t>Tiền đề đúng</a:t>
              </a:r>
              <a:endParaRPr sz="2000" dirty="0">
                <a:solidFill>
                  <a:srgbClr val="0070C0"/>
                </a:solidFill>
                <a:latin typeface="Arial" panose="020B0604020202020204" pitchFamily="34" charset="0"/>
                <a:cs typeface="Arial" panose="020B0604020202020204" pitchFamily="34" charset="0"/>
              </a:endParaRPr>
            </a:p>
          </p:txBody>
        </p:sp>
        <p:sp>
          <p:nvSpPr>
            <p:cNvPr id="109" name="TextBox 108">
              <a:extLst>
                <a:ext uri="{FF2B5EF4-FFF2-40B4-BE49-F238E27FC236}">
                  <a16:creationId xmlns:a16="http://schemas.microsoft.com/office/drawing/2014/main" id="{F08AEABC-386E-724C-8945-37ADE733BEF1}"/>
                </a:ext>
              </a:extLst>
            </p:cNvPr>
            <p:cNvSpPr txBox="1"/>
            <p:nvPr/>
          </p:nvSpPr>
          <p:spPr>
            <a:xfrm>
              <a:off x="5590991" y="5329493"/>
              <a:ext cx="2250873" cy="707886"/>
            </a:xfrm>
            <a:prstGeom prst="rect">
              <a:avLst/>
            </a:prstGeom>
            <a:noFill/>
          </p:spPr>
          <p:txBody>
            <a:bodyPr wrap="square" rtlCol="0">
              <a:spAutoFit/>
            </a:bodyPr>
            <a:lstStyle/>
            <a:p>
              <a:r>
                <a:rPr lang="vi-VN" sz="2000" dirty="0">
                  <a:solidFill>
                    <a:srgbClr val="C00000"/>
                  </a:solidFill>
                  <a:latin typeface="Arial" panose="020B0604020202020204" pitchFamily="34" charset="0"/>
                  <a:cs typeface="Arial" panose="020B0604020202020204" pitchFamily="34" charset="0"/>
                </a:rPr>
                <a:t>Cấu trúc không hợp quy tắc</a:t>
              </a:r>
              <a:endParaRPr sz="2000" dirty="0">
                <a:solidFill>
                  <a:srgbClr val="C00000"/>
                </a:solidFill>
                <a:latin typeface="Arial" panose="020B0604020202020204" pitchFamily="34" charset="0"/>
                <a:cs typeface="Arial" panose="020B0604020202020204" pitchFamily="34" charset="0"/>
              </a:endParaRPr>
            </a:p>
          </p:txBody>
        </p:sp>
      </p:grpSp>
      <p:sp>
        <p:nvSpPr>
          <p:cNvPr id="110" name="TextBox 109">
            <a:extLst>
              <a:ext uri="{FF2B5EF4-FFF2-40B4-BE49-F238E27FC236}">
                <a16:creationId xmlns:a16="http://schemas.microsoft.com/office/drawing/2014/main" id="{CC8293E6-3BCD-7742-8A1A-B1DD612B998E}"/>
              </a:ext>
            </a:extLst>
          </p:cNvPr>
          <p:cNvSpPr txBox="1"/>
          <p:nvPr/>
        </p:nvSpPr>
        <p:spPr>
          <a:xfrm>
            <a:off x="8188804" y="3912854"/>
            <a:ext cx="1672381" cy="707886"/>
          </a:xfrm>
          <a:prstGeom prst="rect">
            <a:avLst/>
          </a:prstGeom>
          <a:noFill/>
        </p:spPr>
        <p:txBody>
          <a:bodyPr wrap="square" rtlCol="0">
            <a:spAutoFit/>
          </a:bodyPr>
          <a:lstStyle/>
          <a:p>
            <a:pPr algn="ctr"/>
            <a:r>
              <a:rPr lang="vi-VN" sz="2000" dirty="0">
                <a:solidFill>
                  <a:srgbClr val="0070C0"/>
                </a:solidFill>
              </a:rPr>
              <a:t>LUẬN CỨ TỒI</a:t>
            </a:r>
            <a:endParaRPr sz="2000" dirty="0">
              <a:solidFill>
                <a:srgbClr val="0070C0"/>
              </a:solidFill>
            </a:endParaRPr>
          </a:p>
        </p:txBody>
      </p:sp>
      <p:grpSp>
        <p:nvGrpSpPr>
          <p:cNvPr id="111" name="Group 110">
            <a:extLst>
              <a:ext uri="{FF2B5EF4-FFF2-40B4-BE49-F238E27FC236}">
                <a16:creationId xmlns:a16="http://schemas.microsoft.com/office/drawing/2014/main" id="{11717471-843B-A54A-9DC1-4EA947B59003}"/>
              </a:ext>
            </a:extLst>
          </p:cNvPr>
          <p:cNvGrpSpPr/>
          <p:nvPr/>
        </p:nvGrpSpPr>
        <p:grpSpPr>
          <a:xfrm>
            <a:off x="1441851" y="2900159"/>
            <a:ext cx="9529344" cy="3078967"/>
            <a:chOff x="1160407" y="3984436"/>
            <a:chExt cx="9529344" cy="2810624"/>
          </a:xfrm>
        </p:grpSpPr>
        <p:sp>
          <p:nvSpPr>
            <p:cNvPr id="112" name="Rectangle 111">
              <a:extLst>
                <a:ext uri="{FF2B5EF4-FFF2-40B4-BE49-F238E27FC236}">
                  <a16:creationId xmlns:a16="http://schemas.microsoft.com/office/drawing/2014/main" id="{D2AC699E-1813-A144-B833-88801CFD7342}"/>
                </a:ext>
              </a:extLst>
            </p:cNvPr>
            <p:cNvSpPr/>
            <p:nvPr/>
          </p:nvSpPr>
          <p:spPr>
            <a:xfrm>
              <a:off x="1160407" y="3984436"/>
              <a:ext cx="9529344" cy="2810624"/>
            </a:xfrm>
            <a:prstGeom prst="rect">
              <a:avLst/>
            </a:prstGeom>
            <a:blipFill>
              <a:blip r:embed="rId3"/>
              <a:stretch>
                <a:fillRect/>
              </a:stretch>
            </a:bli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720000" rIns="3960000" rtlCol="0" anchor="ctr"/>
            <a:lstStyle/>
            <a:p>
              <a:pPr algn="just">
                <a:spcBef>
                  <a:spcPts val="600"/>
                </a:spcBef>
                <a:spcAft>
                  <a:spcPts val="600"/>
                </a:spcAft>
              </a:pPr>
              <a:r>
                <a:rPr lang="vi-VN" sz="2300" dirty="0">
                  <a:latin typeface="Arial" panose="020B0604020202020204" pitchFamily="34" charset="0"/>
                  <a:cs typeface="Arial" panose="020B0604020202020204" pitchFamily="34" charset="0"/>
                </a:rPr>
                <a:t>(1) Hoa hồng là thực vật.</a:t>
              </a:r>
            </a:p>
            <a:p>
              <a:pPr algn="just">
                <a:spcBef>
                  <a:spcPts val="600"/>
                </a:spcBef>
                <a:spcAft>
                  <a:spcPts val="600"/>
                </a:spcAft>
              </a:pPr>
              <a:r>
                <a:rPr lang="vi-VN" sz="2300" dirty="0">
                  <a:latin typeface="Arial" panose="020B0604020202020204" pitchFamily="34" charset="0"/>
                  <a:cs typeface="Arial" panose="020B0604020202020204" pitchFamily="34" charset="0"/>
                </a:rPr>
                <a:t>(2) Hoa hồng ăn thịt.</a:t>
              </a:r>
            </a:p>
            <a:p>
              <a:pPr algn="just">
                <a:spcBef>
                  <a:spcPts val="600"/>
                </a:spcBef>
                <a:spcAft>
                  <a:spcPts val="600"/>
                </a:spcAft>
              </a:pPr>
              <a:r>
                <a:rPr lang="vi-VN" sz="2300" dirty="0">
                  <a:latin typeface="Arial" panose="020B0604020202020204" pitchFamily="34" charset="0"/>
                  <a:cs typeface="Arial" panose="020B0604020202020204" pitchFamily="34" charset="0"/>
                </a:rPr>
                <a:t>(3) Mọi thực vật đều ăn thịt.</a:t>
              </a:r>
              <a:endParaRPr sz="2300" dirty="0">
                <a:latin typeface="Arial" panose="020B0604020202020204" pitchFamily="34" charset="0"/>
                <a:cs typeface="Arial" panose="020B0604020202020204" pitchFamily="34" charset="0"/>
              </a:endParaRPr>
            </a:p>
          </p:txBody>
        </p:sp>
        <p:cxnSp>
          <p:nvCxnSpPr>
            <p:cNvPr id="113" name="Straight Connector 112">
              <a:extLst>
                <a:ext uri="{FF2B5EF4-FFF2-40B4-BE49-F238E27FC236}">
                  <a16:creationId xmlns:a16="http://schemas.microsoft.com/office/drawing/2014/main" id="{B7918A80-C726-2D45-B54E-46C514AD9E75}"/>
                </a:ext>
              </a:extLst>
            </p:cNvPr>
            <p:cNvCxnSpPr/>
            <p:nvPr/>
          </p:nvCxnSpPr>
          <p:spPr>
            <a:xfrm>
              <a:off x="1998404" y="5630675"/>
              <a:ext cx="2235976" cy="0"/>
            </a:xfrm>
            <a:prstGeom prst="line">
              <a:avLst/>
            </a:prstGeom>
          </p:spPr>
          <p:style>
            <a:lnRef idx="2">
              <a:schemeClr val="dk1"/>
            </a:lnRef>
            <a:fillRef idx="0">
              <a:schemeClr val="dk1"/>
            </a:fillRef>
            <a:effectRef idx="1">
              <a:schemeClr val="dk1"/>
            </a:effectRef>
            <a:fontRef idx="minor">
              <a:schemeClr val="tx1"/>
            </a:fontRef>
          </p:style>
        </p:cxnSp>
      </p:grpSp>
      <p:grpSp>
        <p:nvGrpSpPr>
          <p:cNvPr id="118" name="Group 117">
            <a:extLst>
              <a:ext uri="{FF2B5EF4-FFF2-40B4-BE49-F238E27FC236}">
                <a16:creationId xmlns:a16="http://schemas.microsoft.com/office/drawing/2014/main" id="{465440EF-9AC3-6A45-B8B2-69B0DD540439}"/>
              </a:ext>
            </a:extLst>
          </p:cNvPr>
          <p:cNvGrpSpPr/>
          <p:nvPr/>
        </p:nvGrpSpPr>
        <p:grpSpPr>
          <a:xfrm>
            <a:off x="6338370" y="3813876"/>
            <a:ext cx="2113991" cy="1309041"/>
            <a:chOff x="6397316" y="5962173"/>
            <a:chExt cx="2113991" cy="1309041"/>
          </a:xfrm>
        </p:grpSpPr>
        <p:sp>
          <p:nvSpPr>
            <p:cNvPr id="40" name="TextBox 39">
              <a:extLst>
                <a:ext uri="{FF2B5EF4-FFF2-40B4-BE49-F238E27FC236}">
                  <a16:creationId xmlns:a16="http://schemas.microsoft.com/office/drawing/2014/main" id="{A1EDC951-357B-4D4A-A126-324F0B5F1CCD}"/>
                </a:ext>
              </a:extLst>
            </p:cNvPr>
            <p:cNvSpPr txBox="1"/>
            <p:nvPr/>
          </p:nvSpPr>
          <p:spPr>
            <a:xfrm>
              <a:off x="6397316" y="5962173"/>
              <a:ext cx="1430328" cy="400110"/>
            </a:xfrm>
            <a:prstGeom prst="rect">
              <a:avLst/>
            </a:prstGeom>
            <a:noFill/>
          </p:spPr>
          <p:txBody>
            <a:bodyPr wrap="none" rtlCol="0">
              <a:spAutoFit/>
            </a:bodyPr>
            <a:lstStyle/>
            <a:p>
              <a:r>
                <a:rPr lang="vi-VN" sz="2000" dirty="0">
                  <a:solidFill>
                    <a:srgbClr val="C00000"/>
                  </a:solidFill>
                </a:rPr>
                <a:t>Tiền đề sai</a:t>
              </a:r>
              <a:endParaRPr sz="2000" dirty="0">
                <a:solidFill>
                  <a:srgbClr val="C00000"/>
                </a:solidFill>
              </a:endParaRPr>
            </a:p>
          </p:txBody>
        </p:sp>
        <p:sp>
          <p:nvSpPr>
            <p:cNvPr id="117" name="TextBox 116">
              <a:extLst>
                <a:ext uri="{FF2B5EF4-FFF2-40B4-BE49-F238E27FC236}">
                  <a16:creationId xmlns:a16="http://schemas.microsoft.com/office/drawing/2014/main" id="{2F0C7096-DEF3-2E41-9993-52699353B284}"/>
                </a:ext>
              </a:extLst>
            </p:cNvPr>
            <p:cNvSpPr txBox="1"/>
            <p:nvPr/>
          </p:nvSpPr>
          <p:spPr>
            <a:xfrm>
              <a:off x="6402687" y="6563328"/>
              <a:ext cx="2108620" cy="707886"/>
            </a:xfrm>
            <a:prstGeom prst="rect">
              <a:avLst/>
            </a:prstGeom>
            <a:noFill/>
          </p:spPr>
          <p:txBody>
            <a:bodyPr wrap="square" rtlCol="0">
              <a:spAutoFit/>
            </a:bodyPr>
            <a:lstStyle/>
            <a:p>
              <a:r>
                <a:rPr lang="vi-VN" sz="2000" dirty="0">
                  <a:solidFill>
                    <a:srgbClr val="C00000"/>
                  </a:solidFill>
                </a:rPr>
                <a:t>Cấu trúc không hợp quy tắc</a:t>
              </a:r>
              <a:endParaRPr sz="2000" dirty="0">
                <a:solidFill>
                  <a:srgbClr val="C00000"/>
                </a:solidFill>
              </a:endParaRPr>
            </a:p>
          </p:txBody>
        </p:sp>
      </p:grpSp>
      <p:sp>
        <p:nvSpPr>
          <p:cNvPr id="42" name="TextBox 41">
            <a:extLst>
              <a:ext uri="{FF2B5EF4-FFF2-40B4-BE49-F238E27FC236}">
                <a16:creationId xmlns:a16="http://schemas.microsoft.com/office/drawing/2014/main" id="{49C3CA27-4675-9044-8D37-A9ACBC44A7F0}"/>
              </a:ext>
            </a:extLst>
          </p:cNvPr>
          <p:cNvSpPr txBox="1"/>
          <p:nvPr/>
        </p:nvSpPr>
        <p:spPr>
          <a:xfrm>
            <a:off x="8648525" y="4061088"/>
            <a:ext cx="1385471" cy="707886"/>
          </a:xfrm>
          <a:prstGeom prst="rect">
            <a:avLst/>
          </a:prstGeom>
          <a:noFill/>
        </p:spPr>
        <p:txBody>
          <a:bodyPr wrap="square" rtlCol="0">
            <a:spAutoFit/>
          </a:bodyPr>
          <a:lstStyle/>
          <a:p>
            <a:pPr algn="ctr"/>
            <a:r>
              <a:rPr lang="vi-VN" sz="2000" dirty="0">
                <a:solidFill>
                  <a:srgbClr val="0070C0"/>
                </a:solidFill>
              </a:rPr>
              <a:t>LUẬN CỨ TỒI</a:t>
            </a:r>
            <a:endParaRPr sz="2000" dirty="0">
              <a:solidFill>
                <a:srgbClr val="0070C0"/>
              </a:solidFill>
            </a:endParaRPr>
          </a:p>
        </p:txBody>
      </p:sp>
    </p:spTree>
    <p:extLst>
      <p:ext uri="{BB962C8B-B14F-4D97-AF65-F5344CB8AC3E}">
        <p14:creationId xmlns:p14="http://schemas.microsoft.com/office/powerpoint/2010/main" val="38757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checkerboard(across)">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checkerboard(across)">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checkerboard(across)">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checkerboard(across)">
                                      <p:cBhvr>
                                        <p:cTn id="22" dur="500"/>
                                        <p:tgtEl>
                                          <p:spTgt spid="9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checkerboard(across)">
                                      <p:cBhvr>
                                        <p:cTn id="27" dur="500"/>
                                        <p:tgtEl>
                                          <p:spTgt spid="10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checkerboard(across)">
                                      <p:cBhvr>
                                        <p:cTn id="32" dur="500"/>
                                        <p:tgtEl>
                                          <p:spTgt spid="103"/>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checkerboard(across)">
                                      <p:cBhvr>
                                        <p:cTn id="37" dur="500"/>
                                        <p:tgtEl>
                                          <p:spTgt spid="104"/>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checkerboard(across)">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checkerboard(across)">
                                      <p:cBhvr>
                                        <p:cTn id="47" dur="500"/>
                                        <p:tgtEl>
                                          <p:spTgt spid="110"/>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checkerboard(across)">
                                      <p:cBhvr>
                                        <p:cTn id="52" dur="500"/>
                                        <p:tgtEl>
                                          <p:spTgt spid="111"/>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118"/>
                                        </p:tgtEl>
                                        <p:attrNameLst>
                                          <p:attrName>style.visibility</p:attrName>
                                        </p:attrNameLst>
                                      </p:cBhvr>
                                      <p:to>
                                        <p:strVal val="visible"/>
                                      </p:to>
                                    </p:set>
                                    <p:animEffect transition="in" filter="checkerboard(across)">
                                      <p:cBhvr>
                                        <p:cTn id="57" dur="500"/>
                                        <p:tgtEl>
                                          <p:spTgt spid="118"/>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checkerboard(across)">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03" grpId="0"/>
      <p:bldP spid="110" grpId="0"/>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A9E2B3-EF06-274F-99E4-F091FAF40147}"/>
              </a:ext>
            </a:extLst>
          </p:cNvPr>
          <p:cNvSpPr/>
          <p:nvPr/>
        </p:nvSpPr>
        <p:spPr>
          <a:xfrm>
            <a:off x="2358919" y="628724"/>
            <a:ext cx="7474162" cy="477054"/>
          </a:xfrm>
          <a:prstGeom prst="rect">
            <a:avLst/>
          </a:prstGeom>
        </p:spPr>
        <p:txBody>
          <a:bodyPr wrap="none">
            <a:spAutoFit/>
          </a:bodyPr>
          <a:lstStyle/>
          <a:p>
            <a:r>
              <a:rPr lang="vi-VN" sz="2500" b="1" dirty="0">
                <a:latin typeface="Arial" panose="020B0604020202020204" pitchFamily="34" charset="0"/>
                <a:ea typeface="Times New Roman" panose="02020603050405020304" pitchFamily="18" charset="0"/>
                <a:cs typeface="Arial" panose="020B0604020202020204" pitchFamily="34" charset="0"/>
              </a:rPr>
              <a:t>2. LUẬN CỨ DIỄN DỊCH VÀ LUẬN CỨ QUY NẠP</a:t>
            </a:r>
            <a:r>
              <a:rPr lang="en-VN" sz="2500" dirty="0">
                <a:latin typeface="Arial" panose="020B0604020202020204" pitchFamily="34" charset="0"/>
                <a:cs typeface="Arial" panose="020B0604020202020204" pitchFamily="34" charset="0"/>
              </a:rPr>
              <a:t> </a:t>
            </a:r>
            <a:endParaRPr sz="25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3997C10-2C90-1D47-837D-E8673BB0476A}"/>
              </a:ext>
            </a:extLst>
          </p:cNvPr>
          <p:cNvSpPr/>
          <p:nvPr/>
        </p:nvSpPr>
        <p:spPr>
          <a:xfrm>
            <a:off x="850604" y="1446028"/>
            <a:ext cx="4954772" cy="871870"/>
          </a:xfrm>
          <a:prstGeom prst="rect">
            <a:avLst/>
          </a:prstGeom>
          <a:pattFill prst="solidDmnd">
            <a:fgClr>
              <a:schemeClr val="accent6">
                <a:lumMod val="20000"/>
                <a:lumOff val="80000"/>
              </a:schemeClr>
            </a:fgClr>
            <a:bgClr>
              <a:schemeClr val="bg1"/>
            </a:bgClr>
          </a:patt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solidFill>
                  <a:schemeClr val="tx1"/>
                </a:solidFill>
                <a:latin typeface="Arial" panose="020B0604020202020204" pitchFamily="34" charset="0"/>
                <a:cs typeface="Arial" panose="020B0604020202020204" pitchFamily="34" charset="0"/>
              </a:rPr>
              <a:t>LUẬN CỨ DIỄN DỊCH</a:t>
            </a:r>
            <a:endParaRPr sz="2400" b="1"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47AA6DF-A84D-4C49-A1EC-1355C4434C6E}"/>
              </a:ext>
            </a:extLst>
          </p:cNvPr>
          <p:cNvSpPr/>
          <p:nvPr/>
        </p:nvSpPr>
        <p:spPr>
          <a:xfrm>
            <a:off x="6400800" y="1446028"/>
            <a:ext cx="4954772" cy="871870"/>
          </a:xfrm>
          <a:prstGeom prst="rect">
            <a:avLst/>
          </a:prstGeom>
          <a:pattFill prst="solidDmnd">
            <a:fgClr>
              <a:schemeClr val="accent6">
                <a:lumMod val="20000"/>
                <a:lumOff val="80000"/>
              </a:schemeClr>
            </a:fgClr>
            <a:bgClr>
              <a:schemeClr val="bg1"/>
            </a:bgClr>
          </a:patt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solidFill>
                  <a:schemeClr val="tx1"/>
                </a:solidFill>
                <a:latin typeface="Arial" panose="020B0604020202020204" pitchFamily="34" charset="0"/>
                <a:cs typeface="Arial" panose="020B0604020202020204" pitchFamily="34" charset="0"/>
              </a:rPr>
              <a:t>LUẬN CỨ QUY NẠP</a:t>
            </a:r>
            <a:endParaRPr sz="2400" b="1"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D78EE3A-49E2-8245-A378-0F07572C994B}"/>
              </a:ext>
            </a:extLst>
          </p:cNvPr>
          <p:cNvSpPr/>
          <p:nvPr/>
        </p:nvSpPr>
        <p:spPr>
          <a:xfrm>
            <a:off x="850604" y="2488018"/>
            <a:ext cx="4954772" cy="1573619"/>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just"/>
            <a:r>
              <a:rPr lang="en-US" sz="2300" dirty="0" err="1">
                <a:latin typeface="Times New Roman" panose="02020603050405020304" pitchFamily="18" charset="0"/>
                <a:ea typeface="Calibri" panose="020F0502020204030204" pitchFamily="34" charset="0"/>
              </a:rPr>
              <a:t>luận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cứ</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trong</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đó</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người</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lập</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luận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cố</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gắng</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chứng</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minh</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rằng</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chân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lý</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của</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kết</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luận</a:t>
            </a:r>
            <a:r>
              <a:rPr lang="en-US" sz="2300" dirty="0">
                <a:latin typeface="Times New Roman" panose="02020603050405020304" pitchFamily="18" charset="0"/>
                <a:ea typeface="Calibri" panose="020F0502020204030204" pitchFamily="34" charset="0"/>
              </a:rPr>
              <a:t> </a:t>
            </a:r>
            <a:r>
              <a:rPr lang="en-US" sz="2300" b="1" i="1" dirty="0" err="1">
                <a:solidFill>
                  <a:srgbClr val="FF0000"/>
                </a:solidFill>
                <a:latin typeface="Times New Roman" panose="02020603050405020304" pitchFamily="18" charset="0"/>
                <a:ea typeface="Calibri" panose="020F0502020204030204" pitchFamily="34" charset="0"/>
              </a:rPr>
              <a:t>tất</a:t>
            </a:r>
            <a:r>
              <a:rPr lang="en-US" sz="2300" b="1" i="1" dirty="0">
                <a:solidFill>
                  <a:srgbClr val="FF0000"/>
                </a:solidFill>
                <a:latin typeface="Times New Roman" panose="02020603050405020304" pitchFamily="18" charset="0"/>
                <a:ea typeface="Calibri" panose="020F0502020204030204" pitchFamily="34" charset="0"/>
              </a:rPr>
              <a:t> </a:t>
            </a:r>
            <a:r>
              <a:rPr lang="en-US" sz="2300" b="1" i="1" dirty="0" err="1">
                <a:solidFill>
                  <a:srgbClr val="FF0000"/>
                </a:solidFill>
                <a:latin typeface="Times New Roman" panose="02020603050405020304" pitchFamily="18" charset="0"/>
                <a:ea typeface="Calibri" panose="020F0502020204030204" pitchFamily="34" charset="0"/>
              </a:rPr>
              <a:t>yếu</a:t>
            </a:r>
            <a:r>
              <a:rPr lang="en-US" sz="2300" b="1" i="1" dirty="0">
                <a:solidFill>
                  <a:srgbClr val="FF0000"/>
                </a:solidFill>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được</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rút</a:t>
            </a:r>
            <a:r>
              <a:rPr lang="en-US" sz="2300" dirty="0">
                <a:latin typeface="Times New Roman" panose="02020603050405020304" pitchFamily="18" charset="0"/>
                <a:ea typeface="Calibri" panose="020F0502020204030204" pitchFamily="34" charset="0"/>
              </a:rPr>
              <a:t> ra </a:t>
            </a:r>
            <a:r>
              <a:rPr lang="en-US" sz="2300" dirty="0" err="1">
                <a:latin typeface="Times New Roman" panose="02020603050405020304" pitchFamily="18" charset="0"/>
                <a:ea typeface="Calibri" panose="020F0502020204030204" pitchFamily="34" charset="0"/>
              </a:rPr>
              <a:t>từ</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các</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tiền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đề</a:t>
            </a:r>
            <a:r>
              <a:rPr lang="en-US" sz="2300" dirty="0">
                <a:latin typeface="Times New Roman" panose="02020603050405020304" pitchFamily="18" charset="0"/>
                <a:ea typeface="Calibri" panose="020F0502020204030204" pitchFamily="34" charset="0"/>
              </a:rPr>
              <a:t>.</a:t>
            </a:r>
            <a:endParaRPr sz="2300" dirty="0"/>
          </a:p>
        </p:txBody>
      </p:sp>
      <p:sp>
        <p:nvSpPr>
          <p:cNvPr id="9" name="Rectangle 8">
            <a:extLst>
              <a:ext uri="{FF2B5EF4-FFF2-40B4-BE49-F238E27FC236}">
                <a16:creationId xmlns:a16="http://schemas.microsoft.com/office/drawing/2014/main" id="{FD0323E1-3D0C-6E42-8C47-DD00600BEFE5}"/>
              </a:ext>
            </a:extLst>
          </p:cNvPr>
          <p:cNvSpPr/>
          <p:nvPr/>
        </p:nvSpPr>
        <p:spPr>
          <a:xfrm>
            <a:off x="6400799" y="2488018"/>
            <a:ext cx="4954772" cy="1573619"/>
          </a:xfrm>
          <a:prstGeom prst="rect">
            <a:avLst/>
          </a:prstGeom>
          <a:blipFill>
            <a:blip r:embed="rId2"/>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300" dirty="0" err="1">
                <a:latin typeface="Times New Roman" panose="02020603050405020304" pitchFamily="18" charset="0"/>
                <a:ea typeface="Calibri" panose="020F0502020204030204" pitchFamily="34" charset="0"/>
              </a:rPr>
              <a:t>luận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cứ</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trong</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đó</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người</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lập</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luận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cố</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gắng</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chứng</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minh</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rằng</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chân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lý</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của</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kết</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luận</a:t>
            </a:r>
            <a:r>
              <a:rPr lang="en-US" sz="2300" dirty="0">
                <a:latin typeface="Times New Roman" panose="02020603050405020304" pitchFamily="18" charset="0"/>
                <a:ea typeface="Calibri" panose="020F0502020204030204" pitchFamily="34" charset="0"/>
              </a:rPr>
              <a:t> </a:t>
            </a:r>
            <a:r>
              <a:rPr lang="en-US" sz="2300" b="1" i="1" dirty="0" err="1">
                <a:solidFill>
                  <a:srgbClr val="FF0000"/>
                </a:solidFill>
                <a:latin typeface="Times New Roman" panose="02020603050405020304" pitchFamily="18" charset="0"/>
                <a:ea typeface="Calibri" panose="020F0502020204030204" pitchFamily="34" charset="0"/>
              </a:rPr>
              <a:t>có</a:t>
            </a:r>
            <a:r>
              <a:rPr lang="en-US" sz="2300" b="1" i="1" dirty="0">
                <a:solidFill>
                  <a:srgbClr val="FF0000"/>
                </a:solidFill>
                <a:latin typeface="Times New Roman" panose="02020603050405020304" pitchFamily="18" charset="0"/>
                <a:ea typeface="Calibri" panose="020F0502020204030204" pitchFamily="34" charset="0"/>
              </a:rPr>
              <a:t> </a:t>
            </a:r>
            <a:r>
              <a:rPr lang="en-US" sz="2300" b="1" i="1" dirty="0" err="1">
                <a:solidFill>
                  <a:srgbClr val="FF0000"/>
                </a:solidFill>
                <a:latin typeface="Times New Roman" panose="02020603050405020304" pitchFamily="18" charset="0"/>
                <a:ea typeface="Calibri" panose="020F0502020204030204" pitchFamily="34" charset="0"/>
              </a:rPr>
              <a:t>thể</a:t>
            </a:r>
            <a:r>
              <a:rPr lang="en-US" sz="2300" b="1" i="1" dirty="0">
                <a:solidFill>
                  <a:srgbClr val="FF0000"/>
                </a:solidFill>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được</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rút</a:t>
            </a:r>
            <a:r>
              <a:rPr lang="en-US" sz="2300" dirty="0">
                <a:latin typeface="Times New Roman" panose="02020603050405020304" pitchFamily="18" charset="0"/>
                <a:ea typeface="Calibri" panose="020F0502020204030204" pitchFamily="34" charset="0"/>
              </a:rPr>
              <a:t> ra </a:t>
            </a:r>
            <a:r>
              <a:rPr lang="en-US" sz="2300" dirty="0" err="1">
                <a:latin typeface="Times New Roman" panose="02020603050405020304" pitchFamily="18" charset="0"/>
                <a:ea typeface="Calibri" panose="020F0502020204030204" pitchFamily="34" charset="0"/>
              </a:rPr>
              <a:t>từ</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các</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tiền</a:t>
            </a:r>
            <a:r>
              <a:rPr lang="en-US" sz="2300" dirty="0">
                <a:latin typeface="Times New Roman" panose="02020603050405020304" pitchFamily="18" charset="0"/>
                <a:ea typeface="Calibri" panose="020F0502020204030204" pitchFamily="34" charset="0"/>
              </a:rPr>
              <a:t> </a:t>
            </a:r>
            <a:r>
              <a:rPr lang="en-US" sz="2300" dirty="0" err="1">
                <a:latin typeface="Times New Roman" panose="02020603050405020304" pitchFamily="18" charset="0"/>
                <a:ea typeface="Calibri" panose="020F0502020204030204" pitchFamily="34" charset="0"/>
              </a:rPr>
              <a:t>đề</a:t>
            </a:r>
            <a:r>
              <a:rPr lang="en-US" sz="2300" dirty="0">
                <a:latin typeface="Times New Roman" panose="02020603050405020304" pitchFamily="18" charset="0"/>
                <a:ea typeface="Calibri" panose="020F0502020204030204" pitchFamily="34" charset="0"/>
              </a:rPr>
              <a:t>.</a:t>
            </a:r>
            <a:endParaRPr sz="2300" dirty="0"/>
          </a:p>
        </p:txBody>
      </p:sp>
      <p:grpSp>
        <p:nvGrpSpPr>
          <p:cNvPr id="16" name="Group 15">
            <a:extLst>
              <a:ext uri="{FF2B5EF4-FFF2-40B4-BE49-F238E27FC236}">
                <a16:creationId xmlns:a16="http://schemas.microsoft.com/office/drawing/2014/main" id="{F947243E-4339-864B-8F5E-7F1D75ED611A}"/>
              </a:ext>
            </a:extLst>
          </p:cNvPr>
          <p:cNvGrpSpPr/>
          <p:nvPr/>
        </p:nvGrpSpPr>
        <p:grpSpPr>
          <a:xfrm>
            <a:off x="850604" y="4253023"/>
            <a:ext cx="4954772" cy="1998921"/>
            <a:chOff x="850604" y="4253023"/>
            <a:chExt cx="4954772" cy="1998921"/>
          </a:xfrm>
        </p:grpSpPr>
        <p:sp>
          <p:nvSpPr>
            <p:cNvPr id="10" name="Rectangle 9">
              <a:extLst>
                <a:ext uri="{FF2B5EF4-FFF2-40B4-BE49-F238E27FC236}">
                  <a16:creationId xmlns:a16="http://schemas.microsoft.com/office/drawing/2014/main" id="{9C0E021C-D734-DF4B-A7D5-97D885F99F2D}"/>
                </a:ext>
              </a:extLst>
            </p:cNvPr>
            <p:cNvSpPr/>
            <p:nvPr/>
          </p:nvSpPr>
          <p:spPr>
            <a:xfrm>
              <a:off x="850604" y="4253023"/>
              <a:ext cx="4954772" cy="1998921"/>
            </a:xfrm>
            <a:prstGeom prst="rect">
              <a:avLst/>
            </a:prstGeom>
            <a:pattFill prst="dotGrid">
              <a:fgClr>
                <a:schemeClr val="accent2">
                  <a:lumMod val="40000"/>
                  <a:lumOff val="60000"/>
                </a:schemeClr>
              </a:fgClr>
              <a:bgClr>
                <a:schemeClr val="bg1"/>
              </a:bgClr>
            </a:patt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180000" rtlCol="0" anchor="ctr"/>
            <a:lstStyle/>
            <a:p>
              <a:pPr marL="342900" indent="-342900">
                <a:spcBef>
                  <a:spcPts val="600"/>
                </a:spcBef>
                <a:spcAft>
                  <a:spcPts val="600"/>
                </a:spcAft>
                <a:buAutoNum type="arabicParenBoth"/>
              </a:pPr>
              <a:r>
                <a:rPr lang="vi-VN" sz="2300" dirty="0"/>
                <a:t> Mọi sinh viên đều học Triết học.</a:t>
              </a:r>
            </a:p>
            <a:p>
              <a:pPr>
                <a:spcBef>
                  <a:spcPts val="600"/>
                </a:spcBef>
                <a:spcAft>
                  <a:spcPts val="600"/>
                </a:spcAft>
              </a:pPr>
              <a:r>
                <a:rPr lang="vi-VN" sz="2300" dirty="0"/>
                <a:t>(2) Minh là sinh viên.</a:t>
              </a:r>
            </a:p>
            <a:p>
              <a:pPr>
                <a:spcBef>
                  <a:spcPts val="600"/>
                </a:spcBef>
                <a:spcAft>
                  <a:spcPts val="600"/>
                </a:spcAft>
              </a:pPr>
              <a:r>
                <a:rPr lang="vi-VN" sz="2300" dirty="0"/>
                <a:t>(3) Minh phải học triết học. </a:t>
              </a:r>
              <a:endParaRPr sz="2300" dirty="0"/>
            </a:p>
          </p:txBody>
        </p:sp>
        <p:cxnSp>
          <p:nvCxnSpPr>
            <p:cNvPr id="13" name="Straight Connector 12">
              <a:extLst>
                <a:ext uri="{FF2B5EF4-FFF2-40B4-BE49-F238E27FC236}">
                  <a16:creationId xmlns:a16="http://schemas.microsoft.com/office/drawing/2014/main" id="{605ABCC3-3444-C44C-8DFD-2FAB0E9A60D7}"/>
                </a:ext>
              </a:extLst>
            </p:cNvPr>
            <p:cNvCxnSpPr/>
            <p:nvPr/>
          </p:nvCxnSpPr>
          <p:spPr>
            <a:xfrm>
              <a:off x="1169581" y="5507665"/>
              <a:ext cx="2998382" cy="0"/>
            </a:xfrm>
            <a:prstGeom prst="line">
              <a:avLst/>
            </a:prstGeom>
          </p:spPr>
          <p:style>
            <a:lnRef idx="2">
              <a:schemeClr val="dk1"/>
            </a:lnRef>
            <a:fillRef idx="0">
              <a:schemeClr val="dk1"/>
            </a:fillRef>
            <a:effectRef idx="1">
              <a:schemeClr val="dk1"/>
            </a:effectRef>
            <a:fontRef idx="minor">
              <a:schemeClr val="tx1"/>
            </a:fontRef>
          </p:style>
        </p:cxnSp>
      </p:grpSp>
      <p:grpSp>
        <p:nvGrpSpPr>
          <p:cNvPr id="17" name="Group 16">
            <a:extLst>
              <a:ext uri="{FF2B5EF4-FFF2-40B4-BE49-F238E27FC236}">
                <a16:creationId xmlns:a16="http://schemas.microsoft.com/office/drawing/2014/main" id="{93BBBB30-0BC8-3448-ADD7-ED868DF4047E}"/>
              </a:ext>
            </a:extLst>
          </p:cNvPr>
          <p:cNvGrpSpPr/>
          <p:nvPr/>
        </p:nvGrpSpPr>
        <p:grpSpPr>
          <a:xfrm>
            <a:off x="6400799" y="4253023"/>
            <a:ext cx="4954772" cy="1998921"/>
            <a:chOff x="6251944" y="4253023"/>
            <a:chExt cx="4954772" cy="1998921"/>
          </a:xfrm>
        </p:grpSpPr>
        <p:sp>
          <p:nvSpPr>
            <p:cNvPr id="14" name="Rectangle 13">
              <a:extLst>
                <a:ext uri="{FF2B5EF4-FFF2-40B4-BE49-F238E27FC236}">
                  <a16:creationId xmlns:a16="http://schemas.microsoft.com/office/drawing/2014/main" id="{7CC19B3C-0E74-0945-91CA-804BC2565280}"/>
                </a:ext>
              </a:extLst>
            </p:cNvPr>
            <p:cNvSpPr/>
            <p:nvPr/>
          </p:nvSpPr>
          <p:spPr>
            <a:xfrm>
              <a:off x="6251944" y="4253023"/>
              <a:ext cx="4954772" cy="1998921"/>
            </a:xfrm>
            <a:prstGeom prst="rect">
              <a:avLst/>
            </a:prstGeom>
            <a:pattFill prst="dotGrid">
              <a:fgClr>
                <a:schemeClr val="accent2">
                  <a:lumMod val="40000"/>
                  <a:lumOff val="60000"/>
                </a:schemeClr>
              </a:fgClr>
              <a:bgClr>
                <a:schemeClr val="bg1"/>
              </a:bgClr>
            </a:patt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180000" rtlCol="0" anchor="ctr"/>
            <a:lstStyle/>
            <a:p>
              <a:pPr marL="342900" indent="-342900">
                <a:spcBef>
                  <a:spcPts val="600"/>
                </a:spcBef>
                <a:spcAft>
                  <a:spcPts val="600"/>
                </a:spcAft>
                <a:buAutoNum type="arabicParenBoth"/>
              </a:pPr>
              <a:r>
                <a:rPr lang="vi-VN" sz="2300" dirty="0"/>
                <a:t> Hầu hết sinh viên học Triết học.</a:t>
              </a:r>
            </a:p>
            <a:p>
              <a:pPr>
                <a:spcBef>
                  <a:spcPts val="600"/>
                </a:spcBef>
                <a:spcAft>
                  <a:spcPts val="600"/>
                </a:spcAft>
              </a:pPr>
              <a:r>
                <a:rPr lang="vi-VN" sz="2300" dirty="0"/>
                <a:t>(2) Minh là sinh viên.</a:t>
              </a:r>
            </a:p>
            <a:p>
              <a:pPr>
                <a:spcBef>
                  <a:spcPts val="600"/>
                </a:spcBef>
                <a:spcAft>
                  <a:spcPts val="600"/>
                </a:spcAft>
              </a:pPr>
              <a:r>
                <a:rPr lang="vi-VN" sz="2300" dirty="0"/>
                <a:t>(3) Minh phải học triết học. </a:t>
              </a:r>
              <a:endParaRPr sz="2300" dirty="0"/>
            </a:p>
          </p:txBody>
        </p:sp>
        <p:cxnSp>
          <p:nvCxnSpPr>
            <p:cNvPr id="15" name="Straight Connector 14">
              <a:extLst>
                <a:ext uri="{FF2B5EF4-FFF2-40B4-BE49-F238E27FC236}">
                  <a16:creationId xmlns:a16="http://schemas.microsoft.com/office/drawing/2014/main" id="{8DCB9C78-CD7D-EB40-97BA-47B1B83F6CDC}"/>
                </a:ext>
              </a:extLst>
            </p:cNvPr>
            <p:cNvCxnSpPr/>
            <p:nvPr/>
          </p:nvCxnSpPr>
          <p:spPr>
            <a:xfrm>
              <a:off x="6570921" y="5507665"/>
              <a:ext cx="2998382" cy="0"/>
            </a:xfrm>
            <a:prstGeom prst="line">
              <a:avLst/>
            </a:prstGeom>
          </p:spPr>
          <p:style>
            <a:lnRef idx="2">
              <a:schemeClr val="dk1"/>
            </a:lnRef>
            <a:fillRef idx="0">
              <a:schemeClr val="dk1"/>
            </a:fillRef>
            <a:effectRef idx="1">
              <a:schemeClr val="dk1"/>
            </a:effectRef>
            <a:fontRef idx="minor">
              <a:schemeClr val="tx1"/>
            </a:fontRef>
          </p:style>
        </p:cxnSp>
      </p:grpSp>
      <p:sp>
        <p:nvSpPr>
          <p:cNvPr id="19" name="Rectangle 18">
            <a:extLst>
              <a:ext uri="{FF2B5EF4-FFF2-40B4-BE49-F238E27FC236}">
                <a16:creationId xmlns:a16="http://schemas.microsoft.com/office/drawing/2014/main" id="{22FC2C90-9C48-D546-8F04-ADA7023F0D52}"/>
              </a:ext>
            </a:extLst>
          </p:cNvPr>
          <p:cNvSpPr/>
          <p:nvPr/>
        </p:nvSpPr>
        <p:spPr>
          <a:xfrm>
            <a:off x="850604" y="4253023"/>
            <a:ext cx="4954772" cy="1998921"/>
          </a:xfrm>
          <a:prstGeom prst="rect">
            <a:avLst/>
          </a:prstGeom>
          <a:pattFill prst="dotGrid">
            <a:fgClr>
              <a:schemeClr val="accent2">
                <a:lumMod val="40000"/>
                <a:lumOff val="60000"/>
              </a:schemeClr>
            </a:fgClr>
            <a:bgClr>
              <a:schemeClr val="bg1"/>
            </a:bgClr>
          </a:patt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180000" rtlCol="0" anchor="ctr"/>
          <a:lstStyle/>
          <a:p>
            <a:pPr>
              <a:spcBef>
                <a:spcPts val="600"/>
              </a:spcBef>
              <a:spcAft>
                <a:spcPts val="600"/>
              </a:spcAft>
            </a:pPr>
            <a:r>
              <a:rPr lang="vi-VN" sz="2300" dirty="0">
                <a:latin typeface="Arial" panose="020B0604020202020204" pitchFamily="34" charset="0"/>
                <a:ea typeface="Calibri" panose="020F0502020204030204" pitchFamily="34" charset="0"/>
                <a:cs typeface="Arial" panose="020B0604020202020204" pitchFamily="34" charset="0"/>
              </a:rPr>
              <a:t>Mọi con gấu đều có màu trắng, do đó tôi nghĩ </a:t>
            </a:r>
            <a:r>
              <a:rPr lang="vi-VN" sz="2300" dirty="0">
                <a:solidFill>
                  <a:srgbClr val="FF0000"/>
                </a:solidFill>
                <a:latin typeface="Arial" panose="020B0604020202020204" pitchFamily="34" charset="0"/>
                <a:ea typeface="Calibri" panose="020F0502020204030204" pitchFamily="34" charset="0"/>
                <a:cs typeface="Arial" panose="020B0604020202020204" pitchFamily="34" charset="0"/>
              </a:rPr>
              <a:t>tất cả những con gấu tôi thấy</a:t>
            </a:r>
            <a:r>
              <a:rPr lang="vi-VN" sz="2300" dirty="0">
                <a:latin typeface="Arial" panose="020B0604020202020204" pitchFamily="34" charset="0"/>
                <a:ea typeface="Calibri" panose="020F0502020204030204" pitchFamily="34" charset="0"/>
                <a:cs typeface="Arial" panose="020B0604020202020204" pitchFamily="34" charset="0"/>
              </a:rPr>
              <a:t> đều có màu trắng.</a:t>
            </a:r>
            <a:endParaRPr sz="23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8F672B36-1581-6140-B700-B5EBF0FED317}"/>
              </a:ext>
            </a:extLst>
          </p:cNvPr>
          <p:cNvSpPr/>
          <p:nvPr/>
        </p:nvSpPr>
        <p:spPr>
          <a:xfrm>
            <a:off x="6400799" y="4253023"/>
            <a:ext cx="4954772" cy="1998921"/>
          </a:xfrm>
          <a:prstGeom prst="rect">
            <a:avLst/>
          </a:prstGeom>
          <a:pattFill prst="dotGrid">
            <a:fgClr>
              <a:schemeClr val="accent2">
                <a:lumMod val="40000"/>
                <a:lumOff val="60000"/>
              </a:schemeClr>
            </a:fgClr>
            <a:bgClr>
              <a:schemeClr val="bg1"/>
            </a:bgClr>
          </a:patt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180000" rtlCol="0" anchor="ctr"/>
          <a:lstStyle/>
          <a:p>
            <a:pPr>
              <a:spcBef>
                <a:spcPts val="600"/>
              </a:spcBef>
              <a:spcAft>
                <a:spcPts val="600"/>
              </a:spcAft>
            </a:pPr>
            <a:r>
              <a:rPr lang="vi-VN" sz="2300" dirty="0">
                <a:latin typeface="Arial" panose="020B0604020202020204" pitchFamily="34" charset="0"/>
                <a:ea typeface="Calibri" panose="020F0502020204030204" pitchFamily="34" charset="0"/>
                <a:cs typeface="Arial" panose="020B0604020202020204" pitchFamily="34" charset="0"/>
              </a:rPr>
              <a:t>Mọi con gấu tôi thấy đều có màu trắng, do đó tôi nghĩ </a:t>
            </a:r>
            <a:r>
              <a:rPr lang="vi-VN" sz="2300" dirty="0">
                <a:solidFill>
                  <a:srgbClr val="FF0000"/>
                </a:solidFill>
                <a:latin typeface="Arial" panose="020B0604020202020204" pitchFamily="34" charset="0"/>
                <a:ea typeface="Calibri" panose="020F0502020204030204" pitchFamily="34" charset="0"/>
                <a:cs typeface="Arial" panose="020B0604020202020204" pitchFamily="34" charset="0"/>
              </a:rPr>
              <a:t>tất cả những con gấu</a:t>
            </a:r>
            <a:r>
              <a:rPr lang="vi-VN" sz="2300" dirty="0">
                <a:latin typeface="Arial" panose="020B0604020202020204" pitchFamily="34" charset="0"/>
                <a:ea typeface="Calibri" panose="020F0502020204030204" pitchFamily="34" charset="0"/>
                <a:cs typeface="Arial" panose="020B0604020202020204" pitchFamily="34" charset="0"/>
              </a:rPr>
              <a:t> đều có màu trắng.</a:t>
            </a:r>
            <a:endParaRPr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29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heckerboard(across)">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heckerboard(across)">
                                      <p:cBhvr>
                                        <p:cTn id="15" dur="500"/>
                                        <p:tgtEl>
                                          <p:spTgt spid="1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E7B4D4-AA5B-6243-907A-950B086DBDF2}"/>
              </a:ext>
            </a:extLst>
          </p:cNvPr>
          <p:cNvSpPr/>
          <p:nvPr/>
        </p:nvSpPr>
        <p:spPr>
          <a:xfrm>
            <a:off x="489098" y="318977"/>
            <a:ext cx="11291775" cy="680484"/>
          </a:xfrm>
          <a:prstGeom prst="rect">
            <a:avLst/>
          </a:prstGeom>
          <a:blipFill>
            <a:blip r:embed="rId4"/>
            <a:stretch>
              <a:fillRect/>
            </a:stretch>
          </a:blipFill>
          <a:ln>
            <a:noFill/>
          </a:ln>
        </p:spPr>
        <p:style>
          <a:lnRef idx="2">
            <a:schemeClr val="accent6"/>
          </a:lnRef>
          <a:fillRef idx="1">
            <a:schemeClr val="lt1"/>
          </a:fillRef>
          <a:effectRef idx="0">
            <a:schemeClr val="accent6"/>
          </a:effectRef>
          <a:fontRef idx="minor">
            <a:schemeClr val="dk1"/>
          </a:fontRef>
        </p:style>
        <p:txBody>
          <a:bodyPr lIns="540000" rtlCol="0" anchor="ctr"/>
          <a:lstStyle/>
          <a:p>
            <a:r>
              <a:rPr lang="vi-VN" sz="2300" b="1" dirty="0">
                <a:solidFill>
                  <a:srgbClr val="0070C0"/>
                </a:solidFill>
              </a:rPr>
              <a:t>BÀI TẬP THỰC HÀNH: Luận cứ sau đây là diễn dịch hay quy nạp </a:t>
            </a:r>
            <a:endParaRPr sz="2300" b="1" dirty="0">
              <a:solidFill>
                <a:srgbClr val="0070C0"/>
              </a:solidFill>
            </a:endParaRPr>
          </a:p>
        </p:txBody>
      </p:sp>
      <p:sp>
        <p:nvSpPr>
          <p:cNvPr id="5" name="Rectangle 4">
            <a:extLst>
              <a:ext uri="{FF2B5EF4-FFF2-40B4-BE49-F238E27FC236}">
                <a16:creationId xmlns:a16="http://schemas.microsoft.com/office/drawing/2014/main" id="{E6504628-B1D3-CF49-99F6-550C6DAC9136}"/>
              </a:ext>
            </a:extLst>
          </p:cNvPr>
          <p:cNvSpPr/>
          <p:nvPr/>
        </p:nvSpPr>
        <p:spPr>
          <a:xfrm>
            <a:off x="893136" y="1275908"/>
            <a:ext cx="10356112" cy="3785190"/>
          </a:xfrm>
          <a:prstGeom prst="rect">
            <a:avLst/>
          </a:prstGeom>
          <a:blipFill>
            <a:blip r:embed="rId5"/>
            <a:stretch>
              <a:fillRect/>
            </a:stretch>
          </a:blipFill>
          <a:ln>
            <a:noFill/>
          </a:ln>
          <a:scene3d>
            <a:camera prst="orthographicFront"/>
            <a:lightRig rig="threePt" dir="t"/>
          </a:scene3d>
          <a:sp3d>
            <a:bevelT w="203200" prst="coolSlant"/>
          </a:sp3d>
        </p:spPr>
        <p:style>
          <a:lnRef idx="2">
            <a:schemeClr val="accent6"/>
          </a:lnRef>
          <a:fillRef idx="1">
            <a:schemeClr val="lt1"/>
          </a:fillRef>
          <a:effectRef idx="0">
            <a:schemeClr val="accent6"/>
          </a:effectRef>
          <a:fontRef idx="minor">
            <a:schemeClr val="dk1"/>
          </a:fontRef>
        </p:style>
        <p:txBody>
          <a:bodyPr lIns="540000" rIns="540000" rtlCol="0" anchor="ctr"/>
          <a:lstStyle/>
          <a:p>
            <a:pPr algn="just"/>
            <a:r>
              <a:rPr lang="vi-VN" sz="2300" dirty="0">
                <a:latin typeface="Arial" panose="020B0604020202020204" pitchFamily="34" charset="0"/>
                <a:cs typeface="Arial" panose="020B0604020202020204" pitchFamily="34" charset="0"/>
              </a:rPr>
              <a:t>Nền văn hóa cổ điển khởi sinh ở Hy Lạp hoặc nó khởi sinh ở Ai Cập. Nền văn hóa cổ điển không khởi sinh ở Ai Cập. Do đó nền văn hóa cổ điển khởi sinh ở Hy Lạp.</a:t>
            </a:r>
            <a:endParaRPr sz="2300" dirty="0">
              <a:latin typeface="Arial" panose="020B0604020202020204" pitchFamily="34" charset="0"/>
              <a:cs typeface="Arial" panose="020B0604020202020204" pitchFamily="34" charset="0"/>
            </a:endParaRPr>
          </a:p>
        </p:txBody>
      </p:sp>
      <p:sp>
        <p:nvSpPr>
          <p:cNvPr id="7" name="Hexagon 6">
            <a:extLst>
              <a:ext uri="{FF2B5EF4-FFF2-40B4-BE49-F238E27FC236}">
                <a16:creationId xmlns:a16="http://schemas.microsoft.com/office/drawing/2014/main" id="{788A7D19-57F3-A646-9B8A-E1CDDEE8E341}"/>
              </a:ext>
            </a:extLst>
          </p:cNvPr>
          <p:cNvSpPr/>
          <p:nvPr/>
        </p:nvSpPr>
        <p:spPr>
          <a:xfrm>
            <a:off x="893136" y="5263117"/>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DIỄN DỊCH</a:t>
            </a:r>
            <a:endParaRPr sz="2300" dirty="0">
              <a:solidFill>
                <a:schemeClr val="tx1"/>
              </a:solidFill>
              <a:latin typeface="Arial" panose="020B0604020202020204" pitchFamily="34" charset="0"/>
              <a:cs typeface="Arial" panose="020B0604020202020204" pitchFamily="34" charset="0"/>
            </a:endParaRPr>
          </a:p>
        </p:txBody>
      </p:sp>
      <p:sp>
        <p:nvSpPr>
          <p:cNvPr id="8" name="Hexagon 7">
            <a:extLst>
              <a:ext uri="{FF2B5EF4-FFF2-40B4-BE49-F238E27FC236}">
                <a16:creationId xmlns:a16="http://schemas.microsoft.com/office/drawing/2014/main" id="{E1418140-B147-AA4E-AA23-506F7C7CFDC3}"/>
              </a:ext>
            </a:extLst>
          </p:cNvPr>
          <p:cNvSpPr/>
          <p:nvPr/>
        </p:nvSpPr>
        <p:spPr>
          <a:xfrm>
            <a:off x="6802957" y="5263117"/>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QUY NẠP</a:t>
            </a:r>
            <a:endParaRPr sz="2300"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4CB73255-542F-3D4F-BD13-93A720B040EF}"/>
              </a:ext>
            </a:extLst>
          </p:cNvPr>
          <p:cNvSpPr/>
          <p:nvPr/>
        </p:nvSpPr>
        <p:spPr>
          <a:xfrm>
            <a:off x="703230" y="1136165"/>
            <a:ext cx="10758919" cy="5272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7" name="Rectangle 26">
            <a:extLst>
              <a:ext uri="{FF2B5EF4-FFF2-40B4-BE49-F238E27FC236}">
                <a16:creationId xmlns:a16="http://schemas.microsoft.com/office/drawing/2014/main" id="{9B1F52D8-56E3-5B46-99D6-82E2BA6CEDAE}"/>
              </a:ext>
            </a:extLst>
          </p:cNvPr>
          <p:cNvSpPr/>
          <p:nvPr/>
        </p:nvSpPr>
        <p:spPr>
          <a:xfrm>
            <a:off x="893136" y="1275908"/>
            <a:ext cx="10356112" cy="3785190"/>
          </a:xfrm>
          <a:prstGeom prst="rect">
            <a:avLst/>
          </a:prstGeom>
          <a:blipFill>
            <a:blip r:embed="rId5"/>
            <a:stretch>
              <a:fillRect/>
            </a:stretch>
          </a:blipFill>
          <a:ln>
            <a:noFill/>
          </a:ln>
          <a:scene3d>
            <a:camera prst="orthographicFront"/>
            <a:lightRig rig="threePt" dir="t"/>
          </a:scene3d>
          <a:sp3d>
            <a:bevelT w="203200" prst="coolSlant"/>
          </a:sp3d>
        </p:spPr>
        <p:style>
          <a:lnRef idx="2">
            <a:schemeClr val="accent6"/>
          </a:lnRef>
          <a:fillRef idx="1">
            <a:schemeClr val="lt1"/>
          </a:fillRef>
          <a:effectRef idx="0">
            <a:schemeClr val="accent6"/>
          </a:effectRef>
          <a:fontRef idx="minor">
            <a:schemeClr val="dk1"/>
          </a:fontRef>
        </p:style>
        <p:txBody>
          <a:bodyPr lIns="540000" rIns="540000" rtlCol="0" anchor="ctr"/>
          <a:lstStyle/>
          <a:p>
            <a:pPr algn="just"/>
            <a:r>
              <a:rPr lang="vi-VN" sz="2400" dirty="0">
                <a:latin typeface="Times New Roman" panose="02020603050405020304" pitchFamily="18" charset="0"/>
                <a:ea typeface="Calibri" panose="020F0502020204030204" pitchFamily="34" charset="0"/>
              </a:rPr>
              <a:t>Trên cơ sở tất cả các mẫu quan sát được cho thấy sinh viên Việt Nam ít đọc sách, ta có thể khẳng định rằng sinh viên Việt Nam ít đọc sách.</a:t>
            </a:r>
            <a:endParaRPr sz="2300" dirty="0">
              <a:latin typeface="Arial" panose="020B0604020202020204" pitchFamily="34" charset="0"/>
              <a:cs typeface="Arial" panose="020B0604020202020204" pitchFamily="34" charset="0"/>
            </a:endParaRPr>
          </a:p>
        </p:txBody>
      </p:sp>
      <p:sp>
        <p:nvSpPr>
          <p:cNvPr id="28" name="Hexagon 27">
            <a:extLst>
              <a:ext uri="{FF2B5EF4-FFF2-40B4-BE49-F238E27FC236}">
                <a16:creationId xmlns:a16="http://schemas.microsoft.com/office/drawing/2014/main" id="{ACFC83B8-9E61-C44A-B86E-6607576EEDB8}"/>
              </a:ext>
            </a:extLst>
          </p:cNvPr>
          <p:cNvSpPr/>
          <p:nvPr/>
        </p:nvSpPr>
        <p:spPr>
          <a:xfrm>
            <a:off x="943983" y="5263117"/>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DIỄN DỊCH</a:t>
            </a:r>
            <a:endParaRPr sz="2300" dirty="0">
              <a:solidFill>
                <a:schemeClr val="tx1"/>
              </a:solidFill>
              <a:latin typeface="Arial" panose="020B0604020202020204" pitchFamily="34" charset="0"/>
              <a:cs typeface="Arial" panose="020B0604020202020204" pitchFamily="34" charset="0"/>
            </a:endParaRPr>
          </a:p>
        </p:txBody>
      </p:sp>
      <p:sp>
        <p:nvSpPr>
          <p:cNvPr id="29" name="Hexagon 28">
            <a:extLst>
              <a:ext uri="{FF2B5EF4-FFF2-40B4-BE49-F238E27FC236}">
                <a16:creationId xmlns:a16="http://schemas.microsoft.com/office/drawing/2014/main" id="{3B53287C-FDA4-F34B-AA65-A48A4A3D4ABD}"/>
              </a:ext>
            </a:extLst>
          </p:cNvPr>
          <p:cNvSpPr/>
          <p:nvPr/>
        </p:nvSpPr>
        <p:spPr>
          <a:xfrm>
            <a:off x="6802957" y="5263117"/>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QUY NẠP</a:t>
            </a:r>
            <a:endParaRPr sz="2300"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405B22A-1096-8743-A705-CDA13374131B}"/>
              </a:ext>
            </a:extLst>
          </p:cNvPr>
          <p:cNvSpPr/>
          <p:nvPr/>
        </p:nvSpPr>
        <p:spPr>
          <a:xfrm>
            <a:off x="691732" y="1136164"/>
            <a:ext cx="10758919" cy="5272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4" name="Rectangle 33">
            <a:extLst>
              <a:ext uri="{FF2B5EF4-FFF2-40B4-BE49-F238E27FC236}">
                <a16:creationId xmlns:a16="http://schemas.microsoft.com/office/drawing/2014/main" id="{242FD881-FB90-2C45-ACA1-1CC347C75F85}"/>
              </a:ext>
            </a:extLst>
          </p:cNvPr>
          <p:cNvSpPr/>
          <p:nvPr/>
        </p:nvSpPr>
        <p:spPr>
          <a:xfrm>
            <a:off x="881638" y="1275908"/>
            <a:ext cx="10356112" cy="3785190"/>
          </a:xfrm>
          <a:prstGeom prst="rect">
            <a:avLst/>
          </a:prstGeom>
          <a:blipFill>
            <a:blip r:embed="rId5"/>
            <a:stretch>
              <a:fillRect/>
            </a:stretch>
          </a:blipFill>
          <a:ln>
            <a:noFill/>
          </a:ln>
          <a:scene3d>
            <a:camera prst="orthographicFront"/>
            <a:lightRig rig="threePt" dir="t"/>
          </a:scene3d>
          <a:sp3d>
            <a:bevelT w="203200" prst="coolSlant"/>
          </a:sp3d>
        </p:spPr>
        <p:style>
          <a:lnRef idx="2">
            <a:schemeClr val="accent6"/>
          </a:lnRef>
          <a:fillRef idx="1">
            <a:schemeClr val="lt1"/>
          </a:fillRef>
          <a:effectRef idx="0">
            <a:schemeClr val="accent6"/>
          </a:effectRef>
          <a:fontRef idx="minor">
            <a:schemeClr val="dk1"/>
          </a:fontRef>
        </p:style>
        <p:txBody>
          <a:bodyPr lIns="540000" rIns="540000" rtlCol="0" anchor="ctr"/>
          <a:lstStyle/>
          <a:p>
            <a:pPr algn="just"/>
            <a:r>
              <a:rPr lang="vi-VN" sz="2300" dirty="0">
                <a:latin typeface="Arial" panose="020B0604020202020204" pitchFamily="34" charset="0"/>
                <a:cs typeface="Arial" panose="020B0604020202020204" pitchFamily="34" charset="0"/>
              </a:rPr>
              <a:t>Cá heo nhỏ hơn con voi, và con voi nhỏ hơn con bọ chét. Vì vậy, cá heo nhỏ hơn con bọ chét..</a:t>
            </a:r>
            <a:endParaRPr sz="2300" dirty="0">
              <a:latin typeface="Arial" panose="020B0604020202020204" pitchFamily="34" charset="0"/>
              <a:cs typeface="Arial" panose="020B0604020202020204" pitchFamily="34" charset="0"/>
            </a:endParaRPr>
          </a:p>
        </p:txBody>
      </p:sp>
      <p:sp>
        <p:nvSpPr>
          <p:cNvPr id="35" name="Hexagon 34">
            <a:extLst>
              <a:ext uri="{FF2B5EF4-FFF2-40B4-BE49-F238E27FC236}">
                <a16:creationId xmlns:a16="http://schemas.microsoft.com/office/drawing/2014/main" id="{5683867B-696F-894E-B3DF-8B3E4F84B98D}"/>
              </a:ext>
            </a:extLst>
          </p:cNvPr>
          <p:cNvSpPr/>
          <p:nvPr/>
        </p:nvSpPr>
        <p:spPr>
          <a:xfrm>
            <a:off x="881638" y="5263117"/>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DIỄN DỊCH</a:t>
            </a:r>
            <a:endParaRPr sz="2300" dirty="0">
              <a:solidFill>
                <a:schemeClr val="tx1"/>
              </a:solidFill>
              <a:latin typeface="Arial" panose="020B0604020202020204" pitchFamily="34" charset="0"/>
              <a:cs typeface="Arial" panose="020B0604020202020204" pitchFamily="34" charset="0"/>
            </a:endParaRPr>
          </a:p>
        </p:txBody>
      </p:sp>
      <p:sp>
        <p:nvSpPr>
          <p:cNvPr id="36" name="Hexagon 35">
            <a:extLst>
              <a:ext uri="{FF2B5EF4-FFF2-40B4-BE49-F238E27FC236}">
                <a16:creationId xmlns:a16="http://schemas.microsoft.com/office/drawing/2014/main" id="{482738BE-69ED-654D-A850-AB8B12BB98D3}"/>
              </a:ext>
            </a:extLst>
          </p:cNvPr>
          <p:cNvSpPr/>
          <p:nvPr/>
        </p:nvSpPr>
        <p:spPr>
          <a:xfrm>
            <a:off x="6791459" y="5263117"/>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QUY NẠP</a:t>
            </a:r>
            <a:endParaRPr sz="2300" dirty="0">
              <a:solidFill>
                <a:schemeClr val="tx1"/>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6648C26B-0063-604F-892B-792EE3581DF1}"/>
              </a:ext>
            </a:extLst>
          </p:cNvPr>
          <p:cNvSpPr/>
          <p:nvPr/>
        </p:nvSpPr>
        <p:spPr>
          <a:xfrm>
            <a:off x="735887" y="1233376"/>
            <a:ext cx="10758919" cy="5272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9" name="Rectangle 38">
            <a:extLst>
              <a:ext uri="{FF2B5EF4-FFF2-40B4-BE49-F238E27FC236}">
                <a16:creationId xmlns:a16="http://schemas.microsoft.com/office/drawing/2014/main" id="{43D1D44E-9914-674C-93E7-7781824985D7}"/>
              </a:ext>
            </a:extLst>
          </p:cNvPr>
          <p:cNvSpPr/>
          <p:nvPr/>
        </p:nvSpPr>
        <p:spPr>
          <a:xfrm>
            <a:off x="848981" y="1275908"/>
            <a:ext cx="10356112" cy="3785190"/>
          </a:xfrm>
          <a:prstGeom prst="rect">
            <a:avLst/>
          </a:prstGeom>
          <a:blipFill>
            <a:blip r:embed="rId5"/>
            <a:stretch>
              <a:fillRect/>
            </a:stretch>
          </a:blipFill>
          <a:ln>
            <a:noFill/>
          </a:ln>
          <a:scene3d>
            <a:camera prst="orthographicFront"/>
            <a:lightRig rig="threePt" dir="t"/>
          </a:scene3d>
          <a:sp3d>
            <a:bevelT w="203200" prst="coolSlant"/>
          </a:sp3d>
        </p:spPr>
        <p:style>
          <a:lnRef idx="2">
            <a:schemeClr val="accent6"/>
          </a:lnRef>
          <a:fillRef idx="1">
            <a:schemeClr val="lt1"/>
          </a:fillRef>
          <a:effectRef idx="0">
            <a:schemeClr val="accent6"/>
          </a:effectRef>
          <a:fontRef idx="minor">
            <a:schemeClr val="dk1"/>
          </a:fontRef>
        </p:style>
        <p:txBody>
          <a:bodyPr lIns="540000" rIns="540000" rtlCol="0" anchor="ctr"/>
          <a:lstStyle/>
          <a:p>
            <a:pPr algn="just"/>
            <a:r>
              <a:rPr lang="vi-VN" sz="2300" dirty="0">
                <a:latin typeface="Arial" panose="020B0604020202020204" pitchFamily="34" charset="0"/>
                <a:cs typeface="Arial" panose="020B0604020202020204" pitchFamily="34" charset="0"/>
              </a:rPr>
              <a:t>Thời báo Kinh tế Việt Nam có một bài báo về quy chế mới cho hoạt động của hệ thống ngân hàng. Thời báo Kinh tế Sài Gòn, cũng giống với Thời báo Kinh tế Việt Nam, là một tờ báo kinh tế có uy tín. Do đó, Thời báo Kinh tế Sài Gòn chắc cũng có bài viết về vấn đề này.</a:t>
            </a:r>
            <a:endParaRPr sz="2300" dirty="0">
              <a:latin typeface="Arial" panose="020B0604020202020204" pitchFamily="34" charset="0"/>
              <a:cs typeface="Arial" panose="020B0604020202020204" pitchFamily="34" charset="0"/>
            </a:endParaRPr>
          </a:p>
        </p:txBody>
      </p:sp>
      <p:sp>
        <p:nvSpPr>
          <p:cNvPr id="40" name="Hexagon 39">
            <a:extLst>
              <a:ext uri="{FF2B5EF4-FFF2-40B4-BE49-F238E27FC236}">
                <a16:creationId xmlns:a16="http://schemas.microsoft.com/office/drawing/2014/main" id="{498AF65A-3C27-6D43-A600-5514855BCC50}"/>
              </a:ext>
            </a:extLst>
          </p:cNvPr>
          <p:cNvSpPr/>
          <p:nvPr/>
        </p:nvSpPr>
        <p:spPr>
          <a:xfrm>
            <a:off x="848981" y="5263117"/>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DIỄN DỊCH</a:t>
            </a:r>
            <a:endParaRPr sz="2300" dirty="0">
              <a:solidFill>
                <a:schemeClr val="tx1"/>
              </a:solidFill>
              <a:latin typeface="Arial" panose="020B0604020202020204" pitchFamily="34" charset="0"/>
              <a:cs typeface="Arial" panose="020B0604020202020204" pitchFamily="34" charset="0"/>
            </a:endParaRPr>
          </a:p>
        </p:txBody>
      </p:sp>
      <p:sp>
        <p:nvSpPr>
          <p:cNvPr id="41" name="Hexagon 40">
            <a:extLst>
              <a:ext uri="{FF2B5EF4-FFF2-40B4-BE49-F238E27FC236}">
                <a16:creationId xmlns:a16="http://schemas.microsoft.com/office/drawing/2014/main" id="{4F60663D-819D-8E4D-BCB5-49A4C7DFF112}"/>
              </a:ext>
            </a:extLst>
          </p:cNvPr>
          <p:cNvSpPr/>
          <p:nvPr/>
        </p:nvSpPr>
        <p:spPr>
          <a:xfrm>
            <a:off x="6758802" y="5263117"/>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QUY NẠP</a:t>
            </a:r>
            <a:endParaRPr sz="2300" dirty="0">
              <a:solidFill>
                <a:schemeClr val="tx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4C8DBAB2-76A6-5F4D-B635-32339F71364E}"/>
              </a:ext>
            </a:extLst>
          </p:cNvPr>
          <p:cNvSpPr/>
          <p:nvPr/>
        </p:nvSpPr>
        <p:spPr>
          <a:xfrm>
            <a:off x="741349" y="1096672"/>
            <a:ext cx="10758919" cy="5272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9" name="Rectangle 48">
            <a:extLst>
              <a:ext uri="{FF2B5EF4-FFF2-40B4-BE49-F238E27FC236}">
                <a16:creationId xmlns:a16="http://schemas.microsoft.com/office/drawing/2014/main" id="{91CF275F-0993-1743-91FD-8E9606ADE54E}"/>
              </a:ext>
            </a:extLst>
          </p:cNvPr>
          <p:cNvSpPr/>
          <p:nvPr/>
        </p:nvSpPr>
        <p:spPr>
          <a:xfrm>
            <a:off x="821748" y="1201480"/>
            <a:ext cx="10356112" cy="3785190"/>
          </a:xfrm>
          <a:prstGeom prst="rect">
            <a:avLst/>
          </a:prstGeom>
          <a:blipFill>
            <a:blip r:embed="rId5"/>
            <a:stretch>
              <a:fillRect/>
            </a:stretch>
          </a:blipFill>
          <a:ln>
            <a:noFill/>
          </a:ln>
          <a:scene3d>
            <a:camera prst="orthographicFront"/>
            <a:lightRig rig="threePt" dir="t"/>
          </a:scene3d>
          <a:sp3d>
            <a:bevelT w="203200" prst="coolSlant"/>
          </a:sp3d>
        </p:spPr>
        <p:style>
          <a:lnRef idx="2">
            <a:schemeClr val="accent6"/>
          </a:lnRef>
          <a:fillRef idx="1">
            <a:schemeClr val="lt1"/>
          </a:fillRef>
          <a:effectRef idx="0">
            <a:schemeClr val="accent6"/>
          </a:effectRef>
          <a:fontRef idx="minor">
            <a:schemeClr val="dk1"/>
          </a:fontRef>
        </p:style>
        <p:txBody>
          <a:bodyPr lIns="540000" rIns="540000" rtlCol="0" anchor="ctr"/>
          <a:lstStyle/>
          <a:p>
            <a:pPr algn="just"/>
            <a:r>
              <a:rPr lang="vi-VN" sz="2300" dirty="0">
                <a:latin typeface="Arial" panose="020B0604020202020204" pitchFamily="34" charset="0"/>
                <a:cs typeface="Arial" panose="020B0604020202020204" pitchFamily="34" charset="0"/>
              </a:rPr>
              <a:t>Một cuộc điều tra khảo sát gần đây về cư dân phường 12 quận Cam cho thấy 45% người lớn tuổi hút thuốc lá. Thế thì ta có thể kết luận một cách hợp lý rằng 45% người lớn tuổi trong toàn quận này đều hút thuốc.</a:t>
            </a:r>
            <a:endParaRPr sz="2300" dirty="0">
              <a:latin typeface="Arial" panose="020B0604020202020204" pitchFamily="34" charset="0"/>
              <a:cs typeface="Arial" panose="020B0604020202020204" pitchFamily="34" charset="0"/>
            </a:endParaRPr>
          </a:p>
        </p:txBody>
      </p:sp>
      <p:sp>
        <p:nvSpPr>
          <p:cNvPr id="50" name="Hexagon 49">
            <a:extLst>
              <a:ext uri="{FF2B5EF4-FFF2-40B4-BE49-F238E27FC236}">
                <a16:creationId xmlns:a16="http://schemas.microsoft.com/office/drawing/2014/main" id="{6BA31AF0-F543-EC44-9893-B4572E0053E2}"/>
              </a:ext>
            </a:extLst>
          </p:cNvPr>
          <p:cNvSpPr/>
          <p:nvPr/>
        </p:nvSpPr>
        <p:spPr>
          <a:xfrm>
            <a:off x="821748" y="5188689"/>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DIỄN DỊCH</a:t>
            </a:r>
            <a:endParaRPr sz="2300" dirty="0">
              <a:solidFill>
                <a:schemeClr val="tx1"/>
              </a:solidFill>
              <a:latin typeface="Arial" panose="020B0604020202020204" pitchFamily="34" charset="0"/>
              <a:cs typeface="Arial" panose="020B0604020202020204" pitchFamily="34" charset="0"/>
            </a:endParaRPr>
          </a:p>
        </p:txBody>
      </p:sp>
      <p:sp>
        <p:nvSpPr>
          <p:cNvPr id="51" name="Hexagon 50">
            <a:extLst>
              <a:ext uri="{FF2B5EF4-FFF2-40B4-BE49-F238E27FC236}">
                <a16:creationId xmlns:a16="http://schemas.microsoft.com/office/drawing/2014/main" id="{1287CC23-D45F-044A-8775-D258B3E500A3}"/>
              </a:ext>
            </a:extLst>
          </p:cNvPr>
          <p:cNvSpPr/>
          <p:nvPr/>
        </p:nvSpPr>
        <p:spPr>
          <a:xfrm>
            <a:off x="6731569" y="5188689"/>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QUY NẠP</a:t>
            </a:r>
            <a:endParaRPr sz="2300" dirty="0">
              <a:solidFill>
                <a:schemeClr val="tx1"/>
              </a:solidFill>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4543E492-F232-1347-A16A-17C6C1D52ED1}"/>
              </a:ext>
            </a:extLst>
          </p:cNvPr>
          <p:cNvSpPr/>
          <p:nvPr/>
        </p:nvSpPr>
        <p:spPr>
          <a:xfrm>
            <a:off x="741349" y="1181732"/>
            <a:ext cx="10758919" cy="5272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3" name="Rectangle 52">
            <a:extLst>
              <a:ext uri="{FF2B5EF4-FFF2-40B4-BE49-F238E27FC236}">
                <a16:creationId xmlns:a16="http://schemas.microsoft.com/office/drawing/2014/main" id="{8DCCB85A-164C-464A-B5BF-A68D19CE24E1}"/>
              </a:ext>
            </a:extLst>
          </p:cNvPr>
          <p:cNvSpPr/>
          <p:nvPr/>
        </p:nvSpPr>
        <p:spPr>
          <a:xfrm>
            <a:off x="835365" y="1321475"/>
            <a:ext cx="10356112" cy="3785190"/>
          </a:xfrm>
          <a:prstGeom prst="rect">
            <a:avLst/>
          </a:prstGeom>
          <a:blipFill>
            <a:blip r:embed="rId5"/>
            <a:stretch>
              <a:fillRect/>
            </a:stretch>
          </a:blipFill>
          <a:ln>
            <a:noFill/>
          </a:ln>
          <a:scene3d>
            <a:camera prst="orthographicFront"/>
            <a:lightRig rig="threePt" dir="t"/>
          </a:scene3d>
          <a:sp3d>
            <a:bevelT w="203200" prst="coolSlant"/>
          </a:sp3d>
        </p:spPr>
        <p:style>
          <a:lnRef idx="2">
            <a:schemeClr val="accent6"/>
          </a:lnRef>
          <a:fillRef idx="1">
            <a:schemeClr val="lt1"/>
          </a:fillRef>
          <a:effectRef idx="0">
            <a:schemeClr val="accent6"/>
          </a:effectRef>
          <a:fontRef idx="minor">
            <a:schemeClr val="dk1"/>
          </a:fontRef>
        </p:style>
        <p:txBody>
          <a:bodyPr lIns="540000" rIns="540000" rtlCol="0" anchor="ctr"/>
          <a:lstStyle/>
          <a:p>
            <a:pPr algn="just"/>
            <a:r>
              <a:rPr lang="vi-VN" sz="2300" dirty="0">
                <a:latin typeface="Arial" panose="020B0604020202020204" pitchFamily="34" charset="0"/>
                <a:ea typeface="Calibri" panose="020F0502020204030204" pitchFamily="34" charset="0"/>
                <a:cs typeface="Arial" panose="020B0604020202020204" pitchFamily="34" charset="0"/>
              </a:rPr>
              <a:t>Nếu đây không phải là con Đầm bích thì tôi sẽ thắng. Xác suất không phải con Đầm bích là 51/52. Do đó, xác xuất tôi thắng là 51/52.</a:t>
            </a:r>
            <a:endParaRPr sz="2300" dirty="0">
              <a:latin typeface="Arial" panose="020B0604020202020204" pitchFamily="34" charset="0"/>
              <a:cs typeface="Arial" panose="020B0604020202020204" pitchFamily="34" charset="0"/>
            </a:endParaRPr>
          </a:p>
        </p:txBody>
      </p:sp>
      <p:sp>
        <p:nvSpPr>
          <p:cNvPr id="54" name="Hexagon 53">
            <a:extLst>
              <a:ext uri="{FF2B5EF4-FFF2-40B4-BE49-F238E27FC236}">
                <a16:creationId xmlns:a16="http://schemas.microsoft.com/office/drawing/2014/main" id="{C8BF852C-5891-BB4A-8F5D-FE96C7951C3B}"/>
              </a:ext>
            </a:extLst>
          </p:cNvPr>
          <p:cNvSpPr/>
          <p:nvPr/>
        </p:nvSpPr>
        <p:spPr>
          <a:xfrm>
            <a:off x="835365" y="5308684"/>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DIỄN DỊCH</a:t>
            </a:r>
            <a:endParaRPr sz="2300" dirty="0">
              <a:solidFill>
                <a:schemeClr val="tx1"/>
              </a:solidFill>
              <a:latin typeface="Arial" panose="020B0604020202020204" pitchFamily="34" charset="0"/>
              <a:cs typeface="Arial" panose="020B0604020202020204" pitchFamily="34" charset="0"/>
            </a:endParaRPr>
          </a:p>
        </p:txBody>
      </p:sp>
      <p:sp>
        <p:nvSpPr>
          <p:cNvPr id="55" name="Hexagon 54">
            <a:extLst>
              <a:ext uri="{FF2B5EF4-FFF2-40B4-BE49-F238E27FC236}">
                <a16:creationId xmlns:a16="http://schemas.microsoft.com/office/drawing/2014/main" id="{8190A6ED-FE6C-8342-8F02-82EF28F1E268}"/>
              </a:ext>
            </a:extLst>
          </p:cNvPr>
          <p:cNvSpPr/>
          <p:nvPr/>
        </p:nvSpPr>
        <p:spPr>
          <a:xfrm>
            <a:off x="6745186" y="5308684"/>
            <a:ext cx="4446291" cy="82934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300" dirty="0">
                <a:solidFill>
                  <a:schemeClr val="tx1"/>
                </a:solidFill>
                <a:latin typeface="Arial" panose="020B0604020202020204" pitchFamily="34" charset="0"/>
                <a:cs typeface="Arial" panose="020B0604020202020204" pitchFamily="34" charset="0"/>
              </a:rPr>
              <a:t>LUẬN CỨ QUY NẠP</a:t>
            </a:r>
            <a:endParaRPr sz="23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627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7"/>
                                        </p:tgtEl>
                                        <p:attrNameLst>
                                          <p:attrName>fillcolor</p:attrName>
                                        </p:attrNameLst>
                                      </p:cBhvr>
                                      <p:to>
                                        <a:srgbClr val="76D6FF"/>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subTnLst>
                                    <p:audio>
                                      <p:cMediaNode>
                                        <p:cTn display="0" masterRel="sameClick">
                                          <p:stCondLst>
                                            <p:cond evt="begin" delay="0">
                                              <p:tn val="5"/>
                                            </p:cond>
                                          </p:stCondLst>
                                          <p:endCondLst>
                                            <p:cond evt="onStopAudio" delay="0">
                                              <p:tgtEl>
                                                <p:sldTgt/>
                                              </p:tgtEl>
                                            </p:cond>
                                          </p:endCondLst>
                                        </p:cTn>
                                        <p:tgtEl>
                                          <p:sndTgt r:embed="rId2" name="applause.wav"/>
                                        </p:tgtEl>
                                      </p:cMediaNode>
                                    </p:audio>
                                  </p:sub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heckerboard(across)">
                                      <p:cBhvr>
                                        <p:cTn id="13" dur="500"/>
                                        <p:tgtEl>
                                          <p:spTgt spid="25"/>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heckerboard(across)">
                                      <p:cBhvr>
                                        <p:cTn id="16" dur="500"/>
                                        <p:tgtEl>
                                          <p:spTgt spid="27"/>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checkerboard(across)">
                                      <p:cBhvr>
                                        <p:cTn id="19" dur="500"/>
                                        <p:tgtEl>
                                          <p:spTgt spid="2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checkerboard(across)">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2000" fill="hold"/>
                                        <p:tgtEl>
                                          <p:spTgt spid="29"/>
                                        </p:tgtEl>
                                        <p:attrNameLst>
                                          <p:attrName>fillcolor</p:attrName>
                                        </p:attrNameLst>
                                      </p:cBhvr>
                                      <p:to>
                                        <a:srgbClr val="76D6FF"/>
                                      </p:to>
                                    </p:animClr>
                                    <p:set>
                                      <p:cBhvr>
                                        <p:cTn id="27" dur="2000" fill="hold"/>
                                        <p:tgtEl>
                                          <p:spTgt spid="29"/>
                                        </p:tgtEl>
                                        <p:attrNameLst>
                                          <p:attrName>fill.type</p:attrName>
                                        </p:attrNameLst>
                                      </p:cBhvr>
                                      <p:to>
                                        <p:strVal val="solid"/>
                                      </p:to>
                                    </p:set>
                                    <p:set>
                                      <p:cBhvr>
                                        <p:cTn id="28" dur="2000" fill="hold"/>
                                        <p:tgtEl>
                                          <p:spTgt spid="29"/>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2" name="applause.wav"/>
                                        </p:tgtEl>
                                      </p:cMediaNode>
                                    </p:audio>
                                  </p:sub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checkerboard(across)">
                                      <p:cBhvr>
                                        <p:cTn id="33" dur="500"/>
                                        <p:tgtEl>
                                          <p:spTgt spid="30"/>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checkerboard(across)">
                                      <p:cBhvr>
                                        <p:cTn id="36" dur="500"/>
                                        <p:tgtEl>
                                          <p:spTgt spid="34"/>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checkerboard(across)">
                                      <p:cBhvr>
                                        <p:cTn id="39" dur="500"/>
                                        <p:tgtEl>
                                          <p:spTgt spid="36"/>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checkerboard(across)">
                                      <p:cBhvr>
                                        <p:cTn id="47" dur="500"/>
                                        <p:tgtEl>
                                          <p:spTgt spid="37"/>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checkerboard(across)">
                                      <p:cBhvr>
                                        <p:cTn id="50" dur="500"/>
                                        <p:tgtEl>
                                          <p:spTgt spid="39"/>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checkerboard(across)">
                                      <p:cBhvr>
                                        <p:cTn id="53" dur="500"/>
                                        <p:tgtEl>
                                          <p:spTgt spid="40"/>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checkerboard(across)">
                                      <p:cBhvr>
                                        <p:cTn id="56" dur="500"/>
                                        <p:tgtEl>
                                          <p:spTgt spid="41"/>
                                        </p:tgtEl>
                                      </p:cBhvr>
                                    </p:animEffect>
                                  </p:childTnLst>
                                </p:cTn>
                              </p:par>
                            </p:childTnLst>
                          </p:cTn>
                        </p:par>
                      </p:childTnLst>
                    </p:cTn>
                  </p:par>
                  <p:par>
                    <p:cTn id="57" fill="hold">
                      <p:stCondLst>
                        <p:cond delay="indefinite"/>
                      </p:stCondLst>
                      <p:childTnLst>
                        <p:par>
                          <p:cTn id="58" fill="hold">
                            <p:stCondLst>
                              <p:cond delay="0"/>
                            </p:stCondLst>
                            <p:childTnLst>
                              <p:par>
                                <p:cTn id="59" presetID="5" presetClass="entr" presetSubtype="1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checkerboard(across)">
                                      <p:cBhvr>
                                        <p:cTn id="61" dur="500"/>
                                        <p:tgtEl>
                                          <p:spTgt spid="49"/>
                                        </p:tgtEl>
                                      </p:cBhvr>
                                    </p:animEffect>
                                  </p:childTnLst>
                                </p:cTn>
                              </p:par>
                              <p:par>
                                <p:cTn id="62" presetID="5" presetClass="entr" presetSubtype="1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checkerboard(across)">
                                      <p:cBhvr>
                                        <p:cTn id="64" dur="500"/>
                                        <p:tgtEl>
                                          <p:spTgt spid="48"/>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checkerboard(across)">
                                      <p:cBhvr>
                                        <p:cTn id="67" dur="500"/>
                                        <p:tgtEl>
                                          <p:spTgt spid="51"/>
                                        </p:tgtEl>
                                      </p:cBhvr>
                                    </p:animEffect>
                                  </p:childTnLst>
                                </p:cTn>
                              </p:par>
                              <p:par>
                                <p:cTn id="68" presetID="5" presetClass="entr" presetSubtype="1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checkerboard(across)">
                                      <p:cBhvr>
                                        <p:cTn id="70" dur="5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5" presetClass="entr" presetSubtype="1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checkerboard(across)">
                                      <p:cBhvr>
                                        <p:cTn id="75" dur="500"/>
                                        <p:tgtEl>
                                          <p:spTgt spid="52"/>
                                        </p:tgtEl>
                                      </p:cBhvr>
                                    </p:animEffect>
                                  </p:childTnLst>
                                </p:cTn>
                              </p:par>
                              <p:par>
                                <p:cTn id="76" presetID="5" presetClass="entr" presetSubtype="1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checkerboard(across)">
                                      <p:cBhvr>
                                        <p:cTn id="78" dur="500"/>
                                        <p:tgtEl>
                                          <p:spTgt spid="53"/>
                                        </p:tgtEl>
                                      </p:cBhvr>
                                    </p:animEffect>
                                  </p:childTnLst>
                                </p:cTn>
                              </p:par>
                              <p:par>
                                <p:cTn id="79" presetID="5" presetClass="entr" presetSubtype="1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checkerboard(across)">
                                      <p:cBhvr>
                                        <p:cTn id="81" dur="500"/>
                                        <p:tgtEl>
                                          <p:spTgt spid="55"/>
                                        </p:tgtEl>
                                      </p:cBhvr>
                                    </p:animEffect>
                                  </p:childTnLst>
                                </p:cTn>
                              </p:par>
                              <p:par>
                                <p:cTn id="82" presetID="5" presetClass="entr" presetSubtype="10"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checkerboard(across)">
                                      <p:cBhvr>
                                        <p:cTn id="8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5" restart="whenNotActive" fill="hold" evtFilter="cancelBubble" nodeType="interactiveSeq">
                <p:stCondLst>
                  <p:cond evt="onClick" delay="0">
                    <p:tgtEl>
                      <p:spTgt spid="8"/>
                    </p:tgtEl>
                  </p:cond>
                </p:stCondLst>
                <p:endSync evt="end" delay="0">
                  <p:rtn val="all"/>
                </p:endSync>
                <p:childTnLst>
                  <p:par>
                    <p:cTn id="86" fill="hold">
                      <p:stCondLst>
                        <p:cond delay="0"/>
                      </p:stCondLst>
                      <p:childTnLst>
                        <p:par>
                          <p:cTn id="87" fill="hold">
                            <p:stCondLst>
                              <p:cond delay="0"/>
                            </p:stCondLst>
                            <p:childTnLst>
                              <p:par>
                                <p:cTn id="88" presetID="16" presetClass="exit" presetSubtype="21" fill="hold" grpId="0" nodeType="clickEffect">
                                  <p:stCondLst>
                                    <p:cond delay="0"/>
                                  </p:stCondLst>
                                  <p:childTnLst>
                                    <p:animEffect transition="out" filter="barn(inVertical)">
                                      <p:cBhvr>
                                        <p:cTn id="89" dur="500"/>
                                        <p:tgtEl>
                                          <p:spTgt spid="8"/>
                                        </p:tgtEl>
                                      </p:cBhvr>
                                    </p:animEffect>
                                    <p:set>
                                      <p:cBhvr>
                                        <p:cTn id="90" dur="1" fill="hold">
                                          <p:stCondLst>
                                            <p:cond delay="499"/>
                                          </p:stCondLst>
                                        </p:cTn>
                                        <p:tgtEl>
                                          <p:spTgt spid="8"/>
                                        </p:tgtEl>
                                        <p:attrNameLst>
                                          <p:attrName>style.visibility</p:attrName>
                                        </p:attrNameLst>
                                      </p:cBhvr>
                                      <p:to>
                                        <p:strVal val="hidden"/>
                                      </p:to>
                                    </p:set>
                                  </p:childTnLst>
                                  <p:subTnLst>
                                    <p:audio>
                                      <p:cMediaNode>
                                        <p:cTn display="0" masterRel="sameClick">
                                          <p:stCondLst>
                                            <p:cond evt="begin" delay="0">
                                              <p:tn val="88"/>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8"/>
                  </p:tgtEl>
                </p:cond>
              </p:nextCondLst>
            </p:seq>
            <p:seq concurrent="1" nextAc="seek">
              <p:cTn id="91" restart="whenNotActive" fill="hold" evtFilter="cancelBubble" nodeType="interactiveSeq">
                <p:stCondLst>
                  <p:cond evt="onClick" delay="0">
                    <p:tgtEl>
                      <p:spTgt spid="28"/>
                    </p:tgtEl>
                  </p:cond>
                </p:stCondLst>
                <p:endSync evt="end" delay="0">
                  <p:rtn val="all"/>
                </p:endSync>
                <p:childTnLst>
                  <p:par>
                    <p:cTn id="92" fill="hold">
                      <p:stCondLst>
                        <p:cond delay="0"/>
                      </p:stCondLst>
                      <p:childTnLst>
                        <p:par>
                          <p:cTn id="93" fill="hold">
                            <p:stCondLst>
                              <p:cond delay="0"/>
                            </p:stCondLst>
                            <p:childTnLst>
                              <p:par>
                                <p:cTn id="94" presetID="1" presetClass="exit" presetSubtype="0" fill="hold" grpId="1" nodeType="clickEffect">
                                  <p:stCondLst>
                                    <p:cond delay="0"/>
                                  </p:stCondLst>
                                  <p:childTnLst>
                                    <p:set>
                                      <p:cBhvr>
                                        <p:cTn id="95" dur="1" fill="hold">
                                          <p:stCondLst>
                                            <p:cond delay="0"/>
                                          </p:stCondLst>
                                        </p:cTn>
                                        <p:tgtEl>
                                          <p:spTgt spid="28"/>
                                        </p:tgtEl>
                                        <p:attrNameLst>
                                          <p:attrName>style.visibility</p:attrName>
                                        </p:attrNameLst>
                                      </p:cBhvr>
                                      <p:to>
                                        <p:strVal val="hidden"/>
                                      </p:to>
                                    </p:set>
                                  </p:childTnLst>
                                  <p:subTnLst>
                                    <p:audio>
                                      <p:cMediaNode>
                                        <p:cTn display="0" masterRel="sameClick">
                                          <p:stCondLst>
                                            <p:cond evt="begin" delay="0">
                                              <p:tn val="94"/>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28"/>
                  </p:tgtEl>
                </p:cond>
              </p:nextCondLst>
            </p:seq>
            <p:seq concurrent="1" nextAc="seek">
              <p:cTn id="96" restart="whenNotActive" fill="hold" evtFilter="cancelBubble" nodeType="interactiveSeq">
                <p:stCondLst>
                  <p:cond evt="onClick" delay="0">
                    <p:tgtEl>
                      <p:spTgt spid="35"/>
                    </p:tgtEl>
                  </p:cond>
                </p:stCondLst>
                <p:endSync evt="end" delay="0">
                  <p:rtn val="all"/>
                </p:endSync>
                <p:childTnLst>
                  <p:par>
                    <p:cTn id="97" fill="hold">
                      <p:stCondLst>
                        <p:cond delay="0"/>
                      </p:stCondLst>
                      <p:childTnLst>
                        <p:par>
                          <p:cTn id="98" fill="hold">
                            <p:stCondLst>
                              <p:cond delay="0"/>
                            </p:stCondLst>
                            <p:childTnLst>
                              <p:par>
                                <p:cTn id="99" presetID="1" presetClass="emph" presetSubtype="2" fill="hold" nodeType="clickEffect">
                                  <p:stCondLst>
                                    <p:cond delay="0"/>
                                  </p:stCondLst>
                                  <p:childTnLst>
                                    <p:animClr clrSpc="rgb" dir="cw">
                                      <p:cBhvr>
                                        <p:cTn id="100" dur="2000" fill="hold"/>
                                        <p:tgtEl>
                                          <p:spTgt spid="35"/>
                                        </p:tgtEl>
                                        <p:attrNameLst>
                                          <p:attrName>fillcolor</p:attrName>
                                        </p:attrNameLst>
                                      </p:cBhvr>
                                      <p:to>
                                        <a:srgbClr val="76D6FF"/>
                                      </p:to>
                                    </p:animClr>
                                    <p:set>
                                      <p:cBhvr>
                                        <p:cTn id="101" dur="2000" fill="hold"/>
                                        <p:tgtEl>
                                          <p:spTgt spid="35"/>
                                        </p:tgtEl>
                                        <p:attrNameLst>
                                          <p:attrName>fill.type</p:attrName>
                                        </p:attrNameLst>
                                      </p:cBhvr>
                                      <p:to>
                                        <p:strVal val="solid"/>
                                      </p:to>
                                    </p:set>
                                    <p:set>
                                      <p:cBhvr>
                                        <p:cTn id="102" dur="2000" fill="hold"/>
                                        <p:tgtEl>
                                          <p:spTgt spid="35"/>
                                        </p:tgtEl>
                                        <p:attrNameLst>
                                          <p:attrName>fill.on</p:attrName>
                                        </p:attrNameLst>
                                      </p:cBhvr>
                                      <p:to>
                                        <p:strVal val="true"/>
                                      </p:to>
                                    </p:set>
                                  </p:childTnLst>
                                  <p:subTnLst>
                                    <p:audio>
                                      <p:cMediaNode>
                                        <p:cTn display="0" masterRel="sameClick">
                                          <p:stCondLst>
                                            <p:cond evt="begin" delay="0">
                                              <p:tn val="99"/>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35"/>
                  </p:tgtEl>
                </p:cond>
              </p:nextCondLst>
            </p:seq>
            <p:seq concurrent="1" nextAc="seek">
              <p:cTn id="103" restart="whenNotActive" fill="hold" evtFilter="cancelBubble" nodeType="interactiveSeq">
                <p:stCondLst>
                  <p:cond evt="onClick" delay="0">
                    <p:tgtEl>
                      <p:spTgt spid="36"/>
                    </p:tgtEl>
                  </p:cond>
                </p:stCondLst>
                <p:endSync evt="end" delay="0">
                  <p:rtn val="all"/>
                </p:endSync>
                <p:childTnLst>
                  <p:par>
                    <p:cTn id="104" fill="hold">
                      <p:stCondLst>
                        <p:cond delay="0"/>
                      </p:stCondLst>
                      <p:childTnLst>
                        <p:par>
                          <p:cTn id="105" fill="hold">
                            <p:stCondLst>
                              <p:cond delay="0"/>
                            </p:stCondLst>
                            <p:childTnLst>
                              <p:par>
                                <p:cTn id="106" presetID="5" presetClass="exit" presetSubtype="10" fill="hold" grpId="1" nodeType="clickEffect">
                                  <p:stCondLst>
                                    <p:cond delay="0"/>
                                  </p:stCondLst>
                                  <p:childTnLst>
                                    <p:animEffect transition="out" filter="checkerboard(across)">
                                      <p:cBhvr>
                                        <p:cTn id="107" dur="500"/>
                                        <p:tgtEl>
                                          <p:spTgt spid="36"/>
                                        </p:tgtEl>
                                      </p:cBhvr>
                                    </p:animEffect>
                                    <p:set>
                                      <p:cBhvr>
                                        <p:cTn id="108" dur="1" fill="hold">
                                          <p:stCondLst>
                                            <p:cond delay="499"/>
                                          </p:stCondLst>
                                        </p:cTn>
                                        <p:tgtEl>
                                          <p:spTgt spid="36"/>
                                        </p:tgtEl>
                                        <p:attrNameLst>
                                          <p:attrName>style.visibility</p:attrName>
                                        </p:attrNameLst>
                                      </p:cBhvr>
                                      <p:to>
                                        <p:strVal val="hidden"/>
                                      </p:to>
                                    </p:set>
                                  </p:childTnLst>
                                  <p:subTnLst>
                                    <p:audio>
                                      <p:cMediaNode>
                                        <p:cTn display="0" masterRel="sameClick">
                                          <p:stCondLst>
                                            <p:cond evt="begin" delay="0">
                                              <p:tn val="106"/>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36"/>
                  </p:tgtEl>
                </p:cond>
              </p:nextCondLst>
            </p:seq>
            <p:seq concurrent="1" nextAc="seek">
              <p:cTn id="109" restart="whenNotActive" fill="hold" evtFilter="cancelBubble" nodeType="interactiveSeq">
                <p:stCondLst>
                  <p:cond evt="onClick" delay="0">
                    <p:tgtEl>
                      <p:spTgt spid="41"/>
                    </p:tgtEl>
                  </p:cond>
                </p:stCondLst>
                <p:endSync evt="end" delay="0">
                  <p:rtn val="all"/>
                </p:endSync>
                <p:childTnLst>
                  <p:par>
                    <p:cTn id="110" fill="hold">
                      <p:stCondLst>
                        <p:cond delay="0"/>
                      </p:stCondLst>
                      <p:childTnLst>
                        <p:par>
                          <p:cTn id="111" fill="hold">
                            <p:stCondLst>
                              <p:cond delay="0"/>
                            </p:stCondLst>
                            <p:childTnLst>
                              <p:par>
                                <p:cTn id="112" presetID="1" presetClass="emph" presetSubtype="2" fill="hold" nodeType="clickEffect">
                                  <p:stCondLst>
                                    <p:cond delay="0"/>
                                  </p:stCondLst>
                                  <p:childTnLst>
                                    <p:animClr clrSpc="rgb" dir="cw">
                                      <p:cBhvr>
                                        <p:cTn id="113" dur="2000" fill="hold"/>
                                        <p:tgtEl>
                                          <p:spTgt spid="41"/>
                                        </p:tgtEl>
                                        <p:attrNameLst>
                                          <p:attrName>fillcolor</p:attrName>
                                        </p:attrNameLst>
                                      </p:cBhvr>
                                      <p:to>
                                        <a:srgbClr val="76D6FF"/>
                                      </p:to>
                                    </p:animClr>
                                    <p:set>
                                      <p:cBhvr>
                                        <p:cTn id="114" dur="2000" fill="hold"/>
                                        <p:tgtEl>
                                          <p:spTgt spid="41"/>
                                        </p:tgtEl>
                                        <p:attrNameLst>
                                          <p:attrName>fill.type</p:attrName>
                                        </p:attrNameLst>
                                      </p:cBhvr>
                                      <p:to>
                                        <p:strVal val="solid"/>
                                      </p:to>
                                    </p:set>
                                    <p:set>
                                      <p:cBhvr>
                                        <p:cTn id="115" dur="2000" fill="hold"/>
                                        <p:tgtEl>
                                          <p:spTgt spid="41"/>
                                        </p:tgtEl>
                                        <p:attrNameLst>
                                          <p:attrName>fill.on</p:attrName>
                                        </p:attrNameLst>
                                      </p:cBhvr>
                                      <p:to>
                                        <p:strVal val="true"/>
                                      </p:to>
                                    </p:set>
                                  </p:childTnLst>
                                  <p:subTnLst>
                                    <p:audio>
                                      <p:cMediaNode>
                                        <p:cTn display="0" masterRel="sameClick">
                                          <p:stCondLst>
                                            <p:cond evt="begin" delay="0">
                                              <p:tn val="112"/>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41"/>
                  </p:tgtEl>
                </p:cond>
              </p:nextCondLst>
            </p:seq>
            <p:seq concurrent="1" nextAc="seek">
              <p:cTn id="116" restart="whenNotActive" fill="hold" evtFilter="cancelBubble" nodeType="interactiveSeq">
                <p:stCondLst>
                  <p:cond evt="onClick" delay="0">
                    <p:tgtEl>
                      <p:spTgt spid="40"/>
                    </p:tgtEl>
                  </p:cond>
                </p:stCondLst>
                <p:endSync evt="end" delay="0">
                  <p:rtn val="all"/>
                </p:endSync>
                <p:childTnLst>
                  <p:par>
                    <p:cTn id="117" fill="hold">
                      <p:stCondLst>
                        <p:cond delay="0"/>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40"/>
                                        </p:tgtEl>
                                        <p:attrNameLst>
                                          <p:attrName>style.visibility</p:attrName>
                                        </p:attrNameLst>
                                      </p:cBhvr>
                                      <p:to>
                                        <p:strVal val="hidden"/>
                                      </p:to>
                                    </p:set>
                                  </p:childTnLst>
                                  <p:subTnLst>
                                    <p:audio>
                                      <p:cMediaNode>
                                        <p:cTn display="0" masterRel="sameClick">
                                          <p:stCondLst>
                                            <p:cond evt="begin" delay="0">
                                              <p:tn val="119"/>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40"/>
                  </p:tgtEl>
                </p:cond>
              </p:nextCondLst>
            </p:seq>
            <p:seq concurrent="1" nextAc="seek">
              <p:cTn id="121" restart="whenNotActive" fill="hold" evtFilter="cancelBubble" nodeType="interactiveSeq">
                <p:stCondLst>
                  <p:cond evt="onClick" delay="0">
                    <p:tgtEl>
                      <p:spTgt spid="50"/>
                    </p:tgtEl>
                  </p:cond>
                </p:stCondLst>
                <p:endSync evt="end" delay="0">
                  <p:rtn val="all"/>
                </p:endSync>
                <p:childTnLst>
                  <p:par>
                    <p:cTn id="122" fill="hold">
                      <p:stCondLst>
                        <p:cond delay="0"/>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50"/>
                                        </p:tgtEl>
                                        <p:attrNameLst>
                                          <p:attrName>style.visibility</p:attrName>
                                        </p:attrNameLst>
                                      </p:cBhvr>
                                      <p:to>
                                        <p:strVal val="hidden"/>
                                      </p:to>
                                    </p:set>
                                  </p:childTnLst>
                                  <p:subTnLst>
                                    <p:audio>
                                      <p:cMediaNode>
                                        <p:cTn display="0" masterRel="sameClick">
                                          <p:stCondLst>
                                            <p:cond evt="begin" delay="0">
                                              <p:tn val="124"/>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50"/>
                  </p:tgtEl>
                </p:cond>
              </p:nextCondLst>
            </p:seq>
            <p:seq concurrent="1" nextAc="seek">
              <p:cTn id="126" restart="whenNotActive" fill="hold" evtFilter="cancelBubble" nodeType="interactiveSeq">
                <p:stCondLst>
                  <p:cond evt="onClick" delay="0">
                    <p:tgtEl>
                      <p:spTgt spid="51"/>
                    </p:tgtEl>
                  </p:cond>
                </p:stCondLst>
                <p:endSync evt="end" delay="0">
                  <p:rtn val="all"/>
                </p:endSync>
                <p:childTnLst>
                  <p:par>
                    <p:cTn id="127" fill="hold">
                      <p:stCondLst>
                        <p:cond delay="0"/>
                      </p:stCondLst>
                      <p:childTnLst>
                        <p:par>
                          <p:cTn id="128" fill="hold">
                            <p:stCondLst>
                              <p:cond delay="0"/>
                            </p:stCondLst>
                            <p:childTnLst>
                              <p:par>
                                <p:cTn id="129" presetID="1" presetClass="emph" presetSubtype="2" fill="hold" nodeType="clickEffect">
                                  <p:stCondLst>
                                    <p:cond delay="0"/>
                                  </p:stCondLst>
                                  <p:childTnLst>
                                    <p:animClr clrSpc="rgb" dir="cw">
                                      <p:cBhvr>
                                        <p:cTn id="130" dur="2000" fill="hold"/>
                                        <p:tgtEl>
                                          <p:spTgt spid="51"/>
                                        </p:tgtEl>
                                        <p:attrNameLst>
                                          <p:attrName>fillcolor</p:attrName>
                                        </p:attrNameLst>
                                      </p:cBhvr>
                                      <p:to>
                                        <a:srgbClr val="76D6FF"/>
                                      </p:to>
                                    </p:animClr>
                                    <p:set>
                                      <p:cBhvr>
                                        <p:cTn id="131" dur="2000" fill="hold"/>
                                        <p:tgtEl>
                                          <p:spTgt spid="51"/>
                                        </p:tgtEl>
                                        <p:attrNameLst>
                                          <p:attrName>fill.type</p:attrName>
                                        </p:attrNameLst>
                                      </p:cBhvr>
                                      <p:to>
                                        <p:strVal val="solid"/>
                                      </p:to>
                                    </p:set>
                                    <p:set>
                                      <p:cBhvr>
                                        <p:cTn id="132" dur="2000" fill="hold"/>
                                        <p:tgtEl>
                                          <p:spTgt spid="51"/>
                                        </p:tgtEl>
                                        <p:attrNameLst>
                                          <p:attrName>fill.on</p:attrName>
                                        </p:attrNameLst>
                                      </p:cBhvr>
                                      <p:to>
                                        <p:strVal val="true"/>
                                      </p:to>
                                    </p:set>
                                  </p:childTnLst>
                                  <p:subTnLst>
                                    <p:audio>
                                      <p:cMediaNode>
                                        <p:cTn display="0" masterRel="sameClick">
                                          <p:stCondLst>
                                            <p:cond evt="begin" delay="0">
                                              <p:tn val="129"/>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51"/>
                  </p:tgtEl>
                </p:cond>
              </p:nextCondLst>
            </p:seq>
            <p:seq concurrent="1" nextAc="seek">
              <p:cTn id="133" restart="whenNotActive" fill="hold" evtFilter="cancelBubble" nodeType="interactiveSeq">
                <p:stCondLst>
                  <p:cond evt="onClick" delay="0">
                    <p:tgtEl>
                      <p:spTgt spid="54"/>
                    </p:tgtEl>
                  </p:cond>
                </p:stCondLst>
                <p:endSync evt="end" delay="0">
                  <p:rtn val="all"/>
                </p:endSync>
                <p:childTnLst>
                  <p:par>
                    <p:cTn id="134" fill="hold">
                      <p:stCondLst>
                        <p:cond delay="0"/>
                      </p:stCondLst>
                      <p:childTnLst>
                        <p:par>
                          <p:cTn id="135" fill="hold">
                            <p:stCondLst>
                              <p:cond delay="0"/>
                            </p:stCondLst>
                            <p:childTnLst>
                              <p:par>
                                <p:cTn id="136" presetID="1" presetClass="emph" presetSubtype="2" fill="hold" nodeType="clickEffect">
                                  <p:stCondLst>
                                    <p:cond delay="0"/>
                                  </p:stCondLst>
                                  <p:childTnLst>
                                    <p:animClr clrSpc="rgb" dir="cw">
                                      <p:cBhvr>
                                        <p:cTn id="137" dur="2000" fill="hold"/>
                                        <p:tgtEl>
                                          <p:spTgt spid="54"/>
                                        </p:tgtEl>
                                        <p:attrNameLst>
                                          <p:attrName>fillcolor</p:attrName>
                                        </p:attrNameLst>
                                      </p:cBhvr>
                                      <p:to>
                                        <a:srgbClr val="76D6FF"/>
                                      </p:to>
                                    </p:animClr>
                                    <p:set>
                                      <p:cBhvr>
                                        <p:cTn id="138" dur="2000" fill="hold"/>
                                        <p:tgtEl>
                                          <p:spTgt spid="54"/>
                                        </p:tgtEl>
                                        <p:attrNameLst>
                                          <p:attrName>fill.type</p:attrName>
                                        </p:attrNameLst>
                                      </p:cBhvr>
                                      <p:to>
                                        <p:strVal val="solid"/>
                                      </p:to>
                                    </p:set>
                                    <p:set>
                                      <p:cBhvr>
                                        <p:cTn id="139" dur="2000" fill="hold"/>
                                        <p:tgtEl>
                                          <p:spTgt spid="54"/>
                                        </p:tgtEl>
                                        <p:attrNameLst>
                                          <p:attrName>fill.on</p:attrName>
                                        </p:attrNameLst>
                                      </p:cBhvr>
                                      <p:to>
                                        <p:strVal val="true"/>
                                      </p:to>
                                    </p:set>
                                  </p:childTnLst>
                                  <p:subTnLst>
                                    <p:audio>
                                      <p:cMediaNode>
                                        <p:cTn display="0" masterRel="sameClick">
                                          <p:stCondLst>
                                            <p:cond evt="begin" delay="0">
                                              <p:tn val="136"/>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54"/>
                  </p:tgtEl>
                </p:cond>
              </p:nextCondLst>
            </p:seq>
            <p:seq concurrent="1" nextAc="seek">
              <p:cTn id="140" restart="whenNotActive" fill="hold" evtFilter="cancelBubble" nodeType="interactiveSeq">
                <p:stCondLst>
                  <p:cond evt="onClick" delay="0">
                    <p:tgtEl>
                      <p:spTgt spid="55"/>
                    </p:tgtEl>
                  </p:cond>
                </p:stCondLst>
                <p:endSync evt="end" delay="0">
                  <p:rtn val="all"/>
                </p:endSync>
                <p:childTnLst>
                  <p:par>
                    <p:cTn id="141" fill="hold">
                      <p:stCondLst>
                        <p:cond delay="0"/>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55"/>
                                        </p:tgtEl>
                                        <p:attrNameLst>
                                          <p:attrName>style.visibility</p:attrName>
                                        </p:attrNameLst>
                                      </p:cBhvr>
                                      <p:to>
                                        <p:strVal val="hidden"/>
                                      </p:to>
                                    </p:set>
                                  </p:childTnLst>
                                  <p:subTnLst>
                                    <p:audio>
                                      <p:cMediaNode>
                                        <p:cTn display="0" masterRel="sameClick">
                                          <p:stCondLst>
                                            <p:cond evt="begin" delay="0">
                                              <p:tn val="143"/>
                                            </p:cond>
                                          </p:stCondLst>
                                          <p:endCondLst>
                                            <p:cond evt="onStopAudio" delay="0">
                                              <p:tgtEl>
                                                <p:sldTgt/>
                                              </p:tgtEl>
                                            </p:cond>
                                          </p:endCondLst>
                                        </p:cTn>
                                        <p:tgtEl>
                                          <p:sndTgt r:embed="rId3" name="bomb.wav"/>
                                        </p:tgtEl>
                                      </p:cMediaNode>
                                    </p:audio>
                                  </p:subTnLst>
                                </p:cTn>
                              </p:par>
                            </p:childTnLst>
                          </p:cTn>
                        </p:par>
                      </p:childTnLst>
                    </p:cTn>
                  </p:par>
                </p:childTnLst>
              </p:cTn>
              <p:nextCondLst>
                <p:cond evt="onClick" delay="0">
                  <p:tgtEl>
                    <p:spTgt spid="55"/>
                  </p:tgtEl>
                </p:cond>
              </p:nextCondLst>
            </p:seq>
          </p:childTnLst>
        </p:cTn>
      </p:par>
    </p:tnLst>
    <p:bldLst>
      <p:bldP spid="8" grpId="0" animBg="1"/>
      <p:bldP spid="25" grpId="0" animBg="1"/>
      <p:bldP spid="27" grpId="0" animBg="1"/>
      <p:bldP spid="28" grpId="0" animBg="1"/>
      <p:bldP spid="28" grpId="1" animBg="1"/>
      <p:bldP spid="29" grpId="0" animBg="1"/>
      <p:bldP spid="30" grpId="0" animBg="1"/>
      <p:bldP spid="34" grpId="0" animBg="1"/>
      <p:bldP spid="35" grpId="0" animBg="1"/>
      <p:bldP spid="36" grpId="0" animBg="1"/>
      <p:bldP spid="36" grpId="1" animBg="1"/>
      <p:bldP spid="37" grpId="0" animBg="1"/>
      <p:bldP spid="39" grpId="0" animBg="1"/>
      <p:bldP spid="40" grpId="0" animBg="1"/>
      <p:bldP spid="40" grpId="1" animBg="1"/>
      <p:bldP spid="41" grpId="0" animBg="1"/>
      <p:bldP spid="48" grpId="0" animBg="1"/>
      <p:bldP spid="49" grpId="0" animBg="1"/>
      <p:bldP spid="50" grpId="0" animBg="1"/>
      <p:bldP spid="50" grpId="1" animBg="1"/>
      <p:bldP spid="51" grpId="0" animBg="1"/>
      <p:bldP spid="52" grpId="0" animBg="1"/>
      <p:bldP spid="53" grpId="0" animBg="1"/>
      <p:bldP spid="54" grpId="0" animBg="1"/>
      <p:bldP spid="55" grpId="0" animBg="1"/>
      <p:bldP spid="5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2B56EC-0A92-A948-9E65-ABE6463C8313}"/>
              </a:ext>
            </a:extLst>
          </p:cNvPr>
          <p:cNvSpPr/>
          <p:nvPr/>
        </p:nvSpPr>
        <p:spPr>
          <a:xfrm>
            <a:off x="129209" y="2606496"/>
            <a:ext cx="1610137" cy="8669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t>Luận</a:t>
            </a:r>
            <a:r>
              <a:rPr lang="en-US" sz="2800" b="1" dirty="0"/>
              <a:t> </a:t>
            </a:r>
            <a:r>
              <a:rPr lang="en-US" sz="2800" b="1" dirty="0" err="1"/>
              <a:t>cứ</a:t>
            </a:r>
            <a:endParaRPr lang="en-US" sz="2800" b="1" dirty="0"/>
          </a:p>
        </p:txBody>
      </p:sp>
      <p:sp>
        <p:nvSpPr>
          <p:cNvPr id="6" name="Content Placeholder 5">
            <a:extLst>
              <a:ext uri="{FF2B5EF4-FFF2-40B4-BE49-F238E27FC236}">
                <a16:creationId xmlns:a16="http://schemas.microsoft.com/office/drawing/2014/main" id="{A251543E-B482-1141-A593-09B86F45302F}"/>
              </a:ext>
            </a:extLst>
          </p:cNvPr>
          <p:cNvSpPr>
            <a:spLocks noGrp="1"/>
          </p:cNvSpPr>
          <p:nvPr>
            <p:ph idx="1"/>
          </p:nvPr>
        </p:nvSpPr>
        <p:spPr>
          <a:xfrm>
            <a:off x="1878495" y="850314"/>
            <a:ext cx="2961861" cy="884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Luận</a:t>
            </a:r>
            <a:r>
              <a:rPr lang="en-US" dirty="0"/>
              <a:t> </a:t>
            </a:r>
            <a:r>
              <a:rPr lang="en-US" dirty="0" err="1"/>
              <a:t>cứ</a:t>
            </a:r>
            <a:r>
              <a:rPr lang="en-US" dirty="0"/>
              <a:t> </a:t>
            </a:r>
            <a:r>
              <a:rPr lang="en-US" dirty="0" err="1"/>
              <a:t>diễn</a:t>
            </a:r>
            <a:r>
              <a:rPr lang="en-US" dirty="0"/>
              <a:t> </a:t>
            </a:r>
            <a:r>
              <a:rPr lang="en-US" dirty="0" err="1"/>
              <a:t>dịch</a:t>
            </a:r>
            <a:endParaRPr lang="en-US" dirty="0"/>
          </a:p>
        </p:txBody>
      </p:sp>
      <p:sp>
        <p:nvSpPr>
          <p:cNvPr id="7" name="Content Placeholder 5">
            <a:extLst>
              <a:ext uri="{FF2B5EF4-FFF2-40B4-BE49-F238E27FC236}">
                <a16:creationId xmlns:a16="http://schemas.microsoft.com/office/drawing/2014/main" id="{0A3E5DC6-90DD-7B47-856F-5E53D30202AE}"/>
              </a:ext>
            </a:extLst>
          </p:cNvPr>
          <p:cNvSpPr txBox="1">
            <a:spLocks/>
          </p:cNvSpPr>
          <p:nvPr/>
        </p:nvSpPr>
        <p:spPr>
          <a:xfrm>
            <a:off x="1739347" y="4305273"/>
            <a:ext cx="3041374" cy="815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err="1"/>
              <a:t>Luận</a:t>
            </a:r>
            <a:r>
              <a:rPr lang="en-US" dirty="0"/>
              <a:t> </a:t>
            </a:r>
            <a:r>
              <a:rPr lang="en-US" dirty="0" err="1"/>
              <a:t>cứ</a:t>
            </a:r>
            <a:r>
              <a:rPr lang="en-US" dirty="0"/>
              <a:t> </a:t>
            </a:r>
            <a:r>
              <a:rPr lang="en-US" dirty="0" err="1"/>
              <a:t>quy</a:t>
            </a:r>
            <a:r>
              <a:rPr lang="en-US" dirty="0"/>
              <a:t> </a:t>
            </a:r>
            <a:r>
              <a:rPr lang="en-US" dirty="0" err="1"/>
              <a:t>nạp</a:t>
            </a:r>
            <a:endParaRPr lang="en-US" dirty="0"/>
          </a:p>
        </p:txBody>
      </p:sp>
      <p:sp>
        <p:nvSpPr>
          <p:cNvPr id="8" name="Content Placeholder 5">
            <a:extLst>
              <a:ext uri="{FF2B5EF4-FFF2-40B4-BE49-F238E27FC236}">
                <a16:creationId xmlns:a16="http://schemas.microsoft.com/office/drawing/2014/main" id="{61DCB641-11D1-0B49-8AB7-EACA20653D68}"/>
              </a:ext>
            </a:extLst>
          </p:cNvPr>
          <p:cNvSpPr txBox="1">
            <a:spLocks/>
          </p:cNvSpPr>
          <p:nvPr/>
        </p:nvSpPr>
        <p:spPr>
          <a:xfrm>
            <a:off x="6033049" y="83872"/>
            <a:ext cx="3793435" cy="98293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err="1"/>
              <a:t>Luận</a:t>
            </a:r>
            <a:r>
              <a:rPr lang="en-US" dirty="0"/>
              <a:t> </a:t>
            </a:r>
            <a:r>
              <a:rPr lang="en-US" dirty="0" err="1"/>
              <a:t>cứ</a:t>
            </a:r>
            <a:r>
              <a:rPr lang="en-US" dirty="0"/>
              <a:t> </a:t>
            </a:r>
            <a:r>
              <a:rPr lang="en-US" dirty="0" err="1"/>
              <a:t>nhất</a:t>
            </a:r>
            <a:r>
              <a:rPr lang="en-US" dirty="0"/>
              <a:t> </a:t>
            </a:r>
            <a:r>
              <a:rPr lang="en-US" dirty="0" err="1"/>
              <a:t>quyết</a:t>
            </a:r>
            <a:endParaRPr lang="en-US" dirty="0"/>
          </a:p>
        </p:txBody>
      </p:sp>
      <p:sp>
        <p:nvSpPr>
          <p:cNvPr id="9" name="Content Placeholder 5">
            <a:extLst>
              <a:ext uri="{FF2B5EF4-FFF2-40B4-BE49-F238E27FC236}">
                <a16:creationId xmlns:a16="http://schemas.microsoft.com/office/drawing/2014/main" id="{FA6DFE41-A264-DF49-BE13-EBFCC79E24A9}"/>
              </a:ext>
            </a:extLst>
          </p:cNvPr>
          <p:cNvSpPr txBox="1">
            <a:spLocks/>
          </p:cNvSpPr>
          <p:nvPr/>
        </p:nvSpPr>
        <p:spPr>
          <a:xfrm>
            <a:off x="6049615" y="1367209"/>
            <a:ext cx="3859697" cy="91114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err="1"/>
              <a:t>Luận</a:t>
            </a:r>
            <a:r>
              <a:rPr lang="en-US" dirty="0"/>
              <a:t> </a:t>
            </a:r>
            <a:r>
              <a:rPr lang="en-US" dirty="0" err="1"/>
              <a:t>cứ</a:t>
            </a:r>
            <a:r>
              <a:rPr lang="en-US" dirty="0"/>
              <a:t> </a:t>
            </a:r>
            <a:r>
              <a:rPr lang="en-US" dirty="0" err="1"/>
              <a:t>mệnh</a:t>
            </a:r>
            <a:r>
              <a:rPr lang="en-US" dirty="0"/>
              <a:t> </a:t>
            </a:r>
            <a:r>
              <a:rPr lang="en-US" dirty="0" err="1"/>
              <a:t>đề</a:t>
            </a:r>
            <a:endParaRPr lang="en-US" dirty="0"/>
          </a:p>
        </p:txBody>
      </p:sp>
      <p:sp>
        <p:nvSpPr>
          <p:cNvPr id="10" name="Content Placeholder 5">
            <a:extLst>
              <a:ext uri="{FF2B5EF4-FFF2-40B4-BE49-F238E27FC236}">
                <a16:creationId xmlns:a16="http://schemas.microsoft.com/office/drawing/2014/main" id="{F21115E1-E339-9841-96DC-BA877CC18124}"/>
              </a:ext>
            </a:extLst>
          </p:cNvPr>
          <p:cNvSpPr txBox="1">
            <a:spLocks/>
          </p:cNvSpPr>
          <p:nvPr/>
        </p:nvSpPr>
        <p:spPr>
          <a:xfrm>
            <a:off x="6049616" y="2926162"/>
            <a:ext cx="4843670" cy="10458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err="1"/>
              <a:t>Luận</a:t>
            </a:r>
            <a:r>
              <a:rPr lang="en-US" dirty="0"/>
              <a:t> </a:t>
            </a:r>
            <a:r>
              <a:rPr lang="en-US" dirty="0" err="1"/>
              <a:t>cứ</a:t>
            </a:r>
            <a:r>
              <a:rPr lang="en-US" dirty="0"/>
              <a:t> </a:t>
            </a:r>
            <a:r>
              <a:rPr lang="en-US" dirty="0" err="1"/>
              <a:t>nhân</a:t>
            </a:r>
            <a:r>
              <a:rPr lang="en-US" dirty="0"/>
              <a:t> </a:t>
            </a:r>
            <a:r>
              <a:rPr lang="en-US" dirty="0" err="1"/>
              <a:t>quả</a:t>
            </a:r>
            <a:endParaRPr lang="en-US" dirty="0"/>
          </a:p>
        </p:txBody>
      </p:sp>
      <p:sp>
        <p:nvSpPr>
          <p:cNvPr id="11" name="Content Placeholder 5">
            <a:extLst>
              <a:ext uri="{FF2B5EF4-FFF2-40B4-BE49-F238E27FC236}">
                <a16:creationId xmlns:a16="http://schemas.microsoft.com/office/drawing/2014/main" id="{9F25B992-B235-5541-8BE4-E69377ED2803}"/>
              </a:ext>
            </a:extLst>
          </p:cNvPr>
          <p:cNvSpPr txBox="1">
            <a:spLocks/>
          </p:cNvSpPr>
          <p:nvPr/>
        </p:nvSpPr>
        <p:spPr>
          <a:xfrm>
            <a:off x="6049615" y="4150981"/>
            <a:ext cx="4843671" cy="96930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err="1"/>
              <a:t>Luận</a:t>
            </a:r>
            <a:r>
              <a:rPr lang="en-US" dirty="0"/>
              <a:t> </a:t>
            </a:r>
            <a:r>
              <a:rPr lang="en-US" dirty="0" err="1"/>
              <a:t>cứ</a:t>
            </a:r>
            <a:r>
              <a:rPr lang="en-US" dirty="0"/>
              <a:t> </a:t>
            </a:r>
            <a:r>
              <a:rPr lang="en-US" dirty="0" err="1"/>
              <a:t>loại</a:t>
            </a:r>
            <a:r>
              <a:rPr lang="en-US" dirty="0"/>
              <a:t> </a:t>
            </a:r>
            <a:r>
              <a:rPr lang="en-US" dirty="0" err="1"/>
              <a:t>suy</a:t>
            </a:r>
            <a:endParaRPr lang="en-US" dirty="0"/>
          </a:p>
        </p:txBody>
      </p:sp>
      <p:sp>
        <p:nvSpPr>
          <p:cNvPr id="12" name="Content Placeholder 5">
            <a:extLst>
              <a:ext uri="{FF2B5EF4-FFF2-40B4-BE49-F238E27FC236}">
                <a16:creationId xmlns:a16="http://schemas.microsoft.com/office/drawing/2014/main" id="{F595B6F8-D8C9-3E44-9405-DE0FC25809F4}"/>
              </a:ext>
            </a:extLst>
          </p:cNvPr>
          <p:cNvSpPr txBox="1">
            <a:spLocks/>
          </p:cNvSpPr>
          <p:nvPr/>
        </p:nvSpPr>
        <p:spPr>
          <a:xfrm>
            <a:off x="5973416" y="5420682"/>
            <a:ext cx="4919871" cy="99999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err="1"/>
              <a:t>Luận</a:t>
            </a:r>
            <a:r>
              <a:rPr lang="en-US" dirty="0"/>
              <a:t> </a:t>
            </a:r>
            <a:r>
              <a:rPr lang="en-US" dirty="0" err="1"/>
              <a:t>cứ</a:t>
            </a:r>
            <a:r>
              <a:rPr lang="en-US" dirty="0"/>
              <a:t> </a:t>
            </a:r>
            <a:r>
              <a:rPr lang="en-US" dirty="0" err="1"/>
              <a:t>khái</a:t>
            </a:r>
            <a:r>
              <a:rPr lang="en-US" dirty="0"/>
              <a:t> </a:t>
            </a:r>
            <a:r>
              <a:rPr lang="en-US" dirty="0" err="1"/>
              <a:t>quát</a:t>
            </a:r>
            <a:r>
              <a:rPr lang="en-US" dirty="0"/>
              <a:t> </a:t>
            </a:r>
            <a:r>
              <a:rPr lang="en-US" dirty="0" err="1"/>
              <a:t>hoá</a:t>
            </a:r>
            <a:r>
              <a:rPr lang="en-US" dirty="0"/>
              <a:t> </a:t>
            </a:r>
            <a:r>
              <a:rPr lang="en-US" dirty="0" err="1"/>
              <a:t>quy</a:t>
            </a:r>
            <a:r>
              <a:rPr lang="en-US" dirty="0"/>
              <a:t> </a:t>
            </a:r>
            <a:r>
              <a:rPr lang="en-US" dirty="0" err="1"/>
              <a:t>nạp</a:t>
            </a:r>
            <a:endParaRPr lang="en-US" dirty="0"/>
          </a:p>
        </p:txBody>
      </p:sp>
      <p:cxnSp>
        <p:nvCxnSpPr>
          <p:cNvPr id="15" name="Straight Arrow Connector 14">
            <a:extLst>
              <a:ext uri="{FF2B5EF4-FFF2-40B4-BE49-F238E27FC236}">
                <a16:creationId xmlns:a16="http://schemas.microsoft.com/office/drawing/2014/main" id="{BED41D5D-5F69-B244-BA07-278FFEFE52C9}"/>
              </a:ext>
            </a:extLst>
          </p:cNvPr>
          <p:cNvCxnSpPr/>
          <p:nvPr/>
        </p:nvCxnSpPr>
        <p:spPr>
          <a:xfrm flipV="1">
            <a:off x="1133061" y="1783994"/>
            <a:ext cx="745434" cy="739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2DB2E03-4270-3346-99EA-C81FE729FA12}"/>
              </a:ext>
            </a:extLst>
          </p:cNvPr>
          <p:cNvCxnSpPr>
            <a:cxnSpLocks/>
          </p:cNvCxnSpPr>
          <p:nvPr/>
        </p:nvCxnSpPr>
        <p:spPr>
          <a:xfrm>
            <a:off x="1138030" y="3555982"/>
            <a:ext cx="740465" cy="662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5E1315-F5E7-604A-B538-271B12149B07}"/>
              </a:ext>
            </a:extLst>
          </p:cNvPr>
          <p:cNvCxnSpPr>
            <a:cxnSpLocks/>
          </p:cNvCxnSpPr>
          <p:nvPr/>
        </p:nvCxnSpPr>
        <p:spPr>
          <a:xfrm flipV="1">
            <a:off x="4840356" y="407504"/>
            <a:ext cx="1192693" cy="536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0F0987-5C3E-DA4F-A942-DE9209798869}"/>
              </a:ext>
            </a:extLst>
          </p:cNvPr>
          <p:cNvCxnSpPr>
            <a:cxnSpLocks/>
            <a:endCxn id="10" idx="1"/>
          </p:cNvCxnSpPr>
          <p:nvPr/>
        </p:nvCxnSpPr>
        <p:spPr>
          <a:xfrm flipV="1">
            <a:off x="4780721" y="3449080"/>
            <a:ext cx="1268895" cy="924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DB68FE-E849-BA4C-94F3-A57248F4FDD6}"/>
              </a:ext>
            </a:extLst>
          </p:cNvPr>
          <p:cNvCxnSpPr>
            <a:cxnSpLocks/>
          </p:cNvCxnSpPr>
          <p:nvPr/>
        </p:nvCxnSpPr>
        <p:spPr>
          <a:xfrm>
            <a:off x="4840356" y="1482247"/>
            <a:ext cx="1209259" cy="744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8CC9C6-44FB-D74D-AE2B-EA33FB10F13D}"/>
              </a:ext>
            </a:extLst>
          </p:cNvPr>
          <p:cNvCxnSpPr>
            <a:cxnSpLocks/>
          </p:cNvCxnSpPr>
          <p:nvPr/>
        </p:nvCxnSpPr>
        <p:spPr>
          <a:xfrm>
            <a:off x="4840356" y="5120283"/>
            <a:ext cx="1133060" cy="94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E3778E-AC4C-8047-B05C-D0A7BE0D0058}"/>
              </a:ext>
            </a:extLst>
          </p:cNvPr>
          <p:cNvCxnSpPr>
            <a:cxnSpLocks/>
            <a:stCxn id="7" idx="3"/>
          </p:cNvCxnSpPr>
          <p:nvPr/>
        </p:nvCxnSpPr>
        <p:spPr>
          <a:xfrm>
            <a:off x="4780721" y="4712778"/>
            <a:ext cx="1268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463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74C46-9FED-AF48-A2A5-713720F1117A}"/>
              </a:ext>
            </a:extLst>
          </p:cNvPr>
          <p:cNvSpPr/>
          <p:nvPr/>
        </p:nvSpPr>
        <p:spPr>
          <a:xfrm>
            <a:off x="1636509" y="330975"/>
            <a:ext cx="9878165" cy="446276"/>
          </a:xfrm>
          <a:prstGeom prst="rect">
            <a:avLst/>
          </a:prstGeom>
        </p:spPr>
        <p:txBody>
          <a:bodyPr wrap="square">
            <a:spAutoFit/>
          </a:bodyPr>
          <a:lstStyle/>
          <a:p>
            <a:r>
              <a:rPr lang="vi-VN" sz="2300" b="1" dirty="0">
                <a:latin typeface="Arial" panose="020B0604020202020204" pitchFamily="34" charset="0"/>
                <a:ea typeface="Times New Roman" panose="02020603050405020304" pitchFamily="18" charset="0"/>
                <a:cs typeface="Arial" panose="020B0604020202020204" pitchFamily="34" charset="0"/>
              </a:rPr>
              <a:t>3. HAI LOẠI LUẬN CỨ DIỄN DỊCH VÀ CẤU TRÚC LOGIC CỦA CHÚNG</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19C427F1-0A5D-4341-9DA7-3F16230626D8}"/>
              </a:ext>
            </a:extLst>
          </p:cNvPr>
          <p:cNvSpPr/>
          <p:nvPr/>
        </p:nvSpPr>
        <p:spPr>
          <a:xfrm>
            <a:off x="6429039" y="1752324"/>
            <a:ext cx="4858419" cy="1862048"/>
          </a:xfrm>
          <a:prstGeom prst="rect">
            <a:avLst/>
          </a:prstGeom>
        </p:spPr>
        <p:txBody>
          <a:bodyPr wrap="square">
            <a:spAutoFit/>
          </a:bodyPr>
          <a:lstStyle/>
          <a:p>
            <a:pPr marL="342900" indent="-342900" algn="just">
              <a:buFont typeface="Arial" panose="020B0604020202020204" pitchFamily="34" charset="0"/>
              <a:buChar char="•"/>
            </a:pPr>
            <a:r>
              <a:rPr lang="en-US" sz="2300" dirty="0" err="1">
                <a:latin typeface="Arial" panose="020B0604020202020204" pitchFamily="34" charset="0"/>
                <a:ea typeface="Times New Roman" panose="02020603050405020304" pitchFamily="18" charset="0"/>
                <a:cs typeface="Arial" panose="020B0604020202020204" pitchFamily="34" charset="0"/>
              </a:rPr>
              <a:t>Luận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cứ</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nhất</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quyết</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là</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luận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cứ</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chứa</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các</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phán</a:t>
            </a:r>
            <a:r>
              <a:rPr lang="en-US" sz="23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đoán</a:t>
            </a:r>
            <a:r>
              <a:rPr lang="en-US" sz="23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nhất</a:t>
            </a:r>
            <a:r>
              <a:rPr lang="en-US" sz="23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qu</a:t>
            </a:r>
            <a:r>
              <a:rPr lang="en-US" sz="2300" dirty="0" err="1">
                <a:latin typeface="Arial" panose="020B0604020202020204" pitchFamily="34" charset="0"/>
                <a:ea typeface="Times New Roman" panose="02020603050405020304" pitchFamily="18" charset="0"/>
                <a:cs typeface="Arial" panose="020B0604020202020204" pitchFamily="34" charset="0"/>
              </a:rPr>
              <a:t>yết</a:t>
            </a:r>
            <a:r>
              <a:rPr lang="en-US" sz="2300" dirty="0">
                <a:latin typeface="Arial" panose="020B0604020202020204" pitchFamily="34" charset="0"/>
                <a:ea typeface="Times New Roman" panose="02020603050405020304" pitchFamily="18" charset="0"/>
                <a:cs typeface="Arial" panose="020B0604020202020204" pitchFamily="34" charset="0"/>
              </a:rPr>
              <a:t>. </a:t>
            </a:r>
          </a:p>
          <a:p>
            <a:pPr marL="342900" indent="-342900" algn="just">
              <a:buFont typeface="Arial" panose="020B0604020202020204" pitchFamily="34" charset="0"/>
              <a:buChar char="•"/>
            </a:pPr>
            <a:r>
              <a:rPr lang="en-US" sz="2300" dirty="0" err="1">
                <a:latin typeface="Arial" panose="020B0604020202020204" pitchFamily="34" charset="0"/>
                <a:ea typeface="Times New Roman" panose="02020603050405020304" pitchFamily="18" charset="0"/>
                <a:cs typeface="Arial" panose="020B0604020202020204" pitchFamily="34" charset="0"/>
              </a:rPr>
              <a:t>Các</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phán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đoán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nhất</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quyết</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là</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các</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phán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đoán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biểu</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thị</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mối</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quan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hệ</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của</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hai</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nhóm</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sự</a:t>
            </a:r>
            <a:r>
              <a:rPr lang="vi-VN" sz="2300" dirty="0">
                <a:latin typeface="Arial" panose="020B0604020202020204" pitchFamily="34" charset="0"/>
                <a:ea typeface="Times New Roman" panose="02020603050405020304" pitchFamily="18" charset="0"/>
                <a:cs typeface="Arial" panose="020B0604020202020204" pitchFamily="34" charset="0"/>
              </a:rPr>
              <a:t> vật với nhau</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FAB8E16-3758-724D-8994-AD4792840BAE}"/>
              </a:ext>
            </a:extLst>
          </p:cNvPr>
          <p:cNvSpPr/>
          <p:nvPr/>
        </p:nvSpPr>
        <p:spPr>
          <a:xfrm>
            <a:off x="6931778" y="3907796"/>
            <a:ext cx="4355680" cy="446276"/>
          </a:xfrm>
          <a:prstGeom prst="rect">
            <a:avLst/>
          </a:prstGeom>
        </p:spPr>
        <p:txBody>
          <a:bodyPr wrap="none">
            <a:spAutoFit/>
          </a:bodyPr>
          <a:lstStyle/>
          <a:p>
            <a:r>
              <a:rPr lang="en-US" sz="2300" dirty="0" err="1">
                <a:latin typeface="Arial" panose="020B0604020202020204" pitchFamily="34" charset="0"/>
                <a:ea typeface="Times New Roman" panose="02020603050405020304" pitchFamily="18" charset="0"/>
                <a:cs typeface="Arial" panose="020B0604020202020204" pitchFamily="34" charset="0"/>
              </a:rPr>
              <a:t>Phán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đoán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khẳng</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định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toàn</a:t>
            </a:r>
            <a:r>
              <a:rPr lang="vi-VN" sz="2300" dirty="0">
                <a:latin typeface="Arial" panose="020B0604020202020204" pitchFamily="34" charset="0"/>
                <a:ea typeface="Times New Roman" panose="02020603050405020304" pitchFamily="18" charset="0"/>
                <a:cs typeface="Arial" panose="020B0604020202020204" pitchFamily="34" charset="0"/>
              </a:rPr>
              <a:t> thể</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120A109-8B13-B84D-82C4-389A1B304B33}"/>
              </a:ext>
            </a:extLst>
          </p:cNvPr>
          <p:cNvSpPr/>
          <p:nvPr/>
        </p:nvSpPr>
        <p:spPr>
          <a:xfrm>
            <a:off x="6931778" y="4484199"/>
            <a:ext cx="4044697" cy="446276"/>
          </a:xfrm>
          <a:prstGeom prst="rect">
            <a:avLst/>
          </a:prstGeom>
        </p:spPr>
        <p:txBody>
          <a:bodyPr wrap="none">
            <a:spAutoFit/>
          </a:bodyPr>
          <a:lstStyle/>
          <a:p>
            <a:r>
              <a:rPr lang="en-US" sz="2300" dirty="0" err="1">
                <a:latin typeface="Arial" panose="020B0604020202020204" pitchFamily="34" charset="0"/>
                <a:ea typeface="Times New Roman" panose="02020603050405020304" pitchFamily="18" charset="0"/>
                <a:cs typeface="Arial" panose="020B0604020202020204" pitchFamily="34" charset="0"/>
              </a:rPr>
              <a:t>Phán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đoán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phủ</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định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toàn</a:t>
            </a:r>
            <a:r>
              <a:rPr lang="vi-VN" sz="2300" dirty="0">
                <a:latin typeface="Arial" panose="020B0604020202020204" pitchFamily="34" charset="0"/>
                <a:ea typeface="Times New Roman" panose="02020603050405020304" pitchFamily="18" charset="0"/>
                <a:cs typeface="Arial" panose="020B0604020202020204" pitchFamily="34" charset="0"/>
              </a:rPr>
              <a:t> thể</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7359B16-E20D-3842-A95D-383D1625B376}"/>
              </a:ext>
            </a:extLst>
          </p:cNvPr>
          <p:cNvSpPr/>
          <p:nvPr/>
        </p:nvSpPr>
        <p:spPr>
          <a:xfrm>
            <a:off x="6931778" y="5011612"/>
            <a:ext cx="4355680" cy="446276"/>
          </a:xfrm>
          <a:prstGeom prst="rect">
            <a:avLst/>
          </a:prstGeom>
        </p:spPr>
        <p:txBody>
          <a:bodyPr wrap="none">
            <a:spAutoFit/>
          </a:bodyPr>
          <a:lstStyle/>
          <a:p>
            <a:r>
              <a:rPr lang="en-US" sz="2300" dirty="0" err="1">
                <a:latin typeface="Arial" panose="020B0604020202020204" pitchFamily="34" charset="0"/>
                <a:ea typeface="Times New Roman" panose="02020603050405020304" pitchFamily="18" charset="0"/>
                <a:cs typeface="Arial" panose="020B0604020202020204" pitchFamily="34" charset="0"/>
              </a:rPr>
              <a:t>Phán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đoán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khẳng</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định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bộ</a:t>
            </a:r>
            <a:r>
              <a:rPr lang="vi-VN" sz="2300" dirty="0">
                <a:latin typeface="Arial" panose="020B0604020202020204" pitchFamily="34" charset="0"/>
                <a:ea typeface="Times New Roman" panose="02020603050405020304" pitchFamily="18" charset="0"/>
                <a:cs typeface="Arial" panose="020B0604020202020204" pitchFamily="34" charset="0"/>
              </a:rPr>
              <a:t> phận</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CAA707E-E608-DA4B-8EED-1014219A3AD5}"/>
              </a:ext>
            </a:extLst>
          </p:cNvPr>
          <p:cNvSpPr/>
          <p:nvPr/>
        </p:nvSpPr>
        <p:spPr>
          <a:xfrm>
            <a:off x="6931778" y="5534022"/>
            <a:ext cx="4044697" cy="446276"/>
          </a:xfrm>
          <a:prstGeom prst="rect">
            <a:avLst/>
          </a:prstGeom>
        </p:spPr>
        <p:txBody>
          <a:bodyPr wrap="none">
            <a:spAutoFit/>
          </a:bodyPr>
          <a:lstStyle/>
          <a:p>
            <a:r>
              <a:rPr lang="en-US" sz="2300" dirty="0" err="1">
                <a:latin typeface="Arial" panose="020B0604020202020204" pitchFamily="34" charset="0"/>
                <a:ea typeface="Times New Roman" panose="02020603050405020304" pitchFamily="18" charset="0"/>
                <a:cs typeface="Arial" panose="020B0604020202020204" pitchFamily="34" charset="0"/>
              </a:rPr>
              <a:t>Phán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đoán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phủ</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định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bộ</a:t>
            </a:r>
            <a:r>
              <a:rPr lang="vi-VN" sz="2300" dirty="0">
                <a:latin typeface="Arial" panose="020B0604020202020204" pitchFamily="34" charset="0"/>
                <a:ea typeface="Times New Roman" panose="02020603050405020304" pitchFamily="18" charset="0"/>
                <a:cs typeface="Arial" panose="020B0604020202020204" pitchFamily="34" charset="0"/>
              </a:rPr>
              <a:t> phận</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0A84B79-EC4C-584A-91E3-2514DEB60567}"/>
              </a:ext>
            </a:extLst>
          </p:cNvPr>
          <p:cNvSpPr/>
          <p:nvPr/>
        </p:nvSpPr>
        <p:spPr>
          <a:xfrm>
            <a:off x="6429040" y="984969"/>
            <a:ext cx="4858418" cy="587039"/>
          </a:xfrm>
          <a:prstGeom prst="rect">
            <a:avLst/>
          </a:prstGeom>
          <a:blipFill>
            <a:blip r:embed="rId2"/>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t>LUẬN CỨ NHẤT QUYẾT</a:t>
            </a:r>
            <a:endParaRPr sz="2300" dirty="0"/>
          </a:p>
        </p:txBody>
      </p:sp>
      <p:sp>
        <p:nvSpPr>
          <p:cNvPr id="12" name="Rectangle 11">
            <a:extLst>
              <a:ext uri="{FF2B5EF4-FFF2-40B4-BE49-F238E27FC236}">
                <a16:creationId xmlns:a16="http://schemas.microsoft.com/office/drawing/2014/main" id="{F2C7E1DA-D926-9141-8128-4BCC39AAC961}"/>
              </a:ext>
            </a:extLst>
          </p:cNvPr>
          <p:cNvSpPr/>
          <p:nvPr/>
        </p:nvSpPr>
        <p:spPr>
          <a:xfrm>
            <a:off x="1425411" y="984969"/>
            <a:ext cx="4499901" cy="559637"/>
          </a:xfrm>
          <a:prstGeom prst="rect">
            <a:avLst/>
          </a:prstGeom>
          <a:blipFill>
            <a:blip r:embed="rId2"/>
            <a:stretch>
              <a:fillRect/>
            </a:stretch>
          </a:blip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t>LUẬN CỨ MỆNH ĐỀ</a:t>
            </a:r>
            <a:endParaRPr sz="2300" dirty="0"/>
          </a:p>
        </p:txBody>
      </p:sp>
      <p:sp>
        <p:nvSpPr>
          <p:cNvPr id="13" name="Rectangle 12">
            <a:extLst>
              <a:ext uri="{FF2B5EF4-FFF2-40B4-BE49-F238E27FC236}">
                <a16:creationId xmlns:a16="http://schemas.microsoft.com/office/drawing/2014/main" id="{6900A782-8477-6649-9680-B29A5BB7170A}"/>
              </a:ext>
            </a:extLst>
          </p:cNvPr>
          <p:cNvSpPr/>
          <p:nvPr/>
        </p:nvSpPr>
        <p:spPr>
          <a:xfrm>
            <a:off x="1425411" y="1752324"/>
            <a:ext cx="4499901" cy="2215991"/>
          </a:xfrm>
          <a:prstGeom prst="rect">
            <a:avLst/>
          </a:prstGeom>
        </p:spPr>
        <p:txBody>
          <a:bodyPr wrap="square">
            <a:spAutoFit/>
          </a:bodyPr>
          <a:lstStyle/>
          <a:p>
            <a:pPr marL="342900" indent="-342900" algn="just">
              <a:buFont typeface="Arial" panose="020B0604020202020204" pitchFamily="34" charset="0"/>
              <a:buChar char="•"/>
            </a:pPr>
            <a:r>
              <a:rPr lang="en-US" sz="2300" dirty="0" err="1">
                <a:latin typeface="Arial" panose="020B0604020202020204" pitchFamily="34" charset="0"/>
                <a:ea typeface="Times New Roman" panose="02020603050405020304" pitchFamily="18" charset="0"/>
                <a:cs typeface="Arial" panose="020B0604020202020204" pitchFamily="34" charset="0"/>
              </a:rPr>
              <a:t>Luận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cứ</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mệnh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đề</a:t>
            </a:r>
            <a:r>
              <a:rPr lang="en-US" sz="2300" b="1"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là</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luận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cứ</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chứa</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các</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phán</a:t>
            </a:r>
            <a:r>
              <a:rPr lang="en-US" sz="23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đoán</a:t>
            </a:r>
            <a:r>
              <a:rPr lang="en-US" sz="23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mệnh</a:t>
            </a:r>
            <a:r>
              <a:rPr lang="en-US" sz="23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đề</a:t>
            </a:r>
            <a:r>
              <a:rPr lang="en-US" sz="2300" dirty="0">
                <a:latin typeface="Arial" panose="020B0604020202020204" pitchFamily="34" charset="0"/>
                <a:ea typeface="Times New Roman" panose="02020603050405020304" pitchFamily="18" charset="0"/>
                <a:cs typeface="Arial" panose="020B0604020202020204" pitchFamily="34" charset="0"/>
              </a:rPr>
              <a:t>.</a:t>
            </a:r>
          </a:p>
          <a:p>
            <a:pPr marL="342900" indent="-342900" algn="just">
              <a:buFont typeface="Arial" panose="020B0604020202020204" pitchFamily="34" charset="0"/>
              <a:buChar char="•"/>
            </a:pPr>
            <a:r>
              <a:rPr lang="en-US" sz="2300" dirty="0" err="1">
                <a:latin typeface="Arial" panose="020B0604020202020204" pitchFamily="34" charset="0"/>
                <a:ea typeface="Times New Roman" panose="02020603050405020304" pitchFamily="18" charset="0"/>
                <a:cs typeface="Arial" panose="020B0604020202020204" pitchFamily="34" charset="0"/>
              </a:rPr>
              <a:t>Phán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đoán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mệnh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đề</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là</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phán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đoán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được</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hình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thành</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từ</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các</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phán</a:t>
            </a:r>
            <a:r>
              <a:rPr lang="en-US" sz="23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đoán</a:t>
            </a:r>
            <a:r>
              <a:rPr lang="en-US" sz="23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đơn</a:t>
            </a:r>
            <a:r>
              <a:rPr lang="en-US" sz="23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và</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các</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liên</a:t>
            </a:r>
            <a:r>
              <a:rPr lang="en-US" sz="2300"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sz="23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từ</a:t>
            </a:r>
            <a:r>
              <a:rPr lang="en-US" sz="2300" dirty="0">
                <a:solidFill>
                  <a:srgbClr val="FF0000"/>
                </a:solidFill>
                <a:latin typeface="Arial" panose="020B0604020202020204" pitchFamily="34" charset="0"/>
                <a:ea typeface="Times New Roman" panose="02020603050405020304" pitchFamily="18" charset="0"/>
                <a:cs typeface="Arial" panose="020B0604020202020204" pitchFamily="34" charset="0"/>
              </a:rPr>
              <a:t> logic.</a:t>
            </a:r>
            <a:r>
              <a:rPr lang="en-VN" sz="2300" dirty="0">
                <a:solidFill>
                  <a:srgbClr val="FF0000"/>
                </a:solidFill>
                <a:latin typeface="Arial" panose="020B0604020202020204" pitchFamily="34" charset="0"/>
                <a:cs typeface="Arial" panose="020B0604020202020204" pitchFamily="34" charset="0"/>
              </a:rPr>
              <a:t> </a:t>
            </a:r>
            <a:endParaRPr sz="2300" dirty="0">
              <a:solidFill>
                <a:srgbClr val="FF000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674206A-9652-3841-8AD2-AD14A24631B6}"/>
              </a:ext>
            </a:extLst>
          </p:cNvPr>
          <p:cNvSpPr/>
          <p:nvPr/>
        </p:nvSpPr>
        <p:spPr>
          <a:xfrm>
            <a:off x="1885555" y="3999629"/>
            <a:ext cx="2900153" cy="446276"/>
          </a:xfrm>
          <a:prstGeom prst="rect">
            <a:avLst/>
          </a:prstGeom>
        </p:spPr>
        <p:txBody>
          <a:bodyPr wrap="non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Phán đoán phủ định</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332A886-5369-F947-890E-916C1B669468}"/>
              </a:ext>
            </a:extLst>
          </p:cNvPr>
          <p:cNvSpPr/>
          <p:nvPr/>
        </p:nvSpPr>
        <p:spPr>
          <a:xfrm>
            <a:off x="1885555" y="4480665"/>
            <a:ext cx="2704587" cy="446276"/>
          </a:xfrm>
          <a:prstGeom prst="rect">
            <a:avLst/>
          </a:prstGeom>
        </p:spPr>
        <p:txBody>
          <a:bodyPr wrap="none">
            <a:spAutoFit/>
          </a:bodyPr>
          <a:lstStyle/>
          <a:p>
            <a:r>
              <a:rPr lang="vi-VN" sz="2300" dirty="0">
                <a:latin typeface="Arial" panose="020B0604020202020204" pitchFamily="34" charset="0"/>
                <a:ea typeface="Times New Roman" panose="02020603050405020304" pitchFamily="18" charset="0"/>
                <a:cs typeface="Arial" panose="020B0604020202020204" pitchFamily="34" charset="0"/>
              </a:rPr>
              <a:t>Phán đoán liên kết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E2A8AD8C-CFD0-0C4B-BFA2-50CCE2C21854}"/>
              </a:ext>
            </a:extLst>
          </p:cNvPr>
          <p:cNvSpPr/>
          <p:nvPr/>
        </p:nvSpPr>
        <p:spPr>
          <a:xfrm>
            <a:off x="1885555" y="4961701"/>
            <a:ext cx="2884123" cy="446276"/>
          </a:xfrm>
          <a:prstGeom prst="rect">
            <a:avLst/>
          </a:prstGeom>
        </p:spPr>
        <p:txBody>
          <a:bodyPr wrap="none">
            <a:spAutoFit/>
          </a:bodyPr>
          <a:lstStyle/>
          <a:p>
            <a:r>
              <a:rPr lang="en-US" sz="2300" dirty="0" err="1">
                <a:latin typeface="Arial" panose="020B0604020202020204" pitchFamily="34" charset="0"/>
                <a:ea typeface="Times New Roman" panose="02020603050405020304" pitchFamily="18" charset="0"/>
                <a:cs typeface="Arial" panose="020B0604020202020204" pitchFamily="34" charset="0"/>
              </a:rPr>
              <a:t>Phán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đoán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phân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liệt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951FC6FE-3051-FF44-9CA1-F6159DC6582B}"/>
              </a:ext>
            </a:extLst>
          </p:cNvPr>
          <p:cNvSpPr/>
          <p:nvPr/>
        </p:nvSpPr>
        <p:spPr>
          <a:xfrm>
            <a:off x="1885555" y="5496903"/>
            <a:ext cx="2949846" cy="446276"/>
          </a:xfrm>
          <a:prstGeom prst="rect">
            <a:avLst/>
          </a:prstGeom>
        </p:spPr>
        <p:txBody>
          <a:bodyPr wrap="none">
            <a:spAutoFit/>
          </a:bodyPr>
          <a:lstStyle/>
          <a:p>
            <a:r>
              <a:rPr lang="en-US" sz="2300" dirty="0" err="1">
                <a:latin typeface="Arial" panose="020B0604020202020204" pitchFamily="34" charset="0"/>
                <a:ea typeface="Times New Roman" panose="02020603050405020304" pitchFamily="18" charset="0"/>
                <a:cs typeface="Arial" panose="020B0604020202020204" pitchFamily="34" charset="0"/>
              </a:rPr>
              <a:t>Phán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đoán</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điều</a:t>
            </a:r>
            <a:r>
              <a:rPr lang="en-US" sz="2300" dirty="0">
                <a:latin typeface="Arial" panose="020B0604020202020204" pitchFamily="34" charset="0"/>
                <a:ea typeface="Times New Roman" panose="02020603050405020304" pitchFamily="18" charset="0"/>
                <a:cs typeface="Arial" panose="020B0604020202020204" pitchFamily="34" charset="0"/>
              </a:rPr>
              <a:t> </a:t>
            </a:r>
            <a:r>
              <a:rPr lang="en-US" sz="2300" dirty="0" err="1">
                <a:latin typeface="Arial" panose="020B0604020202020204" pitchFamily="34" charset="0"/>
                <a:ea typeface="Times New Roman" panose="02020603050405020304" pitchFamily="18" charset="0"/>
                <a:cs typeface="Arial" panose="020B0604020202020204" pitchFamily="34" charset="0"/>
              </a:rPr>
              <a:t>kiện</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1369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2B56EC-0A92-A948-9E65-ABE6463C8313}"/>
              </a:ext>
            </a:extLst>
          </p:cNvPr>
          <p:cNvSpPr/>
          <p:nvPr/>
        </p:nvSpPr>
        <p:spPr>
          <a:xfrm>
            <a:off x="129209" y="2606496"/>
            <a:ext cx="1610137" cy="8669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t>Luận</a:t>
            </a:r>
            <a:r>
              <a:rPr lang="en-US" sz="2800" b="1" dirty="0"/>
              <a:t> </a:t>
            </a:r>
            <a:r>
              <a:rPr lang="en-US" sz="2800" b="1" dirty="0" err="1"/>
              <a:t>cứ</a:t>
            </a:r>
            <a:r>
              <a:rPr lang="en-US" sz="2800" b="1" dirty="0"/>
              <a:t> </a:t>
            </a:r>
            <a:r>
              <a:rPr lang="en-US" sz="2800" b="1" dirty="0" err="1"/>
              <a:t>mệnh</a:t>
            </a:r>
            <a:r>
              <a:rPr lang="en-US" sz="2800" b="1" dirty="0"/>
              <a:t> </a:t>
            </a:r>
            <a:r>
              <a:rPr lang="en-US" sz="2800" b="1" dirty="0" err="1"/>
              <a:t>đề</a:t>
            </a:r>
            <a:endParaRPr lang="en-US" sz="2800" b="1" dirty="0"/>
          </a:p>
        </p:txBody>
      </p:sp>
      <p:sp>
        <p:nvSpPr>
          <p:cNvPr id="6" name="Content Placeholder 5">
            <a:extLst>
              <a:ext uri="{FF2B5EF4-FFF2-40B4-BE49-F238E27FC236}">
                <a16:creationId xmlns:a16="http://schemas.microsoft.com/office/drawing/2014/main" id="{A251543E-B482-1141-A593-09B86F45302F}"/>
              </a:ext>
            </a:extLst>
          </p:cNvPr>
          <p:cNvSpPr>
            <a:spLocks noGrp="1"/>
          </p:cNvSpPr>
          <p:nvPr>
            <p:ph idx="1"/>
          </p:nvPr>
        </p:nvSpPr>
        <p:spPr>
          <a:xfrm>
            <a:off x="1550503" y="850314"/>
            <a:ext cx="3289853" cy="884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dirty="0" err="1">
                <a:solidFill>
                  <a:srgbClr val="FF0000"/>
                </a:solidFill>
              </a:rPr>
              <a:t>Cấu</a:t>
            </a:r>
            <a:r>
              <a:rPr lang="en-US" dirty="0">
                <a:solidFill>
                  <a:srgbClr val="FF0000"/>
                </a:solidFill>
              </a:rPr>
              <a:t> </a:t>
            </a:r>
            <a:r>
              <a:rPr lang="en-US" dirty="0" err="1">
                <a:solidFill>
                  <a:srgbClr val="FF0000"/>
                </a:solidFill>
              </a:rPr>
              <a:t>tạo</a:t>
            </a:r>
            <a:r>
              <a:rPr lang="en-US" dirty="0">
                <a:solidFill>
                  <a:srgbClr val="FF0000"/>
                </a:solidFill>
              </a:rPr>
              <a:t>: </a:t>
            </a:r>
            <a:r>
              <a:rPr lang="en-US" dirty="0" err="1"/>
              <a:t>Phán</a:t>
            </a:r>
            <a:r>
              <a:rPr lang="en-US" dirty="0"/>
              <a:t> </a:t>
            </a:r>
            <a:r>
              <a:rPr lang="en-US" dirty="0" err="1"/>
              <a:t>đoán</a:t>
            </a:r>
            <a:r>
              <a:rPr lang="en-US" dirty="0"/>
              <a:t> </a:t>
            </a:r>
            <a:r>
              <a:rPr lang="en-US" dirty="0" err="1"/>
              <a:t>mệnh</a:t>
            </a:r>
            <a:r>
              <a:rPr lang="en-US" dirty="0"/>
              <a:t> </a:t>
            </a:r>
            <a:r>
              <a:rPr lang="en-US" dirty="0" err="1"/>
              <a:t>đề</a:t>
            </a:r>
            <a:endParaRPr lang="en-US" dirty="0"/>
          </a:p>
        </p:txBody>
      </p:sp>
      <p:sp>
        <p:nvSpPr>
          <p:cNvPr id="7" name="Content Placeholder 5">
            <a:extLst>
              <a:ext uri="{FF2B5EF4-FFF2-40B4-BE49-F238E27FC236}">
                <a16:creationId xmlns:a16="http://schemas.microsoft.com/office/drawing/2014/main" id="{0A3E5DC6-90DD-7B47-856F-5E53D30202AE}"/>
              </a:ext>
            </a:extLst>
          </p:cNvPr>
          <p:cNvSpPr txBox="1">
            <a:spLocks/>
          </p:cNvSpPr>
          <p:nvPr/>
        </p:nvSpPr>
        <p:spPr>
          <a:xfrm>
            <a:off x="1739347" y="4305273"/>
            <a:ext cx="3041374" cy="815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err="1"/>
              <a:t>Cấu</a:t>
            </a:r>
            <a:r>
              <a:rPr lang="en-US" dirty="0"/>
              <a:t> </a:t>
            </a:r>
            <a:r>
              <a:rPr lang="en-US" dirty="0" err="1"/>
              <a:t>trúc</a:t>
            </a:r>
            <a:r>
              <a:rPr lang="en-US" dirty="0"/>
              <a:t> (6 </a:t>
            </a:r>
            <a:r>
              <a:rPr lang="en-US" dirty="0" err="1"/>
              <a:t>kiểu</a:t>
            </a:r>
            <a:r>
              <a:rPr lang="en-US" dirty="0"/>
              <a:t>)</a:t>
            </a:r>
          </a:p>
        </p:txBody>
      </p:sp>
      <p:sp>
        <p:nvSpPr>
          <p:cNvPr id="8" name="Content Placeholder 5">
            <a:extLst>
              <a:ext uri="{FF2B5EF4-FFF2-40B4-BE49-F238E27FC236}">
                <a16:creationId xmlns:a16="http://schemas.microsoft.com/office/drawing/2014/main" id="{61DCB641-11D1-0B49-8AB7-EACA20653D68}"/>
              </a:ext>
            </a:extLst>
          </p:cNvPr>
          <p:cNvSpPr txBox="1">
            <a:spLocks/>
          </p:cNvSpPr>
          <p:nvPr/>
        </p:nvSpPr>
        <p:spPr>
          <a:xfrm>
            <a:off x="6033048" y="42283"/>
            <a:ext cx="3793435" cy="57720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vi-VN" dirty="0">
                <a:ea typeface="Times New Roman" panose="02020603050405020304" pitchFamily="18" charset="0"/>
                <a:cs typeface="Arial" panose="020B0604020202020204" pitchFamily="34" charset="0"/>
              </a:rPr>
              <a:t>Phán đoán phủ định</a:t>
            </a:r>
            <a:r>
              <a:rPr lang="vi-VN" dirty="0">
                <a:cs typeface="Arial" panose="020B0604020202020204" pitchFamily="34" charset="0"/>
              </a:rPr>
              <a:t> </a:t>
            </a:r>
          </a:p>
        </p:txBody>
      </p:sp>
      <p:sp>
        <p:nvSpPr>
          <p:cNvPr id="9" name="Content Placeholder 5">
            <a:extLst>
              <a:ext uri="{FF2B5EF4-FFF2-40B4-BE49-F238E27FC236}">
                <a16:creationId xmlns:a16="http://schemas.microsoft.com/office/drawing/2014/main" id="{FA6DFE41-A264-DF49-BE13-EBFCC79E24A9}"/>
              </a:ext>
            </a:extLst>
          </p:cNvPr>
          <p:cNvSpPr txBox="1">
            <a:spLocks/>
          </p:cNvSpPr>
          <p:nvPr/>
        </p:nvSpPr>
        <p:spPr>
          <a:xfrm>
            <a:off x="6033049" y="724570"/>
            <a:ext cx="3859697" cy="57869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vi-VN" dirty="0">
                <a:ea typeface="Times New Roman" panose="02020603050405020304" pitchFamily="18" charset="0"/>
                <a:cs typeface="Arial" panose="020B0604020202020204" pitchFamily="34" charset="0"/>
              </a:rPr>
              <a:t>Phán đoán liên kết</a:t>
            </a:r>
            <a:r>
              <a:rPr lang="vi-VN" dirty="0">
                <a:cs typeface="Arial" panose="020B0604020202020204" pitchFamily="34" charset="0"/>
              </a:rPr>
              <a:t> </a:t>
            </a:r>
          </a:p>
        </p:txBody>
      </p:sp>
      <p:sp>
        <p:nvSpPr>
          <p:cNvPr id="10" name="Content Placeholder 5">
            <a:extLst>
              <a:ext uri="{FF2B5EF4-FFF2-40B4-BE49-F238E27FC236}">
                <a16:creationId xmlns:a16="http://schemas.microsoft.com/office/drawing/2014/main" id="{F21115E1-E339-9841-96DC-BA877CC18124}"/>
              </a:ext>
            </a:extLst>
          </p:cNvPr>
          <p:cNvSpPr txBox="1">
            <a:spLocks/>
          </p:cNvSpPr>
          <p:nvPr/>
        </p:nvSpPr>
        <p:spPr>
          <a:xfrm>
            <a:off x="6049616" y="2926162"/>
            <a:ext cx="4843670" cy="50250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vi-VN" dirty="0">
                <a:latin typeface="Arial" panose="020B0604020202020204" pitchFamily="34" charset="0"/>
                <a:cs typeface="Arial" panose="020B0604020202020204" pitchFamily="34" charset="0"/>
              </a:rPr>
              <a:t>Khẳng định tiền kiệ</a:t>
            </a:r>
            <a:r>
              <a:rPr lang="vi-VN" b="1" dirty="0">
                <a:solidFill>
                  <a:schemeClr val="bg1"/>
                </a:solidFill>
                <a:cs typeface="Arial" panose="020B0604020202020204" pitchFamily="34" charset="0"/>
              </a:rPr>
              <a:t>n </a:t>
            </a:r>
          </a:p>
        </p:txBody>
      </p:sp>
      <p:sp>
        <p:nvSpPr>
          <p:cNvPr id="11" name="Content Placeholder 5">
            <a:extLst>
              <a:ext uri="{FF2B5EF4-FFF2-40B4-BE49-F238E27FC236}">
                <a16:creationId xmlns:a16="http://schemas.microsoft.com/office/drawing/2014/main" id="{9F25B992-B235-5541-8BE4-E69377ED2803}"/>
              </a:ext>
            </a:extLst>
          </p:cNvPr>
          <p:cNvSpPr txBox="1">
            <a:spLocks/>
          </p:cNvSpPr>
          <p:nvPr/>
        </p:nvSpPr>
        <p:spPr>
          <a:xfrm>
            <a:off x="6049615" y="3555982"/>
            <a:ext cx="4843671" cy="4185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vi-VN" dirty="0">
                <a:latin typeface="Arial" panose="020B0604020202020204" pitchFamily="34" charset="0"/>
                <a:cs typeface="Arial" panose="020B0604020202020204" pitchFamily="34" charset="0"/>
              </a:rPr>
              <a:t>Khẳng định hậu kiện  </a:t>
            </a:r>
          </a:p>
        </p:txBody>
      </p:sp>
      <p:sp>
        <p:nvSpPr>
          <p:cNvPr id="12" name="Content Placeholder 5">
            <a:extLst>
              <a:ext uri="{FF2B5EF4-FFF2-40B4-BE49-F238E27FC236}">
                <a16:creationId xmlns:a16="http://schemas.microsoft.com/office/drawing/2014/main" id="{F595B6F8-D8C9-3E44-9405-DE0FC25809F4}"/>
              </a:ext>
            </a:extLst>
          </p:cNvPr>
          <p:cNvSpPr txBox="1">
            <a:spLocks/>
          </p:cNvSpPr>
          <p:nvPr/>
        </p:nvSpPr>
        <p:spPr>
          <a:xfrm>
            <a:off x="6033048" y="4062447"/>
            <a:ext cx="4919871" cy="49645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vi-VN" dirty="0">
                <a:latin typeface="Arial" panose="020B0604020202020204" pitchFamily="34" charset="0"/>
                <a:cs typeface="Arial" panose="020B0604020202020204" pitchFamily="34" charset="0"/>
              </a:rPr>
              <a:t>Phủ định tiền kiện </a:t>
            </a:r>
          </a:p>
        </p:txBody>
      </p:sp>
      <p:cxnSp>
        <p:nvCxnSpPr>
          <p:cNvPr id="15" name="Straight Arrow Connector 14">
            <a:extLst>
              <a:ext uri="{FF2B5EF4-FFF2-40B4-BE49-F238E27FC236}">
                <a16:creationId xmlns:a16="http://schemas.microsoft.com/office/drawing/2014/main" id="{BED41D5D-5F69-B244-BA07-278FFEFE52C9}"/>
              </a:ext>
            </a:extLst>
          </p:cNvPr>
          <p:cNvCxnSpPr/>
          <p:nvPr/>
        </p:nvCxnSpPr>
        <p:spPr>
          <a:xfrm flipV="1">
            <a:off x="1133061" y="1783994"/>
            <a:ext cx="745434" cy="739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2DB2E03-4270-3346-99EA-C81FE729FA12}"/>
              </a:ext>
            </a:extLst>
          </p:cNvPr>
          <p:cNvCxnSpPr>
            <a:cxnSpLocks/>
          </p:cNvCxnSpPr>
          <p:nvPr/>
        </p:nvCxnSpPr>
        <p:spPr>
          <a:xfrm>
            <a:off x="1138030" y="3555982"/>
            <a:ext cx="740465" cy="662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5E1315-F5E7-604A-B538-271B12149B07}"/>
              </a:ext>
            </a:extLst>
          </p:cNvPr>
          <p:cNvCxnSpPr>
            <a:cxnSpLocks/>
          </p:cNvCxnSpPr>
          <p:nvPr/>
        </p:nvCxnSpPr>
        <p:spPr>
          <a:xfrm flipV="1">
            <a:off x="4840356" y="407504"/>
            <a:ext cx="1192693" cy="536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0F0987-5C3E-DA4F-A942-DE9209798869}"/>
              </a:ext>
            </a:extLst>
          </p:cNvPr>
          <p:cNvCxnSpPr>
            <a:cxnSpLocks/>
            <a:endCxn id="10" idx="1"/>
          </p:cNvCxnSpPr>
          <p:nvPr/>
        </p:nvCxnSpPr>
        <p:spPr>
          <a:xfrm flipV="1">
            <a:off x="4780721" y="3177416"/>
            <a:ext cx="1268895" cy="119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DB68FE-E849-BA4C-94F3-A57248F4FDD6}"/>
              </a:ext>
            </a:extLst>
          </p:cNvPr>
          <p:cNvCxnSpPr>
            <a:cxnSpLocks/>
          </p:cNvCxnSpPr>
          <p:nvPr/>
        </p:nvCxnSpPr>
        <p:spPr>
          <a:xfrm>
            <a:off x="4840356" y="1482247"/>
            <a:ext cx="1209259" cy="744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8CC9C6-44FB-D74D-AE2B-EA33FB10F13D}"/>
              </a:ext>
            </a:extLst>
          </p:cNvPr>
          <p:cNvCxnSpPr>
            <a:cxnSpLocks/>
          </p:cNvCxnSpPr>
          <p:nvPr/>
        </p:nvCxnSpPr>
        <p:spPr>
          <a:xfrm>
            <a:off x="4840356" y="5120283"/>
            <a:ext cx="1133060" cy="94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E3778E-AC4C-8047-B05C-D0A7BE0D0058}"/>
              </a:ext>
            </a:extLst>
          </p:cNvPr>
          <p:cNvCxnSpPr>
            <a:cxnSpLocks/>
            <a:stCxn id="7" idx="3"/>
          </p:cNvCxnSpPr>
          <p:nvPr/>
        </p:nvCxnSpPr>
        <p:spPr>
          <a:xfrm>
            <a:off x="4780721" y="4712778"/>
            <a:ext cx="1268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5">
            <a:extLst>
              <a:ext uri="{FF2B5EF4-FFF2-40B4-BE49-F238E27FC236}">
                <a16:creationId xmlns:a16="http://schemas.microsoft.com/office/drawing/2014/main" id="{4C1EDE5C-A8E3-484A-8AD0-8DF4A4CF2A90}"/>
              </a:ext>
            </a:extLst>
          </p:cNvPr>
          <p:cNvSpPr txBox="1">
            <a:spLocks/>
          </p:cNvSpPr>
          <p:nvPr/>
        </p:nvSpPr>
        <p:spPr>
          <a:xfrm>
            <a:off x="6033048" y="1367994"/>
            <a:ext cx="3859697" cy="57869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err="1">
                <a:latin typeface="Arial" panose="020B0604020202020204" pitchFamily="34" charset="0"/>
                <a:ea typeface="Times New Roman" panose="02020603050405020304" pitchFamily="18" charset="0"/>
                <a:cs typeface="Arial" panose="020B0604020202020204" pitchFamily="34" charset="0"/>
              </a:rPr>
              <a:t>Phán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đoán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phân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liệt</a:t>
            </a:r>
            <a:r>
              <a:rPr lang="en-US" dirty="0">
                <a:latin typeface="Arial" panose="020B0604020202020204" pitchFamily="34" charset="0"/>
                <a:cs typeface="Arial" panose="020B0604020202020204" pitchFamily="34" charset="0"/>
              </a:rPr>
              <a:t> </a:t>
            </a:r>
          </a:p>
        </p:txBody>
      </p:sp>
      <p:sp>
        <p:nvSpPr>
          <p:cNvPr id="19" name="Content Placeholder 5">
            <a:extLst>
              <a:ext uri="{FF2B5EF4-FFF2-40B4-BE49-F238E27FC236}">
                <a16:creationId xmlns:a16="http://schemas.microsoft.com/office/drawing/2014/main" id="{779AEBE7-5373-D545-9832-810579BEF3B0}"/>
              </a:ext>
            </a:extLst>
          </p:cNvPr>
          <p:cNvSpPr txBox="1">
            <a:spLocks/>
          </p:cNvSpPr>
          <p:nvPr/>
        </p:nvSpPr>
        <p:spPr>
          <a:xfrm>
            <a:off x="6049615" y="2087656"/>
            <a:ext cx="3859697" cy="57869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err="1">
                <a:latin typeface="Arial" panose="020B0604020202020204" pitchFamily="34" charset="0"/>
                <a:ea typeface="Times New Roman" panose="02020603050405020304" pitchFamily="18" charset="0"/>
                <a:cs typeface="Arial" panose="020B0604020202020204" pitchFamily="34" charset="0"/>
              </a:rPr>
              <a:t>Phán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đoán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điều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kiện</a:t>
            </a:r>
            <a:r>
              <a:rPr lang="en-US" dirty="0">
                <a:latin typeface="Arial" panose="020B0604020202020204" pitchFamily="34" charset="0"/>
                <a:cs typeface="Arial" panose="020B0604020202020204" pitchFamily="34" charset="0"/>
              </a:rPr>
              <a:t> </a:t>
            </a:r>
          </a:p>
        </p:txBody>
      </p:sp>
      <p:sp>
        <p:nvSpPr>
          <p:cNvPr id="22" name="Content Placeholder 5">
            <a:extLst>
              <a:ext uri="{FF2B5EF4-FFF2-40B4-BE49-F238E27FC236}">
                <a16:creationId xmlns:a16="http://schemas.microsoft.com/office/drawing/2014/main" id="{B32045BA-365A-E746-8D3F-2BCD2E03BEEE}"/>
              </a:ext>
            </a:extLst>
          </p:cNvPr>
          <p:cNvSpPr txBox="1">
            <a:spLocks/>
          </p:cNvSpPr>
          <p:nvPr/>
        </p:nvSpPr>
        <p:spPr>
          <a:xfrm>
            <a:off x="6049615" y="4646785"/>
            <a:ext cx="4919871" cy="45058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vi-VN" dirty="0">
                <a:latin typeface="Arial" panose="020B0604020202020204" pitchFamily="34" charset="0"/>
                <a:cs typeface="Arial" panose="020B0604020202020204" pitchFamily="34" charset="0"/>
              </a:rPr>
              <a:t>Phủ định hậu kiện </a:t>
            </a:r>
          </a:p>
        </p:txBody>
      </p:sp>
      <p:sp>
        <p:nvSpPr>
          <p:cNvPr id="23" name="Content Placeholder 5">
            <a:extLst>
              <a:ext uri="{FF2B5EF4-FFF2-40B4-BE49-F238E27FC236}">
                <a16:creationId xmlns:a16="http://schemas.microsoft.com/office/drawing/2014/main" id="{A9DD449D-B0EC-9D40-84B7-E243DF5E943E}"/>
              </a:ext>
            </a:extLst>
          </p:cNvPr>
          <p:cNvSpPr txBox="1">
            <a:spLocks/>
          </p:cNvSpPr>
          <p:nvPr/>
        </p:nvSpPr>
        <p:spPr>
          <a:xfrm>
            <a:off x="6049615" y="5185256"/>
            <a:ext cx="4883423" cy="59135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vi-VN" dirty="0">
                <a:latin typeface="Arial" panose="020B0604020202020204" pitchFamily="34" charset="0"/>
                <a:cs typeface="Arial" panose="020B0604020202020204" pitchFamily="34" charset="0"/>
              </a:rPr>
              <a:t>Tam đoạn luận giả thiết</a:t>
            </a:r>
          </a:p>
        </p:txBody>
      </p:sp>
      <p:sp>
        <p:nvSpPr>
          <p:cNvPr id="24" name="Content Placeholder 5">
            <a:extLst>
              <a:ext uri="{FF2B5EF4-FFF2-40B4-BE49-F238E27FC236}">
                <a16:creationId xmlns:a16="http://schemas.microsoft.com/office/drawing/2014/main" id="{A57CCE2C-110A-6842-B180-4DF6AEBF534A}"/>
              </a:ext>
            </a:extLst>
          </p:cNvPr>
          <p:cNvSpPr txBox="1">
            <a:spLocks/>
          </p:cNvSpPr>
          <p:nvPr/>
        </p:nvSpPr>
        <p:spPr>
          <a:xfrm>
            <a:off x="6033049" y="5864499"/>
            <a:ext cx="5012636" cy="73508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vi-VN" dirty="0">
                <a:latin typeface="Arial" panose="020B0604020202020204" pitchFamily="34" charset="0"/>
                <a:cs typeface="Arial" panose="020B0604020202020204" pitchFamily="34" charset="0"/>
              </a:rPr>
              <a:t>Tam đoạn luận phân liệt / tuyển</a:t>
            </a:r>
          </a:p>
        </p:txBody>
      </p:sp>
    </p:spTree>
    <p:extLst>
      <p:ext uri="{BB962C8B-B14F-4D97-AF65-F5344CB8AC3E}">
        <p14:creationId xmlns:p14="http://schemas.microsoft.com/office/powerpoint/2010/main" val="2847156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74C46-9FED-AF48-A2A5-713720F1117A}"/>
              </a:ext>
            </a:extLst>
          </p:cNvPr>
          <p:cNvSpPr/>
          <p:nvPr/>
        </p:nvSpPr>
        <p:spPr>
          <a:xfrm>
            <a:off x="1656829" y="391508"/>
            <a:ext cx="9878165" cy="954107"/>
          </a:xfrm>
          <a:prstGeom prst="rect">
            <a:avLst/>
          </a:prstGeom>
        </p:spPr>
        <p:txBody>
          <a:bodyPr wrap="square">
            <a:spAutoFit/>
          </a:bodyPr>
          <a:lstStyle/>
          <a:p>
            <a:pPr algn="ctr"/>
            <a:r>
              <a:rPr lang="vi-VN" sz="2800" b="1" dirty="0">
                <a:latin typeface="Times New Roman" panose="02020603050405020304" pitchFamily="18" charset="0"/>
                <a:ea typeface="Times New Roman" panose="02020603050405020304" pitchFamily="18" charset="0"/>
                <a:cs typeface="Times New Roman" panose="02020603050405020304" pitchFamily="18" charset="0"/>
              </a:rPr>
              <a:t>CÁC PHÁN ĐOÁN MỆNH ĐỀ</a:t>
            </a:r>
          </a:p>
          <a:p>
            <a:pPr algn="ctr"/>
            <a:r>
              <a:rPr lang="vi-VN" sz="2800" b="1" dirty="0">
                <a:latin typeface="Times New Roman" panose="02020603050405020304" pitchFamily="18" charset="0"/>
                <a:cs typeface="Times New Roman" panose="02020603050405020304" pitchFamily="18" charset="0"/>
              </a:rPr>
              <a:t>(thành phần cấu tạo nên </a:t>
            </a:r>
            <a:r>
              <a:rPr lang="en-US" sz="2800"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Luận</a:t>
            </a:r>
            <a:r>
              <a:rPr lang="en-US"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cứ</a:t>
            </a:r>
            <a:r>
              <a:rPr lang="en-US"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mệnh</a:t>
            </a:r>
            <a:r>
              <a:rPr lang="en-US"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đề</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FAB8E16-3758-724D-8994-AD4792840BAE}"/>
              </a:ext>
            </a:extLst>
          </p:cNvPr>
          <p:cNvSpPr/>
          <p:nvPr/>
        </p:nvSpPr>
        <p:spPr>
          <a:xfrm>
            <a:off x="7044725" y="1579837"/>
            <a:ext cx="4700235" cy="523220"/>
          </a:xfrm>
          <a:prstGeom prst="rect">
            <a:avLst/>
          </a:prstGeom>
        </p:spPr>
        <p:txBody>
          <a:bodyPr wrap="square">
            <a:spAutoFit/>
          </a:bodyPr>
          <a:lstStyle/>
          <a:p>
            <a:r>
              <a:rPr lang="en-US" sz="2800" i="1" dirty="0" err="1">
                <a:latin typeface="Times New Roman" panose="02020603050405020304" pitchFamily="18" charset="0"/>
                <a:cs typeface="Times New Roman" panose="02020603050405020304" pitchFamily="18" charset="0"/>
              </a:rPr>
              <a:t>Chim</a:t>
            </a:r>
            <a:r>
              <a:rPr lang="en-US" sz="2800" i="1" dirty="0">
                <a:latin typeface="Times New Roman" panose="02020603050405020304" pitchFamily="18" charset="0"/>
                <a:cs typeface="Times New Roman" panose="02020603050405020304" pitchFamily="18" charset="0"/>
              </a:rPr>
              <a:t> </a:t>
            </a:r>
            <a:r>
              <a:rPr lang="en-US" sz="2800" i="1" dirty="0" err="1">
                <a:solidFill>
                  <a:srgbClr val="FF0000"/>
                </a:solidFill>
                <a:latin typeface="Times New Roman" panose="02020603050405020304" pitchFamily="18" charset="0"/>
                <a:cs typeface="Times New Roman" panose="02020603050405020304" pitchFamily="18" charset="0"/>
              </a:rPr>
              <a:t>không</a:t>
            </a:r>
            <a:r>
              <a:rPr lang="en-US" sz="2800" i="1" dirty="0">
                <a:latin typeface="Times New Roman" panose="02020603050405020304" pitchFamily="18" charset="0"/>
                <a:cs typeface="Times New Roman" panose="02020603050405020304" pitchFamily="18" charset="0"/>
              </a:rPr>
              <a:t> </a:t>
            </a:r>
            <a:r>
              <a:rPr lang="en-US" sz="2800" i="1" dirty="0" err="1">
                <a:latin typeface="Times New Roman" panose="02020603050405020304" pitchFamily="18" charset="0"/>
                <a:cs typeface="Times New Roman" panose="02020603050405020304" pitchFamily="18" charset="0"/>
              </a:rPr>
              <a:t>biết</a:t>
            </a:r>
            <a:r>
              <a:rPr lang="en-US" sz="2800" i="1" dirty="0">
                <a:latin typeface="Times New Roman" panose="02020603050405020304" pitchFamily="18" charset="0"/>
                <a:cs typeface="Times New Roman" panose="02020603050405020304" pitchFamily="18" charset="0"/>
              </a:rPr>
              <a:t> bay.</a:t>
            </a:r>
          </a:p>
        </p:txBody>
      </p:sp>
      <p:sp>
        <p:nvSpPr>
          <p:cNvPr id="8" name="Rectangle 7">
            <a:extLst>
              <a:ext uri="{FF2B5EF4-FFF2-40B4-BE49-F238E27FC236}">
                <a16:creationId xmlns:a16="http://schemas.microsoft.com/office/drawing/2014/main" id="{B120A109-8B13-B84D-82C4-389A1B304B33}"/>
              </a:ext>
            </a:extLst>
          </p:cNvPr>
          <p:cNvSpPr/>
          <p:nvPr/>
        </p:nvSpPr>
        <p:spPr>
          <a:xfrm>
            <a:off x="5456583" y="2731423"/>
            <a:ext cx="6430617" cy="523220"/>
          </a:xfrm>
          <a:prstGeom prst="rect">
            <a:avLst/>
          </a:prstGeom>
        </p:spPr>
        <p:txBody>
          <a:bodyPr wrap="square">
            <a:spAutoFit/>
          </a:bodyPr>
          <a:lstStyle/>
          <a:p>
            <a:r>
              <a:rPr lang="vi-VN" sz="2800" dirty="0">
                <a:latin typeface="Times New Roman" panose="02020603050405020304" pitchFamily="18" charset="0"/>
                <a:cs typeface="Times New Roman" panose="02020603050405020304" pitchFamily="18" charset="0"/>
              </a:rPr>
              <a:t>Trứng ở trong tủ lạnh</a:t>
            </a:r>
            <a:r>
              <a:rPr lang="vi-VN" sz="2800" dirty="0">
                <a:solidFill>
                  <a:srgbClr val="FF0000"/>
                </a:solidFill>
                <a:latin typeface="Times New Roman" panose="02020603050405020304" pitchFamily="18" charset="0"/>
                <a:cs typeface="Times New Roman" panose="02020603050405020304" pitchFamily="18" charset="0"/>
              </a:rPr>
              <a:t> và</a:t>
            </a:r>
            <a:r>
              <a:rPr lang="vi-VN" sz="2800" b="1" dirty="0">
                <a:solidFill>
                  <a:srgbClr val="FF0000"/>
                </a:solidFill>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sữa ở trong tủ lạnh</a:t>
            </a:r>
            <a:endParaRPr sz="28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97359B16-E20D-3842-A95D-383D1625B376}"/>
              </a:ext>
            </a:extLst>
          </p:cNvPr>
          <p:cNvSpPr/>
          <p:nvPr/>
        </p:nvSpPr>
        <p:spPr>
          <a:xfrm>
            <a:off x="6931778" y="5011612"/>
            <a:ext cx="4243469" cy="523220"/>
          </a:xfrm>
          <a:prstGeom prst="rect">
            <a:avLst/>
          </a:prstGeom>
        </p:spPr>
        <p:txBody>
          <a:bodyPr wrap="none">
            <a:spAutoFit/>
          </a:bodyPr>
          <a:lstStyle/>
          <a:p>
            <a:r>
              <a:rPr lang="en-US" sz="2800" dirty="0" err="1">
                <a:solidFill>
                  <a:srgbClr val="FF0000"/>
                </a:solidFill>
                <a:latin typeface="Times New Roman" panose="02020603050405020304" pitchFamily="18" charset="0"/>
                <a:cs typeface="Times New Roman" panose="02020603050405020304" pitchFamily="18" charset="0"/>
              </a:rPr>
              <a:t>Nếu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mưa</a:t>
            </a:r>
            <a:r>
              <a:rPr lang="en-US" sz="2800" dirty="0">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thì</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đường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ướt</a:t>
            </a:r>
            <a:r>
              <a:rPr lang="en-US" sz="2800"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CAA707E-E608-DA4B-8EED-1014219A3AD5}"/>
              </a:ext>
            </a:extLst>
          </p:cNvPr>
          <p:cNvSpPr/>
          <p:nvPr/>
        </p:nvSpPr>
        <p:spPr>
          <a:xfrm>
            <a:off x="5791438" y="3687401"/>
            <a:ext cx="5660524" cy="523220"/>
          </a:xfrm>
          <a:prstGeom prst="rect">
            <a:avLst/>
          </a:prstGeom>
        </p:spPr>
        <p:txBody>
          <a:bodyPr wrap="none">
            <a:spAutoFit/>
          </a:bodyPr>
          <a:lstStyle/>
          <a:p>
            <a:r>
              <a:rPr lang="vi-VN" sz="2800" dirty="0">
                <a:latin typeface="Times New Roman" panose="02020603050405020304" pitchFamily="18" charset="0"/>
                <a:ea typeface="Times New Roman" panose="02020603050405020304" pitchFamily="18" charset="0"/>
                <a:cs typeface="Times New Roman" panose="02020603050405020304" pitchFamily="18" charset="0"/>
              </a:rPr>
              <a:t>Lan là sinh viên </a:t>
            </a:r>
            <a:r>
              <a:rPr lang="vi-VN"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hoặc</a:t>
            </a:r>
            <a:r>
              <a:rPr lang="vi-VN" sz="2800" dirty="0">
                <a:latin typeface="Times New Roman" panose="02020603050405020304" pitchFamily="18" charset="0"/>
                <a:ea typeface="Times New Roman" panose="02020603050405020304" pitchFamily="18" charset="0"/>
                <a:cs typeface="Times New Roman" panose="02020603050405020304" pitchFamily="18" charset="0"/>
              </a:rPr>
              <a:t> Lan là giáo viên</a:t>
            </a:r>
            <a:endParaRPr sz="28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A674206A-9652-3841-8AD2-AD14A24631B6}"/>
              </a:ext>
            </a:extLst>
          </p:cNvPr>
          <p:cNvSpPr/>
          <p:nvPr/>
        </p:nvSpPr>
        <p:spPr>
          <a:xfrm>
            <a:off x="419432" y="1695591"/>
            <a:ext cx="5562741" cy="523220"/>
          </a:xfrm>
          <a:prstGeom prst="rect">
            <a:avLst/>
          </a:prstGeom>
        </p:spPr>
        <p:txBody>
          <a:bodyPr wrap="none">
            <a:spAutoFit/>
          </a:bodyPr>
          <a:lstStyle/>
          <a:p>
            <a:r>
              <a:rPr lang="vi-VN" sz="2800" dirty="0">
                <a:latin typeface="Times New Roman" panose="02020603050405020304" pitchFamily="18" charset="0"/>
                <a:ea typeface="Times New Roman" panose="02020603050405020304" pitchFamily="18" charset="0"/>
                <a:cs typeface="Times New Roman" panose="02020603050405020304" pitchFamily="18" charset="0"/>
              </a:rPr>
              <a:t>Phán đoán phủ định (</a:t>
            </a:r>
            <a:r>
              <a:rPr lang="vi-VN"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liên từ: không</a:t>
            </a:r>
            <a:r>
              <a:rPr lang="vi-VN"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VN" sz="280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0332A886-5369-F947-890E-916C1B669468}"/>
              </a:ext>
            </a:extLst>
          </p:cNvPr>
          <p:cNvSpPr/>
          <p:nvPr/>
        </p:nvSpPr>
        <p:spPr>
          <a:xfrm>
            <a:off x="419432" y="2568787"/>
            <a:ext cx="4711546" cy="523220"/>
          </a:xfrm>
          <a:prstGeom prst="rect">
            <a:avLst/>
          </a:prstGeom>
        </p:spPr>
        <p:txBody>
          <a:bodyPr wrap="none">
            <a:spAutoFit/>
          </a:bodyPr>
          <a:lstStyle/>
          <a:p>
            <a:r>
              <a:rPr lang="vi-VN" sz="2800" dirty="0">
                <a:latin typeface="Times New Roman" panose="02020603050405020304" pitchFamily="18" charset="0"/>
                <a:ea typeface="Times New Roman" panose="02020603050405020304" pitchFamily="18" charset="0"/>
                <a:cs typeface="Times New Roman" panose="02020603050405020304" pitchFamily="18" charset="0"/>
              </a:rPr>
              <a:t>Phán đoán liên kết </a:t>
            </a:r>
            <a:r>
              <a:rPr lang="vi-VN" sz="28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(liên từ: và)</a:t>
            </a:r>
            <a:r>
              <a:rPr lang="en-VN" sz="2800">
                <a:solidFill>
                  <a:srgbClr val="FF0000"/>
                </a:solidFill>
                <a:latin typeface="Times New Roman" panose="02020603050405020304" pitchFamily="18" charset="0"/>
                <a:cs typeface="Times New Roman" panose="02020603050405020304" pitchFamily="18" charset="0"/>
              </a:rPr>
              <a:t> </a:t>
            </a:r>
            <a:endParaRPr sz="2800" dirty="0">
              <a:solidFill>
                <a:srgbClr val="FF0000"/>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E2A8AD8C-CFD0-0C4B-BFA2-50CCE2C21854}"/>
              </a:ext>
            </a:extLst>
          </p:cNvPr>
          <p:cNvSpPr/>
          <p:nvPr/>
        </p:nvSpPr>
        <p:spPr>
          <a:xfrm>
            <a:off x="419432" y="3615196"/>
            <a:ext cx="5328045" cy="523220"/>
          </a:xfrm>
          <a:prstGeom prst="rect">
            <a:avLst/>
          </a:prstGeom>
        </p:spPr>
        <p:txBody>
          <a:bodyPr wrap="square">
            <a:spAutoFit/>
          </a:bodyPr>
          <a:lstStyle/>
          <a:p>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Phán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đoán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liệt</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hoặc</a:t>
            </a:r>
            <a:r>
              <a:rPr lang="en-US" sz="2800" dirty="0">
                <a:solidFill>
                  <a:srgbClr val="FF0000"/>
                </a:solidFill>
                <a:latin typeface="Times New Roman" panose="02020603050405020304" pitchFamily="18" charset="0"/>
                <a:cs typeface="Times New Roman" panose="02020603050405020304" pitchFamily="18" charset="0"/>
              </a:rPr>
              <a:t>/hay</a:t>
            </a:r>
            <a:r>
              <a:rPr lang="en-US" sz="2800" dirty="0">
                <a:latin typeface="Times New Roman" panose="02020603050405020304" pitchFamily="18" charset="0"/>
                <a:cs typeface="Times New Roman" panose="02020603050405020304" pitchFamily="18" charset="0"/>
              </a:rPr>
              <a:t>)</a:t>
            </a:r>
            <a:r>
              <a:rPr lang="en-VN" sz="2800">
                <a:latin typeface="Times New Roman" panose="02020603050405020304" pitchFamily="18" charset="0"/>
                <a:cs typeface="Times New Roman" panose="02020603050405020304" pitchFamily="18" charset="0"/>
              </a:rPr>
              <a:t> </a:t>
            </a:r>
            <a:endParaRPr sz="2800"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951FC6FE-3051-FF44-9CA1-F6159DC6582B}"/>
              </a:ext>
            </a:extLst>
          </p:cNvPr>
          <p:cNvSpPr/>
          <p:nvPr/>
        </p:nvSpPr>
        <p:spPr>
          <a:xfrm>
            <a:off x="144440" y="4750002"/>
            <a:ext cx="5514651" cy="954107"/>
          </a:xfrm>
          <a:prstGeom prst="rect">
            <a:avLst/>
          </a:prstGeom>
        </p:spPr>
        <p:txBody>
          <a:bodyPr wrap="none">
            <a:spAutoFit/>
          </a:bodyPr>
          <a:lstStyle/>
          <a:p>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Phán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đoán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kiện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r>
              <a:rPr lang="en-US" sz="2800" dirty="0" err="1">
                <a:solidFill>
                  <a:srgbClr val="FF0000"/>
                </a:solidFill>
                <a:latin typeface="Times New Roman" panose="02020603050405020304" pitchFamily="18" charset="0"/>
                <a:cs typeface="Times New Roman" panose="02020603050405020304" pitchFamily="18" charset="0"/>
              </a:rPr>
              <a:t>nếu</a:t>
            </a:r>
            <a:r>
              <a:rPr lang="en-US" sz="2800" dirty="0">
                <a:solidFill>
                  <a:srgbClr val="FF0000"/>
                </a:solidFill>
                <a:latin typeface="Times New Roman" panose="02020603050405020304" pitchFamily="18" charset="0"/>
                <a:cs typeface="Times New Roman" panose="02020603050405020304" pitchFamily="18" charset="0"/>
              </a:rPr>
              <a:t> … </a:t>
            </a:r>
            <a:r>
              <a:rPr lang="en-US" sz="2800" dirty="0" err="1">
                <a:solidFill>
                  <a:srgbClr val="FF0000"/>
                </a:solidFill>
                <a:latin typeface="Times New Roman" panose="02020603050405020304" pitchFamily="18" charset="0"/>
                <a:cs typeface="Times New Roman" panose="02020603050405020304" pitchFamily="18" charset="0"/>
              </a:rPr>
              <a:t>thì</a:t>
            </a:r>
            <a:r>
              <a:rPr lang="en-US" sz="2800" dirty="0">
                <a:solidFill>
                  <a:srgbClr val="FF0000"/>
                </a:solidFill>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559F17A1-2FCD-604B-998B-FCFBB3FA3E5D}"/>
              </a:ext>
            </a:extLst>
          </p:cNvPr>
          <p:cNvCxnSpPr/>
          <p:nvPr/>
        </p:nvCxnSpPr>
        <p:spPr>
          <a:xfrm>
            <a:off x="5982173" y="1973848"/>
            <a:ext cx="875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8E9776-4C55-8943-90AA-8414EF91EA25}"/>
              </a:ext>
            </a:extLst>
          </p:cNvPr>
          <p:cNvCxnSpPr/>
          <p:nvPr/>
        </p:nvCxnSpPr>
        <p:spPr>
          <a:xfrm>
            <a:off x="4693064" y="3092007"/>
            <a:ext cx="875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9683DD-0E9C-2845-8C6E-1E201590DB6F}"/>
              </a:ext>
            </a:extLst>
          </p:cNvPr>
          <p:cNvCxnSpPr>
            <a:cxnSpLocks/>
          </p:cNvCxnSpPr>
          <p:nvPr/>
        </p:nvCxnSpPr>
        <p:spPr>
          <a:xfrm>
            <a:off x="5018669" y="4024622"/>
            <a:ext cx="728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7A64E65-AE12-FE49-8FC8-9D865925E149}"/>
              </a:ext>
            </a:extLst>
          </p:cNvPr>
          <p:cNvCxnSpPr/>
          <p:nvPr/>
        </p:nvCxnSpPr>
        <p:spPr>
          <a:xfrm>
            <a:off x="5982173" y="5273222"/>
            <a:ext cx="8758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584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DCAEA4-8D27-BB46-83EE-CEDD643BEBF4}"/>
              </a:ext>
            </a:extLst>
          </p:cNvPr>
          <p:cNvSpPr/>
          <p:nvPr/>
        </p:nvSpPr>
        <p:spPr>
          <a:xfrm>
            <a:off x="489098" y="212651"/>
            <a:ext cx="11142921" cy="765544"/>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t>CẤU TRÚC CỦA LUẬN CÁC CỨ MỆNH ĐỀ</a:t>
            </a:r>
            <a:endParaRPr sz="2300" b="1" dirty="0"/>
          </a:p>
        </p:txBody>
      </p:sp>
      <p:grpSp>
        <p:nvGrpSpPr>
          <p:cNvPr id="32" name="Group 31">
            <a:extLst>
              <a:ext uri="{FF2B5EF4-FFF2-40B4-BE49-F238E27FC236}">
                <a16:creationId xmlns:a16="http://schemas.microsoft.com/office/drawing/2014/main" id="{A97A46F9-00EC-CE48-AD86-68AA15C8F9C5}"/>
              </a:ext>
            </a:extLst>
          </p:cNvPr>
          <p:cNvGrpSpPr/>
          <p:nvPr/>
        </p:nvGrpSpPr>
        <p:grpSpPr>
          <a:xfrm>
            <a:off x="616689" y="1148316"/>
            <a:ext cx="3444946" cy="2573080"/>
            <a:chOff x="616689" y="1148316"/>
            <a:chExt cx="3444946" cy="2573080"/>
          </a:xfrm>
        </p:grpSpPr>
        <p:sp>
          <p:nvSpPr>
            <p:cNvPr id="6" name="Rectangle 5">
              <a:extLst>
                <a:ext uri="{FF2B5EF4-FFF2-40B4-BE49-F238E27FC236}">
                  <a16:creationId xmlns:a16="http://schemas.microsoft.com/office/drawing/2014/main" id="{EC6CFD99-415A-954C-BA2C-917CEE3B1DB8}"/>
                </a:ext>
              </a:extLst>
            </p:cNvPr>
            <p:cNvSpPr/>
            <p:nvPr/>
          </p:nvSpPr>
          <p:spPr>
            <a:xfrm>
              <a:off x="616689" y="1148316"/>
              <a:ext cx="3444946" cy="2573080"/>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Khẳng định tiền kiện </a:t>
              </a:r>
            </a:p>
            <a:p>
              <a:r>
                <a:rPr lang="vi-VN" sz="2300" i="1" dirty="0">
                  <a:solidFill>
                    <a:srgbClr val="0070C0"/>
                  </a:solidFill>
                  <a:latin typeface="Arial" panose="020B0604020202020204" pitchFamily="34" charset="0"/>
                  <a:cs typeface="Arial" panose="020B0604020202020204" pitchFamily="34" charset="0"/>
                </a:rPr>
                <a:t>(modus ponens)</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(1) Nếu P thì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P</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Q</a:t>
              </a:r>
              <a:endParaRPr sz="2300" dirty="0">
                <a:solidFill>
                  <a:schemeClr val="tx1"/>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076D83B7-A7BA-7249-B59E-3B80990508AE}"/>
                </a:ext>
              </a:extLst>
            </p:cNvPr>
            <p:cNvCxnSpPr>
              <a:cxnSpLocks/>
            </p:cNvCxnSpPr>
            <p:nvPr/>
          </p:nvCxnSpPr>
          <p:spPr>
            <a:xfrm>
              <a:off x="1506278" y="3062177"/>
              <a:ext cx="1682416" cy="0"/>
            </a:xfrm>
            <a:prstGeom prst="line">
              <a:avLst/>
            </a:prstGeom>
          </p:spPr>
          <p:style>
            <a:lnRef idx="2">
              <a:schemeClr val="dk1"/>
            </a:lnRef>
            <a:fillRef idx="0">
              <a:schemeClr val="dk1"/>
            </a:fillRef>
            <a:effectRef idx="1">
              <a:schemeClr val="dk1"/>
            </a:effectRef>
            <a:fontRef idx="minor">
              <a:schemeClr val="tx1"/>
            </a:fontRef>
          </p:style>
        </p:cxnSp>
      </p:grpSp>
      <p:grpSp>
        <p:nvGrpSpPr>
          <p:cNvPr id="31" name="Group 30">
            <a:extLst>
              <a:ext uri="{FF2B5EF4-FFF2-40B4-BE49-F238E27FC236}">
                <a16:creationId xmlns:a16="http://schemas.microsoft.com/office/drawing/2014/main" id="{559ACB3A-58A7-794F-8F55-EBA712093E14}"/>
              </a:ext>
            </a:extLst>
          </p:cNvPr>
          <p:cNvGrpSpPr/>
          <p:nvPr/>
        </p:nvGrpSpPr>
        <p:grpSpPr>
          <a:xfrm>
            <a:off x="4338088" y="1148316"/>
            <a:ext cx="3444946" cy="2573080"/>
            <a:chOff x="4338088" y="1148316"/>
            <a:chExt cx="3444946" cy="2573080"/>
          </a:xfrm>
        </p:grpSpPr>
        <p:sp>
          <p:nvSpPr>
            <p:cNvPr id="10" name="Rectangle 9">
              <a:extLst>
                <a:ext uri="{FF2B5EF4-FFF2-40B4-BE49-F238E27FC236}">
                  <a16:creationId xmlns:a16="http://schemas.microsoft.com/office/drawing/2014/main" id="{3FA6DB21-79AE-104E-A94C-4B4B79CAC1F2}"/>
                </a:ext>
              </a:extLst>
            </p:cNvPr>
            <p:cNvSpPr/>
            <p:nvPr/>
          </p:nvSpPr>
          <p:spPr>
            <a:xfrm>
              <a:off x="4338088" y="1148316"/>
              <a:ext cx="3444946" cy="2573080"/>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Khẳng định hậu kiện </a:t>
              </a:r>
            </a:p>
            <a:p>
              <a:r>
                <a:rPr lang="vi-VN" sz="2300" i="1" dirty="0">
                  <a:solidFill>
                    <a:srgbClr val="0070C0"/>
                  </a:solidFill>
                  <a:latin typeface="Arial" panose="020B0604020202020204" pitchFamily="34" charset="0"/>
                  <a:cs typeface="Arial" panose="020B0604020202020204" pitchFamily="34" charset="0"/>
                </a:rPr>
                <a:t>(modus tollens)</a:t>
              </a:r>
              <a:r>
                <a:rPr lang="vi-VN" sz="2300" i="1" dirty="0">
                  <a:solidFill>
                    <a:srgbClr val="FF0000"/>
                  </a:solidFill>
                  <a:cs typeface="Arial" panose="020B0604020202020204" pitchFamily="34" charset="0"/>
                </a:rPr>
                <a:t> (không hợp lệ)</a:t>
              </a:r>
            </a:p>
            <a:p>
              <a:r>
                <a:rPr lang="vi-VN" sz="2300" i="1" dirty="0">
                  <a:solidFill>
                    <a:srgbClr val="0070C0"/>
                  </a:solidFill>
                  <a:latin typeface="Arial" panose="020B0604020202020204" pitchFamily="34" charset="0"/>
                  <a:cs typeface="Arial" panose="020B0604020202020204" pitchFamily="34" charset="0"/>
                </a:rPr>
                <a:t> </a:t>
              </a:r>
              <a:r>
                <a:rPr lang="vi-VN" sz="2300" dirty="0">
                  <a:solidFill>
                    <a:schemeClr val="tx1"/>
                  </a:solidFill>
                  <a:latin typeface="Arial" panose="020B0604020202020204" pitchFamily="34" charset="0"/>
                  <a:cs typeface="Arial" panose="020B0604020202020204" pitchFamily="34" charset="0"/>
                </a:rPr>
                <a:t>(1) Nếu P thì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P</a:t>
              </a:r>
              <a:endParaRPr sz="2300" dirty="0">
                <a:solidFill>
                  <a:schemeClr val="tx1"/>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42924EE0-30DD-C245-BB55-29F630A6E17D}"/>
                </a:ext>
              </a:extLst>
            </p:cNvPr>
            <p:cNvCxnSpPr>
              <a:cxnSpLocks/>
            </p:cNvCxnSpPr>
            <p:nvPr/>
          </p:nvCxnSpPr>
          <p:spPr>
            <a:xfrm>
              <a:off x="5227677" y="3265377"/>
              <a:ext cx="1682416" cy="0"/>
            </a:xfrm>
            <a:prstGeom prst="line">
              <a:avLst/>
            </a:prstGeom>
          </p:spPr>
          <p:style>
            <a:lnRef idx="2">
              <a:schemeClr val="dk1"/>
            </a:lnRef>
            <a:fillRef idx="0">
              <a:schemeClr val="dk1"/>
            </a:fillRef>
            <a:effectRef idx="1">
              <a:schemeClr val="dk1"/>
            </a:effectRef>
            <a:fontRef idx="minor">
              <a:schemeClr val="tx1"/>
            </a:fontRef>
          </p:style>
        </p:cxnSp>
      </p:grpSp>
      <p:grpSp>
        <p:nvGrpSpPr>
          <p:cNvPr id="33" name="Group 32">
            <a:extLst>
              <a:ext uri="{FF2B5EF4-FFF2-40B4-BE49-F238E27FC236}">
                <a16:creationId xmlns:a16="http://schemas.microsoft.com/office/drawing/2014/main" id="{E5E683B1-C29D-5B4B-BB47-5539F0788834}"/>
              </a:ext>
            </a:extLst>
          </p:cNvPr>
          <p:cNvGrpSpPr/>
          <p:nvPr/>
        </p:nvGrpSpPr>
        <p:grpSpPr>
          <a:xfrm>
            <a:off x="616689" y="3891516"/>
            <a:ext cx="3444946" cy="2573080"/>
            <a:chOff x="616689" y="3891516"/>
            <a:chExt cx="3444946" cy="2573080"/>
          </a:xfrm>
        </p:grpSpPr>
        <p:sp>
          <p:nvSpPr>
            <p:cNvPr id="12" name="Rectangle 11">
              <a:extLst>
                <a:ext uri="{FF2B5EF4-FFF2-40B4-BE49-F238E27FC236}">
                  <a16:creationId xmlns:a16="http://schemas.microsoft.com/office/drawing/2014/main" id="{598130D7-1D2E-374C-812C-FFB96C325537}"/>
                </a:ext>
              </a:extLst>
            </p:cNvPr>
            <p:cNvSpPr/>
            <p:nvPr/>
          </p:nvSpPr>
          <p:spPr>
            <a:xfrm>
              <a:off x="616689" y="3891516"/>
              <a:ext cx="3444946" cy="2573080"/>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Phủ định tiền kiện </a:t>
              </a:r>
              <a:r>
                <a:rPr lang="vi-VN" sz="2300" i="1" dirty="0">
                  <a:solidFill>
                    <a:srgbClr val="FF0000"/>
                  </a:solidFill>
                  <a:cs typeface="Arial" panose="020B0604020202020204" pitchFamily="34" charset="0"/>
                </a:rPr>
                <a:t>(không hợp lệ)</a:t>
              </a:r>
              <a:r>
                <a:rPr lang="vi-VN" sz="2300" b="1" dirty="0">
                  <a:solidFill>
                    <a:srgbClr val="0070C0"/>
                  </a:solidFill>
                  <a:latin typeface="Arial" panose="020B0604020202020204" pitchFamily="34" charset="0"/>
                  <a:cs typeface="Arial" panose="020B0604020202020204" pitchFamily="34" charset="0"/>
                </a:rPr>
                <a:t> </a:t>
              </a:r>
              <a:endParaRPr lang="vi-VN" sz="2300" i="1" dirty="0">
                <a:solidFill>
                  <a:srgbClr val="0070C0"/>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(1) Nếu P thì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Không P</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Không Q</a:t>
              </a:r>
              <a:endParaRPr sz="23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84845C26-4141-7F4C-AAB4-5FD8DDDF6F02}"/>
                </a:ext>
              </a:extLst>
            </p:cNvPr>
            <p:cNvCxnSpPr>
              <a:cxnSpLocks/>
            </p:cNvCxnSpPr>
            <p:nvPr/>
          </p:nvCxnSpPr>
          <p:spPr>
            <a:xfrm>
              <a:off x="1506278" y="5805377"/>
              <a:ext cx="1682416" cy="0"/>
            </a:xfrm>
            <a:prstGeom prst="line">
              <a:avLst/>
            </a:prstGeom>
          </p:spPr>
          <p:style>
            <a:lnRef idx="2">
              <a:schemeClr val="dk1"/>
            </a:lnRef>
            <a:fillRef idx="0">
              <a:schemeClr val="dk1"/>
            </a:fillRef>
            <a:effectRef idx="1">
              <a:schemeClr val="dk1"/>
            </a:effectRef>
            <a:fontRef idx="minor">
              <a:schemeClr val="tx1"/>
            </a:fontRef>
          </p:style>
        </p:cxnSp>
      </p:grpSp>
      <p:grpSp>
        <p:nvGrpSpPr>
          <p:cNvPr id="30" name="Group 29">
            <a:extLst>
              <a:ext uri="{FF2B5EF4-FFF2-40B4-BE49-F238E27FC236}">
                <a16:creationId xmlns:a16="http://schemas.microsoft.com/office/drawing/2014/main" id="{2F23ED63-BE8E-6249-82DA-46464CA83CF7}"/>
              </a:ext>
            </a:extLst>
          </p:cNvPr>
          <p:cNvGrpSpPr/>
          <p:nvPr/>
        </p:nvGrpSpPr>
        <p:grpSpPr>
          <a:xfrm>
            <a:off x="4338088" y="3891516"/>
            <a:ext cx="3444946" cy="2573080"/>
            <a:chOff x="4338088" y="3891516"/>
            <a:chExt cx="3444946" cy="2573080"/>
          </a:xfrm>
        </p:grpSpPr>
        <p:sp>
          <p:nvSpPr>
            <p:cNvPr id="14" name="Rectangle 13">
              <a:extLst>
                <a:ext uri="{FF2B5EF4-FFF2-40B4-BE49-F238E27FC236}">
                  <a16:creationId xmlns:a16="http://schemas.microsoft.com/office/drawing/2014/main" id="{CDB80333-ACDC-E247-99D7-6A19DD1D0346}"/>
                </a:ext>
              </a:extLst>
            </p:cNvPr>
            <p:cNvSpPr/>
            <p:nvPr/>
          </p:nvSpPr>
          <p:spPr>
            <a:xfrm>
              <a:off x="4338088" y="3891516"/>
              <a:ext cx="3444946" cy="2573080"/>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Phủ định hậu kiện </a:t>
              </a:r>
            </a:p>
            <a:p>
              <a:endParaRPr lang="vi-VN" sz="2300" i="1" dirty="0">
                <a:solidFill>
                  <a:srgbClr val="0070C0"/>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(1) Nếu P thì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Không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Không P</a:t>
              </a:r>
              <a:endParaRPr sz="2300" dirty="0">
                <a:solidFill>
                  <a:schemeClr val="tx1"/>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130D241E-952E-6047-9B1D-365FD1E1FDB0}"/>
                </a:ext>
              </a:extLst>
            </p:cNvPr>
            <p:cNvCxnSpPr>
              <a:cxnSpLocks/>
            </p:cNvCxnSpPr>
            <p:nvPr/>
          </p:nvCxnSpPr>
          <p:spPr>
            <a:xfrm>
              <a:off x="5227677" y="5805377"/>
              <a:ext cx="1682416" cy="0"/>
            </a:xfrm>
            <a:prstGeom prst="line">
              <a:avLst/>
            </a:prstGeom>
          </p:spPr>
          <p:style>
            <a:lnRef idx="2">
              <a:schemeClr val="dk1"/>
            </a:lnRef>
            <a:fillRef idx="0">
              <a:schemeClr val="dk1"/>
            </a:fillRef>
            <a:effectRef idx="1">
              <a:schemeClr val="dk1"/>
            </a:effectRef>
            <a:fontRef idx="minor">
              <a:schemeClr val="tx1"/>
            </a:fontRef>
          </p:style>
        </p:cxnSp>
      </p:grpSp>
      <p:grpSp>
        <p:nvGrpSpPr>
          <p:cNvPr id="29" name="Group 28">
            <a:extLst>
              <a:ext uri="{FF2B5EF4-FFF2-40B4-BE49-F238E27FC236}">
                <a16:creationId xmlns:a16="http://schemas.microsoft.com/office/drawing/2014/main" id="{3C1386ED-666F-B54F-9511-D1AE5C05D83C}"/>
              </a:ext>
            </a:extLst>
          </p:cNvPr>
          <p:cNvGrpSpPr/>
          <p:nvPr/>
        </p:nvGrpSpPr>
        <p:grpSpPr>
          <a:xfrm>
            <a:off x="8059483" y="1148316"/>
            <a:ext cx="3444946" cy="2573080"/>
            <a:chOff x="8059483" y="1148316"/>
            <a:chExt cx="3444946" cy="2573080"/>
          </a:xfrm>
        </p:grpSpPr>
        <p:sp>
          <p:nvSpPr>
            <p:cNvPr id="16" name="Rectangle 15">
              <a:extLst>
                <a:ext uri="{FF2B5EF4-FFF2-40B4-BE49-F238E27FC236}">
                  <a16:creationId xmlns:a16="http://schemas.microsoft.com/office/drawing/2014/main" id="{A96DAF1A-0EBA-D347-96C8-20A986B52D6A}"/>
                </a:ext>
              </a:extLst>
            </p:cNvPr>
            <p:cNvSpPr/>
            <p:nvPr/>
          </p:nvSpPr>
          <p:spPr>
            <a:xfrm>
              <a:off x="8059483" y="1148316"/>
              <a:ext cx="3444946" cy="2573080"/>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Tam đoạn luận giả thiết</a:t>
              </a:r>
              <a:endParaRPr lang="vi-VN" sz="2300" i="1" dirty="0">
                <a:solidFill>
                  <a:srgbClr val="0070C0"/>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(1) Nếu P thì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Nếu Q thì R</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Nếu P thì R</a:t>
              </a:r>
              <a:endParaRPr sz="2300" dirty="0">
                <a:solidFill>
                  <a:schemeClr val="tx1"/>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44F9A4C9-5929-A544-B3BC-9740CF64FE84}"/>
                </a:ext>
              </a:extLst>
            </p:cNvPr>
            <p:cNvCxnSpPr>
              <a:cxnSpLocks/>
            </p:cNvCxnSpPr>
            <p:nvPr/>
          </p:nvCxnSpPr>
          <p:spPr>
            <a:xfrm>
              <a:off x="8949072" y="3062177"/>
              <a:ext cx="1682417" cy="0"/>
            </a:xfrm>
            <a:prstGeom prst="line">
              <a:avLst/>
            </a:prstGeom>
          </p:spPr>
          <p:style>
            <a:lnRef idx="2">
              <a:schemeClr val="dk1"/>
            </a:lnRef>
            <a:fillRef idx="0">
              <a:schemeClr val="dk1"/>
            </a:fillRef>
            <a:effectRef idx="1">
              <a:schemeClr val="dk1"/>
            </a:effectRef>
            <a:fontRef idx="minor">
              <a:schemeClr val="tx1"/>
            </a:fontRef>
          </p:style>
        </p:cxnSp>
      </p:grpSp>
      <p:grpSp>
        <p:nvGrpSpPr>
          <p:cNvPr id="28" name="Group 27">
            <a:extLst>
              <a:ext uri="{FF2B5EF4-FFF2-40B4-BE49-F238E27FC236}">
                <a16:creationId xmlns:a16="http://schemas.microsoft.com/office/drawing/2014/main" id="{2A2B0D8F-7A34-3F4E-B590-BF4133882959}"/>
              </a:ext>
            </a:extLst>
          </p:cNvPr>
          <p:cNvGrpSpPr/>
          <p:nvPr/>
        </p:nvGrpSpPr>
        <p:grpSpPr>
          <a:xfrm>
            <a:off x="8070117" y="3891516"/>
            <a:ext cx="3444946" cy="2573080"/>
            <a:chOff x="8070117" y="3891516"/>
            <a:chExt cx="3444946" cy="2573080"/>
          </a:xfrm>
        </p:grpSpPr>
        <p:sp>
          <p:nvSpPr>
            <p:cNvPr id="25" name="Rectangle 24">
              <a:extLst>
                <a:ext uri="{FF2B5EF4-FFF2-40B4-BE49-F238E27FC236}">
                  <a16:creationId xmlns:a16="http://schemas.microsoft.com/office/drawing/2014/main" id="{6D8EE2F4-1AAA-F04C-8CEB-499AB806B2C3}"/>
                </a:ext>
              </a:extLst>
            </p:cNvPr>
            <p:cNvSpPr/>
            <p:nvPr/>
          </p:nvSpPr>
          <p:spPr>
            <a:xfrm>
              <a:off x="8070117" y="3891516"/>
              <a:ext cx="3444946" cy="2573080"/>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Tam đoạn luận phân liệt / tuyển</a:t>
              </a:r>
              <a:endParaRPr lang="vi-VN" sz="2300" i="1" dirty="0">
                <a:solidFill>
                  <a:srgbClr val="0070C0"/>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(1) P hoặc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Không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P</a:t>
              </a:r>
              <a:endParaRPr sz="2300" dirty="0">
                <a:solidFill>
                  <a:schemeClr val="tx1"/>
                </a:solidFill>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C441F9F2-9BDC-5F4E-84D7-0F61BA2C5E1D}"/>
                </a:ext>
              </a:extLst>
            </p:cNvPr>
            <p:cNvCxnSpPr/>
            <p:nvPr/>
          </p:nvCxnSpPr>
          <p:spPr>
            <a:xfrm>
              <a:off x="8949072" y="5805377"/>
              <a:ext cx="1428305"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67566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2609386" y="369568"/>
            <a:ext cx="9582614" cy="1569660"/>
          </a:xfrm>
          <a:prstGeom prst="rect">
            <a:avLst/>
          </a:prstGeom>
          <a:noFill/>
        </p:spPr>
        <p:txBody>
          <a:bodyPr wrap="square" rtlCol="0" anchor="ctr">
            <a:spAutoFit/>
          </a:bodyPr>
          <a:lstStyle/>
          <a:p>
            <a:pPr algn="ctr"/>
            <a:r>
              <a:rPr lang="en-US" sz="4800" b="1" dirty="0">
                <a:ln w="9525">
                  <a:solidFill>
                    <a:schemeClr val="bg1"/>
                  </a:solidFill>
                  <a:prstDash val="solid"/>
                </a:ln>
                <a:solidFill>
                  <a:srgbClr val="1D30D5"/>
                </a:solidFill>
                <a:effectLst>
                  <a:outerShdw blurRad="12700" dist="38100" dir="2700000" algn="tl" rotWithShape="0">
                    <a:schemeClr val="accent5">
                      <a:lumMod val="60000"/>
                      <a:lumOff val="40000"/>
                    </a:schemeClr>
                  </a:outerShdw>
                </a:effectLst>
              </a:rPr>
              <a:t>CHƯƠNG 1- TƯ DUY BIỆN LUẬN  </a:t>
            </a:r>
          </a:p>
          <a:p>
            <a:pPr algn="ctr"/>
            <a:r>
              <a:rPr lang="en-US" sz="4800" b="1" dirty="0" err="1">
                <a:ln w="9525">
                  <a:solidFill>
                    <a:schemeClr val="bg1"/>
                  </a:solidFill>
                  <a:prstDash val="solid"/>
                </a:ln>
                <a:solidFill>
                  <a:srgbClr val="1D30D5"/>
                </a:solidFill>
                <a:effectLst>
                  <a:outerShdw blurRad="12700" dist="38100" dir="2700000" algn="tl" rotWithShape="0">
                    <a:schemeClr val="accent5">
                      <a:lumMod val="60000"/>
                      <a:lumOff val="40000"/>
                    </a:schemeClr>
                  </a:outerShdw>
                </a:effectLst>
              </a:rPr>
              <a:t>và</a:t>
            </a:r>
            <a:r>
              <a:rPr lang="en-US" sz="4800" b="1" dirty="0">
                <a:ln w="9525">
                  <a:solidFill>
                    <a:schemeClr val="bg1"/>
                  </a:solidFill>
                  <a:prstDash val="solid"/>
                </a:ln>
                <a:solidFill>
                  <a:srgbClr val="1D30D5"/>
                </a:solidFill>
                <a:effectLst>
                  <a:outerShdw blurRad="12700" dist="38100" dir="2700000" algn="tl" rotWithShape="0">
                    <a:schemeClr val="accent5">
                      <a:lumMod val="60000"/>
                      <a:lumOff val="40000"/>
                    </a:schemeClr>
                  </a:outerShdw>
                </a:effectLst>
              </a:rPr>
              <a:t> LUẬN CỨ</a:t>
            </a:r>
          </a:p>
        </p:txBody>
      </p:sp>
    </p:spTree>
    <p:extLst>
      <p:ext uri="{BB962C8B-B14F-4D97-AF65-F5344CB8AC3E}">
        <p14:creationId xmlns:p14="http://schemas.microsoft.com/office/powerpoint/2010/main" val="966386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143764E-75B9-3C4F-BF6A-1EAC6FCEBDEB}"/>
              </a:ext>
            </a:extLst>
          </p:cNvPr>
          <p:cNvGrpSpPr/>
          <p:nvPr/>
        </p:nvGrpSpPr>
        <p:grpSpPr>
          <a:xfrm>
            <a:off x="888994" y="1993143"/>
            <a:ext cx="3444946" cy="2573080"/>
            <a:chOff x="481491" y="1148316"/>
            <a:chExt cx="3444946" cy="2573080"/>
          </a:xfrm>
        </p:grpSpPr>
        <p:sp>
          <p:nvSpPr>
            <p:cNvPr id="5" name="Rectangle 4">
              <a:extLst>
                <a:ext uri="{FF2B5EF4-FFF2-40B4-BE49-F238E27FC236}">
                  <a16:creationId xmlns:a16="http://schemas.microsoft.com/office/drawing/2014/main" id="{C84F0D46-B946-7E49-ADF6-5804F08990A7}"/>
                </a:ext>
              </a:extLst>
            </p:cNvPr>
            <p:cNvSpPr/>
            <p:nvPr/>
          </p:nvSpPr>
          <p:spPr>
            <a:xfrm>
              <a:off x="481491" y="1148316"/>
              <a:ext cx="3444946"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Khẳng định tiền kiện </a:t>
              </a:r>
            </a:p>
            <a:p>
              <a:r>
                <a:rPr lang="vi-VN" sz="2300" i="1" dirty="0">
                  <a:solidFill>
                    <a:srgbClr val="0070C0"/>
                  </a:solidFill>
                  <a:latin typeface="Arial" panose="020B0604020202020204" pitchFamily="34" charset="0"/>
                  <a:cs typeface="Arial" panose="020B0604020202020204" pitchFamily="34" charset="0"/>
                </a:rPr>
                <a:t>(modus ponens)</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(1) Nếu P thì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P</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Q</a:t>
              </a:r>
              <a:endParaRPr sz="2300" dirty="0">
                <a:solidFill>
                  <a:schemeClr val="tx1"/>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5B23F12A-CA84-2B4D-8160-DBB1D0D0E0D8}"/>
                </a:ext>
              </a:extLst>
            </p:cNvPr>
            <p:cNvCxnSpPr>
              <a:cxnSpLocks/>
            </p:cNvCxnSpPr>
            <p:nvPr/>
          </p:nvCxnSpPr>
          <p:spPr>
            <a:xfrm>
              <a:off x="1506278" y="3062177"/>
              <a:ext cx="1682416" cy="0"/>
            </a:xfrm>
            <a:prstGeom prst="line">
              <a:avLst/>
            </a:prstGeom>
          </p:spPr>
          <p:style>
            <a:lnRef idx="2">
              <a:schemeClr val="dk1"/>
            </a:lnRef>
            <a:fillRef idx="0">
              <a:schemeClr val="dk1"/>
            </a:fillRef>
            <a:effectRef idx="1">
              <a:schemeClr val="dk1"/>
            </a:effectRef>
            <a:fontRef idx="minor">
              <a:schemeClr val="tx1"/>
            </a:fontRef>
          </p:style>
        </p:cxnSp>
      </p:grpSp>
      <p:grpSp>
        <p:nvGrpSpPr>
          <p:cNvPr id="7" name="Group 6">
            <a:extLst>
              <a:ext uri="{FF2B5EF4-FFF2-40B4-BE49-F238E27FC236}">
                <a16:creationId xmlns:a16="http://schemas.microsoft.com/office/drawing/2014/main" id="{9712E50D-A260-1541-AB72-DAD8D288DE15}"/>
              </a:ext>
            </a:extLst>
          </p:cNvPr>
          <p:cNvGrpSpPr/>
          <p:nvPr/>
        </p:nvGrpSpPr>
        <p:grpSpPr>
          <a:xfrm>
            <a:off x="4896918" y="1825625"/>
            <a:ext cx="5893904" cy="3334231"/>
            <a:chOff x="-848138" y="1148316"/>
            <a:chExt cx="5893904" cy="2573080"/>
          </a:xfrm>
        </p:grpSpPr>
        <p:sp>
          <p:nvSpPr>
            <p:cNvPr id="8" name="Rectangle 7">
              <a:extLst>
                <a:ext uri="{FF2B5EF4-FFF2-40B4-BE49-F238E27FC236}">
                  <a16:creationId xmlns:a16="http://schemas.microsoft.com/office/drawing/2014/main" id="{4CFFFCB5-C355-434E-BFF4-1B881B9991C8}"/>
                </a:ext>
              </a:extLst>
            </p:cNvPr>
            <p:cNvSpPr/>
            <p:nvPr/>
          </p:nvSpPr>
          <p:spPr>
            <a:xfrm>
              <a:off x="-848138" y="1148316"/>
              <a:ext cx="5893904"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Khẳng định tiền kiện </a:t>
              </a:r>
            </a:p>
            <a:p>
              <a:r>
                <a:rPr lang="vi-VN" sz="2300" i="1" dirty="0">
                  <a:solidFill>
                    <a:srgbClr val="0070C0"/>
                  </a:solidFill>
                  <a:latin typeface="Arial" panose="020B0604020202020204" pitchFamily="34" charset="0"/>
                  <a:cs typeface="Arial" panose="020B0604020202020204" pitchFamily="34" charset="0"/>
                </a:rPr>
                <a:t>(modus ponens)</a:t>
              </a:r>
            </a:p>
            <a:p>
              <a:pPr marL="514350" lvl="0" indent="-514350" eaLnBrk="0" fontAlgn="base" hangingPunct="0">
                <a:spcBef>
                  <a:spcPct val="0"/>
                </a:spcBef>
                <a:spcAft>
                  <a:spcPct val="0"/>
                </a:spcAft>
                <a:buAutoNum type="arabicParenBoth"/>
              </a:pPr>
              <a:r>
                <a:rPr lang="vi-VN" altLang="en-US" sz="2400" dirty="0">
                  <a:solidFill>
                    <a:schemeClr val="tx1"/>
                  </a:solidFill>
                  <a:latin typeface="Arial" panose="020B0604020202020204" pitchFamily="34" charset="0"/>
                  <a:cs typeface="Arial" panose="020B0604020202020204" pitchFamily="34" charset="0"/>
                </a:rPr>
                <a:t>Nếu</a:t>
              </a:r>
              <a:r>
                <a:rPr lang="vi-VN" altLang="en-US" sz="2400" i="1" dirty="0">
                  <a:solidFill>
                    <a:schemeClr val="tx1"/>
                  </a:solidFill>
                  <a:ea typeface="Times New Roman" panose="02020603050405020304" pitchFamily="18" charset="0"/>
                </a:rPr>
                <a:t> Lan đi chợ thì cô ấy không có ở nhà.</a:t>
              </a:r>
            </a:p>
            <a:p>
              <a:pPr marL="457200" lvl="0" indent="-457200" eaLnBrk="0" fontAlgn="base" hangingPunct="0">
                <a:spcBef>
                  <a:spcPct val="0"/>
                </a:spcBef>
                <a:spcAft>
                  <a:spcPct val="0"/>
                </a:spcAft>
                <a:buAutoNum type="arabicParenBoth"/>
              </a:pPr>
              <a:r>
                <a:rPr lang="vi-VN" altLang="en-US" sz="2400" i="1" dirty="0">
                  <a:solidFill>
                    <a:schemeClr val="tx1"/>
                  </a:solidFill>
                  <a:ea typeface="Times New Roman" panose="02020603050405020304" pitchFamily="18" charset="0"/>
                </a:rPr>
                <a:t>Lan đi chợ.</a:t>
              </a:r>
            </a:p>
            <a:p>
              <a:pPr lvl="1">
                <a:spcBef>
                  <a:spcPts val="600"/>
                </a:spcBef>
                <a:spcAft>
                  <a:spcPts val="600"/>
                </a:spcAft>
              </a:pPr>
              <a:endParaRPr lang="vi-VN" sz="2300" dirty="0">
                <a:solidFill>
                  <a:schemeClr val="tx1"/>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a:t>
              </a:r>
              <a:r>
                <a:rPr lang="vi-VN" altLang="en-US" sz="2400" i="1" dirty="0">
                  <a:solidFill>
                    <a:schemeClr val="tx1"/>
                  </a:solidFill>
                  <a:ea typeface="Times New Roman" panose="02020603050405020304" pitchFamily="18" charset="0"/>
                </a:rPr>
                <a:t> Cô ấy không có ở nhà.</a:t>
              </a:r>
              <a:r>
                <a:rPr lang="vi-VN" altLang="en-US" sz="1600" dirty="0">
                  <a:solidFill>
                    <a:schemeClr val="tx1"/>
                  </a:solidFill>
                </a:rPr>
                <a:t> </a:t>
              </a:r>
              <a:endParaRPr lang="vi-VN" altLang="en-US" sz="3600" dirty="0">
                <a:solidFill>
                  <a:schemeClr val="tx1"/>
                </a:solidFill>
              </a:endParaRPr>
            </a:p>
            <a:p>
              <a:pPr lvl="1">
                <a:spcBef>
                  <a:spcPts val="600"/>
                </a:spcBef>
                <a:spcAft>
                  <a:spcPts val="600"/>
                </a:spcAft>
              </a:pPr>
              <a:endParaRPr sz="2300" dirty="0">
                <a:solidFill>
                  <a:schemeClr val="tx1"/>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99D0FE1E-49C5-0D43-85CC-B47D40FDBB69}"/>
                </a:ext>
              </a:extLst>
            </p:cNvPr>
            <p:cNvCxnSpPr>
              <a:cxnSpLocks/>
            </p:cNvCxnSpPr>
            <p:nvPr/>
          </p:nvCxnSpPr>
          <p:spPr>
            <a:xfrm>
              <a:off x="-83541" y="2903134"/>
              <a:ext cx="3365632"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377675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712E50D-A260-1541-AB72-DAD8D288DE15}"/>
              </a:ext>
            </a:extLst>
          </p:cNvPr>
          <p:cNvGrpSpPr/>
          <p:nvPr/>
        </p:nvGrpSpPr>
        <p:grpSpPr>
          <a:xfrm>
            <a:off x="5965869" y="1825625"/>
            <a:ext cx="5893904" cy="3334231"/>
            <a:chOff x="-848138" y="1148316"/>
            <a:chExt cx="5893904" cy="2573080"/>
          </a:xfrm>
        </p:grpSpPr>
        <p:sp>
          <p:nvSpPr>
            <p:cNvPr id="8" name="Rectangle 7">
              <a:extLst>
                <a:ext uri="{FF2B5EF4-FFF2-40B4-BE49-F238E27FC236}">
                  <a16:creationId xmlns:a16="http://schemas.microsoft.com/office/drawing/2014/main" id="{4CFFFCB5-C355-434E-BFF4-1B881B9991C8}"/>
                </a:ext>
              </a:extLst>
            </p:cNvPr>
            <p:cNvSpPr/>
            <p:nvPr/>
          </p:nvSpPr>
          <p:spPr>
            <a:xfrm>
              <a:off x="-848138" y="1148316"/>
              <a:ext cx="5893904"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Khẳng định </a:t>
              </a:r>
              <a:r>
                <a:rPr lang="vi-VN" sz="2300" b="1" dirty="0">
                  <a:solidFill>
                    <a:srgbClr val="0070C0"/>
                  </a:solidFill>
                  <a:cs typeface="Arial" panose="020B0604020202020204" pitchFamily="34" charset="0"/>
                </a:rPr>
                <a:t>hậu kiện </a:t>
              </a:r>
            </a:p>
            <a:p>
              <a:endParaRPr lang="vi-VN" altLang="en-US" sz="2400" dirty="0">
                <a:solidFill>
                  <a:schemeClr val="tx1"/>
                </a:solidFill>
                <a:latin typeface="Arial" panose="020B0604020202020204" pitchFamily="34" charset="0"/>
                <a:cs typeface="Arial" panose="020B0604020202020204" pitchFamily="34" charset="0"/>
              </a:endParaRPr>
            </a:p>
            <a:p>
              <a:r>
                <a:rPr lang="vi-VN" altLang="en-US" sz="2400" dirty="0">
                  <a:solidFill>
                    <a:schemeClr val="tx1"/>
                  </a:solidFill>
                  <a:latin typeface="Arial" panose="020B0604020202020204" pitchFamily="34" charset="0"/>
                  <a:cs typeface="Arial" panose="020B0604020202020204" pitchFamily="34" charset="0"/>
                </a:rPr>
                <a:t>(1) Nếu</a:t>
              </a:r>
              <a:r>
                <a:rPr lang="vi-VN" altLang="en-US" sz="2400" i="1" dirty="0">
                  <a:solidFill>
                    <a:schemeClr val="tx1"/>
                  </a:solidFill>
                  <a:ea typeface="Times New Roman" panose="02020603050405020304" pitchFamily="18" charset="0"/>
                </a:rPr>
                <a:t> Lan nằm trên sofa thì cô ấy xem tivi </a:t>
              </a:r>
            </a:p>
            <a:p>
              <a:pPr lvl="0" eaLnBrk="0" fontAlgn="base" hangingPunct="0">
                <a:spcBef>
                  <a:spcPct val="0"/>
                </a:spcBef>
                <a:spcAft>
                  <a:spcPct val="0"/>
                </a:spcAft>
              </a:pPr>
              <a:r>
                <a:rPr lang="vi-VN" sz="2300" dirty="0">
                  <a:solidFill>
                    <a:schemeClr val="tx1"/>
                  </a:solidFill>
                  <a:latin typeface="Arial" panose="020B0604020202020204" pitchFamily="34" charset="0"/>
                  <a:cs typeface="Arial" panose="020B0604020202020204" pitchFamily="34" charset="0"/>
                </a:rPr>
                <a:t>(2) </a:t>
              </a:r>
              <a:r>
                <a:rPr lang="vi-VN" altLang="en-US" sz="2400" i="1" dirty="0">
                  <a:solidFill>
                    <a:schemeClr val="tx1"/>
                  </a:solidFill>
                  <a:ea typeface="Times New Roman" panose="02020603050405020304" pitchFamily="18" charset="0"/>
                </a:rPr>
                <a:t>Lan xem tivi.</a:t>
              </a:r>
            </a:p>
            <a:p>
              <a:pPr lvl="1">
                <a:spcBef>
                  <a:spcPts val="600"/>
                </a:spcBef>
                <a:spcAft>
                  <a:spcPts val="600"/>
                </a:spcAft>
              </a:pPr>
              <a:endParaRPr lang="vi-VN" sz="2300" dirty="0">
                <a:solidFill>
                  <a:schemeClr val="tx1"/>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a:t>
              </a:r>
              <a:r>
                <a:rPr lang="vi-VN" altLang="en-US" sz="2400" i="1" dirty="0">
                  <a:solidFill>
                    <a:schemeClr val="tx1"/>
                  </a:solidFill>
                  <a:ea typeface="Times New Roman" panose="02020603050405020304" pitchFamily="18" charset="0"/>
                </a:rPr>
                <a:t> Lan nằm trên ghề sofa.</a:t>
              </a:r>
              <a:endParaRPr lang="vi-VN" altLang="en-US" sz="3600" dirty="0">
                <a:solidFill>
                  <a:schemeClr val="tx1"/>
                </a:solidFill>
              </a:endParaRPr>
            </a:p>
            <a:p>
              <a:pPr lvl="1">
                <a:spcBef>
                  <a:spcPts val="600"/>
                </a:spcBef>
                <a:spcAft>
                  <a:spcPts val="600"/>
                </a:spcAft>
              </a:pPr>
              <a:endParaRPr sz="2300" dirty="0">
                <a:solidFill>
                  <a:schemeClr val="tx1"/>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99D0FE1E-49C5-0D43-85CC-B47D40FDBB69}"/>
                </a:ext>
              </a:extLst>
            </p:cNvPr>
            <p:cNvCxnSpPr>
              <a:cxnSpLocks/>
            </p:cNvCxnSpPr>
            <p:nvPr/>
          </p:nvCxnSpPr>
          <p:spPr>
            <a:xfrm>
              <a:off x="-226665" y="2852851"/>
              <a:ext cx="3365632" cy="0"/>
            </a:xfrm>
            <a:prstGeom prst="line">
              <a:avLst/>
            </a:prstGeom>
          </p:spPr>
          <p:style>
            <a:lnRef idx="2">
              <a:schemeClr val="dk1"/>
            </a:lnRef>
            <a:fillRef idx="0">
              <a:schemeClr val="dk1"/>
            </a:fillRef>
            <a:effectRef idx="1">
              <a:schemeClr val="dk1"/>
            </a:effectRef>
            <a:fontRef idx="minor">
              <a:schemeClr val="tx1"/>
            </a:fontRef>
          </p:style>
        </p:cxnSp>
      </p:grpSp>
      <p:grpSp>
        <p:nvGrpSpPr>
          <p:cNvPr id="12" name="Group 11">
            <a:extLst>
              <a:ext uri="{FF2B5EF4-FFF2-40B4-BE49-F238E27FC236}">
                <a16:creationId xmlns:a16="http://schemas.microsoft.com/office/drawing/2014/main" id="{61F89BA1-36A8-5D4C-9F68-0A3651A9A164}"/>
              </a:ext>
            </a:extLst>
          </p:cNvPr>
          <p:cNvGrpSpPr/>
          <p:nvPr/>
        </p:nvGrpSpPr>
        <p:grpSpPr>
          <a:xfrm>
            <a:off x="599661" y="2206200"/>
            <a:ext cx="4860235" cy="2573080"/>
            <a:chOff x="4514450" y="1023444"/>
            <a:chExt cx="3444946" cy="2573080"/>
          </a:xfrm>
        </p:grpSpPr>
        <p:sp>
          <p:nvSpPr>
            <p:cNvPr id="13" name="Rectangle 12">
              <a:extLst>
                <a:ext uri="{FF2B5EF4-FFF2-40B4-BE49-F238E27FC236}">
                  <a16:creationId xmlns:a16="http://schemas.microsoft.com/office/drawing/2014/main" id="{2BAEE612-C9D2-F24E-BE26-04E23EC09A0E}"/>
                </a:ext>
              </a:extLst>
            </p:cNvPr>
            <p:cNvSpPr/>
            <p:nvPr/>
          </p:nvSpPr>
          <p:spPr>
            <a:xfrm>
              <a:off x="4514450" y="1023444"/>
              <a:ext cx="3444946"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Khẳng định hậu kiện </a:t>
              </a:r>
            </a:p>
            <a:p>
              <a:r>
                <a:rPr lang="vi-VN" sz="2300" i="1" dirty="0">
                  <a:solidFill>
                    <a:srgbClr val="0070C0"/>
                  </a:solidFill>
                  <a:latin typeface="Arial" panose="020B0604020202020204" pitchFamily="34" charset="0"/>
                  <a:cs typeface="Arial" panose="020B0604020202020204" pitchFamily="34" charset="0"/>
                </a:rPr>
                <a:t>(modus tollens)</a:t>
              </a:r>
              <a:r>
                <a:rPr lang="vi-VN" sz="2300" i="1" dirty="0">
                  <a:solidFill>
                    <a:srgbClr val="FF0000"/>
                  </a:solidFill>
                  <a:cs typeface="Arial" panose="020B0604020202020204" pitchFamily="34" charset="0"/>
                </a:rPr>
                <a:t> (không hợp lệ)</a:t>
              </a:r>
            </a:p>
            <a:p>
              <a:r>
                <a:rPr lang="vi-VN" sz="2300" i="1" dirty="0">
                  <a:solidFill>
                    <a:srgbClr val="0070C0"/>
                  </a:solidFill>
                  <a:latin typeface="Arial" panose="020B0604020202020204" pitchFamily="34" charset="0"/>
                  <a:cs typeface="Arial" panose="020B0604020202020204" pitchFamily="34" charset="0"/>
                </a:rPr>
                <a:t> </a:t>
              </a:r>
              <a:r>
                <a:rPr lang="vi-VN" sz="2300" dirty="0">
                  <a:solidFill>
                    <a:schemeClr val="tx1"/>
                  </a:solidFill>
                  <a:latin typeface="Arial" panose="020B0604020202020204" pitchFamily="34" charset="0"/>
                  <a:cs typeface="Arial" panose="020B0604020202020204" pitchFamily="34" charset="0"/>
                </a:rPr>
                <a:t>(1) Nếu P thì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P</a:t>
              </a:r>
              <a:endParaRPr sz="2300" dirty="0">
                <a:solidFill>
                  <a:schemeClr val="tx1"/>
                </a:solidFill>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8E7427CD-FC56-0B4B-8819-CC7273504DE8}"/>
                </a:ext>
              </a:extLst>
            </p:cNvPr>
            <p:cNvCxnSpPr>
              <a:cxnSpLocks/>
            </p:cNvCxnSpPr>
            <p:nvPr/>
          </p:nvCxnSpPr>
          <p:spPr>
            <a:xfrm>
              <a:off x="5262901" y="2837091"/>
              <a:ext cx="1682416"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62270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60671A-B7C9-0A46-B38C-79442E3CF388}"/>
              </a:ext>
            </a:extLst>
          </p:cNvPr>
          <p:cNvSpPr>
            <a:spLocks noGrp="1"/>
          </p:cNvSpPr>
          <p:nvPr>
            <p:ph idx="1"/>
          </p:nvPr>
        </p:nvSpPr>
        <p:spPr/>
        <p:txBody>
          <a:bodyPr/>
          <a:lstStyle/>
          <a:p>
            <a:endParaRPr lang="en-US" dirty="0"/>
          </a:p>
        </p:txBody>
      </p:sp>
      <p:grpSp>
        <p:nvGrpSpPr>
          <p:cNvPr id="7" name="Group 6">
            <a:extLst>
              <a:ext uri="{FF2B5EF4-FFF2-40B4-BE49-F238E27FC236}">
                <a16:creationId xmlns:a16="http://schemas.microsoft.com/office/drawing/2014/main" id="{9712E50D-A260-1541-AB72-DAD8D288DE15}"/>
              </a:ext>
            </a:extLst>
          </p:cNvPr>
          <p:cNvGrpSpPr/>
          <p:nvPr/>
        </p:nvGrpSpPr>
        <p:grpSpPr>
          <a:xfrm>
            <a:off x="4896918" y="1825625"/>
            <a:ext cx="5893904" cy="3334231"/>
            <a:chOff x="-848138" y="1148316"/>
            <a:chExt cx="5893904" cy="2573080"/>
          </a:xfrm>
        </p:grpSpPr>
        <p:sp>
          <p:nvSpPr>
            <p:cNvPr id="8" name="Rectangle 7">
              <a:extLst>
                <a:ext uri="{FF2B5EF4-FFF2-40B4-BE49-F238E27FC236}">
                  <a16:creationId xmlns:a16="http://schemas.microsoft.com/office/drawing/2014/main" id="{4CFFFCB5-C355-434E-BFF4-1B881B9991C8}"/>
                </a:ext>
              </a:extLst>
            </p:cNvPr>
            <p:cNvSpPr/>
            <p:nvPr/>
          </p:nvSpPr>
          <p:spPr>
            <a:xfrm>
              <a:off x="-848138" y="1148316"/>
              <a:ext cx="5893904"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cs typeface="Arial" panose="020B0604020202020204" pitchFamily="34" charset="0"/>
                </a:rPr>
                <a:t>Phủ </a:t>
              </a:r>
              <a:r>
                <a:rPr lang="vi-VN" sz="2300" b="1" dirty="0">
                  <a:solidFill>
                    <a:srgbClr val="0070C0"/>
                  </a:solidFill>
                  <a:latin typeface="Arial" panose="020B0604020202020204" pitchFamily="34" charset="0"/>
                  <a:cs typeface="Arial" panose="020B0604020202020204" pitchFamily="34" charset="0"/>
                </a:rPr>
                <a:t>định tiền kiện </a:t>
              </a:r>
            </a:p>
            <a:p>
              <a:pPr marL="514350" lvl="0" indent="-514350" eaLnBrk="0" fontAlgn="base" hangingPunct="0">
                <a:spcBef>
                  <a:spcPct val="0"/>
                </a:spcBef>
                <a:spcAft>
                  <a:spcPct val="0"/>
                </a:spcAft>
                <a:buAutoNum type="arabicParenBoth"/>
              </a:pPr>
              <a:r>
                <a:rPr lang="vi-VN" sz="2400" i="1" dirty="0">
                  <a:solidFill>
                    <a:schemeClr val="tx1"/>
                  </a:solidFill>
                </a:rPr>
                <a:t>Nếu bạn nghĩ về môn tư duy biện luận thì bạn đang tư duy.</a:t>
              </a:r>
              <a:r>
                <a:rPr lang="vi-VN" sz="2400" dirty="0">
                  <a:solidFill>
                    <a:schemeClr val="tx1"/>
                  </a:solidFill>
                  <a:latin typeface="Arial" panose="020B0604020202020204" pitchFamily="34" charset="0"/>
                  <a:cs typeface="Arial" panose="020B0604020202020204" pitchFamily="34" charset="0"/>
                </a:rPr>
                <a:t> </a:t>
              </a:r>
            </a:p>
            <a:p>
              <a:pPr marL="514350" lvl="0" indent="-514350" eaLnBrk="0" fontAlgn="base" hangingPunct="0">
                <a:spcBef>
                  <a:spcPct val="0"/>
                </a:spcBef>
                <a:spcAft>
                  <a:spcPct val="0"/>
                </a:spcAft>
                <a:buAutoNum type="arabicParenBoth"/>
              </a:pPr>
              <a:r>
                <a:rPr lang="vi-VN" sz="2400" i="1" dirty="0">
                  <a:solidFill>
                    <a:schemeClr val="tx1"/>
                  </a:solidFill>
                </a:rPr>
                <a:t>Bạn không nghĩ về môn tư duy biện luận.</a:t>
              </a:r>
              <a:r>
                <a:rPr lang="en-US" sz="2400" dirty="0">
                  <a:solidFill>
                    <a:schemeClr val="tx1"/>
                  </a:solidFill>
                </a:rPr>
                <a:t> </a:t>
              </a:r>
              <a:endParaRPr lang="vi-VN" sz="2400" dirty="0">
                <a:solidFill>
                  <a:schemeClr val="tx1"/>
                </a:solidFill>
                <a:latin typeface="Arial" panose="020B0604020202020204" pitchFamily="34" charset="0"/>
                <a:cs typeface="Arial" panose="020B0604020202020204" pitchFamily="34" charset="0"/>
              </a:endParaRPr>
            </a:p>
            <a:p>
              <a:pPr lvl="1">
                <a:spcBef>
                  <a:spcPts val="600"/>
                </a:spcBef>
                <a:spcAft>
                  <a:spcPts val="600"/>
                </a:spcAft>
              </a:pPr>
              <a:endParaRPr lang="vi-VN" sz="2400" dirty="0">
                <a:solidFill>
                  <a:schemeClr val="tx1"/>
                </a:solidFill>
                <a:latin typeface="Arial" panose="020B0604020202020204" pitchFamily="34" charset="0"/>
                <a:cs typeface="Arial" panose="020B0604020202020204" pitchFamily="34" charset="0"/>
              </a:endParaRPr>
            </a:p>
            <a:p>
              <a:pPr lvl="1">
                <a:spcBef>
                  <a:spcPts val="600"/>
                </a:spcBef>
                <a:spcAft>
                  <a:spcPts val="600"/>
                </a:spcAft>
              </a:pPr>
              <a:r>
                <a:rPr lang="vi-VN" sz="2400" dirty="0">
                  <a:solidFill>
                    <a:schemeClr val="tx1"/>
                  </a:solidFill>
                  <a:latin typeface="Arial" panose="020B0604020202020204" pitchFamily="34" charset="0"/>
                  <a:cs typeface="Arial" panose="020B0604020202020204" pitchFamily="34" charset="0"/>
                </a:rPr>
                <a:t>(3)</a:t>
              </a:r>
              <a:r>
                <a:rPr lang="vi-VN" altLang="en-US" sz="2400" i="1" dirty="0">
                  <a:solidFill>
                    <a:schemeClr val="tx1"/>
                  </a:solidFill>
                  <a:ea typeface="Times New Roman" panose="02020603050405020304" pitchFamily="18" charset="0"/>
                </a:rPr>
                <a:t> </a:t>
              </a:r>
              <a:r>
                <a:rPr lang="vi-VN" sz="2400" i="1" dirty="0">
                  <a:solidFill>
                    <a:schemeClr val="tx1"/>
                  </a:solidFill>
                </a:rPr>
                <a:t>Bạn không tư duy</a:t>
              </a:r>
              <a:r>
                <a:rPr lang="en-US" sz="2400" dirty="0">
                  <a:solidFill>
                    <a:schemeClr val="tx1"/>
                  </a:solidFill>
                </a:rPr>
                <a:t> </a:t>
              </a:r>
              <a:endParaRPr lang="vi-VN" altLang="en-US" sz="2400" dirty="0">
                <a:solidFill>
                  <a:schemeClr val="tx1"/>
                </a:solidFill>
              </a:endParaRPr>
            </a:p>
            <a:p>
              <a:pPr lvl="1">
                <a:spcBef>
                  <a:spcPts val="600"/>
                </a:spcBef>
                <a:spcAft>
                  <a:spcPts val="600"/>
                </a:spcAft>
              </a:pPr>
              <a:endParaRPr sz="2300" dirty="0">
                <a:solidFill>
                  <a:schemeClr val="tx1"/>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99D0FE1E-49C5-0D43-85CC-B47D40FDBB69}"/>
                </a:ext>
              </a:extLst>
            </p:cNvPr>
            <p:cNvCxnSpPr>
              <a:cxnSpLocks/>
            </p:cNvCxnSpPr>
            <p:nvPr/>
          </p:nvCxnSpPr>
          <p:spPr>
            <a:xfrm>
              <a:off x="-93921" y="2990233"/>
              <a:ext cx="3365632" cy="0"/>
            </a:xfrm>
            <a:prstGeom prst="line">
              <a:avLst/>
            </a:prstGeom>
          </p:spPr>
          <p:style>
            <a:lnRef idx="2">
              <a:schemeClr val="dk1"/>
            </a:lnRef>
            <a:fillRef idx="0">
              <a:schemeClr val="dk1"/>
            </a:fillRef>
            <a:effectRef idx="1">
              <a:schemeClr val="dk1"/>
            </a:effectRef>
            <a:fontRef idx="minor">
              <a:schemeClr val="tx1"/>
            </a:fontRef>
          </p:style>
        </p:cxnSp>
      </p:grpSp>
      <p:grpSp>
        <p:nvGrpSpPr>
          <p:cNvPr id="12" name="Group 11">
            <a:extLst>
              <a:ext uri="{FF2B5EF4-FFF2-40B4-BE49-F238E27FC236}">
                <a16:creationId xmlns:a16="http://schemas.microsoft.com/office/drawing/2014/main" id="{710D1D0E-BC53-AE40-B3C8-E5632F0AFDEA}"/>
              </a:ext>
            </a:extLst>
          </p:cNvPr>
          <p:cNvGrpSpPr/>
          <p:nvPr/>
        </p:nvGrpSpPr>
        <p:grpSpPr>
          <a:xfrm>
            <a:off x="838200" y="1913629"/>
            <a:ext cx="3444946" cy="2573080"/>
            <a:chOff x="616689" y="3891516"/>
            <a:chExt cx="3444946" cy="2573080"/>
          </a:xfrm>
        </p:grpSpPr>
        <p:sp>
          <p:nvSpPr>
            <p:cNvPr id="13" name="Rectangle 12">
              <a:extLst>
                <a:ext uri="{FF2B5EF4-FFF2-40B4-BE49-F238E27FC236}">
                  <a16:creationId xmlns:a16="http://schemas.microsoft.com/office/drawing/2014/main" id="{03D7E6DF-AEA7-AE47-8262-9AB4A96EAD28}"/>
                </a:ext>
              </a:extLst>
            </p:cNvPr>
            <p:cNvSpPr/>
            <p:nvPr/>
          </p:nvSpPr>
          <p:spPr>
            <a:xfrm>
              <a:off x="616689" y="3891516"/>
              <a:ext cx="3444946"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Phủ định tiền kiện </a:t>
              </a:r>
              <a:r>
                <a:rPr lang="vi-VN" sz="2300" i="1" dirty="0">
                  <a:solidFill>
                    <a:srgbClr val="FF0000"/>
                  </a:solidFill>
                  <a:cs typeface="Arial" panose="020B0604020202020204" pitchFamily="34" charset="0"/>
                </a:rPr>
                <a:t>(không hợp lệ)</a:t>
              </a:r>
              <a:r>
                <a:rPr lang="vi-VN" sz="2300" b="1" dirty="0">
                  <a:solidFill>
                    <a:srgbClr val="0070C0"/>
                  </a:solidFill>
                  <a:latin typeface="Arial" panose="020B0604020202020204" pitchFamily="34" charset="0"/>
                  <a:cs typeface="Arial" panose="020B0604020202020204" pitchFamily="34" charset="0"/>
                </a:rPr>
                <a:t> </a:t>
              </a:r>
              <a:endParaRPr lang="vi-VN" sz="2300" i="1" dirty="0">
                <a:solidFill>
                  <a:srgbClr val="0070C0"/>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(1) Nếu P thì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Không P</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Không Q</a:t>
              </a:r>
              <a:endParaRPr sz="2300" dirty="0">
                <a:solidFill>
                  <a:schemeClr val="tx1"/>
                </a:solidFill>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61F75703-BE48-8E44-B23D-5B15392CA8CA}"/>
                </a:ext>
              </a:extLst>
            </p:cNvPr>
            <p:cNvCxnSpPr>
              <a:cxnSpLocks/>
            </p:cNvCxnSpPr>
            <p:nvPr/>
          </p:nvCxnSpPr>
          <p:spPr>
            <a:xfrm>
              <a:off x="1506278" y="5805377"/>
              <a:ext cx="1682416"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80402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712E50D-A260-1541-AB72-DAD8D288DE15}"/>
              </a:ext>
            </a:extLst>
          </p:cNvPr>
          <p:cNvGrpSpPr/>
          <p:nvPr/>
        </p:nvGrpSpPr>
        <p:grpSpPr>
          <a:xfrm>
            <a:off x="5018838" y="1825624"/>
            <a:ext cx="5893904" cy="3334231"/>
            <a:chOff x="-848138" y="1148316"/>
            <a:chExt cx="5893904" cy="2573080"/>
          </a:xfrm>
        </p:grpSpPr>
        <p:sp>
          <p:nvSpPr>
            <p:cNvPr id="8" name="Rectangle 7">
              <a:extLst>
                <a:ext uri="{FF2B5EF4-FFF2-40B4-BE49-F238E27FC236}">
                  <a16:creationId xmlns:a16="http://schemas.microsoft.com/office/drawing/2014/main" id="{4CFFFCB5-C355-434E-BFF4-1B881B9991C8}"/>
                </a:ext>
              </a:extLst>
            </p:cNvPr>
            <p:cNvSpPr/>
            <p:nvPr/>
          </p:nvSpPr>
          <p:spPr>
            <a:xfrm>
              <a:off x="-848138" y="1148316"/>
              <a:ext cx="5893904"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cs typeface="Arial" panose="020B0604020202020204" pitchFamily="34" charset="0"/>
                </a:rPr>
                <a:t>Phủ định hậu kiện </a:t>
              </a:r>
            </a:p>
            <a:p>
              <a:pPr lvl="0" eaLnBrk="0" fontAlgn="base" hangingPunct="0">
                <a:spcBef>
                  <a:spcPct val="0"/>
                </a:spcBef>
                <a:spcAft>
                  <a:spcPct val="0"/>
                </a:spcAft>
              </a:pPr>
              <a:endParaRPr lang="vi-VN" altLang="en-US" sz="2400" i="1" dirty="0">
                <a:solidFill>
                  <a:schemeClr val="tx1"/>
                </a:solidFill>
                <a:ea typeface="Times New Roman" panose="02020603050405020304" pitchFamily="18" charset="0"/>
              </a:endParaRPr>
            </a:p>
            <a:p>
              <a:pPr lvl="0" eaLnBrk="0" fontAlgn="base" hangingPunct="0">
                <a:spcBef>
                  <a:spcPct val="0"/>
                </a:spcBef>
                <a:spcAft>
                  <a:spcPct val="0"/>
                </a:spcAft>
              </a:pPr>
              <a:r>
                <a:rPr lang="vi-VN" altLang="en-US" sz="2400" i="1" dirty="0">
                  <a:solidFill>
                    <a:schemeClr val="tx1"/>
                  </a:solidFill>
                  <a:ea typeface="Times New Roman" panose="02020603050405020304" pitchFamily="18" charset="0"/>
                </a:rPr>
                <a:t>(1) Nếu bạn uống rượu thì bạn phải trên mười tám tuổi.</a:t>
              </a:r>
              <a:endParaRPr lang="vi-VN" altLang="en-US" sz="2400" dirty="0">
                <a:solidFill>
                  <a:schemeClr val="tx1"/>
                </a:solidFill>
              </a:endParaRPr>
            </a:p>
            <a:p>
              <a:pPr lvl="0" eaLnBrk="0" fontAlgn="base" hangingPunct="0">
                <a:spcBef>
                  <a:spcPct val="0"/>
                </a:spcBef>
                <a:spcAft>
                  <a:spcPct val="0"/>
                </a:spcAft>
              </a:pPr>
              <a:r>
                <a:rPr lang="vi-VN" altLang="en-US" sz="2400" i="1" dirty="0">
                  <a:solidFill>
                    <a:schemeClr val="tx1"/>
                  </a:solidFill>
                  <a:ea typeface="Times New Roman" panose="02020603050405020304" pitchFamily="18" charset="0"/>
                </a:rPr>
                <a:t>(2) Bạn chưa trên mười tám tuổi.</a:t>
              </a:r>
            </a:p>
            <a:p>
              <a:pPr lvl="0" eaLnBrk="0" fontAlgn="base" hangingPunct="0">
                <a:spcBef>
                  <a:spcPct val="0"/>
                </a:spcBef>
                <a:spcAft>
                  <a:spcPct val="0"/>
                </a:spcAft>
              </a:pPr>
              <a:endParaRPr lang="vi-VN" altLang="en-US" sz="2400" i="1" dirty="0">
                <a:solidFill>
                  <a:schemeClr val="tx1"/>
                </a:solidFill>
                <a:ea typeface="Times New Roman" panose="02020603050405020304" pitchFamily="18" charset="0"/>
              </a:endParaRPr>
            </a:p>
            <a:p>
              <a:pPr lvl="0" eaLnBrk="0" fontAlgn="base" hangingPunct="0">
                <a:spcBef>
                  <a:spcPct val="0"/>
                </a:spcBef>
                <a:spcAft>
                  <a:spcPct val="0"/>
                </a:spcAft>
              </a:pPr>
              <a:r>
                <a:rPr lang="vi-VN" altLang="en-US" sz="2400" i="1" dirty="0">
                  <a:solidFill>
                    <a:schemeClr val="tx1"/>
                  </a:solidFill>
                  <a:ea typeface="Times New Roman" panose="02020603050405020304" pitchFamily="18" charset="0"/>
                </a:rPr>
                <a:t>(3) Bạn chưa được uống rượu. </a:t>
              </a:r>
              <a:endParaRPr lang="vi-VN" altLang="en-US" sz="3600" dirty="0">
                <a:solidFill>
                  <a:schemeClr val="tx1"/>
                </a:solidFill>
              </a:endParaRPr>
            </a:p>
            <a:p>
              <a:pPr lvl="1">
                <a:spcBef>
                  <a:spcPts val="600"/>
                </a:spcBef>
                <a:spcAft>
                  <a:spcPts val="600"/>
                </a:spcAft>
              </a:pPr>
              <a:endParaRPr lang="vi-VN" sz="2300" dirty="0">
                <a:solidFill>
                  <a:schemeClr val="tx1"/>
                </a:solidFill>
                <a:latin typeface="Arial" panose="020B0604020202020204" pitchFamily="34" charset="0"/>
                <a:cs typeface="Arial" panose="020B0604020202020204" pitchFamily="34" charset="0"/>
              </a:endParaRPr>
            </a:p>
            <a:p>
              <a:pPr lvl="1">
                <a:spcBef>
                  <a:spcPts val="600"/>
                </a:spcBef>
                <a:spcAft>
                  <a:spcPts val="600"/>
                </a:spcAft>
              </a:pPr>
              <a:endParaRPr sz="2300" dirty="0">
                <a:solidFill>
                  <a:schemeClr val="tx1"/>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99D0FE1E-49C5-0D43-85CC-B47D40FDBB69}"/>
                </a:ext>
              </a:extLst>
            </p:cNvPr>
            <p:cNvCxnSpPr>
              <a:cxnSpLocks/>
            </p:cNvCxnSpPr>
            <p:nvPr/>
          </p:nvCxnSpPr>
          <p:spPr>
            <a:xfrm>
              <a:off x="-225781" y="2809046"/>
              <a:ext cx="3365632" cy="0"/>
            </a:xfrm>
            <a:prstGeom prst="line">
              <a:avLst/>
            </a:prstGeom>
          </p:spPr>
          <p:style>
            <a:lnRef idx="2">
              <a:schemeClr val="dk1"/>
            </a:lnRef>
            <a:fillRef idx="0">
              <a:schemeClr val="dk1"/>
            </a:fillRef>
            <a:effectRef idx="1">
              <a:schemeClr val="dk1"/>
            </a:effectRef>
            <a:fontRef idx="minor">
              <a:schemeClr val="tx1"/>
            </a:fontRef>
          </p:style>
        </p:cxnSp>
      </p:grpSp>
      <p:grpSp>
        <p:nvGrpSpPr>
          <p:cNvPr id="12" name="Group 11">
            <a:extLst>
              <a:ext uri="{FF2B5EF4-FFF2-40B4-BE49-F238E27FC236}">
                <a16:creationId xmlns:a16="http://schemas.microsoft.com/office/drawing/2014/main" id="{02FAE2CE-FDB6-A94A-A12B-8269A050AF07}"/>
              </a:ext>
            </a:extLst>
          </p:cNvPr>
          <p:cNvGrpSpPr/>
          <p:nvPr/>
        </p:nvGrpSpPr>
        <p:grpSpPr>
          <a:xfrm>
            <a:off x="1145086" y="2206200"/>
            <a:ext cx="3444946" cy="2573080"/>
            <a:chOff x="4338088" y="3891516"/>
            <a:chExt cx="3444946" cy="2573080"/>
          </a:xfrm>
        </p:grpSpPr>
        <p:sp>
          <p:nvSpPr>
            <p:cNvPr id="13" name="Rectangle 12">
              <a:extLst>
                <a:ext uri="{FF2B5EF4-FFF2-40B4-BE49-F238E27FC236}">
                  <a16:creationId xmlns:a16="http://schemas.microsoft.com/office/drawing/2014/main" id="{0FAA8A88-E1CA-4141-85CD-B50063A763D3}"/>
                </a:ext>
              </a:extLst>
            </p:cNvPr>
            <p:cNvSpPr/>
            <p:nvPr/>
          </p:nvSpPr>
          <p:spPr>
            <a:xfrm>
              <a:off x="4338088" y="3891516"/>
              <a:ext cx="3444946"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Phủ định hậu kiện </a:t>
              </a:r>
            </a:p>
            <a:p>
              <a:endParaRPr lang="vi-VN" sz="2300" i="1" dirty="0">
                <a:solidFill>
                  <a:srgbClr val="0070C0"/>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(1) Nếu P thì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Không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Không P</a:t>
              </a:r>
              <a:endParaRPr sz="2300" dirty="0">
                <a:solidFill>
                  <a:schemeClr val="tx1"/>
                </a:solidFill>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4C5112D4-8B12-C442-8AB2-45EC41AC2EC2}"/>
                </a:ext>
              </a:extLst>
            </p:cNvPr>
            <p:cNvCxnSpPr>
              <a:cxnSpLocks/>
            </p:cNvCxnSpPr>
            <p:nvPr/>
          </p:nvCxnSpPr>
          <p:spPr>
            <a:xfrm>
              <a:off x="5227677" y="5805377"/>
              <a:ext cx="1682416" cy="0"/>
            </a:xfrm>
            <a:prstGeom prst="line">
              <a:avLst/>
            </a:prstGeom>
          </p:spPr>
          <p:style>
            <a:lnRef idx="2">
              <a:schemeClr val="dk1"/>
            </a:lnRef>
            <a:fillRef idx="0">
              <a:schemeClr val="dk1"/>
            </a:fillRef>
            <a:effectRef idx="1">
              <a:schemeClr val="dk1"/>
            </a:effectRef>
            <a:fontRef idx="minor">
              <a:schemeClr val="tx1"/>
            </a:fontRef>
          </p:style>
        </p:cxnSp>
      </p:grpSp>
      <p:sp>
        <p:nvSpPr>
          <p:cNvPr id="10" name="Rectangle 2">
            <a:extLst>
              <a:ext uri="{FF2B5EF4-FFF2-40B4-BE49-F238E27FC236}">
                <a16:creationId xmlns:a16="http://schemas.microsoft.com/office/drawing/2014/main" id="{8D11679E-296A-0643-9818-65A8C783F995}"/>
              </a:ext>
            </a:extLst>
          </p:cNvPr>
          <p:cNvSpPr>
            <a:spLocks noChangeArrowheads="1"/>
          </p:cNvSpPr>
          <p:nvPr/>
        </p:nvSpPr>
        <p:spPr bwMode="auto">
          <a:xfrm>
            <a:off x="0" y="90100"/>
            <a:ext cx="32092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a:t>
            </a: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6110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712E50D-A260-1541-AB72-DAD8D288DE15}"/>
              </a:ext>
            </a:extLst>
          </p:cNvPr>
          <p:cNvGrpSpPr/>
          <p:nvPr/>
        </p:nvGrpSpPr>
        <p:grpSpPr>
          <a:xfrm>
            <a:off x="4896918" y="1825625"/>
            <a:ext cx="5893904" cy="3334231"/>
            <a:chOff x="-848138" y="1148316"/>
            <a:chExt cx="5893904" cy="2573080"/>
          </a:xfrm>
        </p:grpSpPr>
        <p:sp>
          <p:nvSpPr>
            <p:cNvPr id="8" name="Rectangle 7">
              <a:extLst>
                <a:ext uri="{FF2B5EF4-FFF2-40B4-BE49-F238E27FC236}">
                  <a16:creationId xmlns:a16="http://schemas.microsoft.com/office/drawing/2014/main" id="{4CFFFCB5-C355-434E-BFF4-1B881B9991C8}"/>
                </a:ext>
              </a:extLst>
            </p:cNvPr>
            <p:cNvSpPr/>
            <p:nvPr/>
          </p:nvSpPr>
          <p:spPr>
            <a:xfrm>
              <a:off x="-848138" y="1148316"/>
              <a:ext cx="5893904"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cs typeface="Arial" panose="020B0604020202020204" pitchFamily="34" charset="0"/>
                </a:rPr>
                <a:t>Tam đoạn luận giả thiết</a:t>
              </a:r>
              <a:endParaRPr lang="vi-VN" sz="2300" i="1" dirty="0">
                <a:solidFill>
                  <a:srgbClr val="0070C0"/>
                </a:solidFill>
                <a:cs typeface="Arial" panose="020B0604020202020204" pitchFamily="34" charset="0"/>
              </a:endParaRPr>
            </a:p>
            <a:p>
              <a:pPr marL="514350" lvl="0" indent="-514350" eaLnBrk="0" fontAlgn="base" hangingPunct="0">
                <a:spcBef>
                  <a:spcPct val="0"/>
                </a:spcBef>
                <a:spcAft>
                  <a:spcPct val="0"/>
                </a:spcAft>
                <a:buAutoNum type="arabicParenBoth"/>
              </a:pPr>
              <a:r>
                <a:rPr lang="vi-VN" altLang="en-US" sz="2400" dirty="0">
                  <a:solidFill>
                    <a:schemeClr val="tx1"/>
                  </a:solidFill>
                  <a:latin typeface="Arial" panose="020B0604020202020204" pitchFamily="34" charset="0"/>
                  <a:cs typeface="Arial" panose="020B0604020202020204" pitchFamily="34" charset="0"/>
                </a:rPr>
                <a:t>Nếu</a:t>
              </a:r>
              <a:r>
                <a:rPr lang="vi-VN" altLang="en-US" sz="2400" i="1" dirty="0">
                  <a:solidFill>
                    <a:schemeClr val="tx1"/>
                  </a:solidFill>
                  <a:ea typeface="Times New Roman" panose="02020603050405020304" pitchFamily="18" charset="0"/>
                </a:rPr>
                <a:t> bạn vào lớp trễ bạn sẽ không học đủ bài cô giảng.</a:t>
              </a:r>
            </a:p>
            <a:p>
              <a:pPr marL="457200" lvl="0" indent="-457200" eaLnBrk="0" fontAlgn="base" hangingPunct="0">
                <a:spcBef>
                  <a:spcPct val="0"/>
                </a:spcBef>
                <a:spcAft>
                  <a:spcPct val="0"/>
                </a:spcAft>
                <a:buAutoNum type="arabicParenBoth"/>
              </a:pPr>
              <a:r>
                <a:rPr lang="vi-VN" sz="2300" dirty="0">
                  <a:solidFill>
                    <a:schemeClr val="tx1"/>
                  </a:solidFill>
                  <a:latin typeface="Arial" panose="020B0604020202020204" pitchFamily="34" charset="0"/>
                  <a:cs typeface="Arial" panose="020B0604020202020204" pitchFamily="34" charset="0"/>
                </a:rPr>
                <a:t>Nếu bạn không học đủ bài bạn sẽ thi điểm không cao.</a:t>
              </a:r>
              <a:endParaRPr lang="vi-VN" altLang="en-US" sz="2400" i="1" dirty="0">
                <a:solidFill>
                  <a:schemeClr val="tx1"/>
                </a:solidFill>
                <a:ea typeface="Times New Roman" panose="02020603050405020304" pitchFamily="18" charset="0"/>
              </a:endParaRPr>
            </a:p>
            <a:p>
              <a:pPr lvl="1">
                <a:spcBef>
                  <a:spcPts val="600"/>
                </a:spcBef>
                <a:spcAft>
                  <a:spcPts val="600"/>
                </a:spcAft>
              </a:pPr>
              <a:endParaRPr lang="vi-VN" sz="2300" dirty="0">
                <a:solidFill>
                  <a:schemeClr val="tx1"/>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a:t>
              </a:r>
              <a:r>
                <a:rPr lang="vi-VN" altLang="en-US" sz="2400" i="1" dirty="0">
                  <a:solidFill>
                    <a:schemeClr val="tx1"/>
                  </a:solidFill>
                  <a:ea typeface="Times New Roman" panose="02020603050405020304" pitchFamily="18" charset="0"/>
                </a:rPr>
                <a:t> Nếu bạn vào lớp trễ bạn sẽ thi điểm không cao</a:t>
              </a:r>
              <a:endParaRPr lang="vi-VN" altLang="en-US" sz="3600" dirty="0">
                <a:solidFill>
                  <a:schemeClr val="tx1"/>
                </a:solidFill>
              </a:endParaRPr>
            </a:p>
            <a:p>
              <a:pPr lvl="1">
                <a:spcBef>
                  <a:spcPts val="600"/>
                </a:spcBef>
                <a:spcAft>
                  <a:spcPts val="600"/>
                </a:spcAft>
              </a:pPr>
              <a:endParaRPr sz="2300" dirty="0">
                <a:solidFill>
                  <a:schemeClr val="tx1"/>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99D0FE1E-49C5-0D43-85CC-B47D40FDBB69}"/>
                </a:ext>
              </a:extLst>
            </p:cNvPr>
            <p:cNvCxnSpPr>
              <a:cxnSpLocks/>
            </p:cNvCxnSpPr>
            <p:nvPr/>
          </p:nvCxnSpPr>
          <p:spPr>
            <a:xfrm>
              <a:off x="-103861" y="2934496"/>
              <a:ext cx="3365632" cy="0"/>
            </a:xfrm>
            <a:prstGeom prst="line">
              <a:avLst/>
            </a:prstGeom>
          </p:spPr>
          <p:style>
            <a:lnRef idx="2">
              <a:schemeClr val="dk1"/>
            </a:lnRef>
            <a:fillRef idx="0">
              <a:schemeClr val="dk1"/>
            </a:fillRef>
            <a:effectRef idx="1">
              <a:schemeClr val="dk1"/>
            </a:effectRef>
            <a:fontRef idx="minor">
              <a:schemeClr val="tx1"/>
            </a:fontRef>
          </p:style>
        </p:cxnSp>
      </p:grpSp>
      <p:grpSp>
        <p:nvGrpSpPr>
          <p:cNvPr id="10" name="Group 9">
            <a:extLst>
              <a:ext uri="{FF2B5EF4-FFF2-40B4-BE49-F238E27FC236}">
                <a16:creationId xmlns:a16="http://schemas.microsoft.com/office/drawing/2014/main" id="{DDAEDADC-8761-0E44-8238-EFAB48E1B23F}"/>
              </a:ext>
            </a:extLst>
          </p:cNvPr>
          <p:cNvGrpSpPr/>
          <p:nvPr/>
        </p:nvGrpSpPr>
        <p:grpSpPr>
          <a:xfrm>
            <a:off x="304800" y="2226520"/>
            <a:ext cx="4026669" cy="2573080"/>
            <a:chOff x="8059483" y="1148316"/>
            <a:chExt cx="3444946" cy="2573080"/>
          </a:xfrm>
        </p:grpSpPr>
        <p:sp>
          <p:nvSpPr>
            <p:cNvPr id="11" name="Rectangle 10">
              <a:extLst>
                <a:ext uri="{FF2B5EF4-FFF2-40B4-BE49-F238E27FC236}">
                  <a16:creationId xmlns:a16="http://schemas.microsoft.com/office/drawing/2014/main" id="{BDE0A1E1-BD0D-0F44-A6E1-2AA4F220C8FF}"/>
                </a:ext>
              </a:extLst>
            </p:cNvPr>
            <p:cNvSpPr/>
            <p:nvPr/>
          </p:nvSpPr>
          <p:spPr>
            <a:xfrm>
              <a:off x="8059483" y="1148316"/>
              <a:ext cx="3444946"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Tam đoạn luận giả thiết</a:t>
              </a:r>
              <a:endParaRPr lang="vi-VN" sz="2300" i="1" dirty="0">
                <a:solidFill>
                  <a:srgbClr val="0070C0"/>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(1) Nếu P thì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Nếu Q thì R</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Nếu P thì R</a:t>
              </a:r>
              <a:endParaRPr sz="2300"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8E5EF99-68AE-7D4D-B202-33A0FB1B3862}"/>
                </a:ext>
              </a:extLst>
            </p:cNvPr>
            <p:cNvCxnSpPr>
              <a:cxnSpLocks/>
            </p:cNvCxnSpPr>
            <p:nvPr/>
          </p:nvCxnSpPr>
          <p:spPr>
            <a:xfrm>
              <a:off x="8940746" y="2655777"/>
              <a:ext cx="1682417"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214078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712E50D-A260-1541-AB72-DAD8D288DE15}"/>
              </a:ext>
            </a:extLst>
          </p:cNvPr>
          <p:cNvGrpSpPr/>
          <p:nvPr/>
        </p:nvGrpSpPr>
        <p:grpSpPr>
          <a:xfrm>
            <a:off x="5786506" y="1866265"/>
            <a:ext cx="6019414" cy="3334231"/>
            <a:chOff x="-848138" y="1148316"/>
            <a:chExt cx="5893904" cy="2573080"/>
          </a:xfrm>
        </p:grpSpPr>
        <p:sp>
          <p:nvSpPr>
            <p:cNvPr id="8" name="Rectangle 7">
              <a:extLst>
                <a:ext uri="{FF2B5EF4-FFF2-40B4-BE49-F238E27FC236}">
                  <a16:creationId xmlns:a16="http://schemas.microsoft.com/office/drawing/2014/main" id="{4CFFFCB5-C355-434E-BFF4-1B881B9991C8}"/>
                </a:ext>
              </a:extLst>
            </p:cNvPr>
            <p:cNvSpPr/>
            <p:nvPr/>
          </p:nvSpPr>
          <p:spPr>
            <a:xfrm>
              <a:off x="-848138" y="1148316"/>
              <a:ext cx="5893904"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cs typeface="Arial" panose="020B0604020202020204" pitchFamily="34" charset="0"/>
                </a:rPr>
                <a:t>Tam đoạn luận phân liệt / tuyển</a:t>
              </a:r>
              <a:endParaRPr lang="vi-VN" sz="2300" i="1" dirty="0">
                <a:solidFill>
                  <a:srgbClr val="0070C0"/>
                </a:solidFill>
                <a:cs typeface="Arial" panose="020B0604020202020204" pitchFamily="34" charset="0"/>
              </a:endParaRPr>
            </a:p>
            <a:p>
              <a:pPr marL="514350" lvl="0" indent="-514350" eaLnBrk="0" fontAlgn="base" hangingPunct="0">
                <a:spcBef>
                  <a:spcPct val="0"/>
                </a:spcBef>
                <a:spcAft>
                  <a:spcPct val="0"/>
                </a:spcAft>
                <a:buAutoNum type="arabicParenBoth"/>
              </a:pPr>
              <a:r>
                <a:rPr lang="vi-VN" altLang="en-US" sz="2400" i="1" dirty="0">
                  <a:solidFill>
                    <a:schemeClr val="tx1"/>
                  </a:solidFill>
                  <a:ea typeface="Times New Roman" panose="02020603050405020304" pitchFamily="18" charset="0"/>
                </a:rPr>
                <a:t>Lan dương tính với Covid hoặc Lan âm tính với Covid </a:t>
              </a:r>
              <a:r>
                <a:rPr lang="vi-VN" altLang="en-US" sz="1200" i="1" dirty="0">
                  <a:solidFill>
                    <a:schemeClr val="tx1"/>
                  </a:solidFill>
                  <a:ea typeface="Times New Roman" panose="02020603050405020304" pitchFamily="18" charset="0"/>
                </a:rPr>
                <a:t>.</a:t>
              </a:r>
              <a:endParaRPr lang="vi-VN" altLang="en-US" sz="1000" i="1" dirty="0">
                <a:solidFill>
                  <a:schemeClr val="tx1"/>
                </a:solidFill>
                <a:ea typeface="Times New Roman" panose="02020603050405020304" pitchFamily="18" charset="0"/>
              </a:endParaRPr>
            </a:p>
            <a:p>
              <a:pPr marL="514350" lvl="0" indent="-514350" eaLnBrk="0" fontAlgn="base" hangingPunct="0">
                <a:spcBef>
                  <a:spcPct val="0"/>
                </a:spcBef>
                <a:spcAft>
                  <a:spcPct val="0"/>
                </a:spcAft>
                <a:buAutoNum type="arabicParenBoth"/>
              </a:pPr>
              <a:r>
                <a:rPr lang="vi-VN" altLang="en-US" sz="2400" i="1" dirty="0">
                  <a:solidFill>
                    <a:schemeClr val="tx1"/>
                  </a:solidFill>
                  <a:ea typeface="Times New Roman" panose="02020603050405020304" pitchFamily="18" charset="0"/>
                </a:rPr>
                <a:t>Lan không âm tính với Covid </a:t>
              </a:r>
              <a:r>
                <a:rPr lang="vi-VN" altLang="en-US" sz="1100" i="1" dirty="0">
                  <a:solidFill>
                    <a:schemeClr val="tx1"/>
                  </a:solidFill>
                  <a:ea typeface="Times New Roman" panose="02020603050405020304" pitchFamily="18" charset="0"/>
                </a:rPr>
                <a:t>.</a:t>
              </a:r>
              <a:endParaRPr lang="vi-VN" altLang="en-US" sz="900" i="1" dirty="0">
                <a:solidFill>
                  <a:schemeClr val="tx1"/>
                </a:solidFill>
                <a:ea typeface="Times New Roman" panose="02020603050405020304" pitchFamily="18" charset="0"/>
              </a:endParaRPr>
            </a:p>
            <a:p>
              <a:pPr lvl="1">
                <a:spcBef>
                  <a:spcPts val="600"/>
                </a:spcBef>
                <a:spcAft>
                  <a:spcPts val="600"/>
                </a:spcAft>
              </a:pPr>
              <a:endParaRPr lang="vi-VN" sz="2300" dirty="0">
                <a:solidFill>
                  <a:schemeClr val="tx1"/>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a:t>
              </a:r>
              <a:r>
                <a:rPr lang="vi-VN" altLang="en-US" sz="2400" i="1" dirty="0">
                  <a:solidFill>
                    <a:schemeClr val="tx1"/>
                  </a:solidFill>
                  <a:ea typeface="Times New Roman" panose="02020603050405020304" pitchFamily="18" charset="0"/>
                </a:rPr>
                <a:t> Lan dương tính với Covid </a:t>
              </a:r>
              <a:endParaRPr lang="vi-VN" altLang="en-US" sz="3600" dirty="0">
                <a:solidFill>
                  <a:schemeClr val="tx1"/>
                </a:solidFill>
              </a:endParaRPr>
            </a:p>
            <a:p>
              <a:pPr lvl="1">
                <a:spcBef>
                  <a:spcPts val="600"/>
                </a:spcBef>
                <a:spcAft>
                  <a:spcPts val="600"/>
                </a:spcAft>
              </a:pPr>
              <a:endParaRPr sz="2300" dirty="0">
                <a:solidFill>
                  <a:schemeClr val="tx1"/>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99D0FE1E-49C5-0D43-85CC-B47D40FDBB69}"/>
                </a:ext>
              </a:extLst>
            </p:cNvPr>
            <p:cNvCxnSpPr>
              <a:cxnSpLocks/>
            </p:cNvCxnSpPr>
            <p:nvPr/>
          </p:nvCxnSpPr>
          <p:spPr>
            <a:xfrm>
              <a:off x="-83541" y="2636552"/>
              <a:ext cx="3365632" cy="0"/>
            </a:xfrm>
            <a:prstGeom prst="line">
              <a:avLst/>
            </a:prstGeom>
          </p:spPr>
          <p:style>
            <a:lnRef idx="2">
              <a:schemeClr val="dk1"/>
            </a:lnRef>
            <a:fillRef idx="0">
              <a:schemeClr val="dk1"/>
            </a:fillRef>
            <a:effectRef idx="1">
              <a:schemeClr val="dk1"/>
            </a:effectRef>
            <a:fontRef idx="minor">
              <a:schemeClr val="tx1"/>
            </a:fontRef>
          </p:style>
        </p:cxnSp>
      </p:grpSp>
      <p:grpSp>
        <p:nvGrpSpPr>
          <p:cNvPr id="10" name="Group 9">
            <a:extLst>
              <a:ext uri="{FF2B5EF4-FFF2-40B4-BE49-F238E27FC236}">
                <a16:creationId xmlns:a16="http://schemas.microsoft.com/office/drawing/2014/main" id="{ED58C680-D058-D24E-8C12-DD50506EDEC5}"/>
              </a:ext>
            </a:extLst>
          </p:cNvPr>
          <p:cNvGrpSpPr/>
          <p:nvPr/>
        </p:nvGrpSpPr>
        <p:grpSpPr>
          <a:xfrm>
            <a:off x="689968" y="2246840"/>
            <a:ext cx="4714240" cy="2573080"/>
            <a:chOff x="8070117" y="3891516"/>
            <a:chExt cx="3444946" cy="2573080"/>
          </a:xfrm>
        </p:grpSpPr>
        <p:sp>
          <p:nvSpPr>
            <p:cNvPr id="11" name="Rectangle 10">
              <a:extLst>
                <a:ext uri="{FF2B5EF4-FFF2-40B4-BE49-F238E27FC236}">
                  <a16:creationId xmlns:a16="http://schemas.microsoft.com/office/drawing/2014/main" id="{BD1A118C-808A-7B41-9EEF-66F8AFD05629}"/>
                </a:ext>
              </a:extLst>
            </p:cNvPr>
            <p:cNvSpPr/>
            <p:nvPr/>
          </p:nvSpPr>
          <p:spPr>
            <a:xfrm>
              <a:off x="8070117" y="3891516"/>
              <a:ext cx="3444946" cy="257308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360000" tIns="216000" bIns="216000" rtlCol="0" anchor="t"/>
            <a:lstStyle/>
            <a:p>
              <a:r>
                <a:rPr lang="vi-VN" sz="2300" b="1" dirty="0">
                  <a:solidFill>
                    <a:srgbClr val="0070C0"/>
                  </a:solidFill>
                  <a:latin typeface="Arial" panose="020B0604020202020204" pitchFamily="34" charset="0"/>
                  <a:cs typeface="Arial" panose="020B0604020202020204" pitchFamily="34" charset="0"/>
                </a:rPr>
                <a:t>Tam đoạn luận phân liệt / tuyển</a:t>
              </a:r>
              <a:endParaRPr lang="vi-VN" sz="2300" i="1" dirty="0">
                <a:solidFill>
                  <a:srgbClr val="0070C0"/>
                </a:solidFill>
                <a:latin typeface="Arial" panose="020B0604020202020204" pitchFamily="34" charset="0"/>
                <a:cs typeface="Arial" panose="020B0604020202020204" pitchFamily="34" charset="0"/>
              </a:endParaRP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(1) P hoặc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(2) Không Q</a:t>
              </a:r>
            </a:p>
            <a:p>
              <a:pPr lvl="1">
                <a:spcBef>
                  <a:spcPts val="600"/>
                </a:spcBef>
                <a:spcAft>
                  <a:spcPts val="600"/>
                </a:spcAft>
              </a:pPr>
              <a:r>
                <a:rPr lang="vi-VN" sz="2300" dirty="0">
                  <a:solidFill>
                    <a:schemeClr val="tx1"/>
                  </a:solidFill>
                  <a:latin typeface="Arial" panose="020B0604020202020204" pitchFamily="34" charset="0"/>
                  <a:cs typeface="Arial" panose="020B0604020202020204" pitchFamily="34" charset="0"/>
                </a:rPr>
                <a:t>(3) P</a:t>
              </a:r>
              <a:endParaRPr sz="2300"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712A5A6D-82FD-A440-AD70-57C4B4D7D4DD}"/>
                </a:ext>
              </a:extLst>
            </p:cNvPr>
            <p:cNvCxnSpPr/>
            <p:nvPr/>
          </p:nvCxnSpPr>
          <p:spPr>
            <a:xfrm>
              <a:off x="8949072" y="5805377"/>
              <a:ext cx="1428305"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494121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279605-F1BC-FA4E-B90B-3809417B57C2}"/>
              </a:ext>
            </a:extLst>
          </p:cNvPr>
          <p:cNvSpPr/>
          <p:nvPr/>
        </p:nvSpPr>
        <p:spPr>
          <a:xfrm>
            <a:off x="467833" y="191389"/>
            <a:ext cx="11206715" cy="808074"/>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CÁC CẤU TRÚC CỦA LUẬN CỨ NHẤT QUYẾT</a:t>
            </a:r>
            <a:endParaRPr sz="230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9B165B7C-CE43-A945-8CE6-8F0AA5BF4A4A}"/>
              </a:ext>
            </a:extLst>
          </p:cNvPr>
          <p:cNvGrpSpPr/>
          <p:nvPr/>
        </p:nvGrpSpPr>
        <p:grpSpPr>
          <a:xfrm>
            <a:off x="489098" y="1169581"/>
            <a:ext cx="4146698" cy="2424222"/>
            <a:chOff x="489098" y="1169581"/>
            <a:chExt cx="4146698" cy="2424222"/>
          </a:xfrm>
        </p:grpSpPr>
        <p:sp>
          <p:nvSpPr>
            <p:cNvPr id="5" name="Rectangle 4">
              <a:extLst>
                <a:ext uri="{FF2B5EF4-FFF2-40B4-BE49-F238E27FC236}">
                  <a16:creationId xmlns:a16="http://schemas.microsoft.com/office/drawing/2014/main" id="{6E016E8F-9440-074D-B97D-7DA3F83FB981}"/>
                </a:ext>
              </a:extLst>
            </p:cNvPr>
            <p:cNvSpPr/>
            <p:nvPr/>
          </p:nvSpPr>
          <p:spPr>
            <a:xfrm>
              <a:off x="489098" y="1169581"/>
              <a:ext cx="4146698" cy="2424222"/>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180000" tIns="216000" rIns="108000" bIns="216000" rtlCol="0" anchor="t"/>
            <a:lstStyle/>
            <a:p>
              <a:pPr>
                <a:spcBef>
                  <a:spcPts val="600"/>
                </a:spcBef>
                <a:spcAft>
                  <a:spcPts val="600"/>
                </a:spcAft>
              </a:pPr>
              <a:r>
                <a:rPr lang="vi-VN" sz="2300" b="1" dirty="0">
                  <a:solidFill>
                    <a:srgbClr val="0070C0"/>
                  </a:solidFill>
                  <a:latin typeface="Arial" panose="020B0604020202020204" pitchFamily="34" charset="0"/>
                  <a:cs typeface="Arial" panose="020B0604020202020204" pitchFamily="34" charset="0"/>
                </a:rPr>
                <a:t>Kiểu cấu trúc logic I</a:t>
              </a:r>
            </a:p>
            <a:p>
              <a:pPr algn="ctr">
                <a:spcBef>
                  <a:spcPts val="600"/>
                </a:spcBef>
                <a:spcAft>
                  <a:spcPts val="600"/>
                </a:spcAft>
              </a:pPr>
              <a:r>
                <a:rPr lang="vi-VN" sz="2300" dirty="0">
                  <a:latin typeface="Arial" panose="020B0604020202020204" pitchFamily="34" charset="0"/>
                  <a:cs typeface="Arial" panose="020B0604020202020204" pitchFamily="34" charset="0"/>
                </a:rPr>
                <a:t>(1) M </a:t>
              </a:r>
              <a:r>
                <a:rPr lang="vi-VN" sz="2300" i="1" dirty="0">
                  <a:solidFill>
                    <a:schemeClr val="accent4">
                      <a:lumMod val="50000"/>
                    </a:schemeClr>
                  </a:solidFill>
                  <a:latin typeface="Arial" panose="020B0604020202020204" pitchFamily="34" charset="0"/>
                  <a:cs typeface="Arial" panose="020B0604020202020204" pitchFamily="34" charset="0"/>
                </a:rPr>
                <a:t>là/không là </a:t>
              </a:r>
              <a:r>
                <a:rPr lang="vi-VN" sz="2300" dirty="0">
                  <a:latin typeface="Arial" panose="020B0604020202020204" pitchFamily="34" charset="0"/>
                  <a:cs typeface="Arial" panose="020B0604020202020204" pitchFamily="34" charset="0"/>
                </a:rPr>
                <a:t>P</a:t>
              </a:r>
            </a:p>
            <a:p>
              <a:pPr algn="ctr">
                <a:spcBef>
                  <a:spcPts val="600"/>
                </a:spcBef>
                <a:spcAft>
                  <a:spcPts val="600"/>
                </a:spcAft>
              </a:pPr>
              <a:r>
                <a:rPr lang="vi-VN" sz="2300" dirty="0">
                  <a:latin typeface="Arial" panose="020B0604020202020204" pitchFamily="34" charset="0"/>
                  <a:cs typeface="Arial" panose="020B0604020202020204" pitchFamily="34" charset="0"/>
                </a:rPr>
                <a:t>(2) S </a:t>
              </a:r>
              <a:r>
                <a:rPr lang="vi-VN" sz="2300" i="1" dirty="0">
                  <a:solidFill>
                    <a:schemeClr val="accent4">
                      <a:lumMod val="50000"/>
                    </a:schemeClr>
                  </a:solidFill>
                  <a:latin typeface="Arial" panose="020B0604020202020204" pitchFamily="34" charset="0"/>
                  <a:cs typeface="Arial" panose="020B0604020202020204" pitchFamily="34" charset="0"/>
                </a:rPr>
                <a:t>là/không là </a:t>
              </a:r>
              <a:r>
                <a:rPr lang="vi-VN" sz="2300" dirty="0">
                  <a:latin typeface="Arial" panose="020B0604020202020204" pitchFamily="34" charset="0"/>
                  <a:cs typeface="Arial" panose="020B0604020202020204" pitchFamily="34" charset="0"/>
                </a:rPr>
                <a:t>M</a:t>
              </a:r>
            </a:p>
            <a:p>
              <a:pPr algn="ctr">
                <a:spcBef>
                  <a:spcPts val="600"/>
                </a:spcBef>
                <a:spcAft>
                  <a:spcPts val="600"/>
                </a:spcAft>
              </a:pPr>
              <a:r>
                <a:rPr lang="vi-VN" sz="2300" dirty="0">
                  <a:latin typeface="Arial" panose="020B0604020202020204" pitchFamily="34" charset="0"/>
                  <a:cs typeface="Arial" panose="020B0604020202020204" pitchFamily="34" charset="0"/>
                </a:rPr>
                <a:t>(3) S </a:t>
              </a:r>
              <a:r>
                <a:rPr lang="vi-VN" sz="2300" i="1" dirty="0">
                  <a:solidFill>
                    <a:schemeClr val="accent4">
                      <a:lumMod val="50000"/>
                    </a:schemeClr>
                  </a:solidFill>
                  <a:latin typeface="Arial" panose="020B0604020202020204" pitchFamily="34" charset="0"/>
                  <a:cs typeface="Arial" panose="020B0604020202020204" pitchFamily="34" charset="0"/>
                </a:rPr>
                <a:t>là/không là</a:t>
              </a:r>
              <a:r>
                <a:rPr lang="vi-VN" sz="2300" dirty="0">
                  <a:latin typeface="Arial" panose="020B0604020202020204" pitchFamily="34" charset="0"/>
                  <a:cs typeface="Arial" panose="020B0604020202020204" pitchFamily="34" charset="0"/>
                </a:rPr>
                <a:t> P</a:t>
              </a:r>
              <a:endParaRPr sz="2300"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9797A14D-AABC-8D43-988E-F857B4AD8E97}"/>
                </a:ext>
              </a:extLst>
            </p:cNvPr>
            <p:cNvCxnSpPr>
              <a:cxnSpLocks/>
            </p:cNvCxnSpPr>
            <p:nvPr/>
          </p:nvCxnSpPr>
          <p:spPr>
            <a:xfrm>
              <a:off x="1571098" y="2806995"/>
              <a:ext cx="1802982" cy="0"/>
            </a:xfrm>
            <a:prstGeom prst="line">
              <a:avLst/>
            </a:prstGeom>
          </p:spPr>
          <p:style>
            <a:lnRef idx="2">
              <a:schemeClr val="dk1"/>
            </a:lnRef>
            <a:fillRef idx="0">
              <a:schemeClr val="dk1"/>
            </a:fillRef>
            <a:effectRef idx="1">
              <a:schemeClr val="dk1"/>
            </a:effectRef>
            <a:fontRef idx="minor">
              <a:schemeClr val="tx1"/>
            </a:fontRef>
          </p:style>
        </p:cxnSp>
      </p:grpSp>
      <p:grpSp>
        <p:nvGrpSpPr>
          <p:cNvPr id="29" name="Group 28">
            <a:extLst>
              <a:ext uri="{FF2B5EF4-FFF2-40B4-BE49-F238E27FC236}">
                <a16:creationId xmlns:a16="http://schemas.microsoft.com/office/drawing/2014/main" id="{3DDA3975-6022-B54D-8096-19C1F3A0747B}"/>
              </a:ext>
            </a:extLst>
          </p:cNvPr>
          <p:cNvGrpSpPr/>
          <p:nvPr/>
        </p:nvGrpSpPr>
        <p:grpSpPr>
          <a:xfrm>
            <a:off x="489098" y="3785191"/>
            <a:ext cx="4146698" cy="2424222"/>
            <a:chOff x="489098" y="3785191"/>
            <a:chExt cx="4146698" cy="2424222"/>
          </a:xfrm>
        </p:grpSpPr>
        <p:sp>
          <p:nvSpPr>
            <p:cNvPr id="8" name="Rectangle 7">
              <a:extLst>
                <a:ext uri="{FF2B5EF4-FFF2-40B4-BE49-F238E27FC236}">
                  <a16:creationId xmlns:a16="http://schemas.microsoft.com/office/drawing/2014/main" id="{2BACDF3B-1194-C541-9B13-5E9CB98F1B23}"/>
                </a:ext>
              </a:extLst>
            </p:cNvPr>
            <p:cNvSpPr/>
            <p:nvPr/>
          </p:nvSpPr>
          <p:spPr>
            <a:xfrm>
              <a:off x="489098" y="3785191"/>
              <a:ext cx="4146698" cy="2424222"/>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180000" tIns="216000" rIns="108000" bIns="216000" rtlCol="0" anchor="t"/>
            <a:lstStyle/>
            <a:p>
              <a:pPr>
                <a:spcBef>
                  <a:spcPts val="600"/>
                </a:spcBef>
                <a:spcAft>
                  <a:spcPts val="600"/>
                </a:spcAft>
              </a:pPr>
              <a:r>
                <a:rPr lang="vi-VN" sz="2300" b="1" dirty="0">
                  <a:solidFill>
                    <a:srgbClr val="0070C0"/>
                  </a:solidFill>
                  <a:latin typeface="Arial" panose="020B0604020202020204" pitchFamily="34" charset="0"/>
                  <a:cs typeface="Arial" panose="020B0604020202020204" pitchFamily="34" charset="0"/>
                </a:rPr>
                <a:t>Kiểu cấu trúc logic II</a:t>
              </a:r>
            </a:p>
            <a:p>
              <a:pPr algn="ctr">
                <a:spcBef>
                  <a:spcPts val="600"/>
                </a:spcBef>
                <a:spcAft>
                  <a:spcPts val="600"/>
                </a:spcAft>
              </a:pPr>
              <a:r>
                <a:rPr lang="vi-VN" sz="2300" dirty="0">
                  <a:latin typeface="Arial" panose="020B0604020202020204" pitchFamily="34" charset="0"/>
                  <a:cs typeface="Arial" panose="020B0604020202020204" pitchFamily="34" charset="0"/>
                </a:rPr>
                <a:t>(1) P </a:t>
              </a:r>
              <a:r>
                <a:rPr lang="vi-VN" sz="2300" i="1" dirty="0">
                  <a:solidFill>
                    <a:schemeClr val="accent4">
                      <a:lumMod val="50000"/>
                    </a:schemeClr>
                  </a:solidFill>
                  <a:latin typeface="Arial" panose="020B0604020202020204" pitchFamily="34" charset="0"/>
                  <a:cs typeface="Arial" panose="020B0604020202020204" pitchFamily="34" charset="0"/>
                </a:rPr>
                <a:t>là/không là </a:t>
              </a:r>
              <a:r>
                <a:rPr lang="vi-VN" sz="2300" dirty="0">
                  <a:latin typeface="Arial" panose="020B0604020202020204" pitchFamily="34" charset="0"/>
                  <a:cs typeface="Arial" panose="020B0604020202020204" pitchFamily="34" charset="0"/>
                </a:rPr>
                <a:t>M</a:t>
              </a:r>
            </a:p>
            <a:p>
              <a:pPr algn="ctr">
                <a:spcBef>
                  <a:spcPts val="600"/>
                </a:spcBef>
                <a:spcAft>
                  <a:spcPts val="600"/>
                </a:spcAft>
              </a:pPr>
              <a:r>
                <a:rPr lang="vi-VN" sz="2300" dirty="0">
                  <a:latin typeface="Arial" panose="020B0604020202020204" pitchFamily="34" charset="0"/>
                  <a:cs typeface="Arial" panose="020B0604020202020204" pitchFamily="34" charset="0"/>
                </a:rPr>
                <a:t>(2) S </a:t>
              </a:r>
              <a:r>
                <a:rPr lang="vi-VN" sz="2300" i="1" dirty="0">
                  <a:solidFill>
                    <a:schemeClr val="accent4">
                      <a:lumMod val="50000"/>
                    </a:schemeClr>
                  </a:solidFill>
                  <a:latin typeface="Arial" panose="020B0604020202020204" pitchFamily="34" charset="0"/>
                  <a:cs typeface="Arial" panose="020B0604020202020204" pitchFamily="34" charset="0"/>
                </a:rPr>
                <a:t>là/không là </a:t>
              </a:r>
              <a:r>
                <a:rPr lang="vi-VN" sz="2300" dirty="0">
                  <a:latin typeface="Arial" panose="020B0604020202020204" pitchFamily="34" charset="0"/>
                  <a:cs typeface="Arial" panose="020B0604020202020204" pitchFamily="34" charset="0"/>
                </a:rPr>
                <a:t>M</a:t>
              </a:r>
            </a:p>
            <a:p>
              <a:pPr algn="ctr">
                <a:spcBef>
                  <a:spcPts val="600"/>
                </a:spcBef>
                <a:spcAft>
                  <a:spcPts val="600"/>
                </a:spcAft>
              </a:pPr>
              <a:r>
                <a:rPr lang="vi-VN" sz="2300" dirty="0">
                  <a:latin typeface="Arial" panose="020B0604020202020204" pitchFamily="34" charset="0"/>
                  <a:cs typeface="Arial" panose="020B0604020202020204" pitchFamily="34" charset="0"/>
                </a:rPr>
                <a:t>(3) S </a:t>
              </a:r>
              <a:r>
                <a:rPr lang="vi-VN" sz="2300" i="1" dirty="0">
                  <a:solidFill>
                    <a:schemeClr val="accent4">
                      <a:lumMod val="50000"/>
                    </a:schemeClr>
                  </a:solidFill>
                  <a:latin typeface="Arial" panose="020B0604020202020204" pitchFamily="34" charset="0"/>
                  <a:cs typeface="Arial" panose="020B0604020202020204" pitchFamily="34" charset="0"/>
                </a:rPr>
                <a:t>là/không là</a:t>
              </a:r>
              <a:r>
                <a:rPr lang="vi-VN" sz="2300" dirty="0">
                  <a:latin typeface="Arial" panose="020B0604020202020204" pitchFamily="34" charset="0"/>
                  <a:cs typeface="Arial" panose="020B0604020202020204" pitchFamily="34" charset="0"/>
                </a:rPr>
                <a:t> P</a:t>
              </a:r>
              <a:endParaRPr sz="2300" dirty="0">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665D4F58-8E67-E440-A4E2-EC8FCA9F8697}"/>
                </a:ext>
              </a:extLst>
            </p:cNvPr>
            <p:cNvCxnSpPr>
              <a:cxnSpLocks/>
            </p:cNvCxnSpPr>
            <p:nvPr/>
          </p:nvCxnSpPr>
          <p:spPr>
            <a:xfrm>
              <a:off x="1571098" y="5422605"/>
              <a:ext cx="1802982" cy="0"/>
            </a:xfrm>
            <a:prstGeom prst="line">
              <a:avLst/>
            </a:prstGeom>
          </p:spPr>
          <p:style>
            <a:lnRef idx="2">
              <a:schemeClr val="dk1"/>
            </a:lnRef>
            <a:fillRef idx="0">
              <a:schemeClr val="dk1"/>
            </a:fillRef>
            <a:effectRef idx="1">
              <a:schemeClr val="dk1"/>
            </a:effectRef>
            <a:fontRef idx="minor">
              <a:schemeClr val="tx1"/>
            </a:fontRef>
          </p:style>
        </p:cxnSp>
      </p:grpSp>
      <p:grpSp>
        <p:nvGrpSpPr>
          <p:cNvPr id="28" name="Group 27">
            <a:extLst>
              <a:ext uri="{FF2B5EF4-FFF2-40B4-BE49-F238E27FC236}">
                <a16:creationId xmlns:a16="http://schemas.microsoft.com/office/drawing/2014/main" id="{EB6DE94B-E91D-1C42-BB7B-57EDA2675127}"/>
              </a:ext>
            </a:extLst>
          </p:cNvPr>
          <p:cNvGrpSpPr/>
          <p:nvPr/>
        </p:nvGrpSpPr>
        <p:grpSpPr>
          <a:xfrm>
            <a:off x="4784651" y="1169581"/>
            <a:ext cx="6889897" cy="2424222"/>
            <a:chOff x="4784651" y="1169581"/>
            <a:chExt cx="6889897" cy="2424222"/>
          </a:xfrm>
        </p:grpSpPr>
        <p:sp>
          <p:nvSpPr>
            <p:cNvPr id="20" name="Rectangle 19">
              <a:extLst>
                <a:ext uri="{FF2B5EF4-FFF2-40B4-BE49-F238E27FC236}">
                  <a16:creationId xmlns:a16="http://schemas.microsoft.com/office/drawing/2014/main" id="{A97334EE-0AAC-374D-AD65-E392A47062A9}"/>
                </a:ext>
              </a:extLst>
            </p:cNvPr>
            <p:cNvSpPr/>
            <p:nvPr/>
          </p:nvSpPr>
          <p:spPr>
            <a:xfrm>
              <a:off x="4784651" y="1169581"/>
              <a:ext cx="6889897" cy="2424222"/>
            </a:xfrm>
            <a:prstGeom prst="rect">
              <a:avLst/>
            </a:prstGeom>
            <a:pattFill prst="lgGrid">
              <a:fgClr>
                <a:schemeClr val="accent2">
                  <a:lumMod val="20000"/>
                  <a:lumOff val="80000"/>
                </a:schemeClr>
              </a:fgClr>
              <a:bgClr>
                <a:schemeClr val="bg1"/>
              </a:bgClr>
            </a:patt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396000" rtlCol="0" anchor="ctr"/>
            <a:lstStyle/>
            <a:p>
              <a:pPr>
                <a:spcBef>
                  <a:spcPts val="400"/>
                </a:spcBef>
                <a:spcAft>
                  <a:spcPts val="400"/>
                </a:spcAft>
              </a:pPr>
              <a:r>
                <a:rPr lang="vi-VN" sz="2300" b="1" i="1" dirty="0">
                  <a:solidFill>
                    <a:srgbClr val="0070C0"/>
                  </a:solidFill>
                  <a:latin typeface="Arial" panose="020B0604020202020204" pitchFamily="34" charset="0"/>
                  <a:cs typeface="Arial" panose="020B0604020202020204" pitchFamily="34" charset="0"/>
                </a:rPr>
                <a:t>Ví dụ kiểu cấu trúc logic I</a:t>
              </a:r>
            </a:p>
            <a:p>
              <a:pPr>
                <a:spcBef>
                  <a:spcPts val="400"/>
                </a:spcBef>
                <a:spcAft>
                  <a:spcPts val="400"/>
                </a:spcAft>
              </a:pPr>
              <a:r>
                <a:rPr lang="vi-VN" sz="2300" dirty="0">
                  <a:latin typeface="Arial" panose="020B0604020202020204" pitchFamily="34" charset="0"/>
                  <a:cs typeface="Arial" panose="020B0604020202020204" pitchFamily="34" charset="0"/>
                </a:rPr>
                <a:t>(1) Mọi khoa học đều có phương pháp nghiên cứu riêng.</a:t>
              </a:r>
            </a:p>
            <a:p>
              <a:pPr>
                <a:spcBef>
                  <a:spcPts val="400"/>
                </a:spcBef>
                <a:spcAft>
                  <a:spcPts val="400"/>
                </a:spcAft>
              </a:pPr>
              <a:r>
                <a:rPr lang="vi-VN" sz="2300" dirty="0">
                  <a:latin typeface="Arial" panose="020B0604020202020204" pitchFamily="34" charset="0"/>
                  <a:cs typeface="Arial" panose="020B0604020202020204" pitchFamily="34" charset="0"/>
                </a:rPr>
                <a:t>(2) Sử học là một môn khoa học.</a:t>
              </a:r>
            </a:p>
            <a:p>
              <a:pPr>
                <a:spcBef>
                  <a:spcPts val="400"/>
                </a:spcBef>
                <a:spcAft>
                  <a:spcPts val="400"/>
                </a:spcAft>
              </a:pPr>
              <a:r>
                <a:rPr lang="vi-VN" sz="2300" dirty="0">
                  <a:latin typeface="Arial" panose="020B0604020202020204" pitchFamily="34" charset="0"/>
                  <a:cs typeface="Arial" panose="020B0604020202020204" pitchFamily="34" charset="0"/>
                </a:rPr>
                <a:t>(3) Sử học có phương pháp nghiên cứu riêng.</a:t>
              </a:r>
              <a:endParaRPr sz="2300" dirty="0">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68355FE9-41EA-A244-B718-F00F472576DE}"/>
                </a:ext>
              </a:extLst>
            </p:cNvPr>
            <p:cNvCxnSpPr/>
            <p:nvPr/>
          </p:nvCxnSpPr>
          <p:spPr>
            <a:xfrm>
              <a:off x="5295014" y="2998381"/>
              <a:ext cx="4231758" cy="0"/>
            </a:xfrm>
            <a:prstGeom prst="line">
              <a:avLst/>
            </a:prstGeom>
          </p:spPr>
          <p:style>
            <a:lnRef idx="2">
              <a:schemeClr val="dk1"/>
            </a:lnRef>
            <a:fillRef idx="0">
              <a:schemeClr val="dk1"/>
            </a:fillRef>
            <a:effectRef idx="1">
              <a:schemeClr val="dk1"/>
            </a:effectRef>
            <a:fontRef idx="minor">
              <a:schemeClr val="tx1"/>
            </a:fontRef>
          </p:style>
        </p:cxnSp>
      </p:grpSp>
      <p:grpSp>
        <p:nvGrpSpPr>
          <p:cNvPr id="30" name="Group 29">
            <a:extLst>
              <a:ext uri="{FF2B5EF4-FFF2-40B4-BE49-F238E27FC236}">
                <a16:creationId xmlns:a16="http://schemas.microsoft.com/office/drawing/2014/main" id="{955F4E92-5A37-2541-BA62-F5EFD19D63C1}"/>
              </a:ext>
            </a:extLst>
          </p:cNvPr>
          <p:cNvGrpSpPr/>
          <p:nvPr/>
        </p:nvGrpSpPr>
        <p:grpSpPr>
          <a:xfrm>
            <a:off x="4784651" y="3785191"/>
            <a:ext cx="6889897" cy="2424222"/>
            <a:chOff x="4784651" y="3785191"/>
            <a:chExt cx="6889897" cy="2424222"/>
          </a:xfrm>
        </p:grpSpPr>
        <p:sp>
          <p:nvSpPr>
            <p:cNvPr id="23" name="Rectangle 22">
              <a:extLst>
                <a:ext uri="{FF2B5EF4-FFF2-40B4-BE49-F238E27FC236}">
                  <a16:creationId xmlns:a16="http://schemas.microsoft.com/office/drawing/2014/main" id="{A92530BC-99BF-5043-AB1D-571A94ED4CB9}"/>
                </a:ext>
              </a:extLst>
            </p:cNvPr>
            <p:cNvSpPr/>
            <p:nvPr/>
          </p:nvSpPr>
          <p:spPr>
            <a:xfrm>
              <a:off x="4784651" y="3785191"/>
              <a:ext cx="6889897" cy="2424222"/>
            </a:xfrm>
            <a:prstGeom prst="rect">
              <a:avLst/>
            </a:prstGeom>
            <a:pattFill prst="lgGrid">
              <a:fgClr>
                <a:schemeClr val="accent2">
                  <a:lumMod val="20000"/>
                  <a:lumOff val="80000"/>
                </a:schemeClr>
              </a:fgClr>
              <a:bgClr>
                <a:schemeClr val="bg1"/>
              </a:bgClr>
            </a:patt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396000" rtlCol="0" anchor="ctr"/>
            <a:lstStyle/>
            <a:p>
              <a:pPr>
                <a:spcBef>
                  <a:spcPts val="400"/>
                </a:spcBef>
                <a:spcAft>
                  <a:spcPts val="400"/>
                </a:spcAft>
              </a:pPr>
              <a:r>
                <a:rPr lang="vi-VN" sz="2300" b="1" i="1" dirty="0">
                  <a:solidFill>
                    <a:srgbClr val="0070C0"/>
                  </a:solidFill>
                  <a:latin typeface="Arial" panose="020B0604020202020204" pitchFamily="34" charset="0"/>
                  <a:cs typeface="Arial" panose="020B0604020202020204" pitchFamily="34" charset="0"/>
                </a:rPr>
                <a:t>Ví dụ kiểu cấu trúc logic II</a:t>
              </a:r>
            </a:p>
            <a:p>
              <a:pPr>
                <a:spcBef>
                  <a:spcPts val="400"/>
                </a:spcBef>
                <a:spcAft>
                  <a:spcPts val="400"/>
                </a:spcAft>
              </a:pPr>
              <a:r>
                <a:rPr lang="vi-VN" sz="2300" dirty="0">
                  <a:latin typeface="Arial" panose="020B0604020202020204" pitchFamily="34" charset="0"/>
                  <a:cs typeface="Arial" panose="020B0604020202020204" pitchFamily="34" charset="0"/>
                </a:rPr>
                <a:t>(1) Mọi cái gối đều là những vật mềm.</a:t>
              </a:r>
            </a:p>
            <a:p>
              <a:pPr>
                <a:spcBef>
                  <a:spcPts val="400"/>
                </a:spcBef>
                <a:spcAft>
                  <a:spcPts val="400"/>
                </a:spcAft>
              </a:pPr>
              <a:r>
                <a:rPr lang="vi-VN" sz="2300" dirty="0">
                  <a:latin typeface="Arial" panose="020B0604020202020204" pitchFamily="34" charset="0"/>
                  <a:cs typeface="Arial" panose="020B0604020202020204" pitchFamily="34" charset="0"/>
                </a:rPr>
                <a:t>(2) Đá không phải là những vật mềm.</a:t>
              </a:r>
            </a:p>
            <a:p>
              <a:pPr>
                <a:spcBef>
                  <a:spcPts val="400"/>
                </a:spcBef>
                <a:spcAft>
                  <a:spcPts val="400"/>
                </a:spcAft>
              </a:pPr>
              <a:r>
                <a:rPr lang="vi-VN" sz="2300" dirty="0">
                  <a:latin typeface="Arial" panose="020B0604020202020204" pitchFamily="34" charset="0"/>
                  <a:cs typeface="Arial" panose="020B0604020202020204" pitchFamily="34" charset="0"/>
                </a:rPr>
                <a:t>(3) Đá không phải là gối.</a:t>
              </a:r>
              <a:endParaRPr sz="2300"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D0D9ED6F-FA77-E04D-A25F-C1709A639271}"/>
                </a:ext>
              </a:extLst>
            </p:cNvPr>
            <p:cNvCxnSpPr/>
            <p:nvPr/>
          </p:nvCxnSpPr>
          <p:spPr>
            <a:xfrm>
              <a:off x="5372985" y="5443870"/>
              <a:ext cx="4231758"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87921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heckerboard(across)">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checkerboard(across)">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checkerboard(across)">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279605-F1BC-FA4E-B90B-3809417B57C2}"/>
              </a:ext>
            </a:extLst>
          </p:cNvPr>
          <p:cNvSpPr/>
          <p:nvPr/>
        </p:nvSpPr>
        <p:spPr>
          <a:xfrm>
            <a:off x="467833" y="191389"/>
            <a:ext cx="11206715" cy="808074"/>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CÁC CẤU TRÚC CỦA LUẬN CỨ NHẤT QUYẾT</a:t>
            </a:r>
            <a:endParaRPr sz="2300" b="1" dirty="0">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0E4085E5-9405-1B41-AB10-051E7A99203B}"/>
              </a:ext>
            </a:extLst>
          </p:cNvPr>
          <p:cNvGrpSpPr/>
          <p:nvPr/>
        </p:nvGrpSpPr>
        <p:grpSpPr>
          <a:xfrm>
            <a:off x="467833" y="1244005"/>
            <a:ext cx="4444439" cy="2424222"/>
            <a:chOff x="-1070359" y="1095157"/>
            <a:chExt cx="4444439" cy="2424222"/>
          </a:xfrm>
          <a:blipFill>
            <a:blip r:embed="rId3"/>
            <a:stretch>
              <a:fillRect/>
            </a:stretch>
          </a:blipFill>
        </p:grpSpPr>
        <p:sp>
          <p:nvSpPr>
            <p:cNvPr id="31" name="Rectangle 30">
              <a:extLst>
                <a:ext uri="{FF2B5EF4-FFF2-40B4-BE49-F238E27FC236}">
                  <a16:creationId xmlns:a16="http://schemas.microsoft.com/office/drawing/2014/main" id="{973C367F-B438-C740-A57D-B174172D469A}"/>
                </a:ext>
              </a:extLst>
            </p:cNvPr>
            <p:cNvSpPr/>
            <p:nvPr/>
          </p:nvSpPr>
          <p:spPr>
            <a:xfrm>
              <a:off x="-1070359" y="1095157"/>
              <a:ext cx="4146698" cy="2424222"/>
            </a:xfrm>
            <a:prstGeom prst="rect">
              <a:avLst/>
            </a:prstGeom>
            <a:grp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288000" tIns="216000" rIns="108000" bIns="216000" rtlCol="0" anchor="t"/>
            <a:lstStyle/>
            <a:p>
              <a:pPr>
                <a:spcBef>
                  <a:spcPts val="600"/>
                </a:spcBef>
                <a:spcAft>
                  <a:spcPts val="600"/>
                </a:spcAft>
              </a:pPr>
              <a:r>
                <a:rPr lang="vi-VN" sz="2300" b="1" dirty="0">
                  <a:solidFill>
                    <a:srgbClr val="0070C0"/>
                  </a:solidFill>
                  <a:latin typeface="Arial" panose="020B0604020202020204" pitchFamily="34" charset="0"/>
                  <a:cs typeface="Arial" panose="020B0604020202020204" pitchFamily="34" charset="0"/>
                </a:rPr>
                <a:t>Kiểu cấu trúc logic III</a:t>
              </a:r>
            </a:p>
            <a:p>
              <a:pPr algn="ctr">
                <a:spcBef>
                  <a:spcPts val="600"/>
                </a:spcBef>
                <a:spcAft>
                  <a:spcPts val="600"/>
                </a:spcAft>
              </a:pPr>
              <a:r>
                <a:rPr lang="vi-VN" sz="2300" dirty="0">
                  <a:latin typeface="Arial" panose="020B0604020202020204" pitchFamily="34" charset="0"/>
                  <a:cs typeface="Arial" panose="020B0604020202020204" pitchFamily="34" charset="0"/>
                </a:rPr>
                <a:t>(1) M </a:t>
              </a:r>
              <a:r>
                <a:rPr lang="vi-VN" sz="2300" i="1" dirty="0">
                  <a:solidFill>
                    <a:schemeClr val="accent4">
                      <a:lumMod val="50000"/>
                    </a:schemeClr>
                  </a:solidFill>
                  <a:latin typeface="Arial" panose="020B0604020202020204" pitchFamily="34" charset="0"/>
                  <a:cs typeface="Arial" panose="020B0604020202020204" pitchFamily="34" charset="0"/>
                </a:rPr>
                <a:t>là/không là </a:t>
              </a:r>
              <a:r>
                <a:rPr lang="vi-VN" sz="2300" dirty="0">
                  <a:latin typeface="Arial" panose="020B0604020202020204" pitchFamily="34" charset="0"/>
                  <a:cs typeface="Arial" panose="020B0604020202020204" pitchFamily="34" charset="0"/>
                </a:rPr>
                <a:t>P</a:t>
              </a:r>
            </a:p>
            <a:p>
              <a:pPr algn="ctr">
                <a:spcBef>
                  <a:spcPts val="600"/>
                </a:spcBef>
                <a:spcAft>
                  <a:spcPts val="600"/>
                </a:spcAft>
              </a:pPr>
              <a:r>
                <a:rPr lang="vi-VN" sz="2300" dirty="0">
                  <a:latin typeface="Arial" panose="020B0604020202020204" pitchFamily="34" charset="0"/>
                  <a:cs typeface="Arial" panose="020B0604020202020204" pitchFamily="34" charset="0"/>
                </a:rPr>
                <a:t>(2) M </a:t>
              </a:r>
              <a:r>
                <a:rPr lang="vi-VN" sz="2300" i="1" dirty="0">
                  <a:solidFill>
                    <a:schemeClr val="accent4">
                      <a:lumMod val="50000"/>
                    </a:schemeClr>
                  </a:solidFill>
                  <a:latin typeface="Arial" panose="020B0604020202020204" pitchFamily="34" charset="0"/>
                  <a:cs typeface="Arial" panose="020B0604020202020204" pitchFamily="34" charset="0"/>
                </a:rPr>
                <a:t>là/không là </a:t>
              </a:r>
              <a:r>
                <a:rPr lang="vi-VN" sz="2300" dirty="0">
                  <a:latin typeface="Arial" panose="020B0604020202020204" pitchFamily="34" charset="0"/>
                  <a:cs typeface="Arial" panose="020B0604020202020204" pitchFamily="34" charset="0"/>
                </a:rPr>
                <a:t>S</a:t>
              </a:r>
            </a:p>
            <a:p>
              <a:pPr algn="ctr">
                <a:spcBef>
                  <a:spcPts val="600"/>
                </a:spcBef>
                <a:spcAft>
                  <a:spcPts val="600"/>
                </a:spcAft>
              </a:pPr>
              <a:r>
                <a:rPr lang="vi-VN" sz="2300" dirty="0">
                  <a:latin typeface="Arial" panose="020B0604020202020204" pitchFamily="34" charset="0"/>
                  <a:cs typeface="Arial" panose="020B0604020202020204" pitchFamily="34" charset="0"/>
                </a:rPr>
                <a:t>(3) S </a:t>
              </a:r>
              <a:r>
                <a:rPr lang="vi-VN" sz="2300" i="1" dirty="0">
                  <a:solidFill>
                    <a:schemeClr val="accent4">
                      <a:lumMod val="50000"/>
                    </a:schemeClr>
                  </a:solidFill>
                  <a:latin typeface="Arial" panose="020B0604020202020204" pitchFamily="34" charset="0"/>
                  <a:cs typeface="Arial" panose="020B0604020202020204" pitchFamily="34" charset="0"/>
                </a:rPr>
                <a:t>là/không là</a:t>
              </a:r>
              <a:r>
                <a:rPr lang="vi-VN" sz="2300" dirty="0">
                  <a:latin typeface="Arial" panose="020B0604020202020204" pitchFamily="34" charset="0"/>
                  <a:cs typeface="Arial" panose="020B0604020202020204" pitchFamily="34" charset="0"/>
                </a:rPr>
                <a:t> P</a:t>
              </a:r>
              <a:endParaRPr sz="2300" dirty="0">
                <a:latin typeface="Arial" panose="020B060402020202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id="{B395C19B-AC5F-5F4D-98E1-A87A33372AD8}"/>
                </a:ext>
              </a:extLst>
            </p:cNvPr>
            <p:cNvCxnSpPr>
              <a:cxnSpLocks/>
            </p:cNvCxnSpPr>
            <p:nvPr/>
          </p:nvCxnSpPr>
          <p:spPr>
            <a:xfrm>
              <a:off x="1536503" y="2825607"/>
              <a:ext cx="1837577" cy="0"/>
            </a:xfrm>
            <a:prstGeom prst="line">
              <a:avLst/>
            </a:prstGeom>
            <a:grpFill/>
          </p:spPr>
          <p:style>
            <a:lnRef idx="2">
              <a:schemeClr val="dk1"/>
            </a:lnRef>
            <a:fillRef idx="0">
              <a:schemeClr val="dk1"/>
            </a:fillRef>
            <a:effectRef idx="1">
              <a:schemeClr val="dk1"/>
            </a:effectRef>
            <a:fontRef idx="minor">
              <a:schemeClr val="tx1"/>
            </a:fontRef>
          </p:style>
        </p:cxnSp>
      </p:grpSp>
      <p:grpSp>
        <p:nvGrpSpPr>
          <p:cNvPr id="39" name="Group 38">
            <a:extLst>
              <a:ext uri="{FF2B5EF4-FFF2-40B4-BE49-F238E27FC236}">
                <a16:creationId xmlns:a16="http://schemas.microsoft.com/office/drawing/2014/main" id="{D55CA3B0-C8F2-3F4E-B4ED-A03D47C0B2CC}"/>
              </a:ext>
            </a:extLst>
          </p:cNvPr>
          <p:cNvGrpSpPr/>
          <p:nvPr/>
        </p:nvGrpSpPr>
        <p:grpSpPr>
          <a:xfrm>
            <a:off x="4912272" y="1244005"/>
            <a:ext cx="6889897" cy="2424222"/>
            <a:chOff x="4784651" y="1190851"/>
            <a:chExt cx="6889897" cy="2424222"/>
          </a:xfrm>
          <a:blipFill>
            <a:blip r:embed="rId4"/>
            <a:stretch>
              <a:fillRect/>
            </a:stretch>
          </a:blipFill>
        </p:grpSpPr>
        <p:sp>
          <p:nvSpPr>
            <p:cNvPr id="37" name="Rectangle 36">
              <a:extLst>
                <a:ext uri="{FF2B5EF4-FFF2-40B4-BE49-F238E27FC236}">
                  <a16:creationId xmlns:a16="http://schemas.microsoft.com/office/drawing/2014/main" id="{B42E0D06-DDDD-394A-9393-C6C2B65F9DF9}"/>
                </a:ext>
              </a:extLst>
            </p:cNvPr>
            <p:cNvSpPr/>
            <p:nvPr/>
          </p:nvSpPr>
          <p:spPr>
            <a:xfrm>
              <a:off x="4784651" y="1190851"/>
              <a:ext cx="6889897" cy="2424222"/>
            </a:xfrm>
            <a:prstGeom prst="rect">
              <a:avLst/>
            </a:prstGeom>
            <a:blipFill>
              <a:blip r:embed="rId5"/>
              <a:stretch>
                <a:fillRect/>
              </a:stretch>
            </a:bli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936000" rtlCol="0" anchor="ctr"/>
            <a:lstStyle/>
            <a:p>
              <a:pPr>
                <a:spcBef>
                  <a:spcPts val="400"/>
                </a:spcBef>
                <a:spcAft>
                  <a:spcPts val="400"/>
                </a:spcAft>
              </a:pPr>
              <a:r>
                <a:rPr lang="vi-VN" sz="2300" b="1" i="1" dirty="0">
                  <a:solidFill>
                    <a:srgbClr val="0070C0"/>
                  </a:solidFill>
                  <a:latin typeface="Arial" panose="020B0604020202020204" pitchFamily="34" charset="0"/>
                  <a:cs typeface="Arial" panose="020B0604020202020204" pitchFamily="34" charset="0"/>
                </a:rPr>
                <a:t>Ví dụ kiểu cấu trúc logic III</a:t>
              </a:r>
            </a:p>
            <a:p>
              <a:pPr>
                <a:spcBef>
                  <a:spcPts val="400"/>
                </a:spcBef>
                <a:spcAft>
                  <a:spcPts val="400"/>
                </a:spcAft>
              </a:pPr>
              <a:r>
                <a:rPr lang="vi-VN" sz="2300" dirty="0">
                  <a:latin typeface="Arial" panose="020B0604020202020204" pitchFamily="34" charset="0"/>
                  <a:cs typeface="Arial" panose="020B0604020202020204" pitchFamily="34" charset="0"/>
                </a:rPr>
                <a:t>(1) Mọi triết gia là người thích biện luận.</a:t>
              </a:r>
            </a:p>
            <a:p>
              <a:pPr>
                <a:spcBef>
                  <a:spcPts val="400"/>
                </a:spcBef>
                <a:spcAft>
                  <a:spcPts val="400"/>
                </a:spcAft>
              </a:pPr>
              <a:r>
                <a:rPr lang="vi-VN" sz="2300" dirty="0">
                  <a:latin typeface="Arial" panose="020B0604020202020204" pitchFamily="34" charset="0"/>
                  <a:cs typeface="Arial" panose="020B0604020202020204" pitchFamily="34" charset="0"/>
                </a:rPr>
                <a:t>(2) Mọi triết gia là giáo sư.</a:t>
              </a:r>
            </a:p>
            <a:p>
              <a:pPr>
                <a:spcBef>
                  <a:spcPts val="400"/>
                </a:spcBef>
                <a:spcAft>
                  <a:spcPts val="400"/>
                </a:spcAft>
              </a:pPr>
              <a:r>
                <a:rPr lang="vi-VN" sz="2300" dirty="0">
                  <a:latin typeface="Arial" panose="020B0604020202020204" pitchFamily="34" charset="0"/>
                  <a:cs typeface="Arial" panose="020B0604020202020204" pitchFamily="34" charset="0"/>
                </a:rPr>
                <a:t>(3) Mọi giáo sư là người thích biện luận.</a:t>
              </a:r>
              <a:endParaRPr sz="2300" dirty="0">
                <a:latin typeface="Arial" panose="020B0604020202020204" pitchFamily="34" charset="0"/>
                <a:cs typeface="Arial" panose="020B0604020202020204" pitchFamily="34" charset="0"/>
              </a:endParaRPr>
            </a:p>
          </p:txBody>
        </p:sp>
        <p:cxnSp>
          <p:nvCxnSpPr>
            <p:cNvPr id="38" name="Straight Connector 37">
              <a:extLst>
                <a:ext uri="{FF2B5EF4-FFF2-40B4-BE49-F238E27FC236}">
                  <a16:creationId xmlns:a16="http://schemas.microsoft.com/office/drawing/2014/main" id="{B895EB62-79BD-F845-8E88-CCF0CB1749BA}"/>
                </a:ext>
              </a:extLst>
            </p:cNvPr>
            <p:cNvCxnSpPr/>
            <p:nvPr/>
          </p:nvCxnSpPr>
          <p:spPr>
            <a:xfrm>
              <a:off x="5840817" y="2846877"/>
              <a:ext cx="4231758" cy="0"/>
            </a:xfrm>
            <a:prstGeom prst="line">
              <a:avLst/>
            </a:prstGeom>
            <a:grpFill/>
          </p:spPr>
          <p:style>
            <a:lnRef idx="2">
              <a:schemeClr val="dk1"/>
            </a:lnRef>
            <a:fillRef idx="0">
              <a:schemeClr val="dk1"/>
            </a:fillRef>
            <a:effectRef idx="1">
              <a:schemeClr val="dk1"/>
            </a:effectRef>
            <a:fontRef idx="minor">
              <a:schemeClr val="tx1"/>
            </a:fontRef>
          </p:style>
        </p:cxnSp>
      </p:grpSp>
      <p:grpSp>
        <p:nvGrpSpPr>
          <p:cNvPr id="43" name="Group 42">
            <a:extLst>
              <a:ext uri="{FF2B5EF4-FFF2-40B4-BE49-F238E27FC236}">
                <a16:creationId xmlns:a16="http://schemas.microsoft.com/office/drawing/2014/main" id="{77168A61-04D0-7D40-9E99-1DFF5C9A4DC9}"/>
              </a:ext>
            </a:extLst>
          </p:cNvPr>
          <p:cNvGrpSpPr/>
          <p:nvPr/>
        </p:nvGrpSpPr>
        <p:grpSpPr>
          <a:xfrm>
            <a:off x="372140" y="3912769"/>
            <a:ext cx="4118344" cy="2426875"/>
            <a:chOff x="1552355" y="3912769"/>
            <a:chExt cx="4118344" cy="2426875"/>
          </a:xfrm>
        </p:grpSpPr>
        <p:sp>
          <p:nvSpPr>
            <p:cNvPr id="40" name="Rectangle 39">
              <a:extLst>
                <a:ext uri="{FF2B5EF4-FFF2-40B4-BE49-F238E27FC236}">
                  <a16:creationId xmlns:a16="http://schemas.microsoft.com/office/drawing/2014/main" id="{117B97DD-A11A-654A-A5A8-9C6B2CA67AF3}"/>
                </a:ext>
              </a:extLst>
            </p:cNvPr>
            <p:cNvSpPr/>
            <p:nvPr/>
          </p:nvSpPr>
          <p:spPr>
            <a:xfrm>
              <a:off x="1552355" y="3912769"/>
              <a:ext cx="4118344" cy="2426875"/>
            </a:xfrm>
            <a:prstGeom prst="rect">
              <a:avLst/>
            </a:prstGeom>
            <a:blipFill>
              <a:blip r:embed="rId3"/>
              <a:stretch>
                <a:fillRect/>
              </a:stretch>
            </a:blip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288000" tIns="216000" rIns="108000" bIns="216000" rtlCol="0" anchor="t"/>
            <a:lstStyle/>
            <a:p>
              <a:pPr>
                <a:spcBef>
                  <a:spcPts val="600"/>
                </a:spcBef>
                <a:spcAft>
                  <a:spcPts val="600"/>
                </a:spcAft>
              </a:pPr>
              <a:r>
                <a:rPr lang="vi-VN" sz="2300" b="1" dirty="0">
                  <a:solidFill>
                    <a:srgbClr val="0070C0"/>
                  </a:solidFill>
                  <a:latin typeface="Arial" panose="020B0604020202020204" pitchFamily="34" charset="0"/>
                  <a:cs typeface="Arial" panose="020B0604020202020204" pitchFamily="34" charset="0"/>
                </a:rPr>
                <a:t>Kiểu cấu trúc logic IV</a:t>
              </a:r>
            </a:p>
            <a:p>
              <a:pPr algn="ctr">
                <a:spcBef>
                  <a:spcPts val="600"/>
                </a:spcBef>
                <a:spcAft>
                  <a:spcPts val="600"/>
                </a:spcAft>
              </a:pPr>
              <a:r>
                <a:rPr lang="vi-VN" sz="2300" dirty="0">
                  <a:latin typeface="Arial" panose="020B0604020202020204" pitchFamily="34" charset="0"/>
                  <a:cs typeface="Arial" panose="020B0604020202020204" pitchFamily="34" charset="0"/>
                </a:rPr>
                <a:t>(1) P </a:t>
              </a:r>
              <a:r>
                <a:rPr lang="vi-VN" sz="2300" i="1" dirty="0">
                  <a:solidFill>
                    <a:schemeClr val="accent4">
                      <a:lumMod val="50000"/>
                    </a:schemeClr>
                  </a:solidFill>
                  <a:latin typeface="Arial" panose="020B0604020202020204" pitchFamily="34" charset="0"/>
                  <a:cs typeface="Arial" panose="020B0604020202020204" pitchFamily="34" charset="0"/>
                </a:rPr>
                <a:t>là/không là M</a:t>
              </a:r>
              <a:endParaRPr lang="vi-VN" sz="2300" dirty="0">
                <a:latin typeface="Arial" panose="020B0604020202020204" pitchFamily="34" charset="0"/>
                <a:cs typeface="Arial" panose="020B0604020202020204" pitchFamily="34" charset="0"/>
              </a:endParaRPr>
            </a:p>
            <a:p>
              <a:pPr algn="ctr">
                <a:spcBef>
                  <a:spcPts val="600"/>
                </a:spcBef>
                <a:spcAft>
                  <a:spcPts val="600"/>
                </a:spcAft>
              </a:pPr>
              <a:r>
                <a:rPr lang="vi-VN" sz="2300" dirty="0">
                  <a:latin typeface="Arial" panose="020B0604020202020204" pitchFamily="34" charset="0"/>
                  <a:cs typeface="Arial" panose="020B0604020202020204" pitchFamily="34" charset="0"/>
                </a:rPr>
                <a:t>(2) M </a:t>
              </a:r>
              <a:r>
                <a:rPr lang="vi-VN" sz="2300" i="1" dirty="0">
                  <a:solidFill>
                    <a:schemeClr val="accent4">
                      <a:lumMod val="50000"/>
                    </a:schemeClr>
                  </a:solidFill>
                  <a:latin typeface="Arial" panose="020B0604020202020204" pitchFamily="34" charset="0"/>
                  <a:cs typeface="Arial" panose="020B0604020202020204" pitchFamily="34" charset="0"/>
                </a:rPr>
                <a:t>là/không là </a:t>
              </a:r>
              <a:r>
                <a:rPr lang="vi-VN" sz="2300" dirty="0">
                  <a:latin typeface="Arial" panose="020B0604020202020204" pitchFamily="34" charset="0"/>
                  <a:cs typeface="Arial" panose="020B0604020202020204" pitchFamily="34" charset="0"/>
                </a:rPr>
                <a:t>S</a:t>
              </a:r>
            </a:p>
            <a:p>
              <a:pPr algn="ctr">
                <a:spcBef>
                  <a:spcPts val="600"/>
                </a:spcBef>
                <a:spcAft>
                  <a:spcPts val="600"/>
                </a:spcAft>
              </a:pPr>
              <a:r>
                <a:rPr lang="vi-VN" sz="2300" dirty="0">
                  <a:latin typeface="Arial" panose="020B0604020202020204" pitchFamily="34" charset="0"/>
                  <a:cs typeface="Arial" panose="020B0604020202020204" pitchFamily="34" charset="0"/>
                </a:rPr>
                <a:t>(3) S </a:t>
              </a:r>
              <a:r>
                <a:rPr lang="vi-VN" sz="2300" i="1" dirty="0">
                  <a:solidFill>
                    <a:schemeClr val="accent4">
                      <a:lumMod val="50000"/>
                    </a:schemeClr>
                  </a:solidFill>
                  <a:latin typeface="Arial" panose="020B0604020202020204" pitchFamily="34" charset="0"/>
                  <a:cs typeface="Arial" panose="020B0604020202020204" pitchFamily="34" charset="0"/>
                </a:rPr>
                <a:t>là/không là</a:t>
              </a:r>
              <a:r>
                <a:rPr lang="vi-VN" sz="2300" dirty="0">
                  <a:latin typeface="Arial" panose="020B0604020202020204" pitchFamily="34" charset="0"/>
                  <a:cs typeface="Arial" panose="020B0604020202020204" pitchFamily="34" charset="0"/>
                </a:rPr>
                <a:t> P</a:t>
              </a:r>
              <a:endParaRPr sz="2300" dirty="0">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235AD016-CA74-7E47-9F3D-315410B68420}"/>
                </a:ext>
              </a:extLst>
            </p:cNvPr>
            <p:cNvCxnSpPr>
              <a:cxnSpLocks/>
            </p:cNvCxnSpPr>
            <p:nvPr/>
          </p:nvCxnSpPr>
          <p:spPr>
            <a:xfrm>
              <a:off x="1564857" y="5419952"/>
              <a:ext cx="1983280" cy="0"/>
            </a:xfrm>
            <a:prstGeom prst="line">
              <a:avLst/>
            </a:prstGeom>
          </p:spPr>
          <p:style>
            <a:lnRef idx="2">
              <a:schemeClr val="dk1"/>
            </a:lnRef>
            <a:fillRef idx="0">
              <a:schemeClr val="dk1"/>
            </a:fillRef>
            <a:effectRef idx="1">
              <a:schemeClr val="dk1"/>
            </a:effectRef>
            <a:fontRef idx="minor">
              <a:schemeClr val="tx1"/>
            </a:fontRef>
          </p:style>
        </p:cxnSp>
      </p:grpSp>
      <p:grpSp>
        <p:nvGrpSpPr>
          <p:cNvPr id="45" name="Group 44">
            <a:extLst>
              <a:ext uri="{FF2B5EF4-FFF2-40B4-BE49-F238E27FC236}">
                <a16:creationId xmlns:a16="http://schemas.microsoft.com/office/drawing/2014/main" id="{B38A8339-1A28-7F42-9DD1-CD20B252D09E}"/>
              </a:ext>
            </a:extLst>
          </p:cNvPr>
          <p:cNvGrpSpPr/>
          <p:nvPr/>
        </p:nvGrpSpPr>
        <p:grpSpPr>
          <a:xfrm>
            <a:off x="4912271" y="3912769"/>
            <a:ext cx="6889897" cy="2424222"/>
            <a:chOff x="4784652" y="914401"/>
            <a:chExt cx="6889897" cy="2424222"/>
          </a:xfrm>
        </p:grpSpPr>
        <p:sp>
          <p:nvSpPr>
            <p:cNvPr id="46" name="Rectangle 45">
              <a:extLst>
                <a:ext uri="{FF2B5EF4-FFF2-40B4-BE49-F238E27FC236}">
                  <a16:creationId xmlns:a16="http://schemas.microsoft.com/office/drawing/2014/main" id="{DF97F853-F02B-9848-B2A6-1EEE94F21649}"/>
                </a:ext>
              </a:extLst>
            </p:cNvPr>
            <p:cNvSpPr/>
            <p:nvPr/>
          </p:nvSpPr>
          <p:spPr>
            <a:xfrm>
              <a:off x="4784652" y="914401"/>
              <a:ext cx="6889897" cy="2424222"/>
            </a:xfrm>
            <a:prstGeom prst="rect">
              <a:avLst/>
            </a:prstGeom>
            <a:blipFill>
              <a:blip r:embed="rId6"/>
              <a:stretch>
                <a:fillRect/>
              </a:stretch>
            </a:bli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396000" rtlCol="0" anchor="ctr"/>
            <a:lstStyle/>
            <a:p>
              <a:pPr>
                <a:spcBef>
                  <a:spcPts val="400"/>
                </a:spcBef>
                <a:spcAft>
                  <a:spcPts val="400"/>
                </a:spcAft>
              </a:pPr>
              <a:r>
                <a:rPr lang="vi-VN" sz="2300" b="1" i="1" dirty="0">
                  <a:solidFill>
                    <a:srgbClr val="0070C0"/>
                  </a:solidFill>
                  <a:latin typeface="Arial" panose="020B0604020202020204" pitchFamily="34" charset="0"/>
                  <a:cs typeface="Arial" panose="020B0604020202020204" pitchFamily="34" charset="0"/>
                </a:rPr>
                <a:t>Ví dụ kiểu cấu trúc logic IV</a:t>
              </a:r>
            </a:p>
            <a:p>
              <a:pPr>
                <a:spcBef>
                  <a:spcPts val="400"/>
                </a:spcBef>
                <a:spcAft>
                  <a:spcPts val="400"/>
                </a:spcAft>
              </a:pPr>
              <a:r>
                <a:rPr lang="vi-VN" sz="2300" dirty="0">
                  <a:latin typeface="Arial" panose="020B0604020202020204" pitchFamily="34" charset="0"/>
                  <a:cs typeface="Arial" panose="020B0604020202020204" pitchFamily="34" charset="0"/>
                </a:rPr>
                <a:t>(1) Một số nhà văn là nhà giáo dục.</a:t>
              </a:r>
            </a:p>
            <a:p>
              <a:pPr>
                <a:spcBef>
                  <a:spcPts val="400"/>
                </a:spcBef>
                <a:spcAft>
                  <a:spcPts val="400"/>
                </a:spcAft>
              </a:pPr>
              <a:r>
                <a:rPr lang="vi-VN" sz="2300" dirty="0">
                  <a:latin typeface="Arial" panose="020B0604020202020204" pitchFamily="34" charset="0"/>
                  <a:cs typeface="Arial" panose="020B0604020202020204" pitchFamily="34" charset="0"/>
                </a:rPr>
                <a:t>(2) Các nhà giáo dục có tư tưởng tự do.</a:t>
              </a:r>
            </a:p>
            <a:p>
              <a:pPr>
                <a:spcBef>
                  <a:spcPts val="400"/>
                </a:spcBef>
                <a:spcAft>
                  <a:spcPts val="400"/>
                </a:spcAft>
              </a:pPr>
              <a:r>
                <a:rPr lang="vi-VN" sz="2300" dirty="0">
                  <a:latin typeface="Arial" panose="020B0604020202020204" pitchFamily="34" charset="0"/>
                  <a:cs typeface="Arial" panose="020B0604020202020204" pitchFamily="34" charset="0"/>
                </a:rPr>
                <a:t>(3)</a:t>
              </a:r>
              <a:r>
                <a:rPr lang="vi-VN" sz="2300" dirty="0">
                  <a:cs typeface="Arial" panose="020B0604020202020204" pitchFamily="34" charset="0"/>
                </a:rPr>
                <a:t> Một số người có tư tưởng tự do là nhà văn</a:t>
              </a: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60A382D2-AA1F-8A49-8C69-B497BC1310A0}"/>
                </a:ext>
              </a:extLst>
            </p:cNvPr>
            <p:cNvCxnSpPr/>
            <p:nvPr/>
          </p:nvCxnSpPr>
          <p:spPr>
            <a:xfrm>
              <a:off x="5372985" y="2562450"/>
              <a:ext cx="4231758"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48106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checkerboard(across)">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checkerboard(across)">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checkerboard(across)">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checkerboard(across)">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533667-FAAA-1045-AA8D-3586580948B2}"/>
              </a:ext>
            </a:extLst>
          </p:cNvPr>
          <p:cNvSpPr/>
          <p:nvPr/>
        </p:nvSpPr>
        <p:spPr>
          <a:xfrm>
            <a:off x="1254643" y="430909"/>
            <a:ext cx="9878165" cy="446276"/>
          </a:xfrm>
          <a:prstGeom prst="rect">
            <a:avLst/>
          </a:prstGeom>
        </p:spPr>
        <p:txBody>
          <a:bodyPr wrap="square">
            <a:spAutoFit/>
          </a:bodyPr>
          <a:lstStyle/>
          <a:p>
            <a:r>
              <a:rPr lang="vi-VN" sz="2300" b="1" dirty="0">
                <a:latin typeface="Arial" panose="020B0604020202020204" pitchFamily="34" charset="0"/>
                <a:ea typeface="Times New Roman" panose="02020603050405020304" pitchFamily="18" charset="0"/>
                <a:cs typeface="Arial" panose="020B0604020202020204" pitchFamily="34" charset="0"/>
              </a:rPr>
              <a:t>3. BA LOẠI LUẬN CỨ QUY NẠP VÀ CẤU TRÚC LOGIC CỦA CHÚNG</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621C76E-6195-344C-9382-ADD3BF55D791}"/>
              </a:ext>
            </a:extLst>
          </p:cNvPr>
          <p:cNvSpPr/>
          <p:nvPr/>
        </p:nvSpPr>
        <p:spPr>
          <a:xfrm>
            <a:off x="1041991" y="1007727"/>
            <a:ext cx="10303468" cy="2636284"/>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360000" tIns="216000" rIns="360000" bIns="216000" rtlCol="0" anchor="t"/>
          <a:lstStyle/>
          <a:p>
            <a:r>
              <a:rPr lang="vi-VN" sz="2300" b="1" dirty="0">
                <a:solidFill>
                  <a:srgbClr val="0070C0"/>
                </a:solidFill>
                <a:latin typeface="Arial" panose="020B0604020202020204" pitchFamily="34" charset="0"/>
                <a:cs typeface="Arial" panose="020B0604020202020204" pitchFamily="34" charset="0"/>
              </a:rPr>
              <a:t>LUẬN CỨ LOẠI SUY</a:t>
            </a:r>
          </a:p>
          <a:p>
            <a:pPr marL="342900" indent="-342900" algn="just">
              <a:spcBef>
                <a:spcPts val="600"/>
              </a:spcBef>
              <a:spcAft>
                <a:spcPts val="600"/>
              </a:spcAft>
              <a:buFont typeface="Arial" panose="020B0604020202020204" pitchFamily="34" charset="0"/>
              <a:buChar char="•"/>
            </a:pPr>
            <a:r>
              <a:rPr lang="vi-VN" sz="2300" dirty="0">
                <a:latin typeface="Arial" panose="020B0604020202020204" pitchFamily="34" charset="0"/>
                <a:cs typeface="Arial" panose="020B0604020202020204" pitchFamily="34" charset="0"/>
              </a:rPr>
              <a:t>Suy luận bằng cách so sánh </a:t>
            </a:r>
            <a:r>
              <a:rPr lang="en-US" sz="2300" dirty="0" err="1">
                <a:latin typeface="Arial" panose="020B0604020202020204" pitchFamily="34" charset="0"/>
                <a:cs typeface="Arial" panose="020B0604020202020204" pitchFamily="34" charset="0"/>
              </a:rPr>
              <a:t>hai</a:t>
            </a:r>
            <a:r>
              <a:rPr lang="en-US" sz="2300" dirty="0">
                <a:latin typeface="Arial" panose="020B0604020202020204" pitchFamily="34" charset="0"/>
                <a:cs typeface="Arial" panose="020B0604020202020204" pitchFamily="34" charset="0"/>
              </a:rPr>
              <a:t> hay </a:t>
            </a:r>
            <a:r>
              <a:rPr lang="en-US" sz="2300" dirty="0" err="1">
                <a:latin typeface="Arial" panose="020B0604020202020204" pitchFamily="34" charset="0"/>
                <a:cs typeface="Arial" panose="020B0604020202020204" pitchFamily="34" charset="0"/>
              </a:rPr>
              <a:t>nhiều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sự</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vật</a:t>
            </a:r>
            <a:r>
              <a:rPr lang="vi-VN" sz="2300" dirty="0">
                <a:latin typeface="Arial" panose="020B0604020202020204" pitchFamily="34" charset="0"/>
                <a:cs typeface="Arial" panose="020B0604020202020204" pitchFamily="34" charset="0"/>
              </a:rPr>
              <a:t> được cho là tương tự ở phương diện có liên quan mật thiết nào đó</a:t>
            </a:r>
            <a:r>
              <a:rPr lang="en-VN" sz="23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VN" sz="2300" dirty="0">
                <a:latin typeface="Arial" panose="020B0604020202020204" pitchFamily="34" charset="0"/>
                <a:cs typeface="Arial" panose="020B0604020202020204" pitchFamily="34" charset="0"/>
              </a:rPr>
              <a:t>Sử dụng phán đoán loại suy</a:t>
            </a:r>
            <a:endParaRPr sz="2300"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3356A6E7-1275-FA4D-808B-BDA13CAD0A1D}"/>
              </a:ext>
            </a:extLst>
          </p:cNvPr>
          <p:cNvGrpSpPr/>
          <p:nvPr/>
        </p:nvGrpSpPr>
        <p:grpSpPr>
          <a:xfrm>
            <a:off x="973631" y="3784601"/>
            <a:ext cx="4342649" cy="2482702"/>
            <a:chOff x="973631" y="3429001"/>
            <a:chExt cx="4342649" cy="2482702"/>
          </a:xfrm>
        </p:grpSpPr>
        <p:sp>
          <p:nvSpPr>
            <p:cNvPr id="6" name="Rectangle 5">
              <a:extLst>
                <a:ext uri="{FF2B5EF4-FFF2-40B4-BE49-F238E27FC236}">
                  <a16:creationId xmlns:a16="http://schemas.microsoft.com/office/drawing/2014/main" id="{71AADEE1-15D7-CF43-A98B-690E8F7DAA66}"/>
                </a:ext>
              </a:extLst>
            </p:cNvPr>
            <p:cNvSpPr/>
            <p:nvPr/>
          </p:nvSpPr>
          <p:spPr>
            <a:xfrm>
              <a:off x="973631" y="3429001"/>
              <a:ext cx="4342649" cy="2482702"/>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251999" rtlCol="0" anchor="ctr"/>
            <a:lstStyle/>
            <a:p>
              <a:pPr>
                <a:spcBef>
                  <a:spcPts val="400"/>
                </a:spcBef>
                <a:spcAft>
                  <a:spcPts val="400"/>
                </a:spcAft>
              </a:pPr>
              <a:r>
                <a:rPr lang="vi-VN" sz="2300" b="1" dirty="0">
                  <a:solidFill>
                    <a:srgbClr val="0070C0"/>
                  </a:solidFill>
                  <a:latin typeface="Arial" panose="020B0604020202020204" pitchFamily="34" charset="0"/>
                  <a:cs typeface="Arial" panose="020B0604020202020204" pitchFamily="34" charset="0"/>
                </a:rPr>
                <a:t>Cấu trúc logic</a:t>
              </a:r>
            </a:p>
            <a:p>
              <a:pPr lvl="1">
                <a:spcBef>
                  <a:spcPts val="400"/>
                </a:spcBef>
                <a:spcAft>
                  <a:spcPts val="400"/>
                </a:spcAft>
              </a:pPr>
              <a:r>
                <a:rPr lang="vi-VN" sz="2300" dirty="0">
                  <a:latin typeface="Arial" panose="020B0604020202020204" pitchFamily="34" charset="0"/>
                  <a:cs typeface="Arial" panose="020B0604020202020204" pitchFamily="34" charset="0"/>
                </a:rPr>
                <a:t>(1) T giống S.</a:t>
              </a:r>
            </a:p>
            <a:p>
              <a:pPr lvl="1">
                <a:spcBef>
                  <a:spcPts val="400"/>
                </a:spcBef>
                <a:spcAft>
                  <a:spcPts val="400"/>
                </a:spcAft>
              </a:pPr>
              <a:r>
                <a:rPr lang="vi-VN" sz="2300" dirty="0">
                  <a:latin typeface="Arial" panose="020B0604020202020204" pitchFamily="34" charset="0"/>
                  <a:cs typeface="Arial" panose="020B0604020202020204" pitchFamily="34" charset="0"/>
                </a:rPr>
                <a:t>(2) S có đặc điểm F.</a:t>
              </a:r>
            </a:p>
            <a:p>
              <a:pPr lvl="1">
                <a:spcBef>
                  <a:spcPts val="400"/>
                </a:spcBef>
                <a:spcAft>
                  <a:spcPts val="400"/>
                </a:spcAft>
              </a:pPr>
              <a:r>
                <a:rPr lang="vi-VN" sz="2300" dirty="0">
                  <a:latin typeface="Arial" panose="020B0604020202020204" pitchFamily="34" charset="0"/>
                  <a:cs typeface="Arial" panose="020B0604020202020204" pitchFamily="34" charset="0"/>
                </a:rPr>
                <a:t>(3) T cũng có đặc điểm F.</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C754EFB7-4993-8C49-8820-D75498C0FBA2}"/>
                </a:ext>
              </a:extLst>
            </p:cNvPr>
            <p:cNvCxnSpPr/>
            <p:nvPr/>
          </p:nvCxnSpPr>
          <p:spPr>
            <a:xfrm>
              <a:off x="1765006" y="5103627"/>
              <a:ext cx="2594344" cy="0"/>
            </a:xfrm>
            <a:prstGeom prst="line">
              <a:avLst/>
            </a:prstGeom>
          </p:spPr>
          <p:style>
            <a:lnRef idx="2">
              <a:schemeClr val="dk1"/>
            </a:lnRef>
            <a:fillRef idx="0">
              <a:schemeClr val="dk1"/>
            </a:fillRef>
            <a:effectRef idx="1">
              <a:schemeClr val="dk1"/>
            </a:effectRef>
            <a:fontRef idx="minor">
              <a:schemeClr val="tx1"/>
            </a:fontRef>
          </p:style>
        </p:cxnSp>
      </p:grpSp>
      <p:grpSp>
        <p:nvGrpSpPr>
          <p:cNvPr id="13" name="Group 12">
            <a:extLst>
              <a:ext uri="{FF2B5EF4-FFF2-40B4-BE49-F238E27FC236}">
                <a16:creationId xmlns:a16="http://schemas.microsoft.com/office/drawing/2014/main" id="{9D153071-889F-BD40-BCA2-FF18B2E59BE4}"/>
              </a:ext>
            </a:extLst>
          </p:cNvPr>
          <p:cNvGrpSpPr/>
          <p:nvPr/>
        </p:nvGrpSpPr>
        <p:grpSpPr>
          <a:xfrm>
            <a:off x="5550195" y="3784600"/>
            <a:ext cx="5795264" cy="2482703"/>
            <a:chOff x="5550195" y="3429000"/>
            <a:chExt cx="5795264" cy="2482703"/>
          </a:xfrm>
        </p:grpSpPr>
        <p:sp>
          <p:nvSpPr>
            <p:cNvPr id="9" name="Rectangle 8">
              <a:extLst>
                <a:ext uri="{FF2B5EF4-FFF2-40B4-BE49-F238E27FC236}">
                  <a16:creationId xmlns:a16="http://schemas.microsoft.com/office/drawing/2014/main" id="{37810587-EFEF-764A-B80F-7B972DE572C4}"/>
                </a:ext>
              </a:extLst>
            </p:cNvPr>
            <p:cNvSpPr/>
            <p:nvPr/>
          </p:nvSpPr>
          <p:spPr>
            <a:xfrm>
              <a:off x="5550195" y="3429000"/>
              <a:ext cx="5795264" cy="2482703"/>
            </a:xfrm>
            <a:prstGeom prst="rect">
              <a:avLst/>
            </a:prstGeom>
            <a:pattFill prst="lgGrid">
              <a:fgClr>
                <a:schemeClr val="accent2">
                  <a:lumMod val="20000"/>
                  <a:lumOff val="80000"/>
                </a:schemeClr>
              </a:fgClr>
              <a:bgClr>
                <a:schemeClr val="bg1"/>
              </a:bgClr>
            </a:patt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360000" tIns="288000" rIns="216000" bIns="288000" rtlCol="0" anchor="t"/>
            <a:lstStyle/>
            <a:p>
              <a:pPr>
                <a:spcBef>
                  <a:spcPts val="600"/>
                </a:spcBef>
                <a:spcAft>
                  <a:spcPts val="600"/>
                </a:spcAft>
              </a:pPr>
              <a:r>
                <a:rPr lang="vi-VN" sz="2300" b="1" i="1" dirty="0">
                  <a:solidFill>
                    <a:srgbClr val="0070C0"/>
                  </a:solidFill>
                  <a:latin typeface="Arial" panose="020B0604020202020204" pitchFamily="34" charset="0"/>
                  <a:cs typeface="Arial" panose="020B0604020202020204" pitchFamily="34" charset="0"/>
                </a:rPr>
                <a:t>Ví dụ:</a:t>
              </a:r>
            </a:p>
            <a:p>
              <a:pPr>
                <a:spcBef>
                  <a:spcPts val="600"/>
                </a:spcBef>
                <a:spcAft>
                  <a:spcPts val="600"/>
                </a:spcAft>
              </a:pPr>
              <a:r>
                <a:rPr lang="en-US" sz="2300" dirty="0">
                  <a:latin typeface="Arial" panose="020B0604020202020204" pitchFamily="34" charset="0"/>
                  <a:cs typeface="Arial" panose="020B0604020202020204" pitchFamily="34" charset="0"/>
                </a:rPr>
                <a:t>(1) </a:t>
              </a:r>
              <a:r>
                <a:rPr lang="en-US" sz="2300" dirty="0" err="1">
                  <a:latin typeface="Arial" panose="020B0604020202020204" pitchFamily="34" charset="0"/>
                  <a:cs typeface="Arial" panose="020B0604020202020204" pitchFamily="34" charset="0"/>
                </a:rPr>
                <a:t>Vũ</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trụ</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giống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như</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chiếc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đồng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hồ</a:t>
              </a:r>
              <a:r>
                <a:rPr lang="en-US" sz="2300" dirty="0">
                  <a:latin typeface="Arial" panose="020B0604020202020204" pitchFamily="34" charset="0"/>
                  <a:cs typeface="Arial" panose="020B0604020202020204" pitchFamily="34" charset="0"/>
                </a:rPr>
                <a:t>.</a:t>
              </a:r>
            </a:p>
            <a:p>
              <a:pPr>
                <a:spcBef>
                  <a:spcPts val="600"/>
                </a:spcBef>
                <a:spcAft>
                  <a:spcPts val="600"/>
                </a:spcAft>
              </a:pPr>
              <a:r>
                <a:rPr lang="en-US" sz="2300" dirty="0">
                  <a:latin typeface="Arial" panose="020B0604020202020204" pitchFamily="34" charset="0"/>
                  <a:cs typeface="Arial" panose="020B0604020202020204" pitchFamily="34" charset="0"/>
                </a:rPr>
                <a:t>(2) </a:t>
              </a:r>
              <a:r>
                <a:rPr lang="en-US" sz="2300" dirty="0" err="1">
                  <a:latin typeface="Arial" panose="020B0604020202020204" pitchFamily="34" charset="0"/>
                  <a:cs typeface="Arial" panose="020B0604020202020204" pitchFamily="34" charset="0"/>
                </a:rPr>
                <a:t>Chiếc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đồng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hồ</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vật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được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thiết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kế</a:t>
              </a:r>
              <a:r>
                <a:rPr lang="en-US" sz="2300"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p>
            <a:p>
              <a:pPr>
                <a:spcBef>
                  <a:spcPts val="600"/>
                </a:spcBef>
                <a:spcAft>
                  <a:spcPts val="600"/>
                </a:spcAft>
              </a:pPr>
              <a:r>
                <a:rPr lang="en-VN" sz="2300" dirty="0">
                  <a:latin typeface="Arial" panose="020B0604020202020204" pitchFamily="34" charset="0"/>
                  <a:cs typeface="Arial" panose="020B0604020202020204" pitchFamily="34" charset="0"/>
                </a:rPr>
                <a:t>(3) </a:t>
              </a:r>
              <a:r>
                <a:rPr lang="vi-VN" sz="2300" dirty="0">
                  <a:latin typeface="Arial" panose="020B0604020202020204" pitchFamily="34" charset="0"/>
                  <a:cs typeface="Arial" panose="020B0604020202020204" pitchFamily="34" charset="0"/>
                </a:rPr>
                <a:t>V</a:t>
              </a:r>
              <a:r>
                <a:rPr lang="en-US" sz="2300" dirty="0" err="1">
                  <a:latin typeface="Arial" panose="020B0604020202020204" pitchFamily="34" charset="0"/>
                  <a:cs typeface="Arial" panose="020B0604020202020204" pitchFamily="34" charset="0"/>
                </a:rPr>
                <a:t>ũ</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trụ</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cũng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cái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được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thiết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kế</a:t>
              </a:r>
              <a:r>
                <a:rPr lang="en-US" sz="2300"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D32E46A5-08A1-2F40-9D3B-289590BB989C}"/>
                </a:ext>
              </a:extLst>
            </p:cNvPr>
            <p:cNvCxnSpPr/>
            <p:nvPr/>
          </p:nvCxnSpPr>
          <p:spPr>
            <a:xfrm>
              <a:off x="6107655" y="5167422"/>
              <a:ext cx="4319339" cy="0"/>
            </a:xfrm>
            <a:prstGeom prst="line">
              <a:avLst/>
            </a:prstGeom>
          </p:spPr>
          <p:style>
            <a:lnRef idx="2">
              <a:schemeClr val="dk1"/>
            </a:lnRef>
            <a:fillRef idx="0">
              <a:schemeClr val="dk1"/>
            </a:fillRef>
            <a:effectRef idx="1">
              <a:schemeClr val="dk1"/>
            </a:effectRef>
            <a:fontRef idx="minor">
              <a:schemeClr val="tx1"/>
            </a:fontRef>
          </p:style>
        </p:cxnSp>
      </p:grpSp>
      <p:sp>
        <p:nvSpPr>
          <p:cNvPr id="28" name="Rectangle 27">
            <a:extLst>
              <a:ext uri="{FF2B5EF4-FFF2-40B4-BE49-F238E27FC236}">
                <a16:creationId xmlns:a16="http://schemas.microsoft.com/office/drawing/2014/main" id="{905F589B-FAD0-C346-8DAD-CBB70A18FDCA}"/>
              </a:ext>
            </a:extLst>
          </p:cNvPr>
          <p:cNvSpPr/>
          <p:nvPr/>
        </p:nvSpPr>
        <p:spPr>
          <a:xfrm>
            <a:off x="1041991" y="1017774"/>
            <a:ext cx="10303468" cy="2641452"/>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360000" tIns="216000" rIns="360000" bIns="216000" rtlCol="0" anchor="t"/>
          <a:lstStyle/>
          <a:p>
            <a:r>
              <a:rPr lang="vi-VN" sz="2300" b="1" dirty="0">
                <a:solidFill>
                  <a:srgbClr val="0070C0"/>
                </a:solidFill>
                <a:latin typeface="Arial" panose="020B0604020202020204" pitchFamily="34" charset="0"/>
                <a:cs typeface="Arial" panose="020B0604020202020204" pitchFamily="34" charset="0"/>
              </a:rPr>
              <a:t>LUẬN CỨ KHÁI QUÁT HÓA QUY NẠP</a:t>
            </a:r>
          </a:p>
          <a:p>
            <a:pPr marL="342900" indent="-342900" algn="just">
              <a:spcBef>
                <a:spcPts val="600"/>
              </a:spcBef>
              <a:spcAft>
                <a:spcPts val="600"/>
              </a:spcAft>
              <a:buFont typeface="Arial" panose="020B0604020202020204" pitchFamily="34" charset="0"/>
              <a:buChar char="•"/>
            </a:pPr>
            <a:r>
              <a:rPr lang="en-US" sz="2300" dirty="0" err="1">
                <a:latin typeface="Arial" panose="020B0604020202020204" pitchFamily="34" charset="0"/>
                <a:cs typeface="Arial" panose="020B0604020202020204" pitchFamily="34" charset="0"/>
              </a:rPr>
              <a:t>Luận</a:t>
            </a:r>
            <a:r>
              <a:rPr lang="vi-VN" sz="2300" dirty="0">
                <a:latin typeface="Arial" panose="020B0604020202020204" pitchFamily="34" charset="0"/>
                <a:cs typeface="Arial" panose="020B0604020202020204" pitchFamily="34" charset="0"/>
              </a:rPr>
              <a:t> cứ </a:t>
            </a:r>
            <a:r>
              <a:rPr lang="en-US" sz="2300" dirty="0" err="1">
                <a:latin typeface="Arial" panose="020B0604020202020204" pitchFamily="34" charset="0"/>
                <a:cs typeface="Arial" panose="020B0604020202020204" pitchFamily="34" charset="0"/>
              </a:rPr>
              <a:t>kết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luận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rằng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phần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lớn</a:t>
            </a:r>
            <a:r>
              <a:rPr lang="en-US" sz="2300" dirty="0">
                <a:latin typeface="Arial" panose="020B0604020202020204" pitchFamily="34" charset="0"/>
                <a:cs typeface="Arial" panose="020B0604020202020204" pitchFamily="34" charset="0"/>
              </a:rPr>
              <a:t> hay </a:t>
            </a:r>
            <a:r>
              <a:rPr lang="en-US" sz="2300" dirty="0" err="1">
                <a:latin typeface="Arial" panose="020B0604020202020204" pitchFamily="34" charset="0"/>
                <a:cs typeface="Arial" panose="020B0604020202020204" pitchFamily="34" charset="0"/>
              </a:rPr>
              <a:t>tất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cả</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phần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tử</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của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một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nhóm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đặc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điểm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nào</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dựa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trên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chứng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cứ</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một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bộ</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phận</a:t>
            </a:r>
            <a:r>
              <a:rPr lang="vi-VN"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của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nhóm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ấy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đặc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điểm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này</a:t>
            </a:r>
            <a:r>
              <a:rPr lang="en-US" sz="2300" dirty="0">
                <a:latin typeface="Arial" panose="020B0604020202020204" pitchFamily="34" charset="0"/>
                <a:cs typeface="Arial" panose="020B0604020202020204" pitchFamily="34" charset="0"/>
              </a:rPr>
              <a:t>. </a:t>
            </a:r>
          </a:p>
          <a:p>
            <a:pPr marL="342900" indent="-342900" algn="just">
              <a:spcBef>
                <a:spcPts val="600"/>
              </a:spcBef>
              <a:spcAft>
                <a:spcPts val="600"/>
              </a:spcAft>
              <a:buFont typeface="Arial" panose="020B0604020202020204" pitchFamily="34" charset="0"/>
              <a:buChar char="•"/>
            </a:pPr>
            <a:r>
              <a:rPr lang="en-US" sz="2300" dirty="0" err="1">
                <a:latin typeface="Arial" panose="020B0604020202020204" pitchFamily="34" charset="0"/>
                <a:cs typeface="Arial" panose="020B0604020202020204" pitchFamily="34" charset="0"/>
              </a:rPr>
              <a:t>Kết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luận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của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khái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quát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hóa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quy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nạp</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sẽ</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một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phán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đoán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khái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quát</a:t>
            </a:r>
            <a:r>
              <a:rPr lang="en-US" sz="2300"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2CC5560E-328B-E140-A844-894205EB777F}"/>
              </a:ext>
            </a:extLst>
          </p:cNvPr>
          <p:cNvGrpSpPr/>
          <p:nvPr/>
        </p:nvGrpSpPr>
        <p:grpSpPr>
          <a:xfrm>
            <a:off x="973631" y="3769386"/>
            <a:ext cx="4342649" cy="2482702"/>
            <a:chOff x="1254643" y="-1746107"/>
            <a:chExt cx="4342649" cy="2482702"/>
          </a:xfrm>
        </p:grpSpPr>
        <p:sp>
          <p:nvSpPr>
            <p:cNvPr id="31" name="Rectangle 30">
              <a:extLst>
                <a:ext uri="{FF2B5EF4-FFF2-40B4-BE49-F238E27FC236}">
                  <a16:creationId xmlns:a16="http://schemas.microsoft.com/office/drawing/2014/main" id="{38A76816-45DD-4C4A-9782-A6B29AC27ABA}"/>
                </a:ext>
              </a:extLst>
            </p:cNvPr>
            <p:cNvSpPr/>
            <p:nvPr/>
          </p:nvSpPr>
          <p:spPr>
            <a:xfrm>
              <a:off x="1254643" y="-1746107"/>
              <a:ext cx="4342649" cy="2482702"/>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216000" rtlCol="0" anchor="ctr"/>
            <a:lstStyle/>
            <a:p>
              <a:pPr>
                <a:spcBef>
                  <a:spcPts val="400"/>
                </a:spcBef>
                <a:spcAft>
                  <a:spcPts val="400"/>
                </a:spcAft>
              </a:pPr>
              <a:r>
                <a:rPr lang="vi-VN" sz="2300" b="1" dirty="0">
                  <a:solidFill>
                    <a:srgbClr val="0070C0"/>
                  </a:solidFill>
                  <a:latin typeface="Arial" panose="020B0604020202020204" pitchFamily="34" charset="0"/>
                  <a:cs typeface="Arial" panose="020B0604020202020204" pitchFamily="34" charset="0"/>
                </a:rPr>
                <a:t>Cấu trúc logic</a:t>
              </a:r>
            </a:p>
            <a:p>
              <a:pPr lvl="1">
                <a:spcBef>
                  <a:spcPts val="400"/>
                </a:spcBef>
                <a:spcAft>
                  <a:spcPts val="400"/>
                </a:spcAft>
              </a:pPr>
              <a:r>
                <a:rPr lang="vi-VN" sz="2300" dirty="0">
                  <a:latin typeface="Arial" panose="020B0604020202020204" pitchFamily="34" charset="0"/>
                  <a:cs typeface="Arial" panose="020B0604020202020204" pitchFamily="34" charset="0"/>
                </a:rPr>
                <a:t>(1) Một mẫu phần tử X có đặc điểm F.</a:t>
              </a:r>
            </a:p>
            <a:p>
              <a:pPr lvl="1">
                <a:spcBef>
                  <a:spcPts val="400"/>
                </a:spcBef>
                <a:spcAft>
                  <a:spcPts val="400"/>
                </a:spcAft>
              </a:pPr>
              <a:r>
                <a:rPr lang="vi-VN" sz="2300" dirty="0">
                  <a:latin typeface="Arial" panose="020B0604020202020204" pitchFamily="34" charset="0"/>
                  <a:cs typeface="Arial" panose="020B0604020202020204" pitchFamily="34" charset="0"/>
                </a:rPr>
                <a:t>(2) Mọi/hầu hết phần tử X đều có đặc điểm F.</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id="{CFE4BB1F-2C88-484C-93FF-2AC4793CC3A0}"/>
                </a:ext>
              </a:extLst>
            </p:cNvPr>
            <p:cNvCxnSpPr/>
            <p:nvPr/>
          </p:nvCxnSpPr>
          <p:spPr>
            <a:xfrm>
              <a:off x="2128795" y="-274681"/>
              <a:ext cx="2594344" cy="0"/>
            </a:xfrm>
            <a:prstGeom prst="line">
              <a:avLst/>
            </a:prstGeom>
          </p:spPr>
          <p:style>
            <a:lnRef idx="2">
              <a:schemeClr val="dk1"/>
            </a:lnRef>
            <a:fillRef idx="0">
              <a:schemeClr val="dk1"/>
            </a:fillRef>
            <a:effectRef idx="1">
              <a:schemeClr val="dk1"/>
            </a:effectRef>
            <a:fontRef idx="minor">
              <a:schemeClr val="tx1"/>
            </a:fontRef>
          </p:style>
        </p:cxnSp>
      </p:grpSp>
      <p:grpSp>
        <p:nvGrpSpPr>
          <p:cNvPr id="34" name="Group 33">
            <a:extLst>
              <a:ext uri="{FF2B5EF4-FFF2-40B4-BE49-F238E27FC236}">
                <a16:creationId xmlns:a16="http://schemas.microsoft.com/office/drawing/2014/main" id="{096F99A4-7332-AC45-B6E3-C150B894B87E}"/>
              </a:ext>
            </a:extLst>
          </p:cNvPr>
          <p:cNvGrpSpPr/>
          <p:nvPr/>
        </p:nvGrpSpPr>
        <p:grpSpPr>
          <a:xfrm>
            <a:off x="5550195" y="3769385"/>
            <a:ext cx="5795264" cy="2482703"/>
            <a:chOff x="5831207" y="-1746108"/>
            <a:chExt cx="5795264" cy="2482703"/>
          </a:xfrm>
        </p:grpSpPr>
        <p:sp>
          <p:nvSpPr>
            <p:cNvPr id="35" name="Rectangle 34">
              <a:extLst>
                <a:ext uri="{FF2B5EF4-FFF2-40B4-BE49-F238E27FC236}">
                  <a16:creationId xmlns:a16="http://schemas.microsoft.com/office/drawing/2014/main" id="{B1DB7536-2515-8A40-B4B5-18711A69DD4F}"/>
                </a:ext>
              </a:extLst>
            </p:cNvPr>
            <p:cNvSpPr/>
            <p:nvPr/>
          </p:nvSpPr>
          <p:spPr>
            <a:xfrm>
              <a:off x="5831207" y="-1746108"/>
              <a:ext cx="5795264" cy="2482703"/>
            </a:xfrm>
            <a:prstGeom prst="rect">
              <a:avLst/>
            </a:prstGeom>
            <a:pattFill prst="lgGrid">
              <a:fgClr>
                <a:schemeClr val="accent2">
                  <a:lumMod val="20000"/>
                  <a:lumOff val="80000"/>
                </a:schemeClr>
              </a:fgClr>
              <a:bgClr>
                <a:schemeClr val="bg1"/>
              </a:bgClr>
            </a:patt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360000" tIns="288000" rIns="216000" bIns="288000" rtlCol="0" anchor="t"/>
            <a:lstStyle/>
            <a:p>
              <a:pPr>
                <a:spcBef>
                  <a:spcPts val="600"/>
                </a:spcBef>
                <a:spcAft>
                  <a:spcPts val="600"/>
                </a:spcAft>
              </a:pPr>
              <a:r>
                <a:rPr lang="vi-VN" sz="2300" b="1" i="1" dirty="0">
                  <a:solidFill>
                    <a:srgbClr val="0070C0"/>
                  </a:solidFill>
                  <a:latin typeface="Arial" panose="020B0604020202020204" pitchFamily="34" charset="0"/>
                  <a:cs typeface="Arial" panose="020B0604020202020204" pitchFamily="34" charset="0"/>
                </a:rPr>
                <a:t>Ví dụ:</a:t>
              </a:r>
            </a:p>
            <a:p>
              <a:pPr>
                <a:spcBef>
                  <a:spcPts val="600"/>
                </a:spcBef>
                <a:spcAft>
                  <a:spcPts val="600"/>
                </a:spcAft>
              </a:pPr>
              <a:r>
                <a:rPr lang="en-US" sz="2300" dirty="0">
                  <a:latin typeface="Arial" panose="020B0604020202020204" pitchFamily="34" charset="0"/>
                  <a:cs typeface="Arial" panose="020B0604020202020204" pitchFamily="34" charset="0"/>
                </a:rPr>
                <a:t>(1) </a:t>
              </a:r>
              <a:r>
                <a:rPr lang="en-US" sz="2300" dirty="0" err="1">
                  <a:latin typeface="Arial" panose="020B0604020202020204" pitchFamily="34" charset="0"/>
                  <a:cs typeface="Arial" panose="020B0604020202020204" pitchFamily="34" charset="0"/>
                </a:rPr>
                <a:t>Mọi</a:t>
              </a:r>
              <a:r>
                <a:rPr lang="en-US" sz="2300" dirty="0">
                  <a:latin typeface="Arial" panose="020B0604020202020204" pitchFamily="34" charset="0"/>
                  <a:cs typeface="Arial" panose="020B0604020202020204" pitchFamily="34" charset="0"/>
                </a:rPr>
                <a:t> con </a:t>
              </a:r>
              <a:r>
                <a:rPr lang="en-US" sz="2300" dirty="0" err="1">
                  <a:latin typeface="Arial" panose="020B0604020202020204" pitchFamily="34" charset="0"/>
                  <a:cs typeface="Arial" panose="020B0604020202020204" pitchFamily="34" charset="0"/>
                </a:rPr>
                <a:t>cá</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tôi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thấy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đều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vây</a:t>
              </a:r>
              <a:r>
                <a:rPr lang="en-US" sz="2300" dirty="0">
                  <a:latin typeface="Arial" panose="020B0604020202020204" pitchFamily="34" charset="0"/>
                  <a:cs typeface="Arial" panose="020B0604020202020204" pitchFamily="34" charset="0"/>
                </a:rPr>
                <a:t>.</a:t>
              </a:r>
            </a:p>
            <a:p>
              <a:pPr>
                <a:spcBef>
                  <a:spcPts val="600"/>
                </a:spcBef>
                <a:spcAft>
                  <a:spcPts val="600"/>
                </a:spcAft>
              </a:pPr>
              <a:r>
                <a:rPr lang="en-US" sz="2300" dirty="0">
                  <a:latin typeface="Arial" panose="020B0604020202020204" pitchFamily="34" charset="0"/>
                  <a:cs typeface="Arial" panose="020B0604020202020204" pitchFamily="34" charset="0"/>
                </a:rPr>
                <a:t>(2) </a:t>
              </a:r>
              <a:r>
                <a:rPr lang="en-US" sz="2300" dirty="0" err="1">
                  <a:latin typeface="Arial" panose="020B0604020202020204" pitchFamily="34" charset="0"/>
                  <a:cs typeface="Arial" panose="020B0604020202020204" pitchFamily="34" charset="0"/>
                </a:rPr>
                <a:t>Mọi</a:t>
              </a:r>
              <a:r>
                <a:rPr lang="en-US" sz="2300" dirty="0">
                  <a:latin typeface="Arial" panose="020B0604020202020204" pitchFamily="34" charset="0"/>
                  <a:cs typeface="Arial" panose="020B0604020202020204" pitchFamily="34" charset="0"/>
                </a:rPr>
                <a:t> con </a:t>
              </a:r>
              <a:r>
                <a:rPr lang="en-US" sz="2300" dirty="0" err="1">
                  <a:latin typeface="Arial" panose="020B0604020202020204" pitchFamily="34" charset="0"/>
                  <a:cs typeface="Arial" panose="020B0604020202020204" pitchFamily="34" charset="0"/>
                </a:rPr>
                <a:t>cá</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đều</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vây</a:t>
              </a:r>
              <a:r>
                <a:rPr lang="en-US" sz="2300"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71BBD1D8-9583-5549-AE83-A854D5290A11}"/>
                </a:ext>
              </a:extLst>
            </p:cNvPr>
            <p:cNvCxnSpPr/>
            <p:nvPr/>
          </p:nvCxnSpPr>
          <p:spPr>
            <a:xfrm>
              <a:off x="6365343" y="-504757"/>
              <a:ext cx="3569702" cy="0"/>
            </a:xfrm>
            <a:prstGeom prst="line">
              <a:avLst/>
            </a:prstGeom>
          </p:spPr>
          <p:style>
            <a:lnRef idx="2">
              <a:schemeClr val="dk1"/>
            </a:lnRef>
            <a:fillRef idx="0">
              <a:schemeClr val="dk1"/>
            </a:fillRef>
            <a:effectRef idx="1">
              <a:schemeClr val="dk1"/>
            </a:effectRef>
            <a:fontRef idx="minor">
              <a:schemeClr val="tx1"/>
            </a:fontRef>
          </p:style>
        </p:cxnSp>
      </p:grpSp>
      <p:sp>
        <p:nvSpPr>
          <p:cNvPr id="37" name="Rectangle 36">
            <a:extLst>
              <a:ext uri="{FF2B5EF4-FFF2-40B4-BE49-F238E27FC236}">
                <a16:creationId xmlns:a16="http://schemas.microsoft.com/office/drawing/2014/main" id="{E07E358F-2F9B-4145-BC62-52C7EB13D960}"/>
              </a:ext>
            </a:extLst>
          </p:cNvPr>
          <p:cNvSpPr/>
          <p:nvPr/>
        </p:nvSpPr>
        <p:spPr>
          <a:xfrm>
            <a:off x="1041991" y="1046092"/>
            <a:ext cx="10303468" cy="2641452"/>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360000" tIns="216000" rIns="360000" bIns="216000" rtlCol="0" anchor="t"/>
          <a:lstStyle/>
          <a:p>
            <a:r>
              <a:rPr lang="vi-VN" sz="2300" b="1" dirty="0">
                <a:solidFill>
                  <a:srgbClr val="0070C0"/>
                </a:solidFill>
                <a:latin typeface="Arial" panose="020B0604020202020204" pitchFamily="34" charset="0"/>
                <a:cs typeface="Arial" panose="020B0604020202020204" pitchFamily="34" charset="0"/>
              </a:rPr>
              <a:t>LUẬN CỨ NHÂN QUẢ</a:t>
            </a:r>
          </a:p>
          <a:p>
            <a:pPr marL="342900" indent="-342900" algn="just">
              <a:spcBef>
                <a:spcPts val="600"/>
              </a:spcBef>
              <a:spcAft>
                <a:spcPts val="600"/>
              </a:spcAft>
              <a:buFont typeface="Arial" panose="020B0604020202020204" pitchFamily="34" charset="0"/>
              <a:buChar char="•"/>
            </a:pPr>
            <a:r>
              <a:rPr lang="en-US" sz="2300" dirty="0" err="1">
                <a:latin typeface="Arial" panose="020B0604020202020204" pitchFamily="34" charset="0"/>
                <a:cs typeface="Arial" panose="020B0604020202020204" pitchFamily="34" charset="0"/>
              </a:rPr>
              <a:t>luận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cứ</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quy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nạp</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cung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cấp</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chứng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cứ</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cho</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việc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kết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luận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rằng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phán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đoán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nhân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quả</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nào</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đó</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đúng</a:t>
            </a:r>
            <a:r>
              <a:rPr lang="en-US" sz="2300" dirty="0">
                <a:latin typeface="Arial" panose="020B0604020202020204" pitchFamily="34" charset="0"/>
                <a:cs typeface="Arial" panose="020B0604020202020204" pitchFamily="34" charset="0"/>
              </a:rPr>
              <a:t>. </a:t>
            </a:r>
          </a:p>
          <a:p>
            <a:pPr marL="342900" indent="-342900" algn="just">
              <a:spcBef>
                <a:spcPts val="600"/>
              </a:spcBef>
              <a:spcAft>
                <a:spcPts val="600"/>
              </a:spcAft>
              <a:buFont typeface="Arial" panose="020B0604020202020204" pitchFamily="34" charset="0"/>
              <a:buChar char="•"/>
            </a:pPr>
            <a:r>
              <a:rPr lang="en-US" sz="2300" dirty="0" err="1">
                <a:latin typeface="Arial" panose="020B0604020202020204" pitchFamily="34" charset="0"/>
                <a:cs typeface="Arial" panose="020B0604020202020204" pitchFamily="34" charset="0"/>
              </a:rPr>
              <a:t>Phán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đoán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nhân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quả</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phán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đoán</a:t>
            </a:r>
            <a:r>
              <a:rPr lang="vi-VN" sz="2300" dirty="0">
                <a:latin typeface="Arial" panose="020B0604020202020204" pitchFamily="34" charset="0"/>
                <a:cs typeface="Arial" panose="020B0604020202020204" pitchFamily="34" charset="0"/>
              </a:rPr>
              <a:t> khẳng định rằng có mối quan hệ nào đó giữa hai sự kiện trong đó sự kiện này là nguyên nhân gây ra sự kiện kia</a:t>
            </a:r>
            <a:r>
              <a:rPr lang="en-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4D40A336-F1F0-6B42-A6F5-F71C04CD0D58}"/>
              </a:ext>
            </a:extLst>
          </p:cNvPr>
          <p:cNvGrpSpPr/>
          <p:nvPr/>
        </p:nvGrpSpPr>
        <p:grpSpPr>
          <a:xfrm>
            <a:off x="973631" y="3784601"/>
            <a:ext cx="4342649" cy="2482702"/>
            <a:chOff x="973631" y="6915439"/>
            <a:chExt cx="4342649" cy="2482702"/>
          </a:xfrm>
        </p:grpSpPr>
        <p:sp>
          <p:nvSpPr>
            <p:cNvPr id="39" name="Rectangle 38">
              <a:extLst>
                <a:ext uri="{FF2B5EF4-FFF2-40B4-BE49-F238E27FC236}">
                  <a16:creationId xmlns:a16="http://schemas.microsoft.com/office/drawing/2014/main" id="{367D7B46-F35E-4345-BD03-475E4AEB53CD}"/>
                </a:ext>
              </a:extLst>
            </p:cNvPr>
            <p:cNvSpPr/>
            <p:nvPr/>
          </p:nvSpPr>
          <p:spPr>
            <a:xfrm>
              <a:off x="973631" y="6915439"/>
              <a:ext cx="4342649" cy="2482702"/>
            </a:xfrm>
            <a:prstGeom prst="rect">
              <a:avLst/>
            </a:prstGeom>
            <a:blipFill>
              <a:blip r:embed="rId3"/>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216000" rtlCol="0" anchor="ctr"/>
            <a:lstStyle/>
            <a:p>
              <a:pPr>
                <a:spcBef>
                  <a:spcPts val="400"/>
                </a:spcBef>
                <a:spcAft>
                  <a:spcPts val="400"/>
                </a:spcAft>
              </a:pPr>
              <a:r>
                <a:rPr lang="vi-VN" sz="2300" b="1" dirty="0">
                  <a:solidFill>
                    <a:srgbClr val="0070C0"/>
                  </a:solidFill>
                  <a:latin typeface="Arial" panose="020B0604020202020204" pitchFamily="34" charset="0"/>
                  <a:cs typeface="Arial" panose="020B0604020202020204" pitchFamily="34" charset="0"/>
                </a:rPr>
                <a:t>Cấu trúc logic</a:t>
              </a:r>
            </a:p>
            <a:p>
              <a:pPr>
                <a:spcBef>
                  <a:spcPts val="400"/>
                </a:spcBef>
                <a:spcAft>
                  <a:spcPts val="400"/>
                </a:spcAft>
              </a:pPr>
              <a:r>
                <a:rPr lang="vi-VN" sz="2300" dirty="0">
                  <a:latin typeface="Arial" panose="020B0604020202020204" pitchFamily="34" charset="0"/>
                  <a:cs typeface="Arial" panose="020B0604020202020204" pitchFamily="34" charset="0"/>
                </a:rPr>
                <a:t>(1) Sự kiện Y xảy ra</a:t>
              </a:r>
            </a:p>
            <a:p>
              <a:pPr>
                <a:spcBef>
                  <a:spcPts val="400"/>
                </a:spcBef>
                <a:spcAft>
                  <a:spcPts val="400"/>
                </a:spcAft>
              </a:pPr>
              <a:r>
                <a:rPr lang="vi-VN" sz="2300" dirty="0">
                  <a:latin typeface="Arial" panose="020B0604020202020204" pitchFamily="34" charset="0"/>
                  <a:cs typeface="Arial" panose="020B0604020202020204" pitchFamily="34" charset="0"/>
                </a:rPr>
                <a:t>(2) Trước đó đã có sự kiện X.</a:t>
              </a:r>
            </a:p>
            <a:p>
              <a:pPr>
                <a:spcBef>
                  <a:spcPts val="400"/>
                </a:spcBef>
                <a:spcAft>
                  <a:spcPts val="400"/>
                </a:spcAft>
              </a:pPr>
              <a:r>
                <a:rPr lang="vi-VN" sz="2300" dirty="0">
                  <a:latin typeface="Arial" panose="020B0604020202020204" pitchFamily="34" charset="0"/>
                  <a:cs typeface="Arial" panose="020B0604020202020204" pitchFamily="34" charset="0"/>
                </a:rPr>
                <a:t>(3) X là nguyên nhân của Y</a:t>
              </a:r>
              <a:endParaRPr sz="2300" dirty="0">
                <a:latin typeface="Arial" panose="020B0604020202020204"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927773DA-7AA9-4D43-8F09-21A23343F769}"/>
                </a:ext>
              </a:extLst>
            </p:cNvPr>
            <p:cNvCxnSpPr/>
            <p:nvPr/>
          </p:nvCxnSpPr>
          <p:spPr>
            <a:xfrm>
              <a:off x="1341547" y="8617095"/>
              <a:ext cx="2594344" cy="0"/>
            </a:xfrm>
            <a:prstGeom prst="line">
              <a:avLst/>
            </a:prstGeom>
          </p:spPr>
          <p:style>
            <a:lnRef idx="2">
              <a:schemeClr val="dk1"/>
            </a:lnRef>
            <a:fillRef idx="0">
              <a:schemeClr val="dk1"/>
            </a:fillRef>
            <a:effectRef idx="1">
              <a:schemeClr val="dk1"/>
            </a:effectRef>
            <a:fontRef idx="minor">
              <a:schemeClr val="tx1"/>
            </a:fontRef>
          </p:style>
        </p:cxnSp>
      </p:grpSp>
      <p:grpSp>
        <p:nvGrpSpPr>
          <p:cNvPr id="45" name="Group 44">
            <a:extLst>
              <a:ext uri="{FF2B5EF4-FFF2-40B4-BE49-F238E27FC236}">
                <a16:creationId xmlns:a16="http://schemas.microsoft.com/office/drawing/2014/main" id="{D863D2E9-EF84-A744-926C-6C993363DE0F}"/>
              </a:ext>
            </a:extLst>
          </p:cNvPr>
          <p:cNvGrpSpPr/>
          <p:nvPr/>
        </p:nvGrpSpPr>
        <p:grpSpPr>
          <a:xfrm>
            <a:off x="5550195" y="3784600"/>
            <a:ext cx="5795264" cy="2482703"/>
            <a:chOff x="5550195" y="7261445"/>
            <a:chExt cx="5795264" cy="2482703"/>
          </a:xfrm>
        </p:grpSpPr>
        <p:sp>
          <p:nvSpPr>
            <p:cNvPr id="42" name="Rectangle 41">
              <a:extLst>
                <a:ext uri="{FF2B5EF4-FFF2-40B4-BE49-F238E27FC236}">
                  <a16:creationId xmlns:a16="http://schemas.microsoft.com/office/drawing/2014/main" id="{A66B5B7D-D623-0F4F-91BC-63167C293337}"/>
                </a:ext>
              </a:extLst>
            </p:cNvPr>
            <p:cNvSpPr/>
            <p:nvPr/>
          </p:nvSpPr>
          <p:spPr>
            <a:xfrm>
              <a:off x="5550195" y="7261445"/>
              <a:ext cx="5795264" cy="2482703"/>
            </a:xfrm>
            <a:prstGeom prst="rect">
              <a:avLst/>
            </a:prstGeom>
            <a:pattFill prst="lgGrid">
              <a:fgClr>
                <a:schemeClr val="accent2">
                  <a:lumMod val="20000"/>
                  <a:lumOff val="80000"/>
                </a:schemeClr>
              </a:fgClr>
              <a:bgClr>
                <a:schemeClr val="bg1"/>
              </a:bgClr>
            </a:pattFill>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288000" tIns="216000" rIns="108000" bIns="288000" rtlCol="0" anchor="t"/>
            <a:lstStyle/>
            <a:p>
              <a:pPr>
                <a:spcBef>
                  <a:spcPts val="600"/>
                </a:spcBef>
                <a:spcAft>
                  <a:spcPts val="600"/>
                </a:spcAft>
              </a:pPr>
              <a:r>
                <a:rPr lang="vi-VN" sz="2300" b="1" i="1" dirty="0">
                  <a:solidFill>
                    <a:srgbClr val="0070C0"/>
                  </a:solidFill>
                  <a:latin typeface="Arial" panose="020B0604020202020204" pitchFamily="34" charset="0"/>
                  <a:cs typeface="Arial" panose="020B0604020202020204" pitchFamily="34" charset="0"/>
                </a:rPr>
                <a:t>Ví dụ:</a:t>
              </a:r>
            </a:p>
            <a:p>
              <a:pPr>
                <a:spcBef>
                  <a:spcPts val="600"/>
                </a:spcBef>
                <a:spcAft>
                  <a:spcPts val="600"/>
                </a:spcAft>
              </a:pPr>
              <a:r>
                <a:rPr lang="en-US" sz="2300" dirty="0">
                  <a:latin typeface="Arial" panose="020B0604020202020204" pitchFamily="34" charset="0"/>
                  <a:cs typeface="Arial" panose="020B0604020202020204" pitchFamily="34" charset="0"/>
                </a:rPr>
                <a:t>(1) </a:t>
              </a:r>
              <a:r>
                <a:rPr lang="en-US" sz="2300" dirty="0" err="1">
                  <a:latin typeface="Arial" panose="020B0604020202020204" pitchFamily="34" charset="0"/>
                  <a:cs typeface="Arial" panose="020B0604020202020204" pitchFamily="34" charset="0"/>
                </a:rPr>
                <a:t>Tôi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rớt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môn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Tư</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duy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biện</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luận</a:t>
              </a:r>
              <a:r>
                <a:rPr lang="en-US" sz="2300" dirty="0">
                  <a:latin typeface="Arial" panose="020B0604020202020204" pitchFamily="34" charset="0"/>
                  <a:cs typeface="Arial" panose="020B0604020202020204" pitchFamily="34" charset="0"/>
                </a:rPr>
                <a:t>.</a:t>
              </a:r>
            </a:p>
            <a:p>
              <a:pPr>
                <a:spcBef>
                  <a:spcPts val="600"/>
                </a:spcBef>
                <a:spcAft>
                  <a:spcPts val="600"/>
                </a:spcAft>
              </a:pPr>
              <a:r>
                <a:rPr lang="en-US" sz="2300" dirty="0">
                  <a:latin typeface="Arial" panose="020B0604020202020204" pitchFamily="34" charset="0"/>
                  <a:cs typeface="Arial" panose="020B0604020202020204" pitchFamily="34" charset="0"/>
                </a:rPr>
                <a:t>(2) </a:t>
              </a:r>
              <a:r>
                <a:rPr lang="en-US" sz="2300" dirty="0" err="1">
                  <a:latin typeface="Arial" panose="020B0604020202020204" pitchFamily="34" charset="0"/>
                  <a:cs typeface="Arial" panose="020B0604020202020204" pitchFamily="34" charset="0"/>
                </a:rPr>
                <a:t>Ông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thầy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không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ưa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tôi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từ</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trước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rồi</a:t>
              </a:r>
              <a:r>
                <a:rPr lang="en-US" sz="2300" dirty="0">
                  <a:latin typeface="Arial" panose="020B0604020202020204" pitchFamily="34" charset="0"/>
                  <a:cs typeface="Arial" panose="020B0604020202020204" pitchFamily="34" charset="0"/>
                </a:rPr>
                <a:t>.</a:t>
              </a:r>
            </a:p>
            <a:p>
              <a:pPr>
                <a:spcBef>
                  <a:spcPts val="600"/>
                </a:spcBef>
                <a:spcAft>
                  <a:spcPts val="600"/>
                </a:spcAft>
              </a:pPr>
              <a:r>
                <a:rPr lang="en-US" sz="2300" dirty="0">
                  <a:latin typeface="Arial" panose="020B0604020202020204" pitchFamily="34" charset="0"/>
                  <a:cs typeface="Arial" panose="020B0604020202020204" pitchFamily="34" charset="0"/>
                </a:rPr>
                <a:t>(3) </a:t>
              </a:r>
              <a:r>
                <a:rPr lang="en-US" sz="2300" dirty="0" err="1">
                  <a:latin typeface="Arial" panose="020B0604020202020204" pitchFamily="34" charset="0"/>
                  <a:cs typeface="Arial" panose="020B0604020202020204" pitchFamily="34" charset="0"/>
                </a:rPr>
                <a:t>Ông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thầy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không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ưa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tôi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đã</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đánh</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rớt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tôi</a:t>
              </a:r>
              <a:r>
                <a:rPr lang="en-US" sz="2300"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082E192B-8404-0342-A225-6BB589382907}"/>
                </a:ext>
              </a:extLst>
            </p:cNvPr>
            <p:cNvCxnSpPr/>
            <p:nvPr/>
          </p:nvCxnSpPr>
          <p:spPr>
            <a:xfrm>
              <a:off x="5937322" y="8959996"/>
              <a:ext cx="3569702"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36052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checkerboard(across)">
                                      <p:cBhvr>
                                        <p:cTn id="17" dur="500"/>
                                        <p:tgtEl>
                                          <p:spTgt spid="28"/>
                                        </p:tgtEl>
                                      </p:cBhvr>
                                    </p:animEffect>
                                  </p:childTnLst>
                                </p:cTn>
                              </p:par>
                              <p:par>
                                <p:cTn id="18" presetID="5" presetClass="entr" presetSubtype="1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checkerboard(across)">
                                      <p:cBhvr>
                                        <p:cTn id="20" dur="500"/>
                                        <p:tgtEl>
                                          <p:spTgt spid="30"/>
                                        </p:tgtEl>
                                      </p:cBhvr>
                                    </p:animEffect>
                                  </p:childTnLst>
                                </p:cTn>
                              </p:par>
                              <p:par>
                                <p:cTn id="21" presetID="5" presetClass="entr" presetSubtype="1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heckerboard(across)">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checkerboard(across)">
                                      <p:cBhvr>
                                        <p:cTn id="28" dur="500"/>
                                        <p:tgtEl>
                                          <p:spTgt spid="37"/>
                                        </p:tgtEl>
                                      </p:cBhvr>
                                    </p:animEffect>
                                  </p:childTnLst>
                                </p:cTn>
                              </p:par>
                              <p:par>
                                <p:cTn id="29" presetID="5" presetClass="entr" presetSubtype="1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checkerboard(across)">
                                      <p:cBhvr>
                                        <p:cTn id="31" dur="500"/>
                                        <p:tgtEl>
                                          <p:spTgt spid="44"/>
                                        </p:tgtEl>
                                      </p:cBhvr>
                                    </p:animEffect>
                                  </p:childTnLst>
                                </p:cTn>
                              </p:par>
                              <p:par>
                                <p:cTn id="32" presetID="5" presetClass="entr" presetSubtype="1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checkerboard(across)">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33A10-E165-A040-BDC8-974AF87081F5}"/>
              </a:ext>
            </a:extLst>
          </p:cNvPr>
          <p:cNvSpPr/>
          <p:nvPr/>
        </p:nvSpPr>
        <p:spPr>
          <a:xfrm>
            <a:off x="2108200" y="1066800"/>
            <a:ext cx="7975600" cy="81280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t>CÁC THUẬT NGỮ ĐÁNH GIÁ LUẬN CỨ DIỂN DỊCH</a:t>
            </a:r>
            <a:endParaRPr sz="2300" dirty="0"/>
          </a:p>
        </p:txBody>
      </p:sp>
      <p:sp>
        <p:nvSpPr>
          <p:cNvPr id="5" name="Rectangle 4">
            <a:extLst>
              <a:ext uri="{FF2B5EF4-FFF2-40B4-BE49-F238E27FC236}">
                <a16:creationId xmlns:a16="http://schemas.microsoft.com/office/drawing/2014/main" id="{506D3C82-8815-5C41-A3B4-F5B2A4951E34}"/>
              </a:ext>
            </a:extLst>
          </p:cNvPr>
          <p:cNvSpPr/>
          <p:nvPr/>
        </p:nvSpPr>
        <p:spPr>
          <a:xfrm>
            <a:off x="1842907" y="450334"/>
            <a:ext cx="7707493" cy="461665"/>
          </a:xfrm>
          <a:prstGeom prst="rect">
            <a:avLst/>
          </a:prstGeom>
        </p:spPr>
        <p:txBody>
          <a:bodyPr wrap="square">
            <a:spAutoFit/>
          </a:bodyPr>
          <a:lstStyle/>
          <a:p>
            <a:r>
              <a:rPr lang="vi-VN" sz="2400" b="1" dirty="0">
                <a:latin typeface="Arial" panose="020B0604020202020204" pitchFamily="34" charset="0"/>
                <a:ea typeface="Times New Roman" panose="02020603050405020304" pitchFamily="18" charset="0"/>
                <a:cs typeface="Arial" panose="020B0604020202020204" pitchFamily="34" charset="0"/>
              </a:rPr>
              <a:t>4. CÁC THUẬT NGỮ ĐÁNH GIÁ LUẬN CỨ</a:t>
            </a:r>
            <a:r>
              <a:rPr lang="en-VN" sz="2400" b="1" dirty="0">
                <a:latin typeface="Arial" panose="020B0604020202020204" pitchFamily="34" charset="0"/>
                <a:cs typeface="Arial" panose="020B0604020202020204" pitchFamily="34" charset="0"/>
              </a:rPr>
              <a:t> </a:t>
            </a:r>
            <a:endParaRPr sz="24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5770BC5-B2E3-EE4A-8835-693D5FB31DE2}"/>
              </a:ext>
            </a:extLst>
          </p:cNvPr>
          <p:cNvSpPr/>
          <p:nvPr/>
        </p:nvSpPr>
        <p:spPr>
          <a:xfrm>
            <a:off x="4175496" y="2087602"/>
            <a:ext cx="375254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logic </a:t>
            </a:r>
            <a:r>
              <a:rPr lang="vi-VN" sz="2300" b="1" dirty="0">
                <a:solidFill>
                  <a:srgbClr val="FF0000"/>
                </a:solidFill>
                <a:latin typeface="Arial" panose="020B0604020202020204" pitchFamily="34" charset="0"/>
                <a:cs typeface="Arial" panose="020B0604020202020204" pitchFamily="34" charset="0"/>
              </a:rPr>
              <a:t>hợp lệ</a:t>
            </a:r>
            <a:endParaRPr sz="2300" b="1" dirty="0">
              <a:solidFill>
                <a:srgbClr val="FF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CBC31B6-EB20-224B-A05E-EFE4599F56C3}"/>
              </a:ext>
            </a:extLst>
          </p:cNvPr>
          <p:cNvSpPr/>
          <p:nvPr/>
        </p:nvSpPr>
        <p:spPr>
          <a:xfrm>
            <a:off x="1292686" y="2087602"/>
            <a:ext cx="2212514"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đúng</a:t>
            </a:r>
            <a:endParaRPr sz="23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BDA0522-27E0-CD40-8C1E-87952C31D874}"/>
              </a:ext>
            </a:extLst>
          </p:cNvPr>
          <p:cNvSpPr/>
          <p:nvPr/>
        </p:nvSpPr>
        <p:spPr>
          <a:xfrm>
            <a:off x="3639325" y="2087602"/>
            <a:ext cx="404623"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0E2845-F960-714E-A85C-D617CFE1CDCD}"/>
              </a:ext>
            </a:extLst>
          </p:cNvPr>
          <p:cNvSpPr/>
          <p:nvPr/>
        </p:nvSpPr>
        <p:spPr>
          <a:xfrm>
            <a:off x="8096472" y="2087602"/>
            <a:ext cx="448327"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81948F6-E64A-5343-A6F2-C36D95024FD8}"/>
              </a:ext>
            </a:extLst>
          </p:cNvPr>
          <p:cNvSpPr/>
          <p:nvPr/>
        </p:nvSpPr>
        <p:spPr>
          <a:xfrm>
            <a:off x="8713235" y="2087602"/>
            <a:ext cx="251680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diễn dịch tốt</a:t>
            </a:r>
            <a:endParaRPr sz="2300" b="1"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F1C716D-9C2C-E247-9B8F-9DA3C953DC2A}"/>
              </a:ext>
            </a:extLst>
          </p:cNvPr>
          <p:cNvCxnSpPr>
            <a:cxnSpLocks/>
          </p:cNvCxnSpPr>
          <p:nvPr/>
        </p:nvCxnSpPr>
        <p:spPr>
          <a:xfrm>
            <a:off x="3976624" y="2656070"/>
            <a:ext cx="2331499" cy="3573796"/>
          </a:xfrm>
          <a:prstGeom prst="line">
            <a:avLst/>
          </a:prstGeom>
          <a:blipFill>
            <a:blip r:embed="rId4"/>
            <a:stretch>
              <a:fillRect/>
            </a:stretch>
          </a:blipFill>
          <a:ln>
            <a:noFill/>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777F99A4-AF97-FE46-94A0-6AFAB0D22A40}"/>
              </a:ext>
            </a:extLst>
          </p:cNvPr>
          <p:cNvSpPr/>
          <p:nvPr/>
        </p:nvSpPr>
        <p:spPr>
          <a:xfrm>
            <a:off x="4175496" y="3213270"/>
            <a:ext cx="375254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logic </a:t>
            </a:r>
            <a:r>
              <a:rPr lang="vi-VN" sz="2300" b="1" dirty="0">
                <a:solidFill>
                  <a:srgbClr val="C00000"/>
                </a:solidFill>
                <a:latin typeface="Arial" panose="020B0604020202020204" pitchFamily="34" charset="0"/>
                <a:cs typeface="Arial" panose="020B0604020202020204" pitchFamily="34" charset="0"/>
              </a:rPr>
              <a:t>không hợp lệ</a:t>
            </a:r>
            <a:endParaRPr sz="2300" b="1"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7C818018-50A8-9445-B516-15813218DF32}"/>
              </a:ext>
            </a:extLst>
          </p:cNvPr>
          <p:cNvSpPr/>
          <p:nvPr/>
        </p:nvSpPr>
        <p:spPr>
          <a:xfrm>
            <a:off x="1292686" y="3213270"/>
            <a:ext cx="2212514"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đúng</a:t>
            </a:r>
            <a:endParaRPr sz="2300" b="1"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AFAFB36-B8D7-5448-8BCE-AC2075F55468}"/>
              </a:ext>
            </a:extLst>
          </p:cNvPr>
          <p:cNvSpPr/>
          <p:nvPr/>
        </p:nvSpPr>
        <p:spPr>
          <a:xfrm>
            <a:off x="3639325" y="3213270"/>
            <a:ext cx="404623"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34BBDA8E-12A4-CD40-A2CF-AA4DAD082017}"/>
              </a:ext>
            </a:extLst>
          </p:cNvPr>
          <p:cNvSpPr/>
          <p:nvPr/>
        </p:nvSpPr>
        <p:spPr>
          <a:xfrm>
            <a:off x="8096472" y="3213270"/>
            <a:ext cx="448327"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A291D21-9D4B-BB4D-84C2-BD612E931C17}"/>
              </a:ext>
            </a:extLst>
          </p:cNvPr>
          <p:cNvSpPr/>
          <p:nvPr/>
        </p:nvSpPr>
        <p:spPr>
          <a:xfrm>
            <a:off x="8713235" y="3213270"/>
            <a:ext cx="251680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diễn dịch tồi</a:t>
            </a:r>
            <a:endParaRPr sz="2300" b="1"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7B5DFA9-D0AD-D644-B4B7-C844A8174F71}"/>
              </a:ext>
            </a:extLst>
          </p:cNvPr>
          <p:cNvSpPr/>
          <p:nvPr/>
        </p:nvSpPr>
        <p:spPr>
          <a:xfrm>
            <a:off x="4175496" y="4349407"/>
            <a:ext cx="375254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logic </a:t>
            </a:r>
            <a:r>
              <a:rPr lang="vi-VN" sz="2300" b="1" dirty="0">
                <a:solidFill>
                  <a:srgbClr val="FF0000"/>
                </a:solidFill>
                <a:latin typeface="Arial" panose="020B0604020202020204" pitchFamily="34" charset="0"/>
                <a:cs typeface="Arial" panose="020B0604020202020204" pitchFamily="34" charset="0"/>
              </a:rPr>
              <a:t>hợp lệ</a:t>
            </a:r>
            <a:endParaRPr sz="2300" b="1" dirty="0">
              <a:solidFill>
                <a:srgbClr val="FF0000"/>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A975CC48-6896-094A-9CEF-E5DDA311732C}"/>
              </a:ext>
            </a:extLst>
          </p:cNvPr>
          <p:cNvSpPr/>
          <p:nvPr/>
        </p:nvSpPr>
        <p:spPr>
          <a:xfrm>
            <a:off x="1292686" y="4349407"/>
            <a:ext cx="2212514"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sai</a:t>
            </a:r>
            <a:endParaRPr sz="2300" b="1"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057735E3-D00A-404F-A198-9A29B4E82D0A}"/>
              </a:ext>
            </a:extLst>
          </p:cNvPr>
          <p:cNvSpPr/>
          <p:nvPr/>
        </p:nvSpPr>
        <p:spPr>
          <a:xfrm>
            <a:off x="3639325" y="4349407"/>
            <a:ext cx="404623"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E403DB8D-996C-0941-991C-8032A93425FC}"/>
              </a:ext>
            </a:extLst>
          </p:cNvPr>
          <p:cNvSpPr/>
          <p:nvPr/>
        </p:nvSpPr>
        <p:spPr>
          <a:xfrm>
            <a:off x="8096472" y="4349407"/>
            <a:ext cx="448327"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DBB7491C-6BA1-7F45-99FB-B8F98193DDE6}"/>
              </a:ext>
            </a:extLst>
          </p:cNvPr>
          <p:cNvSpPr/>
          <p:nvPr/>
        </p:nvSpPr>
        <p:spPr>
          <a:xfrm>
            <a:off x="8713235" y="4349407"/>
            <a:ext cx="251680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diễn dịch tồi</a:t>
            </a:r>
            <a:endParaRPr sz="2300" b="1"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D8B949BB-6293-5F41-B8EA-D4B7A8856736}"/>
              </a:ext>
            </a:extLst>
          </p:cNvPr>
          <p:cNvSpPr/>
          <p:nvPr/>
        </p:nvSpPr>
        <p:spPr>
          <a:xfrm>
            <a:off x="4175496" y="5418602"/>
            <a:ext cx="375254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logic </a:t>
            </a:r>
            <a:r>
              <a:rPr lang="vi-VN" sz="2300" b="1" dirty="0">
                <a:solidFill>
                  <a:srgbClr val="C00000"/>
                </a:solidFill>
                <a:latin typeface="Arial" panose="020B0604020202020204" pitchFamily="34" charset="0"/>
                <a:cs typeface="Arial" panose="020B0604020202020204" pitchFamily="34" charset="0"/>
              </a:rPr>
              <a:t>không hợp lệ</a:t>
            </a:r>
            <a:endParaRPr sz="2300" b="1" dirty="0">
              <a:solidFill>
                <a:srgbClr val="C00000"/>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CC0E4C4F-E354-1849-8E1B-81F2FF5898E0}"/>
              </a:ext>
            </a:extLst>
          </p:cNvPr>
          <p:cNvSpPr/>
          <p:nvPr/>
        </p:nvSpPr>
        <p:spPr>
          <a:xfrm>
            <a:off x="1292686" y="5418602"/>
            <a:ext cx="2212514"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sai</a:t>
            </a:r>
            <a:endParaRPr sz="2300" b="1"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2316B596-3FD8-624C-A368-4D95DEDFD1C9}"/>
              </a:ext>
            </a:extLst>
          </p:cNvPr>
          <p:cNvSpPr/>
          <p:nvPr/>
        </p:nvSpPr>
        <p:spPr>
          <a:xfrm>
            <a:off x="3639325" y="5418602"/>
            <a:ext cx="404623"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D6EE4431-E8E8-5845-8D65-23DEABD65942}"/>
              </a:ext>
            </a:extLst>
          </p:cNvPr>
          <p:cNvSpPr/>
          <p:nvPr/>
        </p:nvSpPr>
        <p:spPr>
          <a:xfrm>
            <a:off x="8096472" y="5418602"/>
            <a:ext cx="448327"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DC9700D-2FE8-404A-A469-D844D4D304C4}"/>
              </a:ext>
            </a:extLst>
          </p:cNvPr>
          <p:cNvSpPr/>
          <p:nvPr/>
        </p:nvSpPr>
        <p:spPr>
          <a:xfrm>
            <a:off x="8713235" y="5418602"/>
            <a:ext cx="251680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diễn dịch tồi</a:t>
            </a:r>
            <a:endParaRPr sz="23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3504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8EFD13-1CBC-0C45-8326-9E55BB7DF45B}"/>
              </a:ext>
            </a:extLst>
          </p:cNvPr>
          <p:cNvSpPr txBox="1"/>
          <p:nvPr/>
        </p:nvSpPr>
        <p:spPr>
          <a:xfrm>
            <a:off x="1892968" y="930442"/>
            <a:ext cx="9127959" cy="1015663"/>
          </a:xfrm>
          <a:prstGeom prst="rect">
            <a:avLst/>
          </a:prstGeom>
          <a:noFill/>
        </p:spPr>
        <p:txBody>
          <a:bodyPr wrap="square" rtlCol="0">
            <a:spAutoFit/>
          </a:bodyPr>
          <a:lstStyle/>
          <a:p>
            <a:r>
              <a:rPr lang="vi-VN" sz="6000" b="1" dirty="0">
                <a:solidFill>
                  <a:schemeClr val="bg1"/>
                </a:solidFill>
                <a:latin typeface="American Typewriter" panose="02090604020004020304" pitchFamily="18" charset="77"/>
              </a:rPr>
              <a:t>TƯ DUY BIỆN LUẬN</a:t>
            </a:r>
            <a:endParaRPr sz="6000" b="1" dirty="0">
              <a:solidFill>
                <a:schemeClr val="bg1"/>
              </a:solidFill>
              <a:latin typeface="American Typewriter" panose="02090604020004020304" pitchFamily="18" charset="77"/>
            </a:endParaRPr>
          </a:p>
        </p:txBody>
      </p:sp>
      <p:sp>
        <p:nvSpPr>
          <p:cNvPr id="9" name="TextBox 8">
            <a:extLst>
              <a:ext uri="{FF2B5EF4-FFF2-40B4-BE49-F238E27FC236}">
                <a16:creationId xmlns:a16="http://schemas.microsoft.com/office/drawing/2014/main" id="{5F636073-9FB6-A940-BB3E-B89D0DDEDA24}"/>
              </a:ext>
            </a:extLst>
          </p:cNvPr>
          <p:cNvSpPr txBox="1"/>
          <p:nvPr/>
        </p:nvSpPr>
        <p:spPr>
          <a:xfrm>
            <a:off x="1159728" y="5037805"/>
            <a:ext cx="9590048" cy="646331"/>
          </a:xfrm>
          <a:prstGeom prst="rect">
            <a:avLst/>
          </a:prstGeom>
          <a:noFill/>
        </p:spPr>
        <p:txBody>
          <a:bodyPr wrap="square" rtlCol="0">
            <a:spAutoFit/>
          </a:bodyPr>
          <a:lstStyle/>
          <a:p>
            <a:r>
              <a:rPr lang="vi-VN" sz="3600" dirty="0">
                <a:solidFill>
                  <a:schemeClr val="bg1"/>
                </a:solidFill>
              </a:rPr>
              <a:t>Giảng viên: TS. NGUYỄN THỊ THU HIỀN</a:t>
            </a:r>
            <a:endParaRPr sz="3600" dirty="0">
              <a:solidFill>
                <a:schemeClr val="bg1"/>
              </a:solidFill>
              <a:latin typeface="Canela Text" pitchFamily="2" charset="0"/>
            </a:endParaRPr>
          </a:p>
        </p:txBody>
      </p:sp>
      <p:sp>
        <p:nvSpPr>
          <p:cNvPr id="5" name="Content Placeholder 2">
            <a:extLst>
              <a:ext uri="{FF2B5EF4-FFF2-40B4-BE49-F238E27FC236}">
                <a16:creationId xmlns:a16="http://schemas.microsoft.com/office/drawing/2014/main" id="{B1CA1D49-D432-8F44-B5C5-04A8C5594ECE}"/>
              </a:ext>
            </a:extLst>
          </p:cNvPr>
          <p:cNvSpPr>
            <a:spLocks noGrp="1"/>
          </p:cNvSpPr>
          <p:nvPr>
            <p:ph idx="1"/>
          </p:nvPr>
        </p:nvSpPr>
        <p:spPr>
          <a:xfrm>
            <a:off x="853069" y="1438273"/>
            <a:ext cx="10515600" cy="4351338"/>
          </a:xfrm>
        </p:spPr>
        <p:txBody>
          <a:bodyPr>
            <a:normAutofit/>
          </a:bodyPr>
          <a:lstStyle/>
          <a:p>
            <a:r>
              <a:rPr lang="en-US" b="1" i="1" dirty="0" err="1">
                <a:solidFill>
                  <a:srgbClr val="1D30D5"/>
                </a:solidFill>
              </a:rPr>
              <a:t>Kết</a:t>
            </a:r>
            <a:r>
              <a:rPr lang="en-US" b="1" i="1" dirty="0">
                <a:solidFill>
                  <a:srgbClr val="1D30D5"/>
                </a:solidFill>
              </a:rPr>
              <a:t> </a:t>
            </a:r>
            <a:r>
              <a:rPr lang="en-US" b="1" i="1" dirty="0" err="1">
                <a:solidFill>
                  <a:srgbClr val="1D30D5"/>
                </a:solidFill>
              </a:rPr>
              <a:t>quả</a:t>
            </a:r>
            <a:r>
              <a:rPr lang="en-US" b="1" i="1" dirty="0">
                <a:solidFill>
                  <a:srgbClr val="1D30D5"/>
                </a:solidFill>
              </a:rPr>
              <a:t> </a:t>
            </a:r>
            <a:r>
              <a:rPr lang="en-US" b="1" i="1" dirty="0" err="1">
                <a:solidFill>
                  <a:srgbClr val="1D30D5"/>
                </a:solidFill>
              </a:rPr>
              <a:t>học</a:t>
            </a:r>
            <a:r>
              <a:rPr lang="en-US" b="1" i="1" dirty="0">
                <a:solidFill>
                  <a:srgbClr val="1D30D5"/>
                </a:solidFill>
              </a:rPr>
              <a:t> </a:t>
            </a:r>
            <a:r>
              <a:rPr lang="en-US" b="1" i="1" dirty="0" err="1">
                <a:solidFill>
                  <a:srgbClr val="1D30D5"/>
                </a:solidFill>
              </a:rPr>
              <a:t>tập</a:t>
            </a:r>
            <a:r>
              <a:rPr lang="en-US" b="1" i="1" dirty="0">
                <a:solidFill>
                  <a:srgbClr val="1D30D5"/>
                </a:solidFill>
              </a:rPr>
              <a:t> </a:t>
            </a:r>
            <a:r>
              <a:rPr lang="en-US" b="1" i="1" dirty="0" err="1">
                <a:solidFill>
                  <a:srgbClr val="1D30D5"/>
                </a:solidFill>
              </a:rPr>
              <a:t>mong</a:t>
            </a:r>
            <a:r>
              <a:rPr lang="en-US" b="1" i="1" dirty="0">
                <a:solidFill>
                  <a:srgbClr val="1D30D5"/>
                </a:solidFill>
              </a:rPr>
              <a:t> </a:t>
            </a:r>
            <a:r>
              <a:rPr lang="en-US" b="1" i="1" dirty="0" err="1">
                <a:solidFill>
                  <a:srgbClr val="1D30D5"/>
                </a:solidFill>
              </a:rPr>
              <a:t>đợi</a:t>
            </a:r>
            <a:r>
              <a:rPr lang="en-US" b="1" i="1" dirty="0">
                <a:solidFill>
                  <a:srgbClr val="1D30D5"/>
                </a:solidFill>
              </a:rPr>
              <a:t>:</a:t>
            </a:r>
          </a:p>
          <a:p>
            <a:pPr lvl="0"/>
            <a:r>
              <a:rPr lang="en-US" dirty="0" err="1"/>
              <a:t>Trình</a:t>
            </a:r>
            <a:r>
              <a:rPr lang="en-US" dirty="0"/>
              <a:t> </a:t>
            </a:r>
            <a:r>
              <a:rPr lang="en-US" dirty="0" err="1"/>
              <a:t>bày</a:t>
            </a:r>
            <a:r>
              <a:rPr lang="en-US" dirty="0"/>
              <a:t> </a:t>
            </a:r>
            <a:r>
              <a:rPr lang="en-US" dirty="0" err="1"/>
              <a:t>được</a:t>
            </a:r>
            <a:r>
              <a:rPr lang="en-US" dirty="0"/>
              <a:t> </a:t>
            </a:r>
            <a:r>
              <a:rPr lang="en-US" dirty="0" err="1"/>
              <a:t>khái</a:t>
            </a:r>
            <a:r>
              <a:rPr lang="en-US" dirty="0"/>
              <a:t> </a:t>
            </a:r>
            <a:r>
              <a:rPr lang="en-US" dirty="0" err="1"/>
              <a:t>niệm</a:t>
            </a:r>
            <a:r>
              <a:rPr lang="en-US" dirty="0"/>
              <a:t> </a:t>
            </a:r>
            <a:r>
              <a:rPr lang="en-US" dirty="0" err="1"/>
              <a:t>tư</a:t>
            </a:r>
            <a:r>
              <a:rPr lang="en-US" dirty="0"/>
              <a:t> </a:t>
            </a:r>
            <a:r>
              <a:rPr lang="en-US" dirty="0" err="1"/>
              <a:t>duy</a:t>
            </a:r>
            <a:r>
              <a:rPr lang="en-US" dirty="0"/>
              <a:t> </a:t>
            </a:r>
            <a:r>
              <a:rPr lang="en-US" dirty="0" err="1"/>
              <a:t>biện</a:t>
            </a:r>
            <a:r>
              <a:rPr lang="en-US" dirty="0"/>
              <a:t> </a:t>
            </a:r>
            <a:r>
              <a:rPr lang="en-US" dirty="0" err="1"/>
              <a:t>luận</a:t>
            </a:r>
            <a:r>
              <a:rPr lang="en-US" dirty="0"/>
              <a:t> </a:t>
            </a:r>
            <a:r>
              <a:rPr lang="en-US" dirty="0" err="1"/>
              <a:t>và</a:t>
            </a:r>
            <a:r>
              <a:rPr lang="en-US" dirty="0"/>
              <a:t> </a:t>
            </a:r>
            <a:r>
              <a:rPr lang="en-US" dirty="0" err="1"/>
              <a:t>lý</a:t>
            </a:r>
            <a:r>
              <a:rPr lang="en-US" dirty="0"/>
              <a:t> do </a:t>
            </a:r>
            <a:r>
              <a:rPr lang="en-US" dirty="0" err="1"/>
              <a:t>tại</a:t>
            </a:r>
            <a:r>
              <a:rPr lang="en-US" dirty="0"/>
              <a:t> </a:t>
            </a:r>
            <a:r>
              <a:rPr lang="en-US" dirty="0" err="1"/>
              <a:t>sao</a:t>
            </a:r>
            <a:r>
              <a:rPr lang="en-US" dirty="0"/>
              <a:t> </a:t>
            </a:r>
            <a:r>
              <a:rPr lang="en-US" dirty="0" err="1"/>
              <a:t>phải</a:t>
            </a:r>
            <a:r>
              <a:rPr lang="en-US" dirty="0"/>
              <a:t> </a:t>
            </a:r>
            <a:r>
              <a:rPr lang="en-US" dirty="0" err="1"/>
              <a:t>cải</a:t>
            </a:r>
            <a:r>
              <a:rPr lang="en-US" dirty="0"/>
              <a:t> </a:t>
            </a:r>
            <a:r>
              <a:rPr lang="en-US" dirty="0" err="1"/>
              <a:t>thiện</a:t>
            </a:r>
            <a:r>
              <a:rPr lang="en-US" dirty="0"/>
              <a:t> </a:t>
            </a:r>
            <a:r>
              <a:rPr lang="en-US" dirty="0" err="1"/>
              <a:t>năng</a:t>
            </a:r>
            <a:r>
              <a:rPr lang="en-US" dirty="0"/>
              <a:t> </a:t>
            </a:r>
            <a:r>
              <a:rPr lang="en-US" dirty="0" err="1"/>
              <a:t>lực</a:t>
            </a:r>
            <a:r>
              <a:rPr lang="en-US" dirty="0"/>
              <a:t> </a:t>
            </a:r>
            <a:r>
              <a:rPr lang="en-US" dirty="0" err="1"/>
              <a:t>tư</a:t>
            </a:r>
            <a:r>
              <a:rPr lang="en-US" dirty="0"/>
              <a:t> </a:t>
            </a:r>
            <a:r>
              <a:rPr lang="en-US" dirty="0" err="1"/>
              <a:t>duy</a:t>
            </a:r>
            <a:r>
              <a:rPr lang="en-US" dirty="0"/>
              <a:t> </a:t>
            </a:r>
            <a:r>
              <a:rPr lang="en-US" dirty="0" err="1"/>
              <a:t>biện</a:t>
            </a:r>
            <a:r>
              <a:rPr lang="en-US" dirty="0"/>
              <a:t> </a:t>
            </a:r>
            <a:r>
              <a:rPr lang="en-US" dirty="0" err="1"/>
              <a:t>luận</a:t>
            </a:r>
            <a:r>
              <a:rPr lang="en-US" dirty="0"/>
              <a:t> </a:t>
            </a:r>
            <a:r>
              <a:rPr lang="en-US" dirty="0" err="1"/>
              <a:t>của</a:t>
            </a:r>
            <a:r>
              <a:rPr lang="en-US" dirty="0"/>
              <a:t> </a:t>
            </a:r>
            <a:r>
              <a:rPr lang="en-US" dirty="0" err="1"/>
              <a:t>mình</a:t>
            </a:r>
            <a:r>
              <a:rPr lang="en-US" dirty="0"/>
              <a:t>.</a:t>
            </a:r>
          </a:p>
          <a:p>
            <a:pPr lvl="0"/>
            <a:r>
              <a:rPr lang="en-US" dirty="0" err="1"/>
              <a:t>Nhận</a:t>
            </a:r>
            <a:r>
              <a:rPr lang="en-US" dirty="0"/>
              <a:t> </a:t>
            </a:r>
            <a:r>
              <a:rPr lang="en-US" dirty="0" err="1"/>
              <a:t>biết</a:t>
            </a:r>
            <a:r>
              <a:rPr lang="en-US" dirty="0"/>
              <a:t> </a:t>
            </a:r>
            <a:r>
              <a:rPr lang="en-US" dirty="0" err="1"/>
              <a:t>cấu</a:t>
            </a:r>
            <a:r>
              <a:rPr lang="en-US" dirty="0"/>
              <a:t> </a:t>
            </a:r>
            <a:r>
              <a:rPr lang="en-US" dirty="0" err="1"/>
              <a:t>trúc</a:t>
            </a:r>
            <a:r>
              <a:rPr lang="en-US" dirty="0"/>
              <a:t> </a:t>
            </a:r>
            <a:r>
              <a:rPr lang="en-US" dirty="0" err="1"/>
              <a:t>của</a:t>
            </a:r>
            <a:r>
              <a:rPr lang="en-US" dirty="0"/>
              <a:t> </a:t>
            </a:r>
            <a:r>
              <a:rPr lang="en-US" dirty="0" err="1"/>
              <a:t>luận</a:t>
            </a:r>
            <a:r>
              <a:rPr lang="en-US" dirty="0"/>
              <a:t> </a:t>
            </a:r>
            <a:r>
              <a:rPr lang="en-US" dirty="0" err="1"/>
              <a:t>cứ</a:t>
            </a:r>
            <a:r>
              <a:rPr lang="en-US" dirty="0"/>
              <a:t>.</a:t>
            </a:r>
          </a:p>
          <a:p>
            <a:pPr lvl="0"/>
            <a:r>
              <a:rPr lang="en-US" dirty="0" err="1"/>
              <a:t>Thực</a:t>
            </a:r>
            <a:r>
              <a:rPr lang="en-US" dirty="0"/>
              <a:t> </a:t>
            </a:r>
            <a:r>
              <a:rPr lang="en-US" dirty="0" err="1"/>
              <a:t>hiện</a:t>
            </a:r>
            <a:r>
              <a:rPr lang="en-US" dirty="0"/>
              <a:t> </a:t>
            </a:r>
            <a:r>
              <a:rPr lang="en-US" dirty="0" err="1"/>
              <a:t>được</a:t>
            </a:r>
            <a:r>
              <a:rPr lang="en-US" dirty="0"/>
              <a:t> </a:t>
            </a:r>
            <a:r>
              <a:rPr lang="en-US" dirty="0" err="1"/>
              <a:t>việc</a:t>
            </a:r>
            <a:r>
              <a:rPr lang="en-US" dirty="0"/>
              <a:t> </a:t>
            </a:r>
            <a:r>
              <a:rPr lang="en-US" dirty="0" err="1"/>
              <a:t>tìm</a:t>
            </a:r>
            <a:r>
              <a:rPr lang="en-US" dirty="0"/>
              <a:t> </a:t>
            </a:r>
            <a:r>
              <a:rPr lang="en-US" dirty="0" err="1"/>
              <a:t>tiền</a:t>
            </a:r>
            <a:r>
              <a:rPr lang="en-US" dirty="0"/>
              <a:t> </a:t>
            </a:r>
            <a:r>
              <a:rPr lang="en-US" dirty="0" err="1"/>
              <a:t>đề</a:t>
            </a:r>
            <a:r>
              <a:rPr lang="en-US" dirty="0"/>
              <a:t> </a:t>
            </a:r>
            <a:r>
              <a:rPr lang="en-US" dirty="0" err="1"/>
              <a:t>và</a:t>
            </a:r>
            <a:r>
              <a:rPr lang="en-US" dirty="0"/>
              <a:t> </a:t>
            </a:r>
            <a:r>
              <a:rPr lang="en-US" dirty="0" err="1"/>
              <a:t>kết</a:t>
            </a:r>
            <a:r>
              <a:rPr lang="en-US" dirty="0"/>
              <a:t> </a:t>
            </a:r>
            <a:r>
              <a:rPr lang="en-US" dirty="0" err="1"/>
              <a:t>luận</a:t>
            </a:r>
            <a:r>
              <a:rPr lang="en-US" dirty="0"/>
              <a:t> </a:t>
            </a:r>
            <a:r>
              <a:rPr lang="en-US" dirty="0" err="1"/>
              <a:t>của</a:t>
            </a:r>
            <a:r>
              <a:rPr lang="en-US" dirty="0"/>
              <a:t> </a:t>
            </a:r>
            <a:r>
              <a:rPr lang="en-US" dirty="0" err="1"/>
              <a:t>luận</a:t>
            </a:r>
            <a:r>
              <a:rPr lang="en-US" dirty="0"/>
              <a:t> </a:t>
            </a:r>
            <a:r>
              <a:rPr lang="en-US" dirty="0" err="1"/>
              <a:t>cứ</a:t>
            </a:r>
            <a:endParaRPr lang="en-US" dirty="0"/>
          </a:p>
          <a:p>
            <a:pPr lvl="0"/>
            <a:r>
              <a:rPr lang="en-US" dirty="0" err="1"/>
              <a:t>Phân</a:t>
            </a:r>
            <a:r>
              <a:rPr lang="en-US" dirty="0"/>
              <a:t> </a:t>
            </a:r>
            <a:r>
              <a:rPr lang="en-US" dirty="0" err="1"/>
              <a:t>biệt</a:t>
            </a:r>
            <a:r>
              <a:rPr lang="en-US" dirty="0"/>
              <a:t> </a:t>
            </a:r>
            <a:r>
              <a:rPr lang="en-US" dirty="0" err="1"/>
              <a:t>đọan</a:t>
            </a:r>
            <a:r>
              <a:rPr lang="en-US" dirty="0"/>
              <a:t> </a:t>
            </a:r>
            <a:r>
              <a:rPr lang="en-US" dirty="0" err="1"/>
              <a:t>văn</a:t>
            </a:r>
            <a:r>
              <a:rPr lang="en-US" dirty="0"/>
              <a:t> </a:t>
            </a:r>
            <a:r>
              <a:rPr lang="en-US" dirty="0" err="1"/>
              <a:t>chứa</a:t>
            </a:r>
            <a:r>
              <a:rPr lang="en-US" dirty="0"/>
              <a:t> </a:t>
            </a:r>
            <a:r>
              <a:rPr lang="en-US" dirty="0" err="1"/>
              <a:t>luận</a:t>
            </a:r>
            <a:r>
              <a:rPr lang="en-US" dirty="0"/>
              <a:t> </a:t>
            </a:r>
            <a:r>
              <a:rPr lang="en-US" dirty="0" err="1"/>
              <a:t>cứ</a:t>
            </a:r>
            <a:r>
              <a:rPr lang="en-US" dirty="0"/>
              <a:t> </a:t>
            </a:r>
            <a:r>
              <a:rPr lang="en-US" dirty="0" err="1"/>
              <a:t>với</a:t>
            </a:r>
            <a:r>
              <a:rPr lang="en-US" dirty="0"/>
              <a:t> </a:t>
            </a:r>
            <a:r>
              <a:rPr lang="en-US" dirty="0" err="1"/>
              <a:t>các</a:t>
            </a:r>
            <a:r>
              <a:rPr lang="en-US" dirty="0"/>
              <a:t> </a:t>
            </a:r>
            <a:r>
              <a:rPr lang="en-US" dirty="0" err="1"/>
              <a:t>đoạn</a:t>
            </a:r>
            <a:r>
              <a:rPr lang="en-US" dirty="0"/>
              <a:t> </a:t>
            </a:r>
            <a:r>
              <a:rPr lang="en-US" dirty="0" err="1"/>
              <a:t>văn</a:t>
            </a:r>
            <a:r>
              <a:rPr lang="en-US" dirty="0"/>
              <a:t> </a:t>
            </a:r>
            <a:r>
              <a:rPr lang="en-US" dirty="0" err="1"/>
              <a:t>mô</a:t>
            </a:r>
            <a:r>
              <a:rPr lang="en-US" dirty="0"/>
              <a:t> </a:t>
            </a:r>
            <a:r>
              <a:rPr lang="en-US" dirty="0" err="1"/>
              <a:t>tả</a:t>
            </a:r>
            <a:r>
              <a:rPr lang="en-US" dirty="0"/>
              <a:t>, </a:t>
            </a:r>
            <a:r>
              <a:rPr lang="en-US" dirty="0" err="1"/>
              <a:t>minh</a:t>
            </a:r>
            <a:r>
              <a:rPr lang="en-US" dirty="0"/>
              <a:t> </a:t>
            </a:r>
            <a:r>
              <a:rPr lang="en-US" dirty="0" err="1"/>
              <a:t>họa</a:t>
            </a:r>
            <a:r>
              <a:rPr lang="en-US" dirty="0"/>
              <a:t>, </a:t>
            </a:r>
            <a:r>
              <a:rPr lang="en-US" dirty="0" err="1"/>
              <a:t>và</a:t>
            </a:r>
            <a:r>
              <a:rPr lang="en-US" dirty="0"/>
              <a:t> </a:t>
            </a:r>
            <a:r>
              <a:rPr lang="en-US" dirty="0" err="1"/>
              <a:t>giải</a:t>
            </a:r>
            <a:r>
              <a:rPr lang="en-US" dirty="0"/>
              <a:t> </a:t>
            </a:r>
            <a:r>
              <a:rPr lang="en-US" dirty="0" err="1"/>
              <a:t>thích</a:t>
            </a:r>
            <a:r>
              <a:rPr lang="en-US" dirty="0"/>
              <a:t>.</a:t>
            </a:r>
          </a:p>
          <a:p>
            <a:r>
              <a:rPr lang="en-US" dirty="0" err="1"/>
              <a:t>Thực</a:t>
            </a:r>
            <a:r>
              <a:rPr lang="en-US" dirty="0"/>
              <a:t> </a:t>
            </a:r>
            <a:r>
              <a:rPr lang="en-US" dirty="0" err="1"/>
              <a:t>hiện</a:t>
            </a:r>
            <a:r>
              <a:rPr lang="en-US" dirty="0"/>
              <a:t> </a:t>
            </a:r>
            <a:r>
              <a:rPr lang="en-US" dirty="0" err="1"/>
              <a:t>được</a:t>
            </a:r>
            <a:r>
              <a:rPr lang="en-US" dirty="0"/>
              <a:t> </a:t>
            </a:r>
            <a:r>
              <a:rPr lang="en-US" dirty="0" err="1"/>
              <a:t>việc</a:t>
            </a:r>
            <a:r>
              <a:rPr lang="en-US" dirty="0"/>
              <a:t> </a:t>
            </a:r>
            <a:r>
              <a:rPr lang="en-US" dirty="0" err="1"/>
              <a:t>đưa</a:t>
            </a:r>
            <a:r>
              <a:rPr lang="en-US" dirty="0"/>
              <a:t> </a:t>
            </a:r>
            <a:r>
              <a:rPr lang="en-US" dirty="0" err="1"/>
              <a:t>luận</a:t>
            </a:r>
            <a:r>
              <a:rPr lang="en-US" dirty="0"/>
              <a:t> </a:t>
            </a:r>
            <a:r>
              <a:rPr lang="en-US" dirty="0" err="1"/>
              <a:t>cứ</a:t>
            </a:r>
            <a:r>
              <a:rPr lang="en-US" dirty="0"/>
              <a:t> </a:t>
            </a:r>
            <a:r>
              <a:rPr lang="en-US" dirty="0" err="1"/>
              <a:t>về</a:t>
            </a:r>
            <a:r>
              <a:rPr lang="en-US" dirty="0"/>
              <a:t> </a:t>
            </a:r>
            <a:r>
              <a:rPr lang="en-US" dirty="0" err="1"/>
              <a:t>dạng</a:t>
            </a:r>
            <a:r>
              <a:rPr lang="en-US" dirty="0"/>
              <a:t> </a:t>
            </a:r>
            <a:r>
              <a:rPr lang="en-US" dirty="0" err="1"/>
              <a:t>cấu</a:t>
            </a:r>
            <a:r>
              <a:rPr lang="en-US" dirty="0"/>
              <a:t> </a:t>
            </a:r>
            <a:r>
              <a:rPr lang="en-US" dirty="0" err="1"/>
              <a:t>trúc</a:t>
            </a:r>
            <a:r>
              <a:rPr lang="en-US" dirty="0"/>
              <a:t> </a:t>
            </a:r>
            <a:r>
              <a:rPr lang="en-US" dirty="0" err="1"/>
              <a:t>chuẩn</a:t>
            </a:r>
            <a:r>
              <a:rPr lang="en-US" dirty="0"/>
              <a:t>. </a:t>
            </a:r>
          </a:p>
        </p:txBody>
      </p:sp>
    </p:spTree>
    <p:extLst>
      <p:ext uri="{BB962C8B-B14F-4D97-AF65-F5344CB8AC3E}">
        <p14:creationId xmlns:p14="http://schemas.microsoft.com/office/powerpoint/2010/main" val="1141781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33A10-E165-A040-BDC8-974AF87081F5}"/>
              </a:ext>
            </a:extLst>
          </p:cNvPr>
          <p:cNvSpPr/>
          <p:nvPr/>
        </p:nvSpPr>
        <p:spPr>
          <a:xfrm>
            <a:off x="2108200" y="1066800"/>
            <a:ext cx="7975600" cy="812800"/>
          </a:xfrm>
          <a:prstGeom prst="rect">
            <a:avLst/>
          </a:prstGeom>
          <a:blipFill>
            <a:blip r:embed="rId2"/>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t>CÁC THUẬT NGỮ ĐÁNH GIÁ LUẬN CỨ QUY NẠP</a:t>
            </a:r>
            <a:endParaRPr sz="2300" dirty="0"/>
          </a:p>
        </p:txBody>
      </p:sp>
      <p:sp>
        <p:nvSpPr>
          <p:cNvPr id="5" name="Rectangle 4">
            <a:extLst>
              <a:ext uri="{FF2B5EF4-FFF2-40B4-BE49-F238E27FC236}">
                <a16:creationId xmlns:a16="http://schemas.microsoft.com/office/drawing/2014/main" id="{506D3C82-8815-5C41-A3B4-F5B2A4951E34}"/>
              </a:ext>
            </a:extLst>
          </p:cNvPr>
          <p:cNvSpPr/>
          <p:nvPr/>
        </p:nvSpPr>
        <p:spPr>
          <a:xfrm>
            <a:off x="1842907" y="450334"/>
            <a:ext cx="7707493" cy="461665"/>
          </a:xfrm>
          <a:prstGeom prst="rect">
            <a:avLst/>
          </a:prstGeom>
        </p:spPr>
        <p:txBody>
          <a:bodyPr wrap="square">
            <a:spAutoFit/>
          </a:bodyPr>
          <a:lstStyle/>
          <a:p>
            <a:r>
              <a:rPr lang="vi-VN" sz="2400" b="1" dirty="0">
                <a:latin typeface="Arial" panose="020B0604020202020204" pitchFamily="34" charset="0"/>
                <a:ea typeface="Times New Roman" panose="02020603050405020304" pitchFamily="18" charset="0"/>
                <a:cs typeface="Arial" panose="020B0604020202020204" pitchFamily="34" charset="0"/>
              </a:rPr>
              <a:t>4. CÁC THUẬT NGỮ ĐÁNH GIÁ LUẬN CỨ</a:t>
            </a:r>
            <a:r>
              <a:rPr lang="en-VN" sz="2400" b="1" dirty="0">
                <a:latin typeface="Arial" panose="020B0604020202020204" pitchFamily="34" charset="0"/>
                <a:cs typeface="Arial" panose="020B0604020202020204" pitchFamily="34" charset="0"/>
              </a:rPr>
              <a:t> </a:t>
            </a:r>
            <a:endParaRPr sz="24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5770BC5-B2E3-EE4A-8835-693D5FB31DE2}"/>
              </a:ext>
            </a:extLst>
          </p:cNvPr>
          <p:cNvSpPr/>
          <p:nvPr/>
        </p:nvSpPr>
        <p:spPr>
          <a:xfrm>
            <a:off x="4175496" y="2087602"/>
            <a:ext cx="375254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logic </a:t>
            </a:r>
            <a:r>
              <a:rPr lang="vi-VN" sz="2300" b="1" dirty="0">
                <a:solidFill>
                  <a:srgbClr val="FF0000"/>
                </a:solidFill>
                <a:latin typeface="Arial" panose="020B0604020202020204" pitchFamily="34" charset="0"/>
                <a:cs typeface="Arial" panose="020B0604020202020204" pitchFamily="34" charset="0"/>
              </a:rPr>
              <a:t>mạnh</a:t>
            </a:r>
            <a:endParaRPr sz="2300" b="1" dirty="0">
              <a:solidFill>
                <a:srgbClr val="FF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CBC31B6-EB20-224B-A05E-EFE4599F56C3}"/>
              </a:ext>
            </a:extLst>
          </p:cNvPr>
          <p:cNvSpPr/>
          <p:nvPr/>
        </p:nvSpPr>
        <p:spPr>
          <a:xfrm>
            <a:off x="1292686" y="2087602"/>
            <a:ext cx="2212514"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đúng</a:t>
            </a:r>
            <a:endParaRPr sz="23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BDA0522-27E0-CD40-8C1E-87952C31D874}"/>
              </a:ext>
            </a:extLst>
          </p:cNvPr>
          <p:cNvSpPr/>
          <p:nvPr/>
        </p:nvSpPr>
        <p:spPr>
          <a:xfrm>
            <a:off x="3639325" y="2087602"/>
            <a:ext cx="404623"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70E2845-F960-714E-A85C-D617CFE1CDCD}"/>
              </a:ext>
            </a:extLst>
          </p:cNvPr>
          <p:cNvSpPr/>
          <p:nvPr/>
        </p:nvSpPr>
        <p:spPr>
          <a:xfrm>
            <a:off x="8096472" y="2087602"/>
            <a:ext cx="448327"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81948F6-E64A-5343-A6F2-C36D95024FD8}"/>
              </a:ext>
            </a:extLst>
          </p:cNvPr>
          <p:cNvSpPr/>
          <p:nvPr/>
        </p:nvSpPr>
        <p:spPr>
          <a:xfrm>
            <a:off x="8713235" y="2087602"/>
            <a:ext cx="251680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quy nạp tốt</a:t>
            </a:r>
            <a:endParaRPr sz="2300" b="1"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F1C716D-9C2C-E247-9B8F-9DA3C953DC2A}"/>
              </a:ext>
            </a:extLst>
          </p:cNvPr>
          <p:cNvCxnSpPr>
            <a:cxnSpLocks/>
          </p:cNvCxnSpPr>
          <p:nvPr/>
        </p:nvCxnSpPr>
        <p:spPr>
          <a:xfrm>
            <a:off x="3976624" y="2656070"/>
            <a:ext cx="2331499" cy="3573796"/>
          </a:xfrm>
          <a:prstGeom prst="line">
            <a:avLst/>
          </a:prstGeom>
          <a:blipFill>
            <a:blip r:embed="rId4"/>
            <a:stretch>
              <a:fillRect/>
            </a:stretch>
          </a:blipFill>
          <a:ln>
            <a:noFill/>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777F99A4-AF97-FE46-94A0-6AFAB0D22A40}"/>
              </a:ext>
            </a:extLst>
          </p:cNvPr>
          <p:cNvSpPr/>
          <p:nvPr/>
        </p:nvSpPr>
        <p:spPr>
          <a:xfrm>
            <a:off x="4175496" y="3213270"/>
            <a:ext cx="375254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logic </a:t>
            </a:r>
            <a:r>
              <a:rPr lang="vi-VN" sz="2300" b="1" dirty="0">
                <a:solidFill>
                  <a:srgbClr val="C00000"/>
                </a:solidFill>
                <a:latin typeface="Arial" panose="020B0604020202020204" pitchFamily="34" charset="0"/>
                <a:cs typeface="Arial" panose="020B0604020202020204" pitchFamily="34" charset="0"/>
              </a:rPr>
              <a:t>yếu</a:t>
            </a:r>
            <a:endParaRPr sz="2300" b="1" dirty="0">
              <a:solidFill>
                <a:srgbClr val="C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7C818018-50A8-9445-B516-15813218DF32}"/>
              </a:ext>
            </a:extLst>
          </p:cNvPr>
          <p:cNvSpPr/>
          <p:nvPr/>
        </p:nvSpPr>
        <p:spPr>
          <a:xfrm>
            <a:off x="1292686" y="3213270"/>
            <a:ext cx="2212514"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đúng</a:t>
            </a:r>
            <a:endParaRPr sz="2300" b="1"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AFAFB36-B8D7-5448-8BCE-AC2075F55468}"/>
              </a:ext>
            </a:extLst>
          </p:cNvPr>
          <p:cNvSpPr/>
          <p:nvPr/>
        </p:nvSpPr>
        <p:spPr>
          <a:xfrm>
            <a:off x="3639325" y="3213270"/>
            <a:ext cx="404623"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34BBDA8E-12A4-CD40-A2CF-AA4DAD082017}"/>
              </a:ext>
            </a:extLst>
          </p:cNvPr>
          <p:cNvSpPr/>
          <p:nvPr/>
        </p:nvSpPr>
        <p:spPr>
          <a:xfrm>
            <a:off x="8096472" y="3213270"/>
            <a:ext cx="448327"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A291D21-9D4B-BB4D-84C2-BD612E931C17}"/>
              </a:ext>
            </a:extLst>
          </p:cNvPr>
          <p:cNvSpPr/>
          <p:nvPr/>
        </p:nvSpPr>
        <p:spPr>
          <a:xfrm>
            <a:off x="8713235" y="3213270"/>
            <a:ext cx="251680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quy nạp tồi</a:t>
            </a:r>
            <a:endParaRPr sz="2300" b="1"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7B5DFA9-D0AD-D644-B4B7-C844A8174F71}"/>
              </a:ext>
            </a:extLst>
          </p:cNvPr>
          <p:cNvSpPr/>
          <p:nvPr/>
        </p:nvSpPr>
        <p:spPr>
          <a:xfrm>
            <a:off x="4175496" y="4349407"/>
            <a:ext cx="375254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logic </a:t>
            </a:r>
            <a:r>
              <a:rPr lang="vi-VN" sz="2300" b="1" dirty="0">
                <a:solidFill>
                  <a:srgbClr val="FF0000"/>
                </a:solidFill>
                <a:latin typeface="Arial" panose="020B0604020202020204" pitchFamily="34" charset="0"/>
                <a:cs typeface="Arial" panose="020B0604020202020204" pitchFamily="34" charset="0"/>
              </a:rPr>
              <a:t>mạnh</a:t>
            </a:r>
            <a:endParaRPr sz="2300" b="1" dirty="0">
              <a:solidFill>
                <a:srgbClr val="FF0000"/>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A975CC48-6896-094A-9CEF-E5DDA311732C}"/>
              </a:ext>
            </a:extLst>
          </p:cNvPr>
          <p:cNvSpPr/>
          <p:nvPr/>
        </p:nvSpPr>
        <p:spPr>
          <a:xfrm>
            <a:off x="1292686" y="4349407"/>
            <a:ext cx="2212514"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sai</a:t>
            </a:r>
            <a:endParaRPr sz="2300" b="1"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057735E3-D00A-404F-A198-9A29B4E82D0A}"/>
              </a:ext>
            </a:extLst>
          </p:cNvPr>
          <p:cNvSpPr/>
          <p:nvPr/>
        </p:nvSpPr>
        <p:spPr>
          <a:xfrm>
            <a:off x="3639325" y="4349407"/>
            <a:ext cx="404623"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E403DB8D-996C-0941-991C-8032A93425FC}"/>
              </a:ext>
            </a:extLst>
          </p:cNvPr>
          <p:cNvSpPr/>
          <p:nvPr/>
        </p:nvSpPr>
        <p:spPr>
          <a:xfrm>
            <a:off x="8096472" y="4349407"/>
            <a:ext cx="448327"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DBB7491C-6BA1-7F45-99FB-B8F98193DDE6}"/>
              </a:ext>
            </a:extLst>
          </p:cNvPr>
          <p:cNvSpPr/>
          <p:nvPr/>
        </p:nvSpPr>
        <p:spPr>
          <a:xfrm>
            <a:off x="8713235" y="4349407"/>
            <a:ext cx="251680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quy nạp tồi</a:t>
            </a:r>
            <a:endParaRPr sz="2300" b="1"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D8B949BB-6293-5F41-B8EA-D4B7A8856736}"/>
              </a:ext>
            </a:extLst>
          </p:cNvPr>
          <p:cNvSpPr/>
          <p:nvPr/>
        </p:nvSpPr>
        <p:spPr>
          <a:xfrm>
            <a:off x="4175496" y="5418602"/>
            <a:ext cx="375254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Cấu trúc logic </a:t>
            </a:r>
            <a:r>
              <a:rPr lang="vi-VN" sz="2300" b="1" dirty="0">
                <a:solidFill>
                  <a:srgbClr val="C00000"/>
                </a:solidFill>
                <a:latin typeface="Arial" panose="020B0604020202020204" pitchFamily="34" charset="0"/>
                <a:cs typeface="Arial" panose="020B0604020202020204" pitchFamily="34" charset="0"/>
              </a:rPr>
              <a:t>yếu</a:t>
            </a:r>
            <a:endParaRPr sz="2300" b="1" dirty="0">
              <a:solidFill>
                <a:srgbClr val="C00000"/>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CC0E4C4F-E354-1849-8E1B-81F2FF5898E0}"/>
              </a:ext>
            </a:extLst>
          </p:cNvPr>
          <p:cNvSpPr/>
          <p:nvPr/>
        </p:nvSpPr>
        <p:spPr>
          <a:xfrm>
            <a:off x="1292686" y="5418602"/>
            <a:ext cx="2212514"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Tiền đề sai</a:t>
            </a:r>
            <a:endParaRPr sz="2300" b="1"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2316B596-3FD8-624C-A368-4D95DEDFD1C9}"/>
              </a:ext>
            </a:extLst>
          </p:cNvPr>
          <p:cNvSpPr/>
          <p:nvPr/>
        </p:nvSpPr>
        <p:spPr>
          <a:xfrm>
            <a:off x="3639325" y="5418602"/>
            <a:ext cx="404623"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D6EE4431-E8E8-5845-8D65-23DEABD65942}"/>
              </a:ext>
            </a:extLst>
          </p:cNvPr>
          <p:cNvSpPr/>
          <p:nvPr/>
        </p:nvSpPr>
        <p:spPr>
          <a:xfrm>
            <a:off x="8096472" y="5418602"/>
            <a:ext cx="448327"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a:t>
            </a:r>
            <a:endParaRPr sz="2300"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DC9700D-2FE8-404A-A469-D844D4D304C4}"/>
              </a:ext>
            </a:extLst>
          </p:cNvPr>
          <p:cNvSpPr/>
          <p:nvPr/>
        </p:nvSpPr>
        <p:spPr>
          <a:xfrm>
            <a:off x="8713235" y="5418602"/>
            <a:ext cx="2516800" cy="968466"/>
          </a:xfrm>
          <a:prstGeom prst="rect">
            <a:avLst/>
          </a:prstGeom>
          <a:blipFill>
            <a:blip r:embed="rId3"/>
            <a:stretch>
              <a:fillRect/>
            </a:stretch>
          </a:blipFill>
          <a:ln>
            <a:noFill/>
          </a:ln>
          <a:scene3d>
            <a:camera prst="orthographicFront"/>
            <a:lightRig rig="threePt" dir="t"/>
          </a:scene3d>
          <a:sp3d>
            <a:bevelT w="1143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b="1" dirty="0">
                <a:latin typeface="Arial" panose="020B0604020202020204" pitchFamily="34" charset="0"/>
                <a:cs typeface="Arial" panose="020B0604020202020204" pitchFamily="34" charset="0"/>
              </a:rPr>
              <a:t>Luận cứ quy nạp tồi</a:t>
            </a:r>
            <a:endParaRPr sz="23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3995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547043-59B8-AC42-BB60-35EF9E076DBA}"/>
              </a:ext>
            </a:extLst>
          </p:cNvPr>
          <p:cNvSpPr/>
          <p:nvPr/>
        </p:nvSpPr>
        <p:spPr>
          <a:xfrm>
            <a:off x="711200" y="228600"/>
            <a:ext cx="10769600" cy="1193800"/>
          </a:xfrm>
          <a:prstGeom prst="rect">
            <a:avLst/>
          </a:prstGeom>
          <a:blipFill>
            <a:blip r:embed="rId4"/>
            <a:stretch>
              <a:fillRect/>
            </a:stretch>
          </a:blipFill>
          <a:ln>
            <a:no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lIns="360000" rtlCol="0" anchor="ctr"/>
          <a:lstStyle/>
          <a:p>
            <a:r>
              <a:rPr lang="vi-VN" sz="2400" b="1" dirty="0">
                <a:solidFill>
                  <a:srgbClr val="0070C0"/>
                </a:solidFill>
                <a:latin typeface="Arial" panose="020B0604020202020204" pitchFamily="34" charset="0"/>
                <a:cs typeface="Arial" panose="020B0604020202020204" pitchFamily="34" charset="0"/>
              </a:rPr>
              <a:t>BÀI TẬP THỰC HÀNH:</a:t>
            </a:r>
          </a:p>
          <a:p>
            <a:pPr lvl="3"/>
            <a:r>
              <a:rPr lang="vi-VN" sz="2400" b="1" dirty="0">
                <a:solidFill>
                  <a:srgbClr val="0070C0"/>
                </a:solidFill>
                <a:latin typeface="Arial" panose="020B0604020202020204" pitchFamily="34" charset="0"/>
                <a:cs typeface="Arial" panose="020B0604020202020204" pitchFamily="34" charset="0"/>
              </a:rPr>
              <a:t>Xác định cặp thuật ngữ đánh giá cho luận cứ sau:</a:t>
            </a:r>
            <a:endParaRPr sz="2400" b="1" dirty="0">
              <a:solidFill>
                <a:srgbClr val="0070C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F26898E-6419-324D-B684-762ED6D5D094}"/>
              </a:ext>
            </a:extLst>
          </p:cNvPr>
          <p:cNvSpPr/>
          <p:nvPr/>
        </p:nvSpPr>
        <p:spPr>
          <a:xfrm>
            <a:off x="711200" y="1676400"/>
            <a:ext cx="10769600" cy="2667000"/>
          </a:xfrm>
          <a:prstGeom prst="rect">
            <a:avLst/>
          </a:prstGeom>
          <a:blipFill>
            <a:blip r:embed="rId5"/>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720000" rIns="720000" rtlCol="0" anchor="ctr"/>
          <a:lstStyle/>
          <a:p>
            <a:pPr algn="ctr"/>
            <a:r>
              <a:rPr lang="vi-VN" sz="2300" dirty="0">
                <a:latin typeface="Arial" panose="020B0604020202020204" pitchFamily="34" charset="0"/>
                <a:cs typeface="Arial" panose="020B0604020202020204" pitchFamily="34" charset="0"/>
              </a:rPr>
              <a:t>Tất cả những người già trong gia đình tôi đều bị cao huyết áp. Chắc chắn khi về già, ai cũng bị cao huyết áp.</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6" name="Hexagon 5">
            <a:extLst>
              <a:ext uri="{FF2B5EF4-FFF2-40B4-BE49-F238E27FC236}">
                <a16:creationId xmlns:a16="http://schemas.microsoft.com/office/drawing/2014/main" id="{C633BCD3-45E7-584A-A8C0-49650784AAFC}"/>
              </a:ext>
            </a:extLst>
          </p:cNvPr>
          <p:cNvSpPr/>
          <p:nvPr/>
        </p:nvSpPr>
        <p:spPr>
          <a:xfrm>
            <a:off x="914400" y="4622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HỢP LỆ / YẾU</a:t>
            </a:r>
            <a:endParaRPr sz="2300" dirty="0">
              <a:latin typeface="Arial" panose="020B0604020202020204" pitchFamily="34" charset="0"/>
              <a:cs typeface="Arial" panose="020B0604020202020204" pitchFamily="34" charset="0"/>
            </a:endParaRPr>
          </a:p>
        </p:txBody>
      </p:sp>
      <p:sp>
        <p:nvSpPr>
          <p:cNvPr id="7" name="Hexagon 6">
            <a:extLst>
              <a:ext uri="{FF2B5EF4-FFF2-40B4-BE49-F238E27FC236}">
                <a16:creationId xmlns:a16="http://schemas.microsoft.com/office/drawing/2014/main" id="{7FB37C8D-C22B-8A46-9763-E6CE89EDFC2D}"/>
              </a:ext>
            </a:extLst>
          </p:cNvPr>
          <p:cNvSpPr/>
          <p:nvPr/>
        </p:nvSpPr>
        <p:spPr>
          <a:xfrm>
            <a:off x="914400" y="5638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HỢP LỆ / KHÔNG HỢP LỆ</a:t>
            </a:r>
            <a:endParaRPr sz="2300" dirty="0">
              <a:latin typeface="Arial" panose="020B0604020202020204" pitchFamily="34" charset="0"/>
              <a:cs typeface="Arial" panose="020B0604020202020204" pitchFamily="34" charset="0"/>
            </a:endParaRPr>
          </a:p>
        </p:txBody>
      </p:sp>
      <p:sp>
        <p:nvSpPr>
          <p:cNvPr id="8" name="Hexagon 7">
            <a:extLst>
              <a:ext uri="{FF2B5EF4-FFF2-40B4-BE49-F238E27FC236}">
                <a16:creationId xmlns:a16="http://schemas.microsoft.com/office/drawing/2014/main" id="{62DCED6D-A6FF-3E42-B599-51145A52682A}"/>
              </a:ext>
            </a:extLst>
          </p:cNvPr>
          <p:cNvSpPr/>
          <p:nvPr/>
        </p:nvSpPr>
        <p:spPr>
          <a:xfrm>
            <a:off x="6629400" y="4622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KHÔNG HỢP LỆ / MẠNH</a:t>
            </a:r>
            <a:endParaRPr sz="2300" dirty="0">
              <a:latin typeface="Arial" panose="020B0604020202020204" pitchFamily="34" charset="0"/>
              <a:cs typeface="Arial" panose="020B0604020202020204" pitchFamily="34" charset="0"/>
            </a:endParaRPr>
          </a:p>
        </p:txBody>
      </p:sp>
      <p:sp>
        <p:nvSpPr>
          <p:cNvPr id="9" name="Hexagon 8">
            <a:extLst>
              <a:ext uri="{FF2B5EF4-FFF2-40B4-BE49-F238E27FC236}">
                <a16:creationId xmlns:a16="http://schemas.microsoft.com/office/drawing/2014/main" id="{BF6ADCC1-0468-774B-9887-1FCCAB7F1ABB}"/>
              </a:ext>
            </a:extLst>
          </p:cNvPr>
          <p:cNvSpPr/>
          <p:nvPr/>
        </p:nvSpPr>
        <p:spPr>
          <a:xfrm>
            <a:off x="6629400" y="5638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MẠNH / YẾU</a:t>
            </a:r>
            <a:endParaRPr sz="23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2CC3ED43-2C04-7242-B2EC-B6D3FFA54508}"/>
              </a:ext>
            </a:extLst>
          </p:cNvPr>
          <p:cNvSpPr/>
          <p:nvPr/>
        </p:nvSpPr>
        <p:spPr>
          <a:xfrm>
            <a:off x="711200" y="1676400"/>
            <a:ext cx="10769600" cy="2667000"/>
          </a:xfrm>
          <a:prstGeom prst="rect">
            <a:avLst/>
          </a:prstGeom>
          <a:blipFill>
            <a:blip r:embed="rId5"/>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720000" rIns="720000" rtlCol="0" anchor="ctr"/>
          <a:lstStyle/>
          <a:p>
            <a:pPr algn="ctr"/>
            <a:r>
              <a:rPr lang="vi-VN" sz="2300" dirty="0">
                <a:latin typeface="Arial" panose="020B0604020202020204" pitchFamily="34" charset="0"/>
                <a:cs typeface="Arial" panose="020B0604020202020204" pitchFamily="34" charset="0"/>
              </a:rPr>
              <a:t>Ba là số nguyên tố. Năm là một số nguyên tố. Bảy là một số nguyên tố. Do đó, tất cả các số lẻ từ hai đến tám là số nguyên tố..</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21" name="Hexagon 20">
            <a:extLst>
              <a:ext uri="{FF2B5EF4-FFF2-40B4-BE49-F238E27FC236}">
                <a16:creationId xmlns:a16="http://schemas.microsoft.com/office/drawing/2014/main" id="{B10C17E1-80AB-A741-9B1F-9B02CAC6487A}"/>
              </a:ext>
            </a:extLst>
          </p:cNvPr>
          <p:cNvSpPr/>
          <p:nvPr/>
        </p:nvSpPr>
        <p:spPr>
          <a:xfrm>
            <a:off x="914400" y="4622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HỢP LỆ / YẾU</a:t>
            </a:r>
            <a:endParaRPr sz="2300" dirty="0">
              <a:latin typeface="Arial" panose="020B0604020202020204" pitchFamily="34" charset="0"/>
              <a:cs typeface="Arial" panose="020B0604020202020204" pitchFamily="34" charset="0"/>
            </a:endParaRPr>
          </a:p>
        </p:txBody>
      </p:sp>
      <p:sp>
        <p:nvSpPr>
          <p:cNvPr id="22" name="Hexagon 21">
            <a:extLst>
              <a:ext uri="{FF2B5EF4-FFF2-40B4-BE49-F238E27FC236}">
                <a16:creationId xmlns:a16="http://schemas.microsoft.com/office/drawing/2014/main" id="{A4B9ED3C-C294-E747-B98C-3913782391D2}"/>
              </a:ext>
            </a:extLst>
          </p:cNvPr>
          <p:cNvSpPr/>
          <p:nvPr/>
        </p:nvSpPr>
        <p:spPr>
          <a:xfrm>
            <a:off x="914400" y="5638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HỢP LỆ / KHÔNG HỢP LỆ</a:t>
            </a:r>
            <a:endParaRPr sz="2300" dirty="0">
              <a:latin typeface="Arial" panose="020B0604020202020204" pitchFamily="34" charset="0"/>
              <a:cs typeface="Arial" panose="020B0604020202020204" pitchFamily="34" charset="0"/>
            </a:endParaRPr>
          </a:p>
        </p:txBody>
      </p:sp>
      <p:sp>
        <p:nvSpPr>
          <p:cNvPr id="23" name="Hexagon 22">
            <a:extLst>
              <a:ext uri="{FF2B5EF4-FFF2-40B4-BE49-F238E27FC236}">
                <a16:creationId xmlns:a16="http://schemas.microsoft.com/office/drawing/2014/main" id="{736C6BB5-2105-EC40-8D55-069105C189E6}"/>
              </a:ext>
            </a:extLst>
          </p:cNvPr>
          <p:cNvSpPr/>
          <p:nvPr/>
        </p:nvSpPr>
        <p:spPr>
          <a:xfrm>
            <a:off x="6629400" y="4622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KHÔNG HỢP LỆ / MẠNH</a:t>
            </a:r>
            <a:endParaRPr sz="2300" dirty="0">
              <a:latin typeface="Arial" panose="020B0604020202020204" pitchFamily="34" charset="0"/>
              <a:cs typeface="Arial" panose="020B0604020202020204" pitchFamily="34" charset="0"/>
            </a:endParaRPr>
          </a:p>
        </p:txBody>
      </p:sp>
      <p:sp>
        <p:nvSpPr>
          <p:cNvPr id="24" name="Hexagon 23">
            <a:extLst>
              <a:ext uri="{FF2B5EF4-FFF2-40B4-BE49-F238E27FC236}">
                <a16:creationId xmlns:a16="http://schemas.microsoft.com/office/drawing/2014/main" id="{5A99C15C-5EA2-4D43-A161-042A11C87635}"/>
              </a:ext>
            </a:extLst>
          </p:cNvPr>
          <p:cNvSpPr/>
          <p:nvPr/>
        </p:nvSpPr>
        <p:spPr>
          <a:xfrm>
            <a:off x="6629400" y="5638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MẠNH / YẾU</a:t>
            </a:r>
            <a:endParaRPr sz="23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AD99670D-3D18-D643-AC4E-F2D72276F197}"/>
              </a:ext>
            </a:extLst>
          </p:cNvPr>
          <p:cNvSpPr/>
          <p:nvPr/>
        </p:nvSpPr>
        <p:spPr>
          <a:xfrm>
            <a:off x="711200" y="1676400"/>
            <a:ext cx="10769600" cy="2667000"/>
          </a:xfrm>
          <a:prstGeom prst="rect">
            <a:avLst/>
          </a:prstGeom>
          <a:blipFill>
            <a:blip r:embed="rId5"/>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720000" rIns="720000" rtlCol="0" anchor="ctr"/>
          <a:lstStyle/>
          <a:p>
            <a:pPr algn="just"/>
            <a:r>
              <a:rPr lang="en-US" sz="2300" dirty="0" err="1">
                <a:latin typeface="Arial" panose="020B0604020202020204" pitchFamily="34" charset="0"/>
                <a:cs typeface="Arial" panose="020B0604020202020204" pitchFamily="34" charset="0"/>
              </a:rPr>
              <a:t>Tấm</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bia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mộ</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ở</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Nghĩa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trang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Quốc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gia</a:t>
            </a:r>
            <a:r>
              <a:rPr lang="en-US" sz="2300" dirty="0">
                <a:latin typeface="Arial" panose="020B0604020202020204" pitchFamily="34" charset="0"/>
                <a:cs typeface="Arial" panose="020B0604020202020204" pitchFamily="34" charset="0"/>
              </a:rPr>
              <a:t> Arlington </a:t>
            </a:r>
            <a:r>
              <a:rPr lang="en-US" sz="2300" dirty="0" err="1">
                <a:latin typeface="Arial" panose="020B0604020202020204" pitchFamily="34" charset="0"/>
                <a:cs typeface="Arial" panose="020B0604020202020204" pitchFamily="34" charset="0"/>
              </a:rPr>
              <a:t>viết</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rằng</a:t>
            </a:r>
            <a:r>
              <a:rPr lang="en-US" sz="2300" dirty="0">
                <a:latin typeface="Arial" panose="020B0604020202020204" pitchFamily="34" charset="0"/>
                <a:cs typeface="Arial" panose="020B0604020202020204" pitchFamily="34" charset="0"/>
              </a:rPr>
              <a:t> John F. Kennedy </a:t>
            </a:r>
            <a:r>
              <a:rPr lang="en-US" sz="2300" dirty="0" err="1">
                <a:latin typeface="Arial" panose="020B0604020202020204" pitchFamily="34" charset="0"/>
                <a:cs typeface="Arial" panose="020B0604020202020204" pitchFamily="34" charset="0"/>
              </a:rPr>
              <a:t>được</a:t>
            </a:r>
            <a:r>
              <a:rPr lang="en-US" sz="2300" dirty="0">
                <a:latin typeface="Arial" panose="020B0604020202020204" pitchFamily="34" charset="0"/>
                <a:cs typeface="Arial" panose="020B0604020202020204" pitchFamily="34" charset="0"/>
              </a:rPr>
              <a:t> an </a:t>
            </a:r>
            <a:r>
              <a:rPr lang="en-US" sz="2300" dirty="0" err="1">
                <a:latin typeface="Arial" panose="020B0604020202020204" pitchFamily="34" charset="0"/>
                <a:cs typeface="Arial" panose="020B0604020202020204" pitchFamily="34" charset="0"/>
              </a:rPr>
              <a:t>táng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nơi</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đây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Vì</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thế</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chắc</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chắn</a:t>
            </a:r>
            <a:r>
              <a:rPr lang="en-US" sz="2300" dirty="0">
                <a:latin typeface="Arial" panose="020B0604020202020204" pitchFamily="34" charset="0"/>
                <a:cs typeface="Arial" panose="020B0604020202020204" pitchFamily="34" charset="0"/>
              </a:rPr>
              <a:t> Kennedy </a:t>
            </a:r>
            <a:r>
              <a:rPr lang="en-US" sz="2300" dirty="0" err="1">
                <a:latin typeface="Arial" panose="020B0604020202020204" pitchFamily="34" charset="0"/>
                <a:cs typeface="Arial" panose="020B0604020202020204" pitchFamily="34" charset="0"/>
              </a:rPr>
              <a:t>được</a:t>
            </a:r>
            <a:r>
              <a:rPr lang="en-US" sz="2300" dirty="0">
                <a:latin typeface="Arial" panose="020B0604020202020204" pitchFamily="34" charset="0"/>
                <a:cs typeface="Arial" panose="020B0604020202020204" pitchFamily="34" charset="0"/>
              </a:rPr>
              <a:t> an </a:t>
            </a:r>
            <a:r>
              <a:rPr lang="en-US" sz="2300" dirty="0" err="1">
                <a:latin typeface="Arial" panose="020B0604020202020204" pitchFamily="34" charset="0"/>
                <a:cs typeface="Arial" panose="020B0604020202020204" pitchFamily="34" charset="0"/>
              </a:rPr>
              <a:t>táng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trong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nghĩa</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trang</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này</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là</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sự</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thật</a:t>
            </a:r>
            <a:r>
              <a:rPr lang="en-US" sz="2300" dirty="0">
                <a:latin typeface="Arial" panose="020B0604020202020204" pitchFamily="34" charset="0"/>
                <a:cs typeface="Arial" panose="020B0604020202020204" pitchFamily="34" charset="0"/>
              </a:rPr>
              <a:t>.</a:t>
            </a:r>
            <a:r>
              <a:rPr lang="en-VN" sz="2300" dirty="0">
                <a:latin typeface="Arial" panose="020B0604020202020204" pitchFamily="34" charset="0"/>
                <a:cs typeface="Arial" panose="020B0604020202020204" pitchFamily="34" charset="0"/>
              </a:rPr>
              <a:t>  </a:t>
            </a:r>
            <a:endParaRPr sz="2300" dirty="0">
              <a:latin typeface="Arial" panose="020B0604020202020204" pitchFamily="34" charset="0"/>
              <a:cs typeface="Arial" panose="020B0604020202020204" pitchFamily="34" charset="0"/>
            </a:endParaRPr>
          </a:p>
        </p:txBody>
      </p:sp>
      <p:sp>
        <p:nvSpPr>
          <p:cNvPr id="26" name="Hexagon 25">
            <a:extLst>
              <a:ext uri="{FF2B5EF4-FFF2-40B4-BE49-F238E27FC236}">
                <a16:creationId xmlns:a16="http://schemas.microsoft.com/office/drawing/2014/main" id="{ACBAE4C5-0EFD-6D48-90E4-87C9DE1CFABF}"/>
              </a:ext>
            </a:extLst>
          </p:cNvPr>
          <p:cNvSpPr/>
          <p:nvPr/>
        </p:nvSpPr>
        <p:spPr>
          <a:xfrm>
            <a:off x="914400" y="4622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HỢP LỆ / YẾU</a:t>
            </a:r>
            <a:endParaRPr sz="2300" dirty="0">
              <a:latin typeface="Arial" panose="020B0604020202020204" pitchFamily="34" charset="0"/>
              <a:cs typeface="Arial" panose="020B0604020202020204" pitchFamily="34" charset="0"/>
            </a:endParaRPr>
          </a:p>
        </p:txBody>
      </p:sp>
      <p:sp>
        <p:nvSpPr>
          <p:cNvPr id="27" name="Hexagon 26">
            <a:extLst>
              <a:ext uri="{FF2B5EF4-FFF2-40B4-BE49-F238E27FC236}">
                <a16:creationId xmlns:a16="http://schemas.microsoft.com/office/drawing/2014/main" id="{9F11492D-3071-9C42-A2D1-ECEF3CB44272}"/>
              </a:ext>
            </a:extLst>
          </p:cNvPr>
          <p:cNvSpPr/>
          <p:nvPr/>
        </p:nvSpPr>
        <p:spPr>
          <a:xfrm>
            <a:off x="914400" y="5638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HỢP LỆ / KHÔNG HỢP LỆ</a:t>
            </a:r>
            <a:endParaRPr sz="2300" dirty="0">
              <a:latin typeface="Arial" panose="020B0604020202020204" pitchFamily="34" charset="0"/>
              <a:cs typeface="Arial" panose="020B0604020202020204" pitchFamily="34" charset="0"/>
            </a:endParaRPr>
          </a:p>
        </p:txBody>
      </p:sp>
      <p:sp>
        <p:nvSpPr>
          <p:cNvPr id="28" name="Hexagon 27">
            <a:extLst>
              <a:ext uri="{FF2B5EF4-FFF2-40B4-BE49-F238E27FC236}">
                <a16:creationId xmlns:a16="http://schemas.microsoft.com/office/drawing/2014/main" id="{4BD742A0-5520-CB46-B47A-9D6BA0E18A4D}"/>
              </a:ext>
            </a:extLst>
          </p:cNvPr>
          <p:cNvSpPr/>
          <p:nvPr/>
        </p:nvSpPr>
        <p:spPr>
          <a:xfrm>
            <a:off x="6629400" y="4622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KHÔNG HỢP LỆ / MẠNH</a:t>
            </a:r>
            <a:endParaRPr sz="2300" dirty="0">
              <a:latin typeface="Arial" panose="020B0604020202020204" pitchFamily="34" charset="0"/>
              <a:cs typeface="Arial" panose="020B0604020202020204" pitchFamily="34" charset="0"/>
            </a:endParaRPr>
          </a:p>
        </p:txBody>
      </p:sp>
      <p:sp>
        <p:nvSpPr>
          <p:cNvPr id="29" name="Hexagon 28">
            <a:extLst>
              <a:ext uri="{FF2B5EF4-FFF2-40B4-BE49-F238E27FC236}">
                <a16:creationId xmlns:a16="http://schemas.microsoft.com/office/drawing/2014/main" id="{41FD59DD-84EB-C342-BDF4-42C9FCCC2D3D}"/>
              </a:ext>
            </a:extLst>
          </p:cNvPr>
          <p:cNvSpPr/>
          <p:nvPr/>
        </p:nvSpPr>
        <p:spPr>
          <a:xfrm>
            <a:off x="6629400" y="5638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MẠNH / YẾU</a:t>
            </a:r>
            <a:endParaRPr sz="23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2054FB4-1D23-E249-98B7-A90BD91BA386}"/>
              </a:ext>
            </a:extLst>
          </p:cNvPr>
          <p:cNvSpPr/>
          <p:nvPr/>
        </p:nvSpPr>
        <p:spPr>
          <a:xfrm>
            <a:off x="711200" y="1676400"/>
            <a:ext cx="10769600" cy="2667000"/>
          </a:xfrm>
          <a:prstGeom prst="rect">
            <a:avLst/>
          </a:prstGeom>
          <a:blipFill>
            <a:blip r:embed="rId5"/>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lIns="720000" rIns="720000" rtlCol="0" anchor="ctr"/>
          <a:lstStyle/>
          <a:p>
            <a:pPr algn="ctr"/>
            <a:r>
              <a:rPr lang="vi-VN" sz="2300" dirty="0">
                <a:latin typeface="Arial" panose="020B0604020202020204" pitchFamily="34" charset="0"/>
                <a:cs typeface="Arial" panose="020B0604020202020204" pitchFamily="34" charset="0"/>
              </a:rPr>
              <a:t>Những con thiên nga đen sống ở Úc. Do đó, không phải con thiên nga nào cũng trắng.</a:t>
            </a:r>
            <a:endParaRPr sz="2300" dirty="0">
              <a:latin typeface="Arial" panose="020B0604020202020204" pitchFamily="34" charset="0"/>
              <a:cs typeface="Arial" panose="020B0604020202020204" pitchFamily="34" charset="0"/>
            </a:endParaRPr>
          </a:p>
        </p:txBody>
      </p:sp>
      <p:sp>
        <p:nvSpPr>
          <p:cNvPr id="31" name="Hexagon 30">
            <a:extLst>
              <a:ext uri="{FF2B5EF4-FFF2-40B4-BE49-F238E27FC236}">
                <a16:creationId xmlns:a16="http://schemas.microsoft.com/office/drawing/2014/main" id="{2AFAC19E-2676-824C-851D-BFE2C1FE9D88}"/>
              </a:ext>
            </a:extLst>
          </p:cNvPr>
          <p:cNvSpPr/>
          <p:nvPr/>
        </p:nvSpPr>
        <p:spPr>
          <a:xfrm>
            <a:off x="914400" y="4622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HỢP LỆ / YẾU</a:t>
            </a:r>
            <a:endParaRPr sz="2300" dirty="0">
              <a:latin typeface="Arial" panose="020B0604020202020204" pitchFamily="34" charset="0"/>
              <a:cs typeface="Arial" panose="020B0604020202020204" pitchFamily="34" charset="0"/>
            </a:endParaRPr>
          </a:p>
        </p:txBody>
      </p:sp>
      <p:sp>
        <p:nvSpPr>
          <p:cNvPr id="32" name="Hexagon 31">
            <a:extLst>
              <a:ext uri="{FF2B5EF4-FFF2-40B4-BE49-F238E27FC236}">
                <a16:creationId xmlns:a16="http://schemas.microsoft.com/office/drawing/2014/main" id="{0A0BB914-EA17-9644-9F0D-FCD6DA8F5942}"/>
              </a:ext>
            </a:extLst>
          </p:cNvPr>
          <p:cNvSpPr/>
          <p:nvPr/>
        </p:nvSpPr>
        <p:spPr>
          <a:xfrm>
            <a:off x="914400" y="5638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HỢP LỆ / KHÔNG HỢP LỆ</a:t>
            </a:r>
            <a:endParaRPr sz="2300" dirty="0">
              <a:latin typeface="Arial" panose="020B0604020202020204" pitchFamily="34" charset="0"/>
              <a:cs typeface="Arial" panose="020B0604020202020204" pitchFamily="34" charset="0"/>
            </a:endParaRPr>
          </a:p>
        </p:txBody>
      </p:sp>
      <p:sp>
        <p:nvSpPr>
          <p:cNvPr id="33" name="Hexagon 32">
            <a:extLst>
              <a:ext uri="{FF2B5EF4-FFF2-40B4-BE49-F238E27FC236}">
                <a16:creationId xmlns:a16="http://schemas.microsoft.com/office/drawing/2014/main" id="{5492EEFE-895C-D44A-84DE-4B51225B8904}"/>
              </a:ext>
            </a:extLst>
          </p:cNvPr>
          <p:cNvSpPr/>
          <p:nvPr/>
        </p:nvSpPr>
        <p:spPr>
          <a:xfrm>
            <a:off x="6629400" y="4622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KHÔNG HỢP LỆ / MẠNH</a:t>
            </a:r>
            <a:endParaRPr sz="2300" dirty="0">
              <a:latin typeface="Arial" panose="020B0604020202020204" pitchFamily="34" charset="0"/>
              <a:cs typeface="Arial" panose="020B0604020202020204" pitchFamily="34" charset="0"/>
            </a:endParaRPr>
          </a:p>
        </p:txBody>
      </p:sp>
      <p:sp>
        <p:nvSpPr>
          <p:cNvPr id="34" name="Hexagon 33">
            <a:extLst>
              <a:ext uri="{FF2B5EF4-FFF2-40B4-BE49-F238E27FC236}">
                <a16:creationId xmlns:a16="http://schemas.microsoft.com/office/drawing/2014/main" id="{CF06FC69-E86A-1C4D-BA86-137703D43930}"/>
              </a:ext>
            </a:extLst>
          </p:cNvPr>
          <p:cNvSpPr/>
          <p:nvPr/>
        </p:nvSpPr>
        <p:spPr>
          <a:xfrm>
            <a:off x="6629400" y="5638800"/>
            <a:ext cx="4851400" cy="838200"/>
          </a:xfrm>
          <a:prstGeom prst="hexagon">
            <a:avLst/>
          </a:prstGeom>
          <a:blipFill>
            <a:blip r:embed="rId6"/>
            <a:stretch>
              <a:fillRect/>
            </a:stretch>
          </a:blipFill>
          <a:ln>
            <a:noFill/>
          </a:ln>
          <a:scene3d>
            <a:camera prst="orthographicFront"/>
            <a:lightRig rig="threePt" dir="t"/>
          </a:scene3d>
          <a:sp3d>
            <a:bevelT w="165100" prst="coolSlant"/>
          </a:sp3d>
        </p:spPr>
        <p:style>
          <a:lnRef idx="2">
            <a:schemeClr val="accent6"/>
          </a:lnRef>
          <a:fillRef idx="1">
            <a:schemeClr val="lt1"/>
          </a:fillRef>
          <a:effectRef idx="0">
            <a:schemeClr val="accent6"/>
          </a:effectRef>
          <a:fontRef idx="minor">
            <a:schemeClr val="dk1"/>
          </a:fontRef>
        </p:style>
        <p:txBody>
          <a:bodyPr rtlCol="0" anchor="ctr"/>
          <a:lstStyle/>
          <a:p>
            <a:pPr algn="ctr"/>
            <a:r>
              <a:rPr lang="vi-VN" sz="2300" dirty="0">
                <a:latin typeface="Arial" panose="020B0604020202020204" pitchFamily="34" charset="0"/>
                <a:cs typeface="Arial" panose="020B0604020202020204" pitchFamily="34" charset="0"/>
              </a:rPr>
              <a:t>MẠNH / YẾU</a:t>
            </a:r>
            <a:endParaRPr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459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heckerboard(across)">
                                      <p:cBhvr>
                                        <p:cTn id="10" dur="500"/>
                                        <p:tgtEl>
                                          <p:spTgt spid="2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heckerboard(across)">
                                      <p:cBhvr>
                                        <p:cTn id="16" dur="500"/>
                                        <p:tgtEl>
                                          <p:spTgt spid="22"/>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checkerboard(across)">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checkerboard(across)">
                                      <p:cBhvr>
                                        <p:cTn id="24" dur="500"/>
                                        <p:tgtEl>
                                          <p:spTgt spid="25"/>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checkerboard(across)">
                                      <p:cBhvr>
                                        <p:cTn id="27" dur="500"/>
                                        <p:tgtEl>
                                          <p:spTgt spid="26"/>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checkerboard(across)">
                                      <p:cBhvr>
                                        <p:cTn id="30" dur="500"/>
                                        <p:tgtEl>
                                          <p:spTgt spid="27"/>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checkerboard(across)">
                                      <p:cBhvr>
                                        <p:cTn id="33" dur="500"/>
                                        <p:tgtEl>
                                          <p:spTgt spid="29"/>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checkerboard(across)">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checkerboard(across)">
                                      <p:cBhvr>
                                        <p:cTn id="41" dur="500"/>
                                        <p:tgtEl>
                                          <p:spTgt spid="30"/>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checkerboard(across)">
                                      <p:cBhvr>
                                        <p:cTn id="44" dur="500"/>
                                        <p:tgtEl>
                                          <p:spTgt spid="31"/>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checkerboard(across)">
                                      <p:cBhvr>
                                        <p:cTn id="47" dur="500"/>
                                        <p:tgtEl>
                                          <p:spTgt spid="32"/>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checkerboard(across)">
                                      <p:cBhvr>
                                        <p:cTn id="50" dur="500"/>
                                        <p:tgtEl>
                                          <p:spTgt spid="34"/>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checkerboard(across)">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4" restart="whenNotActive" fill="hold" evtFilter="cancelBubble" nodeType="interactiveSeq">
                <p:stCondLst>
                  <p:cond evt="onClick" delay="0">
                    <p:tgtEl>
                      <p:spTgt spid="9"/>
                    </p:tgtEl>
                  </p:cond>
                </p:stCondLst>
                <p:endSync evt="end" delay="0">
                  <p:rtn val="all"/>
                </p:endSync>
                <p:childTnLst>
                  <p:par>
                    <p:cTn id="55" fill="hold">
                      <p:stCondLst>
                        <p:cond delay="0"/>
                      </p:stCondLst>
                      <p:childTnLst>
                        <p:par>
                          <p:cTn id="56" fill="hold">
                            <p:stCondLst>
                              <p:cond delay="0"/>
                            </p:stCondLst>
                            <p:childTnLst>
                              <p:par>
                                <p:cTn id="57" presetID="1" presetClass="emph" presetSubtype="2" fill="hold" nodeType="clickEffect">
                                  <p:stCondLst>
                                    <p:cond delay="0"/>
                                  </p:stCondLst>
                                  <p:childTnLst>
                                    <p:animClr clrSpc="rgb" dir="cw">
                                      <p:cBhvr>
                                        <p:cTn id="58" dur="2000" fill="hold"/>
                                        <p:tgtEl>
                                          <p:spTgt spid="9"/>
                                        </p:tgtEl>
                                        <p:attrNameLst>
                                          <p:attrName>fillcolor</p:attrName>
                                        </p:attrNameLst>
                                      </p:cBhvr>
                                      <p:to>
                                        <a:srgbClr val="76D6FF"/>
                                      </p:to>
                                    </p:animClr>
                                    <p:set>
                                      <p:cBhvr>
                                        <p:cTn id="59" dur="2000" fill="hold"/>
                                        <p:tgtEl>
                                          <p:spTgt spid="9"/>
                                        </p:tgtEl>
                                        <p:attrNameLst>
                                          <p:attrName>fill.type</p:attrName>
                                        </p:attrNameLst>
                                      </p:cBhvr>
                                      <p:to>
                                        <p:strVal val="solid"/>
                                      </p:to>
                                    </p:set>
                                    <p:set>
                                      <p:cBhvr>
                                        <p:cTn id="60" dur="2000" fill="hold"/>
                                        <p:tgtEl>
                                          <p:spTgt spid="9"/>
                                        </p:tgtEl>
                                        <p:attrNameLst>
                                          <p:attrName>fill.on</p:attrName>
                                        </p:attrNameLst>
                                      </p:cBhvr>
                                      <p:to>
                                        <p:strVal val="true"/>
                                      </p:to>
                                    </p:set>
                                  </p:childTnLst>
                                  <p:subTnLst>
                                    <p:audio>
                                      <p:cMediaNode>
                                        <p:cTn display="0" masterRel="sameClick">
                                          <p:stCondLst>
                                            <p:cond evt="begin" delay="0">
                                              <p:tn val="57"/>
                                            </p:cond>
                                          </p:stCondLst>
                                          <p:endCondLst>
                                            <p:cond evt="onStopAudio" delay="0">
                                              <p:tgtEl>
                                                <p:sldTgt/>
                                              </p:tgtEl>
                                            </p:cond>
                                          </p:endCondLst>
                                        </p:cTn>
                                        <p:tgtEl>
                                          <p:sndTgt r:embed="rId2" name="chimes.wav"/>
                                        </p:tgtEl>
                                      </p:cMediaNode>
                                    </p:audio>
                                  </p:subTnLst>
                                </p:cTn>
                              </p:par>
                            </p:childTnLst>
                          </p:cTn>
                        </p:par>
                      </p:childTnLst>
                    </p:cTn>
                  </p:par>
                </p:childTnLst>
              </p:cTn>
              <p:nextCondLst>
                <p:cond evt="onClick" delay="0">
                  <p:tgtEl>
                    <p:spTgt spid="9"/>
                  </p:tgtEl>
                </p:cond>
              </p:nextCondLst>
            </p:seq>
            <p:seq concurrent="1" nextAc="seek">
              <p:cTn id="61" restart="whenNotActive" fill="hold" evtFilter="cancelBubble" nodeType="interactiveSeq">
                <p:stCondLst>
                  <p:cond evt="onClick" delay="0">
                    <p:tgtEl>
                      <p:spTgt spid="6"/>
                    </p:tgtEl>
                  </p:cond>
                </p:stCondLst>
                <p:endSync evt="end" delay="0">
                  <p:rtn val="all"/>
                </p:endSync>
                <p:childTnLst>
                  <p:par>
                    <p:cTn id="62" fill="hold">
                      <p:stCondLst>
                        <p:cond delay="0"/>
                      </p:stCondLst>
                      <p:childTnLst>
                        <p:par>
                          <p:cTn id="63" fill="hold">
                            <p:stCondLst>
                              <p:cond delay="0"/>
                            </p:stCondLst>
                            <p:childTnLst>
                              <p:par>
                                <p:cTn id="64" presetID="1" presetClass="emph" presetSubtype="2" fill="hold" nodeType="clickEffect">
                                  <p:stCondLst>
                                    <p:cond delay="0"/>
                                  </p:stCondLst>
                                  <p:childTnLst>
                                    <p:animClr clrSpc="rgb" dir="cw">
                                      <p:cBhvr>
                                        <p:cTn id="65" dur="2000" fill="hold"/>
                                        <p:tgtEl>
                                          <p:spTgt spid="6"/>
                                        </p:tgtEl>
                                        <p:attrNameLst>
                                          <p:attrName>fillcolor</p:attrName>
                                        </p:attrNameLst>
                                      </p:cBhvr>
                                      <p:to>
                                        <a:schemeClr val="tx1"/>
                                      </p:to>
                                    </p:animClr>
                                    <p:set>
                                      <p:cBhvr>
                                        <p:cTn id="66" dur="2000" fill="hold"/>
                                        <p:tgtEl>
                                          <p:spTgt spid="6"/>
                                        </p:tgtEl>
                                        <p:attrNameLst>
                                          <p:attrName>fill.type</p:attrName>
                                        </p:attrNameLst>
                                      </p:cBhvr>
                                      <p:to>
                                        <p:strVal val="solid"/>
                                      </p:to>
                                    </p:set>
                                    <p:set>
                                      <p:cBhvr>
                                        <p:cTn id="67" dur="2000" fill="hold"/>
                                        <p:tgtEl>
                                          <p:spTgt spid="6"/>
                                        </p:tgtEl>
                                        <p:attrNameLst>
                                          <p:attrName>fill.on</p:attrName>
                                        </p:attrNameLst>
                                      </p:cBhvr>
                                      <p:to>
                                        <p:strVal val="true"/>
                                      </p:to>
                                    </p:set>
                                  </p:childTnLst>
                                  <p:subTnLst>
                                    <p:audio>
                                      <p:cMediaNode>
                                        <p:cTn display="0" masterRel="sameClick">
                                          <p:stCondLst>
                                            <p:cond evt="begin" delay="0">
                                              <p:tn val="64"/>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6"/>
                  </p:tgtEl>
                </p:cond>
              </p:nextCondLst>
            </p:seq>
            <p:seq concurrent="1" nextAc="seek">
              <p:cTn id="68" restart="whenNotActive" fill="hold" evtFilter="cancelBubble" nodeType="interactiveSeq">
                <p:stCondLst>
                  <p:cond evt="onClick" delay="0">
                    <p:tgtEl>
                      <p:spTgt spid="8"/>
                    </p:tgtEl>
                  </p:cond>
                </p:stCondLst>
                <p:endSync evt="end" delay="0">
                  <p:rtn val="all"/>
                </p:endSync>
                <p:childTnLst>
                  <p:par>
                    <p:cTn id="69" fill="hold">
                      <p:stCondLst>
                        <p:cond delay="0"/>
                      </p:stCondLst>
                      <p:childTnLst>
                        <p:par>
                          <p:cTn id="70" fill="hold">
                            <p:stCondLst>
                              <p:cond delay="0"/>
                            </p:stCondLst>
                            <p:childTnLst>
                              <p:par>
                                <p:cTn id="71" presetID="1" presetClass="emph" presetSubtype="2" fill="hold" nodeType="clickEffect">
                                  <p:stCondLst>
                                    <p:cond delay="0"/>
                                  </p:stCondLst>
                                  <p:childTnLst>
                                    <p:animClr clrSpc="rgb" dir="cw">
                                      <p:cBhvr>
                                        <p:cTn id="72" dur="2000" fill="hold"/>
                                        <p:tgtEl>
                                          <p:spTgt spid="8"/>
                                        </p:tgtEl>
                                        <p:attrNameLst>
                                          <p:attrName>fillcolor</p:attrName>
                                        </p:attrNameLst>
                                      </p:cBhvr>
                                      <p:to>
                                        <a:schemeClr val="tx1"/>
                                      </p:to>
                                    </p:animClr>
                                    <p:set>
                                      <p:cBhvr>
                                        <p:cTn id="73" dur="2000" fill="hold"/>
                                        <p:tgtEl>
                                          <p:spTgt spid="8"/>
                                        </p:tgtEl>
                                        <p:attrNameLst>
                                          <p:attrName>fill.type</p:attrName>
                                        </p:attrNameLst>
                                      </p:cBhvr>
                                      <p:to>
                                        <p:strVal val="solid"/>
                                      </p:to>
                                    </p:set>
                                    <p:set>
                                      <p:cBhvr>
                                        <p:cTn id="74" dur="2000" fill="hold"/>
                                        <p:tgtEl>
                                          <p:spTgt spid="8"/>
                                        </p:tgtEl>
                                        <p:attrNameLst>
                                          <p:attrName>fill.on</p:attrName>
                                        </p:attrNameLst>
                                      </p:cBhvr>
                                      <p:to>
                                        <p:strVal val="true"/>
                                      </p:to>
                                    </p:set>
                                  </p:childTnLst>
                                  <p:subTnLst>
                                    <p:audio>
                                      <p:cMediaNode>
                                        <p:cTn display="0" masterRel="sameClick">
                                          <p:stCondLst>
                                            <p:cond evt="begin" delay="0">
                                              <p:tn val="71"/>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8"/>
                  </p:tgtEl>
                </p:cond>
              </p:nextCondLst>
            </p:seq>
            <p:seq concurrent="1" nextAc="seek">
              <p:cTn id="75" restart="whenNotActive" fill="hold" evtFilter="cancelBubble" nodeType="interactiveSeq">
                <p:stCondLst>
                  <p:cond evt="onClick" delay="0">
                    <p:tgtEl>
                      <p:spTgt spid="7"/>
                    </p:tgtEl>
                  </p:cond>
                </p:stCondLst>
                <p:endSync evt="end" delay="0">
                  <p:rtn val="all"/>
                </p:endSync>
                <p:childTnLst>
                  <p:par>
                    <p:cTn id="76" fill="hold">
                      <p:stCondLst>
                        <p:cond delay="0"/>
                      </p:stCondLst>
                      <p:childTnLst>
                        <p:par>
                          <p:cTn id="77" fill="hold">
                            <p:stCondLst>
                              <p:cond delay="0"/>
                            </p:stCondLst>
                            <p:childTnLst>
                              <p:par>
                                <p:cTn id="78" presetID="1" presetClass="emph" presetSubtype="2" fill="hold" nodeType="clickEffect">
                                  <p:stCondLst>
                                    <p:cond delay="0"/>
                                  </p:stCondLst>
                                  <p:childTnLst>
                                    <p:animClr clrSpc="rgb" dir="cw">
                                      <p:cBhvr>
                                        <p:cTn id="79" dur="2000" fill="hold"/>
                                        <p:tgtEl>
                                          <p:spTgt spid="7"/>
                                        </p:tgtEl>
                                        <p:attrNameLst>
                                          <p:attrName>fillcolor</p:attrName>
                                        </p:attrNameLst>
                                      </p:cBhvr>
                                      <p:to>
                                        <a:schemeClr val="tx1"/>
                                      </p:to>
                                    </p:animClr>
                                    <p:set>
                                      <p:cBhvr>
                                        <p:cTn id="80" dur="2000" fill="hold"/>
                                        <p:tgtEl>
                                          <p:spTgt spid="7"/>
                                        </p:tgtEl>
                                        <p:attrNameLst>
                                          <p:attrName>fill.type</p:attrName>
                                        </p:attrNameLst>
                                      </p:cBhvr>
                                      <p:to>
                                        <p:strVal val="solid"/>
                                      </p:to>
                                    </p:set>
                                    <p:set>
                                      <p:cBhvr>
                                        <p:cTn id="81" dur="2000" fill="hold"/>
                                        <p:tgtEl>
                                          <p:spTgt spid="7"/>
                                        </p:tgtEl>
                                        <p:attrNameLst>
                                          <p:attrName>fill.on</p:attrName>
                                        </p:attrNameLst>
                                      </p:cBhvr>
                                      <p:to>
                                        <p:strVal val="true"/>
                                      </p:to>
                                    </p:set>
                                  </p:childTnLst>
                                  <p:subTnLst>
                                    <p:audio>
                                      <p:cMediaNode>
                                        <p:cTn display="0" masterRel="sameClick">
                                          <p:stCondLst>
                                            <p:cond evt="begin" delay="0">
                                              <p:tn val="78"/>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7"/>
                  </p:tgtEl>
                </p:cond>
              </p:nextCondLst>
            </p:seq>
            <p:seq concurrent="1" nextAc="seek">
              <p:cTn id="82" restart="whenNotActive" fill="hold" evtFilter="cancelBubble" nodeType="interactiveSeq">
                <p:stCondLst>
                  <p:cond evt="onClick" delay="0">
                    <p:tgtEl>
                      <p:spTgt spid="22"/>
                    </p:tgtEl>
                  </p:cond>
                </p:stCondLst>
                <p:endSync evt="end" delay="0">
                  <p:rtn val="all"/>
                </p:endSync>
                <p:childTnLst>
                  <p:par>
                    <p:cTn id="83" fill="hold">
                      <p:stCondLst>
                        <p:cond delay="0"/>
                      </p:stCondLst>
                      <p:childTnLst>
                        <p:par>
                          <p:cTn id="84" fill="hold">
                            <p:stCondLst>
                              <p:cond delay="0"/>
                            </p:stCondLst>
                            <p:childTnLst>
                              <p:par>
                                <p:cTn id="85" presetID="1" presetClass="emph" presetSubtype="2" fill="hold" nodeType="clickEffect">
                                  <p:stCondLst>
                                    <p:cond delay="0"/>
                                  </p:stCondLst>
                                  <p:childTnLst>
                                    <p:animClr clrSpc="rgb" dir="cw">
                                      <p:cBhvr>
                                        <p:cTn id="86" dur="2000" fill="hold"/>
                                        <p:tgtEl>
                                          <p:spTgt spid="22"/>
                                        </p:tgtEl>
                                        <p:attrNameLst>
                                          <p:attrName>fillcolor</p:attrName>
                                        </p:attrNameLst>
                                      </p:cBhvr>
                                      <p:to>
                                        <a:srgbClr val="76D6FF"/>
                                      </p:to>
                                    </p:animClr>
                                    <p:set>
                                      <p:cBhvr>
                                        <p:cTn id="87" dur="2000" fill="hold"/>
                                        <p:tgtEl>
                                          <p:spTgt spid="22"/>
                                        </p:tgtEl>
                                        <p:attrNameLst>
                                          <p:attrName>fill.type</p:attrName>
                                        </p:attrNameLst>
                                      </p:cBhvr>
                                      <p:to>
                                        <p:strVal val="solid"/>
                                      </p:to>
                                    </p:set>
                                    <p:set>
                                      <p:cBhvr>
                                        <p:cTn id="88" dur="2000" fill="hold"/>
                                        <p:tgtEl>
                                          <p:spTgt spid="22"/>
                                        </p:tgtEl>
                                        <p:attrNameLst>
                                          <p:attrName>fill.on</p:attrName>
                                        </p:attrNameLst>
                                      </p:cBhvr>
                                      <p:to>
                                        <p:strVal val="true"/>
                                      </p:to>
                                    </p:set>
                                  </p:childTnLst>
                                  <p:subTnLst>
                                    <p:audio>
                                      <p:cMediaNode>
                                        <p:cTn display="0" masterRel="sameClick">
                                          <p:stCondLst>
                                            <p:cond evt="begin" delay="0">
                                              <p:tn val="85"/>
                                            </p:cond>
                                          </p:stCondLst>
                                          <p:endCondLst>
                                            <p:cond evt="onStopAudio" delay="0">
                                              <p:tgtEl>
                                                <p:sldTgt/>
                                              </p:tgtEl>
                                            </p:cond>
                                          </p:endCondLst>
                                        </p:cTn>
                                        <p:tgtEl>
                                          <p:sndTgt r:embed="rId2" name="chimes.wav"/>
                                        </p:tgtEl>
                                      </p:cMediaNode>
                                    </p:audio>
                                  </p:subTnLst>
                                </p:cTn>
                              </p:par>
                            </p:childTnLst>
                          </p:cTn>
                        </p:par>
                      </p:childTnLst>
                    </p:cTn>
                  </p:par>
                </p:childTnLst>
              </p:cTn>
              <p:nextCondLst>
                <p:cond evt="onClick" delay="0">
                  <p:tgtEl>
                    <p:spTgt spid="22"/>
                  </p:tgtEl>
                </p:cond>
              </p:nextCondLst>
            </p:seq>
            <p:seq concurrent="1" nextAc="seek">
              <p:cTn id="89" restart="whenNotActive" fill="hold" evtFilter="cancelBubble" nodeType="interactiveSeq">
                <p:stCondLst>
                  <p:cond evt="onClick" delay="0">
                    <p:tgtEl>
                      <p:spTgt spid="21"/>
                    </p:tgtEl>
                  </p:cond>
                </p:stCondLst>
                <p:endSync evt="end" delay="0">
                  <p:rtn val="all"/>
                </p:endSync>
                <p:childTnLst>
                  <p:par>
                    <p:cTn id="90" fill="hold">
                      <p:stCondLst>
                        <p:cond delay="0"/>
                      </p:stCondLst>
                      <p:childTnLst>
                        <p:par>
                          <p:cTn id="91" fill="hold">
                            <p:stCondLst>
                              <p:cond delay="0"/>
                            </p:stCondLst>
                            <p:childTnLst>
                              <p:par>
                                <p:cTn id="92" presetID="1" presetClass="emph" presetSubtype="2" fill="hold" nodeType="clickEffect">
                                  <p:stCondLst>
                                    <p:cond delay="0"/>
                                  </p:stCondLst>
                                  <p:childTnLst>
                                    <p:animClr clrSpc="rgb" dir="cw">
                                      <p:cBhvr>
                                        <p:cTn id="93" dur="2000" fill="hold"/>
                                        <p:tgtEl>
                                          <p:spTgt spid="21"/>
                                        </p:tgtEl>
                                        <p:attrNameLst>
                                          <p:attrName>fillcolor</p:attrName>
                                        </p:attrNameLst>
                                      </p:cBhvr>
                                      <p:to>
                                        <a:schemeClr val="tx1"/>
                                      </p:to>
                                    </p:animClr>
                                    <p:set>
                                      <p:cBhvr>
                                        <p:cTn id="94" dur="2000" fill="hold"/>
                                        <p:tgtEl>
                                          <p:spTgt spid="21"/>
                                        </p:tgtEl>
                                        <p:attrNameLst>
                                          <p:attrName>fill.type</p:attrName>
                                        </p:attrNameLst>
                                      </p:cBhvr>
                                      <p:to>
                                        <p:strVal val="solid"/>
                                      </p:to>
                                    </p:set>
                                    <p:set>
                                      <p:cBhvr>
                                        <p:cTn id="95" dur="2000" fill="hold"/>
                                        <p:tgtEl>
                                          <p:spTgt spid="21"/>
                                        </p:tgtEl>
                                        <p:attrNameLst>
                                          <p:attrName>fill.on</p:attrName>
                                        </p:attrNameLst>
                                      </p:cBhvr>
                                      <p:to>
                                        <p:strVal val="true"/>
                                      </p:to>
                                    </p:set>
                                  </p:childTnLst>
                                  <p:subTnLst>
                                    <p:audio>
                                      <p:cMediaNode>
                                        <p:cTn display="0" masterRel="sameClick">
                                          <p:stCondLst>
                                            <p:cond evt="begin" delay="0">
                                              <p:tn val="92"/>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21"/>
                  </p:tgtEl>
                </p:cond>
              </p:nextCondLst>
            </p:seq>
            <p:seq concurrent="1" nextAc="seek">
              <p:cTn id="96" restart="whenNotActive" fill="hold" evtFilter="cancelBubble" nodeType="interactiveSeq">
                <p:stCondLst>
                  <p:cond evt="onClick" delay="0">
                    <p:tgtEl>
                      <p:spTgt spid="23"/>
                    </p:tgtEl>
                  </p:cond>
                </p:stCondLst>
                <p:endSync evt="end" delay="0">
                  <p:rtn val="all"/>
                </p:endSync>
                <p:childTnLst>
                  <p:par>
                    <p:cTn id="97" fill="hold">
                      <p:stCondLst>
                        <p:cond delay="0"/>
                      </p:stCondLst>
                      <p:childTnLst>
                        <p:par>
                          <p:cTn id="98" fill="hold">
                            <p:stCondLst>
                              <p:cond delay="0"/>
                            </p:stCondLst>
                            <p:childTnLst>
                              <p:par>
                                <p:cTn id="99" presetID="1" presetClass="emph" presetSubtype="2" fill="hold" nodeType="clickEffect">
                                  <p:stCondLst>
                                    <p:cond delay="0"/>
                                  </p:stCondLst>
                                  <p:childTnLst>
                                    <p:animClr clrSpc="rgb" dir="cw">
                                      <p:cBhvr>
                                        <p:cTn id="100" dur="2000" fill="hold"/>
                                        <p:tgtEl>
                                          <p:spTgt spid="23"/>
                                        </p:tgtEl>
                                        <p:attrNameLst>
                                          <p:attrName>fillcolor</p:attrName>
                                        </p:attrNameLst>
                                      </p:cBhvr>
                                      <p:to>
                                        <a:schemeClr val="tx1"/>
                                      </p:to>
                                    </p:animClr>
                                    <p:set>
                                      <p:cBhvr>
                                        <p:cTn id="101" dur="2000" fill="hold"/>
                                        <p:tgtEl>
                                          <p:spTgt spid="23"/>
                                        </p:tgtEl>
                                        <p:attrNameLst>
                                          <p:attrName>fill.type</p:attrName>
                                        </p:attrNameLst>
                                      </p:cBhvr>
                                      <p:to>
                                        <p:strVal val="solid"/>
                                      </p:to>
                                    </p:set>
                                    <p:set>
                                      <p:cBhvr>
                                        <p:cTn id="102" dur="2000" fill="hold"/>
                                        <p:tgtEl>
                                          <p:spTgt spid="23"/>
                                        </p:tgtEl>
                                        <p:attrNameLst>
                                          <p:attrName>fill.on</p:attrName>
                                        </p:attrNameLst>
                                      </p:cBhvr>
                                      <p:to>
                                        <p:strVal val="true"/>
                                      </p:to>
                                    </p:set>
                                  </p:childTnLst>
                                  <p:subTnLst>
                                    <p:audio>
                                      <p:cMediaNode>
                                        <p:cTn display="0" masterRel="sameClick">
                                          <p:stCondLst>
                                            <p:cond evt="begin" delay="0">
                                              <p:tn val="99"/>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23"/>
                  </p:tgtEl>
                </p:cond>
              </p:nextCondLst>
            </p:seq>
            <p:seq concurrent="1" nextAc="seek">
              <p:cTn id="103" restart="whenNotActive" fill="hold" evtFilter="cancelBubble" nodeType="interactiveSeq">
                <p:stCondLst>
                  <p:cond evt="onClick" delay="0">
                    <p:tgtEl>
                      <p:spTgt spid="24"/>
                    </p:tgtEl>
                  </p:cond>
                </p:stCondLst>
                <p:endSync evt="end" delay="0">
                  <p:rtn val="all"/>
                </p:endSync>
                <p:childTnLst>
                  <p:par>
                    <p:cTn id="104" fill="hold">
                      <p:stCondLst>
                        <p:cond delay="0"/>
                      </p:stCondLst>
                      <p:childTnLst>
                        <p:par>
                          <p:cTn id="105" fill="hold">
                            <p:stCondLst>
                              <p:cond delay="0"/>
                            </p:stCondLst>
                            <p:childTnLst>
                              <p:par>
                                <p:cTn id="106" presetID="1" presetClass="emph" presetSubtype="2" fill="hold" nodeType="clickEffect">
                                  <p:stCondLst>
                                    <p:cond delay="0"/>
                                  </p:stCondLst>
                                  <p:childTnLst>
                                    <p:animClr clrSpc="rgb" dir="cw">
                                      <p:cBhvr>
                                        <p:cTn id="107" dur="2000" fill="hold"/>
                                        <p:tgtEl>
                                          <p:spTgt spid="24"/>
                                        </p:tgtEl>
                                        <p:attrNameLst>
                                          <p:attrName>fillcolor</p:attrName>
                                        </p:attrNameLst>
                                      </p:cBhvr>
                                      <p:to>
                                        <a:schemeClr val="tx1"/>
                                      </p:to>
                                    </p:animClr>
                                    <p:set>
                                      <p:cBhvr>
                                        <p:cTn id="108" dur="2000" fill="hold"/>
                                        <p:tgtEl>
                                          <p:spTgt spid="24"/>
                                        </p:tgtEl>
                                        <p:attrNameLst>
                                          <p:attrName>fill.type</p:attrName>
                                        </p:attrNameLst>
                                      </p:cBhvr>
                                      <p:to>
                                        <p:strVal val="solid"/>
                                      </p:to>
                                    </p:set>
                                    <p:set>
                                      <p:cBhvr>
                                        <p:cTn id="109" dur="2000" fill="hold"/>
                                        <p:tgtEl>
                                          <p:spTgt spid="24"/>
                                        </p:tgtEl>
                                        <p:attrNameLst>
                                          <p:attrName>fill.on</p:attrName>
                                        </p:attrNameLst>
                                      </p:cBhvr>
                                      <p:to>
                                        <p:strVal val="true"/>
                                      </p:to>
                                    </p:set>
                                  </p:childTnLst>
                                  <p:subTnLst>
                                    <p:audio>
                                      <p:cMediaNode>
                                        <p:cTn display="0" masterRel="sameClick">
                                          <p:stCondLst>
                                            <p:cond evt="begin" delay="0">
                                              <p:tn val="106"/>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24"/>
                  </p:tgtEl>
                </p:cond>
              </p:nextCondLst>
            </p:seq>
            <p:seq concurrent="1" nextAc="seek">
              <p:cTn id="110" restart="whenNotActive" fill="hold" evtFilter="cancelBubble" nodeType="interactiveSeq">
                <p:stCondLst>
                  <p:cond evt="onClick" delay="0">
                    <p:tgtEl>
                      <p:spTgt spid="26"/>
                    </p:tgtEl>
                  </p:cond>
                </p:stCondLst>
                <p:endSync evt="end" delay="0">
                  <p:rtn val="all"/>
                </p:endSync>
                <p:childTnLst>
                  <p:par>
                    <p:cTn id="111" fill="hold">
                      <p:stCondLst>
                        <p:cond delay="0"/>
                      </p:stCondLst>
                      <p:childTnLst>
                        <p:par>
                          <p:cTn id="112" fill="hold">
                            <p:stCondLst>
                              <p:cond delay="0"/>
                            </p:stCondLst>
                            <p:childTnLst>
                              <p:par>
                                <p:cTn id="113" presetID="1" presetClass="emph" presetSubtype="2" fill="hold" nodeType="clickEffect">
                                  <p:stCondLst>
                                    <p:cond delay="0"/>
                                  </p:stCondLst>
                                  <p:childTnLst>
                                    <p:animClr clrSpc="rgb" dir="cw">
                                      <p:cBhvr>
                                        <p:cTn id="114" dur="2000" fill="hold"/>
                                        <p:tgtEl>
                                          <p:spTgt spid="26"/>
                                        </p:tgtEl>
                                        <p:attrNameLst>
                                          <p:attrName>fillcolor</p:attrName>
                                        </p:attrNameLst>
                                      </p:cBhvr>
                                      <p:to>
                                        <a:schemeClr val="tx1"/>
                                      </p:to>
                                    </p:animClr>
                                    <p:set>
                                      <p:cBhvr>
                                        <p:cTn id="115" dur="2000" fill="hold"/>
                                        <p:tgtEl>
                                          <p:spTgt spid="26"/>
                                        </p:tgtEl>
                                        <p:attrNameLst>
                                          <p:attrName>fill.type</p:attrName>
                                        </p:attrNameLst>
                                      </p:cBhvr>
                                      <p:to>
                                        <p:strVal val="solid"/>
                                      </p:to>
                                    </p:set>
                                    <p:set>
                                      <p:cBhvr>
                                        <p:cTn id="116" dur="2000" fill="hold"/>
                                        <p:tgtEl>
                                          <p:spTgt spid="26"/>
                                        </p:tgtEl>
                                        <p:attrNameLst>
                                          <p:attrName>fill.on</p:attrName>
                                        </p:attrNameLst>
                                      </p:cBhvr>
                                      <p:to>
                                        <p:strVal val="true"/>
                                      </p:to>
                                    </p:set>
                                  </p:childTnLst>
                                  <p:subTnLst>
                                    <p:audio>
                                      <p:cMediaNode>
                                        <p:cTn display="0" masterRel="sameClick">
                                          <p:stCondLst>
                                            <p:cond evt="begin" delay="0">
                                              <p:tn val="113"/>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26"/>
                  </p:tgtEl>
                </p:cond>
              </p:nextCondLst>
            </p:seq>
            <p:seq concurrent="1" nextAc="seek">
              <p:cTn id="117" restart="whenNotActive" fill="hold" evtFilter="cancelBubble" nodeType="interactiveSeq">
                <p:stCondLst>
                  <p:cond evt="onClick" delay="0">
                    <p:tgtEl>
                      <p:spTgt spid="27"/>
                    </p:tgtEl>
                  </p:cond>
                </p:stCondLst>
                <p:endSync evt="end" delay="0">
                  <p:rtn val="all"/>
                </p:endSync>
                <p:childTnLst>
                  <p:par>
                    <p:cTn id="118" fill="hold">
                      <p:stCondLst>
                        <p:cond delay="0"/>
                      </p:stCondLst>
                      <p:childTnLst>
                        <p:par>
                          <p:cTn id="119" fill="hold">
                            <p:stCondLst>
                              <p:cond delay="0"/>
                            </p:stCondLst>
                            <p:childTnLst>
                              <p:par>
                                <p:cTn id="120" presetID="1" presetClass="emph" presetSubtype="2" fill="hold" nodeType="clickEffect">
                                  <p:stCondLst>
                                    <p:cond delay="0"/>
                                  </p:stCondLst>
                                  <p:childTnLst>
                                    <p:animClr clrSpc="rgb" dir="cw">
                                      <p:cBhvr>
                                        <p:cTn id="121" dur="2000" fill="hold"/>
                                        <p:tgtEl>
                                          <p:spTgt spid="27"/>
                                        </p:tgtEl>
                                        <p:attrNameLst>
                                          <p:attrName>fillcolor</p:attrName>
                                        </p:attrNameLst>
                                      </p:cBhvr>
                                      <p:to>
                                        <a:schemeClr val="tx1"/>
                                      </p:to>
                                    </p:animClr>
                                    <p:set>
                                      <p:cBhvr>
                                        <p:cTn id="122" dur="2000" fill="hold"/>
                                        <p:tgtEl>
                                          <p:spTgt spid="27"/>
                                        </p:tgtEl>
                                        <p:attrNameLst>
                                          <p:attrName>fill.type</p:attrName>
                                        </p:attrNameLst>
                                      </p:cBhvr>
                                      <p:to>
                                        <p:strVal val="solid"/>
                                      </p:to>
                                    </p:set>
                                    <p:set>
                                      <p:cBhvr>
                                        <p:cTn id="123" dur="2000" fill="hold"/>
                                        <p:tgtEl>
                                          <p:spTgt spid="27"/>
                                        </p:tgtEl>
                                        <p:attrNameLst>
                                          <p:attrName>fill.on</p:attrName>
                                        </p:attrNameLst>
                                      </p:cBhvr>
                                      <p:to>
                                        <p:strVal val="true"/>
                                      </p:to>
                                    </p:set>
                                  </p:childTnLst>
                                  <p:subTnLst>
                                    <p:audio>
                                      <p:cMediaNode>
                                        <p:cTn display="0" masterRel="sameClick">
                                          <p:stCondLst>
                                            <p:cond evt="begin" delay="0">
                                              <p:tn val="120"/>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27"/>
                  </p:tgtEl>
                </p:cond>
              </p:nextCondLst>
            </p:seq>
            <p:seq concurrent="1" nextAc="seek">
              <p:cTn id="124" restart="whenNotActive" fill="hold" evtFilter="cancelBubble" nodeType="interactiveSeq">
                <p:stCondLst>
                  <p:cond evt="onClick" delay="0">
                    <p:tgtEl>
                      <p:spTgt spid="28"/>
                    </p:tgtEl>
                  </p:cond>
                </p:stCondLst>
                <p:endSync evt="end" delay="0">
                  <p:rtn val="all"/>
                </p:endSync>
                <p:childTnLst>
                  <p:par>
                    <p:cTn id="125" fill="hold">
                      <p:stCondLst>
                        <p:cond delay="0"/>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28"/>
                                        </p:tgtEl>
                                        <p:attrNameLst>
                                          <p:attrName>fillcolor</p:attrName>
                                        </p:attrNameLst>
                                      </p:cBhvr>
                                      <p:to>
                                        <a:schemeClr val="tx1"/>
                                      </p:to>
                                    </p:animClr>
                                    <p:set>
                                      <p:cBhvr>
                                        <p:cTn id="129" dur="2000" fill="hold"/>
                                        <p:tgtEl>
                                          <p:spTgt spid="28"/>
                                        </p:tgtEl>
                                        <p:attrNameLst>
                                          <p:attrName>fill.type</p:attrName>
                                        </p:attrNameLst>
                                      </p:cBhvr>
                                      <p:to>
                                        <p:strVal val="solid"/>
                                      </p:to>
                                    </p:set>
                                    <p:set>
                                      <p:cBhvr>
                                        <p:cTn id="130" dur="2000" fill="hold"/>
                                        <p:tgtEl>
                                          <p:spTgt spid="28"/>
                                        </p:tgtEl>
                                        <p:attrNameLst>
                                          <p:attrName>fill.on</p:attrName>
                                        </p:attrNameLst>
                                      </p:cBhvr>
                                      <p:to>
                                        <p:strVal val="true"/>
                                      </p:to>
                                    </p:set>
                                  </p:childTnLst>
                                  <p:subTnLst>
                                    <p:audio>
                                      <p:cMediaNode>
                                        <p:cTn display="0" masterRel="sameClick">
                                          <p:stCondLst>
                                            <p:cond evt="begin" delay="0">
                                              <p:tn val="127"/>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28"/>
                  </p:tgtEl>
                </p:cond>
              </p:nextCondLst>
            </p:seq>
            <p:seq concurrent="1" nextAc="seek">
              <p:cTn id="131" restart="whenNotActive" fill="hold" evtFilter="cancelBubble" nodeType="interactiveSeq">
                <p:stCondLst>
                  <p:cond evt="onClick" delay="0">
                    <p:tgtEl>
                      <p:spTgt spid="29"/>
                    </p:tgtEl>
                  </p:cond>
                </p:stCondLst>
                <p:endSync evt="end" delay="0">
                  <p:rtn val="all"/>
                </p:endSync>
                <p:childTnLst>
                  <p:par>
                    <p:cTn id="132" fill="hold">
                      <p:stCondLst>
                        <p:cond delay="0"/>
                      </p:stCondLst>
                      <p:childTnLst>
                        <p:par>
                          <p:cTn id="133" fill="hold">
                            <p:stCondLst>
                              <p:cond delay="0"/>
                            </p:stCondLst>
                            <p:childTnLst>
                              <p:par>
                                <p:cTn id="134" presetID="1" presetClass="emph" presetSubtype="2" fill="hold" nodeType="clickEffect">
                                  <p:stCondLst>
                                    <p:cond delay="0"/>
                                  </p:stCondLst>
                                  <p:childTnLst>
                                    <p:animClr clrSpc="rgb" dir="cw">
                                      <p:cBhvr>
                                        <p:cTn id="135" dur="2000" fill="hold"/>
                                        <p:tgtEl>
                                          <p:spTgt spid="29"/>
                                        </p:tgtEl>
                                        <p:attrNameLst>
                                          <p:attrName>fillcolor</p:attrName>
                                        </p:attrNameLst>
                                      </p:cBhvr>
                                      <p:to>
                                        <a:srgbClr val="76D6FF"/>
                                      </p:to>
                                    </p:animClr>
                                    <p:set>
                                      <p:cBhvr>
                                        <p:cTn id="136" dur="2000" fill="hold"/>
                                        <p:tgtEl>
                                          <p:spTgt spid="29"/>
                                        </p:tgtEl>
                                        <p:attrNameLst>
                                          <p:attrName>fill.type</p:attrName>
                                        </p:attrNameLst>
                                      </p:cBhvr>
                                      <p:to>
                                        <p:strVal val="solid"/>
                                      </p:to>
                                    </p:set>
                                    <p:set>
                                      <p:cBhvr>
                                        <p:cTn id="137" dur="2000" fill="hold"/>
                                        <p:tgtEl>
                                          <p:spTgt spid="29"/>
                                        </p:tgtEl>
                                        <p:attrNameLst>
                                          <p:attrName>fill.on</p:attrName>
                                        </p:attrNameLst>
                                      </p:cBhvr>
                                      <p:to>
                                        <p:strVal val="true"/>
                                      </p:to>
                                    </p:set>
                                  </p:childTnLst>
                                  <p:subTnLst>
                                    <p:audio>
                                      <p:cMediaNode>
                                        <p:cTn display="0" masterRel="sameClick">
                                          <p:stCondLst>
                                            <p:cond evt="begin" delay="0">
                                              <p:tn val="134"/>
                                            </p:cond>
                                          </p:stCondLst>
                                          <p:endCondLst>
                                            <p:cond evt="onStopAudio" delay="0">
                                              <p:tgtEl>
                                                <p:sldTgt/>
                                              </p:tgtEl>
                                            </p:cond>
                                          </p:endCondLst>
                                        </p:cTn>
                                        <p:tgtEl>
                                          <p:sndTgt r:embed="rId2" name="chimes.wav"/>
                                        </p:tgtEl>
                                      </p:cMediaNode>
                                    </p:audio>
                                  </p:subTnLst>
                                </p:cTn>
                              </p:par>
                            </p:childTnLst>
                          </p:cTn>
                        </p:par>
                      </p:childTnLst>
                    </p:cTn>
                  </p:par>
                </p:childTnLst>
              </p:cTn>
              <p:nextCondLst>
                <p:cond evt="onClick" delay="0">
                  <p:tgtEl>
                    <p:spTgt spid="29"/>
                  </p:tgtEl>
                </p:cond>
              </p:nextCondLst>
            </p:seq>
            <p:seq concurrent="1" nextAc="seek">
              <p:cTn id="138" restart="whenNotActive" fill="hold" evtFilter="cancelBubble" nodeType="interactiveSeq">
                <p:stCondLst>
                  <p:cond evt="onClick" delay="0">
                    <p:tgtEl>
                      <p:spTgt spid="31"/>
                    </p:tgtEl>
                  </p:cond>
                </p:stCondLst>
                <p:endSync evt="end" delay="0">
                  <p:rtn val="all"/>
                </p:endSync>
                <p:childTnLst>
                  <p:par>
                    <p:cTn id="139" fill="hold">
                      <p:stCondLst>
                        <p:cond delay="0"/>
                      </p:stCondLst>
                      <p:childTnLst>
                        <p:par>
                          <p:cTn id="140" fill="hold">
                            <p:stCondLst>
                              <p:cond delay="0"/>
                            </p:stCondLst>
                            <p:childTnLst>
                              <p:par>
                                <p:cTn id="141" presetID="1" presetClass="emph" presetSubtype="2" fill="hold" nodeType="clickEffect">
                                  <p:stCondLst>
                                    <p:cond delay="0"/>
                                  </p:stCondLst>
                                  <p:childTnLst>
                                    <p:animClr clrSpc="rgb" dir="cw">
                                      <p:cBhvr>
                                        <p:cTn id="142" dur="2000" fill="hold"/>
                                        <p:tgtEl>
                                          <p:spTgt spid="31"/>
                                        </p:tgtEl>
                                        <p:attrNameLst>
                                          <p:attrName>fillcolor</p:attrName>
                                        </p:attrNameLst>
                                      </p:cBhvr>
                                      <p:to>
                                        <a:schemeClr val="tx1"/>
                                      </p:to>
                                    </p:animClr>
                                    <p:set>
                                      <p:cBhvr>
                                        <p:cTn id="143" dur="2000" fill="hold"/>
                                        <p:tgtEl>
                                          <p:spTgt spid="31"/>
                                        </p:tgtEl>
                                        <p:attrNameLst>
                                          <p:attrName>fill.type</p:attrName>
                                        </p:attrNameLst>
                                      </p:cBhvr>
                                      <p:to>
                                        <p:strVal val="solid"/>
                                      </p:to>
                                    </p:set>
                                    <p:set>
                                      <p:cBhvr>
                                        <p:cTn id="144" dur="2000" fill="hold"/>
                                        <p:tgtEl>
                                          <p:spTgt spid="31"/>
                                        </p:tgtEl>
                                        <p:attrNameLst>
                                          <p:attrName>fill.on</p:attrName>
                                        </p:attrNameLst>
                                      </p:cBhvr>
                                      <p:to>
                                        <p:strVal val="true"/>
                                      </p:to>
                                    </p:set>
                                  </p:childTnLst>
                                  <p:subTnLst>
                                    <p:audio>
                                      <p:cMediaNode>
                                        <p:cTn display="0" masterRel="sameClick">
                                          <p:stCondLst>
                                            <p:cond evt="begin" delay="0">
                                              <p:tn val="141"/>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31"/>
                  </p:tgtEl>
                </p:cond>
              </p:nextCondLst>
            </p:seq>
            <p:seq concurrent="1" nextAc="seek">
              <p:cTn id="145" restart="whenNotActive" fill="hold" evtFilter="cancelBubble" nodeType="interactiveSeq">
                <p:stCondLst>
                  <p:cond evt="onClick" delay="0">
                    <p:tgtEl>
                      <p:spTgt spid="33"/>
                    </p:tgtEl>
                  </p:cond>
                </p:stCondLst>
                <p:endSync evt="end" delay="0">
                  <p:rtn val="all"/>
                </p:endSync>
                <p:childTnLst>
                  <p:par>
                    <p:cTn id="146" fill="hold">
                      <p:stCondLst>
                        <p:cond delay="0"/>
                      </p:stCondLst>
                      <p:childTnLst>
                        <p:par>
                          <p:cTn id="147" fill="hold">
                            <p:stCondLst>
                              <p:cond delay="0"/>
                            </p:stCondLst>
                            <p:childTnLst>
                              <p:par>
                                <p:cTn id="148" presetID="1" presetClass="emph" presetSubtype="2" fill="hold" nodeType="clickEffect">
                                  <p:stCondLst>
                                    <p:cond delay="0"/>
                                  </p:stCondLst>
                                  <p:childTnLst>
                                    <p:animClr clrSpc="rgb" dir="cw">
                                      <p:cBhvr>
                                        <p:cTn id="149" dur="2000" fill="hold"/>
                                        <p:tgtEl>
                                          <p:spTgt spid="33"/>
                                        </p:tgtEl>
                                        <p:attrNameLst>
                                          <p:attrName>fillcolor</p:attrName>
                                        </p:attrNameLst>
                                      </p:cBhvr>
                                      <p:to>
                                        <a:schemeClr val="tx1"/>
                                      </p:to>
                                    </p:animClr>
                                    <p:set>
                                      <p:cBhvr>
                                        <p:cTn id="150" dur="2000" fill="hold"/>
                                        <p:tgtEl>
                                          <p:spTgt spid="33"/>
                                        </p:tgtEl>
                                        <p:attrNameLst>
                                          <p:attrName>fill.type</p:attrName>
                                        </p:attrNameLst>
                                      </p:cBhvr>
                                      <p:to>
                                        <p:strVal val="solid"/>
                                      </p:to>
                                    </p:set>
                                    <p:set>
                                      <p:cBhvr>
                                        <p:cTn id="151" dur="2000" fill="hold"/>
                                        <p:tgtEl>
                                          <p:spTgt spid="33"/>
                                        </p:tgtEl>
                                        <p:attrNameLst>
                                          <p:attrName>fill.on</p:attrName>
                                        </p:attrNameLst>
                                      </p:cBhvr>
                                      <p:to>
                                        <p:strVal val="true"/>
                                      </p:to>
                                    </p:set>
                                  </p:childTnLst>
                                  <p:subTnLst>
                                    <p:audio>
                                      <p:cMediaNode>
                                        <p:cTn display="0" masterRel="sameClick">
                                          <p:stCondLst>
                                            <p:cond evt="begin" delay="0">
                                              <p:tn val="148"/>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33"/>
                  </p:tgtEl>
                </p:cond>
              </p:nextCondLst>
            </p:seq>
            <p:seq concurrent="1" nextAc="seek">
              <p:cTn id="152" restart="whenNotActive" fill="hold" evtFilter="cancelBubble" nodeType="interactiveSeq">
                <p:stCondLst>
                  <p:cond evt="onClick" delay="0">
                    <p:tgtEl>
                      <p:spTgt spid="32"/>
                    </p:tgtEl>
                  </p:cond>
                </p:stCondLst>
                <p:endSync evt="end" delay="0">
                  <p:rtn val="all"/>
                </p:endSync>
                <p:childTnLst>
                  <p:par>
                    <p:cTn id="153" fill="hold">
                      <p:stCondLst>
                        <p:cond delay="0"/>
                      </p:stCondLst>
                      <p:childTnLst>
                        <p:par>
                          <p:cTn id="154" fill="hold">
                            <p:stCondLst>
                              <p:cond delay="0"/>
                            </p:stCondLst>
                            <p:childTnLst>
                              <p:par>
                                <p:cTn id="155" presetID="1" presetClass="emph" presetSubtype="2" fill="hold" nodeType="clickEffect">
                                  <p:stCondLst>
                                    <p:cond delay="0"/>
                                  </p:stCondLst>
                                  <p:childTnLst>
                                    <p:animClr clrSpc="rgb" dir="cw">
                                      <p:cBhvr>
                                        <p:cTn id="156" dur="2000" fill="hold"/>
                                        <p:tgtEl>
                                          <p:spTgt spid="32"/>
                                        </p:tgtEl>
                                        <p:attrNameLst>
                                          <p:attrName>fillcolor</p:attrName>
                                        </p:attrNameLst>
                                      </p:cBhvr>
                                      <p:to>
                                        <a:srgbClr val="76D6FF"/>
                                      </p:to>
                                    </p:animClr>
                                    <p:set>
                                      <p:cBhvr>
                                        <p:cTn id="157" dur="2000" fill="hold"/>
                                        <p:tgtEl>
                                          <p:spTgt spid="32"/>
                                        </p:tgtEl>
                                        <p:attrNameLst>
                                          <p:attrName>fill.type</p:attrName>
                                        </p:attrNameLst>
                                      </p:cBhvr>
                                      <p:to>
                                        <p:strVal val="solid"/>
                                      </p:to>
                                    </p:set>
                                    <p:set>
                                      <p:cBhvr>
                                        <p:cTn id="158" dur="2000" fill="hold"/>
                                        <p:tgtEl>
                                          <p:spTgt spid="32"/>
                                        </p:tgtEl>
                                        <p:attrNameLst>
                                          <p:attrName>fill.on</p:attrName>
                                        </p:attrNameLst>
                                      </p:cBhvr>
                                      <p:to>
                                        <p:strVal val="true"/>
                                      </p:to>
                                    </p:set>
                                  </p:childTnLst>
                                  <p:subTnLst>
                                    <p:audio>
                                      <p:cMediaNode>
                                        <p:cTn display="0" masterRel="sameClick">
                                          <p:stCondLst>
                                            <p:cond evt="begin" delay="0">
                                              <p:tn val="155"/>
                                            </p:cond>
                                          </p:stCondLst>
                                          <p:endCondLst>
                                            <p:cond evt="onStopAudio" delay="0">
                                              <p:tgtEl>
                                                <p:sldTgt/>
                                              </p:tgtEl>
                                            </p:cond>
                                          </p:endCondLst>
                                        </p:cTn>
                                        <p:tgtEl>
                                          <p:sndTgt r:embed="rId2" name="chimes.wav"/>
                                        </p:tgtEl>
                                      </p:cMediaNode>
                                    </p:audio>
                                  </p:subTnLst>
                                </p:cTn>
                              </p:par>
                            </p:childTnLst>
                          </p:cTn>
                        </p:par>
                      </p:childTnLst>
                    </p:cTn>
                  </p:par>
                </p:childTnLst>
              </p:cTn>
              <p:nextCondLst>
                <p:cond evt="onClick" delay="0">
                  <p:tgtEl>
                    <p:spTgt spid="32"/>
                  </p:tgtEl>
                </p:cond>
              </p:nextCondLst>
            </p:seq>
            <p:seq concurrent="1" nextAc="seek">
              <p:cTn id="159" restart="whenNotActive" fill="hold" evtFilter="cancelBubble" nodeType="interactiveSeq">
                <p:stCondLst>
                  <p:cond evt="onClick" delay="0">
                    <p:tgtEl>
                      <p:spTgt spid="34"/>
                    </p:tgtEl>
                  </p:cond>
                </p:stCondLst>
                <p:endSync evt="end" delay="0">
                  <p:rtn val="all"/>
                </p:endSync>
                <p:childTnLst>
                  <p:par>
                    <p:cTn id="160" fill="hold">
                      <p:stCondLst>
                        <p:cond delay="0"/>
                      </p:stCondLst>
                      <p:childTnLst>
                        <p:par>
                          <p:cTn id="161" fill="hold">
                            <p:stCondLst>
                              <p:cond delay="0"/>
                            </p:stCondLst>
                            <p:childTnLst>
                              <p:par>
                                <p:cTn id="162" presetID="1" presetClass="emph" presetSubtype="2" fill="hold" nodeType="clickEffect">
                                  <p:stCondLst>
                                    <p:cond delay="0"/>
                                  </p:stCondLst>
                                  <p:childTnLst>
                                    <p:animClr clrSpc="rgb" dir="cw">
                                      <p:cBhvr>
                                        <p:cTn id="163" dur="2000" fill="hold"/>
                                        <p:tgtEl>
                                          <p:spTgt spid="34"/>
                                        </p:tgtEl>
                                        <p:attrNameLst>
                                          <p:attrName>fillcolor</p:attrName>
                                        </p:attrNameLst>
                                      </p:cBhvr>
                                      <p:to>
                                        <a:schemeClr val="tx1"/>
                                      </p:to>
                                    </p:animClr>
                                    <p:set>
                                      <p:cBhvr>
                                        <p:cTn id="164" dur="2000" fill="hold"/>
                                        <p:tgtEl>
                                          <p:spTgt spid="34"/>
                                        </p:tgtEl>
                                        <p:attrNameLst>
                                          <p:attrName>fill.type</p:attrName>
                                        </p:attrNameLst>
                                      </p:cBhvr>
                                      <p:to>
                                        <p:strVal val="solid"/>
                                      </p:to>
                                    </p:set>
                                    <p:set>
                                      <p:cBhvr>
                                        <p:cTn id="165" dur="2000" fill="hold"/>
                                        <p:tgtEl>
                                          <p:spTgt spid="34"/>
                                        </p:tgtEl>
                                        <p:attrNameLst>
                                          <p:attrName>fill.on</p:attrName>
                                        </p:attrNameLst>
                                      </p:cBhvr>
                                      <p:to>
                                        <p:strVal val="true"/>
                                      </p:to>
                                    </p:set>
                                  </p:childTnLst>
                                  <p:subTnLst>
                                    <p:audio>
                                      <p:cMediaNode>
                                        <p:cTn display="0" masterRel="sameClick">
                                          <p:stCondLst>
                                            <p:cond evt="begin" delay="0">
                                              <p:tn val="162"/>
                                            </p:cond>
                                          </p:stCondLst>
                                          <p:endCondLst>
                                            <p:cond evt="onStopAudio" delay="0">
                                              <p:tgtEl>
                                                <p:sldTgt/>
                                              </p:tgtEl>
                                            </p:cond>
                                          </p:endCondLst>
                                        </p:cTn>
                                        <p:tgtEl>
                                          <p:sndTgt r:embed="rId3" name="hammer.wav"/>
                                        </p:tgtEl>
                                      </p:cMediaNode>
                                    </p:audio>
                                  </p:subTnLst>
                                </p:cTn>
                              </p:par>
                            </p:childTnLst>
                          </p:cTn>
                        </p:par>
                      </p:childTnLst>
                    </p:cTn>
                  </p:par>
                </p:childTnLst>
              </p:cTn>
              <p:nextCondLst>
                <p:cond evt="onClick" delay="0">
                  <p:tgtEl>
                    <p:spTgt spid="34"/>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1D76FB9-48AC-45CA-8F0D-FD198B4F22AE}"/>
              </a:ext>
            </a:extLst>
          </p:cNvPr>
          <p:cNvSpPr txBox="1"/>
          <p:nvPr/>
        </p:nvSpPr>
        <p:spPr>
          <a:xfrm>
            <a:off x="6868238" y="5224439"/>
            <a:ext cx="5096214" cy="523220"/>
          </a:xfrm>
          <a:prstGeom prst="rect">
            <a:avLst/>
          </a:prstGeom>
          <a:noFill/>
        </p:spPr>
        <p:txBody>
          <a:bodyPr wrap="square" rtlCol="0" anchor="ctr">
            <a:spAutoFit/>
          </a:bodyPr>
          <a:lstStyle/>
          <a:p>
            <a:pPr algn="r"/>
            <a:r>
              <a:rPr lang="en-US" altLang="ko-KR" sz="2800" dirty="0">
                <a:solidFill>
                  <a:schemeClr val="bg1"/>
                </a:solidFill>
                <a:cs typeface="Arial" pitchFamily="34" charset="0"/>
              </a:rPr>
              <a:t>TS. NGUYỄN THỊ THU HIỀN</a:t>
            </a:r>
            <a:endParaRPr lang="ko-KR" altLang="en-US" sz="2800" dirty="0">
              <a:solidFill>
                <a:schemeClr val="bg1"/>
              </a:solidFill>
              <a:cs typeface="Arial" pitchFamily="34" charset="0"/>
            </a:endParaRPr>
          </a:p>
        </p:txBody>
      </p:sp>
      <p:sp>
        <p:nvSpPr>
          <p:cNvPr id="16" name="TextBox 15">
            <a:hlinkClick r:id="rId2"/>
            <a:extLst>
              <a:ext uri="{FF2B5EF4-FFF2-40B4-BE49-F238E27FC236}">
                <a16:creationId xmlns:a16="http://schemas.microsoft.com/office/drawing/2014/main" id="{CF639353-2FBF-45AF-BF9B-02441FCB654D}"/>
              </a:ext>
            </a:extLst>
          </p:cNvPr>
          <p:cNvSpPr txBox="1"/>
          <p:nvPr/>
        </p:nvSpPr>
        <p:spPr>
          <a:xfrm>
            <a:off x="6728388" y="6396335"/>
            <a:ext cx="5096276" cy="461665"/>
          </a:xfrm>
          <a:prstGeom prst="rect">
            <a:avLst/>
          </a:prstGeom>
          <a:noFill/>
        </p:spPr>
        <p:txBody>
          <a:bodyPr wrap="square" rtlCol="0">
            <a:spAutoFit/>
          </a:bodyPr>
          <a:lstStyle/>
          <a:p>
            <a:pPr algn="r"/>
            <a:r>
              <a:rPr lang="en-US" altLang="ko-KR" sz="2400" dirty="0" err="1">
                <a:solidFill>
                  <a:schemeClr val="bg1"/>
                </a:solidFill>
                <a:cs typeface="Arial" pitchFamily="34" charset="0"/>
              </a:rPr>
              <a:t>Hienntt@tdmu.edu.vn</a:t>
            </a:r>
            <a:endParaRPr lang="ko-KR" altLang="en-US" sz="2400" dirty="0">
              <a:solidFill>
                <a:schemeClr val="bg1"/>
              </a:solidFill>
              <a:cs typeface="Arial" pitchFamily="34" charset="0"/>
            </a:endParaRPr>
          </a:p>
        </p:txBody>
      </p:sp>
      <p:sp>
        <p:nvSpPr>
          <p:cNvPr id="3" name="Rectangle 2">
            <a:extLst>
              <a:ext uri="{FF2B5EF4-FFF2-40B4-BE49-F238E27FC236}">
                <a16:creationId xmlns:a16="http://schemas.microsoft.com/office/drawing/2014/main" id="{4DCC3096-47C8-D542-9DF6-4F0C37F76A4D}"/>
              </a:ext>
            </a:extLst>
          </p:cNvPr>
          <p:cNvSpPr/>
          <p:nvPr/>
        </p:nvSpPr>
        <p:spPr>
          <a:xfrm>
            <a:off x="1761893" y="2041976"/>
            <a:ext cx="9143999" cy="1620444"/>
          </a:xfrm>
          <a:prstGeom prst="rect">
            <a:avLst/>
          </a:prstGeom>
        </p:spPr>
        <p:txBody>
          <a:bodyPr wrap="square">
            <a:spAutoFit/>
          </a:bodyPr>
          <a:lstStyle/>
          <a:p>
            <a:pPr>
              <a:lnSpc>
                <a:spcPct val="115000"/>
              </a:lnSpc>
              <a:spcBef>
                <a:spcPts val="600"/>
              </a:spcBef>
              <a:spcAft>
                <a:spcPts val="600"/>
              </a:spcAft>
            </a:pPr>
            <a:r>
              <a:rPr lang="vi-VN" sz="4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Chương 4. </a:t>
            </a:r>
            <a:r>
              <a:rPr lang="vi-VN" sz="4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Luận cứ mệnh đề</a:t>
            </a:r>
          </a:p>
          <a:p>
            <a:pPr>
              <a:lnSpc>
                <a:spcPct val="115000"/>
              </a:lnSpc>
              <a:spcBef>
                <a:spcPts val="600"/>
              </a:spcBef>
              <a:spcAft>
                <a:spcPts val="600"/>
              </a:spcAft>
            </a:pPr>
            <a:r>
              <a:rPr lang="vi-VN" sz="4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(4 TIẾT)</a:t>
            </a:r>
            <a:endParaRPr lang="en-US" sz="4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7339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9E92C495-62D2-4755-8B0C-C614ABDF812C}"/>
              </a:ext>
            </a:extLst>
          </p:cNvPr>
          <p:cNvGrpSpPr/>
          <p:nvPr/>
        </p:nvGrpSpPr>
        <p:grpSpPr>
          <a:xfrm>
            <a:off x="651183" y="6042275"/>
            <a:ext cx="4769286" cy="815663"/>
            <a:chOff x="1033682" y="6079493"/>
            <a:chExt cx="3373220" cy="778445"/>
          </a:xfrm>
          <a:effectLst>
            <a:outerShdw blurRad="50800" dist="38100" dir="2700000" algn="tl" rotWithShape="0">
              <a:prstClr val="black">
                <a:alpha val="40000"/>
              </a:prstClr>
            </a:outerShdw>
          </a:effectLst>
        </p:grpSpPr>
        <p:sp>
          <p:nvSpPr>
            <p:cNvPr id="36" name="Rectangle 35">
              <a:extLst>
                <a:ext uri="{FF2B5EF4-FFF2-40B4-BE49-F238E27FC236}">
                  <a16:creationId xmlns:a16="http://schemas.microsoft.com/office/drawing/2014/main" id="{B9FE625A-AB73-47E1-8F24-42A346CF6191}"/>
                </a:ext>
              </a:extLst>
            </p:cNvPr>
            <p:cNvSpPr/>
            <p:nvPr/>
          </p:nvSpPr>
          <p:spPr>
            <a:xfrm>
              <a:off x="1033682" y="6079493"/>
              <a:ext cx="3373219" cy="77844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ectangle 36">
              <a:extLst>
                <a:ext uri="{FF2B5EF4-FFF2-40B4-BE49-F238E27FC236}">
                  <a16:creationId xmlns:a16="http://schemas.microsoft.com/office/drawing/2014/main" id="{E2D67BC9-3B1B-4741-A210-826507BCA48B}"/>
                </a:ext>
              </a:extLst>
            </p:cNvPr>
            <p:cNvSpPr/>
            <p:nvPr/>
          </p:nvSpPr>
          <p:spPr>
            <a:xfrm>
              <a:off x="3823340" y="6079493"/>
              <a:ext cx="583562" cy="7784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31" name="Rectangle 30">
            <a:extLst>
              <a:ext uri="{FF2B5EF4-FFF2-40B4-BE49-F238E27FC236}">
                <a16:creationId xmlns:a16="http://schemas.microsoft.com/office/drawing/2014/main" id="{BE10BD73-F519-4492-AAAF-060737299A8F}"/>
              </a:ext>
            </a:extLst>
          </p:cNvPr>
          <p:cNvSpPr/>
          <p:nvPr/>
        </p:nvSpPr>
        <p:spPr>
          <a:xfrm>
            <a:off x="6591300" y="-1"/>
            <a:ext cx="5600700" cy="15118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 name="Group 10">
            <a:extLst>
              <a:ext uri="{FF2B5EF4-FFF2-40B4-BE49-F238E27FC236}">
                <a16:creationId xmlns:a16="http://schemas.microsoft.com/office/drawing/2014/main" id="{E226F410-51BA-4CF5-B2F8-3264E05C1B10}"/>
              </a:ext>
            </a:extLst>
          </p:cNvPr>
          <p:cNvGrpSpPr/>
          <p:nvPr/>
        </p:nvGrpSpPr>
        <p:grpSpPr>
          <a:xfrm>
            <a:off x="0" y="-625404"/>
            <a:ext cx="4511136" cy="377922"/>
            <a:chOff x="0" y="-815522"/>
            <a:chExt cx="7157496" cy="599621"/>
          </a:xfrm>
        </p:grpSpPr>
        <p:sp>
          <p:nvSpPr>
            <p:cNvPr id="7" name="Oval 6">
              <a:extLst>
                <a:ext uri="{FF2B5EF4-FFF2-40B4-BE49-F238E27FC236}">
                  <a16:creationId xmlns:a16="http://schemas.microsoft.com/office/drawing/2014/main" id="{6D05B86E-1A43-478B-B09C-307002E530B3}"/>
                </a:ext>
              </a:extLst>
            </p:cNvPr>
            <p:cNvSpPr/>
            <p:nvPr/>
          </p:nvSpPr>
          <p:spPr>
            <a:xfrm>
              <a:off x="0" y="-815522"/>
              <a:ext cx="599621" cy="599621"/>
            </a:xfrm>
            <a:prstGeom prst="ellipse">
              <a:avLst/>
            </a:prstGeom>
            <a:solidFill>
              <a:srgbClr val="FCF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a:extLst>
                <a:ext uri="{FF2B5EF4-FFF2-40B4-BE49-F238E27FC236}">
                  <a16:creationId xmlns:a16="http://schemas.microsoft.com/office/drawing/2014/main" id="{6A568D01-2AB5-46FF-88A9-D7BF26B90D07}"/>
                </a:ext>
              </a:extLst>
            </p:cNvPr>
            <p:cNvSpPr/>
            <p:nvPr/>
          </p:nvSpPr>
          <p:spPr>
            <a:xfrm>
              <a:off x="936839" y="-815522"/>
              <a:ext cx="599621" cy="599621"/>
            </a:xfrm>
            <a:prstGeom prst="ellipse">
              <a:avLst/>
            </a:prstGeom>
            <a:solidFill>
              <a:srgbClr val="D5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a:extLst>
                <a:ext uri="{FF2B5EF4-FFF2-40B4-BE49-F238E27FC236}">
                  <a16:creationId xmlns:a16="http://schemas.microsoft.com/office/drawing/2014/main" id="{D79817CC-8659-4DB4-873C-1F97F7F75C29}"/>
                </a:ext>
              </a:extLst>
            </p:cNvPr>
            <p:cNvSpPr/>
            <p:nvPr/>
          </p:nvSpPr>
          <p:spPr>
            <a:xfrm>
              <a:off x="1873678" y="-815522"/>
              <a:ext cx="599621" cy="599621"/>
            </a:xfrm>
            <a:prstGeom prst="ellipse">
              <a:avLst/>
            </a:prstGeom>
            <a:solidFill>
              <a:srgbClr val="ADA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a:extLst>
                <a:ext uri="{FF2B5EF4-FFF2-40B4-BE49-F238E27FC236}">
                  <a16:creationId xmlns:a16="http://schemas.microsoft.com/office/drawing/2014/main" id="{3A137DEC-D33F-44F8-A1A3-CAD0A26771C3}"/>
                </a:ext>
              </a:extLst>
            </p:cNvPr>
            <p:cNvSpPr/>
            <p:nvPr/>
          </p:nvSpPr>
          <p:spPr>
            <a:xfrm>
              <a:off x="2810517" y="-815522"/>
              <a:ext cx="599621" cy="599621"/>
            </a:xfrm>
            <a:prstGeom prst="ellipse">
              <a:avLst/>
            </a:prstGeom>
            <a:solidFill>
              <a:srgbClr val="583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Oval 19">
              <a:extLst>
                <a:ext uri="{FF2B5EF4-FFF2-40B4-BE49-F238E27FC236}">
                  <a16:creationId xmlns:a16="http://schemas.microsoft.com/office/drawing/2014/main" id="{5BA9353F-99E6-45DF-86B9-664FBEC43349}"/>
                </a:ext>
              </a:extLst>
            </p:cNvPr>
            <p:cNvSpPr/>
            <p:nvPr/>
          </p:nvSpPr>
          <p:spPr>
            <a:xfrm>
              <a:off x="3747356" y="-815522"/>
              <a:ext cx="599621" cy="599621"/>
            </a:xfrm>
            <a:prstGeom prst="ellipse">
              <a:avLst/>
            </a:prstGeom>
            <a:solidFill>
              <a:srgbClr val="C4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a:extLst>
                <a:ext uri="{FF2B5EF4-FFF2-40B4-BE49-F238E27FC236}">
                  <a16:creationId xmlns:a16="http://schemas.microsoft.com/office/drawing/2014/main" id="{88E07B54-F972-497D-8025-859AC00249A5}"/>
                </a:ext>
              </a:extLst>
            </p:cNvPr>
            <p:cNvSpPr/>
            <p:nvPr/>
          </p:nvSpPr>
          <p:spPr>
            <a:xfrm>
              <a:off x="4684195" y="-815522"/>
              <a:ext cx="599621" cy="599621"/>
            </a:xfrm>
            <a:prstGeom prst="ellipse">
              <a:avLst/>
            </a:prstGeom>
            <a:solidFill>
              <a:srgbClr val="749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a:extLst>
                <a:ext uri="{FF2B5EF4-FFF2-40B4-BE49-F238E27FC236}">
                  <a16:creationId xmlns:a16="http://schemas.microsoft.com/office/drawing/2014/main" id="{6AFB37E9-278E-434D-9EAA-EB688163991F}"/>
                </a:ext>
              </a:extLst>
            </p:cNvPr>
            <p:cNvSpPr/>
            <p:nvPr/>
          </p:nvSpPr>
          <p:spPr>
            <a:xfrm>
              <a:off x="5621034" y="-815522"/>
              <a:ext cx="599621" cy="599621"/>
            </a:xfrm>
            <a:prstGeom prst="ellipse">
              <a:avLst/>
            </a:prstGeom>
            <a:solidFill>
              <a:srgbClr val="94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a:extLst>
                <a:ext uri="{FF2B5EF4-FFF2-40B4-BE49-F238E27FC236}">
                  <a16:creationId xmlns:a16="http://schemas.microsoft.com/office/drawing/2014/main" id="{67D0671B-89EF-4E0F-A69F-698D2DD4141E}"/>
                </a:ext>
              </a:extLst>
            </p:cNvPr>
            <p:cNvSpPr/>
            <p:nvPr/>
          </p:nvSpPr>
          <p:spPr>
            <a:xfrm>
              <a:off x="6557875" y="-815522"/>
              <a:ext cx="599621" cy="599621"/>
            </a:xfrm>
            <a:prstGeom prst="ellipse">
              <a:avLst/>
            </a:prstGeom>
            <a:solidFill>
              <a:srgbClr val="D69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026" name="Picture 2">
            <a:extLst>
              <a:ext uri="{FF2B5EF4-FFF2-40B4-BE49-F238E27FC236}">
                <a16:creationId xmlns:a16="http://schemas.microsoft.com/office/drawing/2014/main" id="{5BFF8565-1265-BE48-9C56-774BDBC09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093" y="1511808"/>
            <a:ext cx="6416907" cy="44535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B95CFFF-0381-8E49-9B29-384B68D3E184}"/>
              </a:ext>
            </a:extLst>
          </p:cNvPr>
          <p:cNvSpPr/>
          <p:nvPr/>
        </p:nvSpPr>
        <p:spPr>
          <a:xfrm>
            <a:off x="591924" y="797556"/>
            <a:ext cx="3531603" cy="523220"/>
          </a:xfrm>
          <a:prstGeom prst="rect">
            <a:avLst/>
          </a:prstGeom>
        </p:spPr>
        <p:txBody>
          <a:bodyPr wrap="square">
            <a:spAutoFit/>
          </a:bodyPr>
          <a:lstStyle/>
          <a:p>
            <a:r>
              <a:rPr lang="en-VN" sz="2800" b="1" dirty="0">
                <a:solidFill>
                  <a:srgbClr val="996600"/>
                </a:solidFill>
              </a:rPr>
              <a:t>Bạn sẽ học cách …</a:t>
            </a:r>
          </a:p>
        </p:txBody>
      </p:sp>
      <p:sp>
        <p:nvSpPr>
          <p:cNvPr id="25" name="Rectangle 24">
            <a:extLst>
              <a:ext uri="{FF2B5EF4-FFF2-40B4-BE49-F238E27FC236}">
                <a16:creationId xmlns:a16="http://schemas.microsoft.com/office/drawing/2014/main" id="{B746C64F-6F2D-F545-88B7-687EB5426201}"/>
              </a:ext>
            </a:extLst>
          </p:cNvPr>
          <p:cNvSpPr/>
          <p:nvPr/>
        </p:nvSpPr>
        <p:spPr>
          <a:xfrm>
            <a:off x="591924" y="1441919"/>
            <a:ext cx="4651756" cy="800219"/>
          </a:xfrm>
          <a:prstGeom prst="rect">
            <a:avLst/>
          </a:prstGeom>
        </p:spPr>
        <p:txBody>
          <a:bodyPr wrap="square">
            <a:spAutoFit/>
          </a:bodyPr>
          <a:lstStyle/>
          <a:p>
            <a:pPr algn="just"/>
            <a:r>
              <a:rPr lang="en-VN" sz="2300" dirty="0"/>
              <a:t>1. Nhận biết các phán đoán đơn và phức</a:t>
            </a:r>
          </a:p>
        </p:txBody>
      </p:sp>
      <p:sp>
        <p:nvSpPr>
          <p:cNvPr id="26" name="Rectangle 25">
            <a:extLst>
              <a:ext uri="{FF2B5EF4-FFF2-40B4-BE49-F238E27FC236}">
                <a16:creationId xmlns:a16="http://schemas.microsoft.com/office/drawing/2014/main" id="{AF4CA529-683B-7140-AE62-B377CFA71260}"/>
              </a:ext>
            </a:extLst>
          </p:cNvPr>
          <p:cNvSpPr/>
          <p:nvPr/>
        </p:nvSpPr>
        <p:spPr>
          <a:xfrm>
            <a:off x="590459" y="2275020"/>
            <a:ext cx="4651756" cy="800219"/>
          </a:xfrm>
          <a:prstGeom prst="rect">
            <a:avLst/>
          </a:prstGeom>
        </p:spPr>
        <p:txBody>
          <a:bodyPr wrap="square">
            <a:spAutoFit/>
          </a:bodyPr>
          <a:lstStyle/>
          <a:p>
            <a:pPr algn="just"/>
            <a:r>
              <a:rPr lang="en-VN" sz="2300" dirty="0"/>
              <a:t>2. </a:t>
            </a:r>
            <a:r>
              <a:rPr lang="en-US" sz="2300" dirty="0"/>
              <a:t>N</a:t>
            </a:r>
            <a:r>
              <a:rPr lang="en-VN" sz="2300" dirty="0"/>
              <a:t>hận biết các phán đoán phủ định, tuyển, liên kết và điều kiện </a:t>
            </a:r>
          </a:p>
        </p:txBody>
      </p:sp>
      <p:sp>
        <p:nvSpPr>
          <p:cNvPr id="27" name="Rectangle 26">
            <a:extLst>
              <a:ext uri="{FF2B5EF4-FFF2-40B4-BE49-F238E27FC236}">
                <a16:creationId xmlns:a16="http://schemas.microsoft.com/office/drawing/2014/main" id="{D9F3530A-6394-7C4C-8451-F014401EDBD0}"/>
              </a:ext>
            </a:extLst>
          </p:cNvPr>
          <p:cNvSpPr/>
          <p:nvPr/>
        </p:nvSpPr>
        <p:spPr>
          <a:xfrm>
            <a:off x="593760" y="4943458"/>
            <a:ext cx="4651756" cy="800219"/>
          </a:xfrm>
          <a:prstGeom prst="rect">
            <a:avLst/>
          </a:prstGeom>
        </p:spPr>
        <p:txBody>
          <a:bodyPr wrap="square">
            <a:spAutoFit/>
          </a:bodyPr>
          <a:lstStyle/>
          <a:p>
            <a:pPr algn="just"/>
            <a:r>
              <a:rPr lang="en-VN" sz="2300" dirty="0"/>
              <a:t>5. Dùng phương pháp bảng chân lý thu gọn để đánh giá luận cứ</a:t>
            </a:r>
          </a:p>
        </p:txBody>
      </p:sp>
      <p:sp>
        <p:nvSpPr>
          <p:cNvPr id="28" name="Rectangle 27">
            <a:extLst>
              <a:ext uri="{FF2B5EF4-FFF2-40B4-BE49-F238E27FC236}">
                <a16:creationId xmlns:a16="http://schemas.microsoft.com/office/drawing/2014/main" id="{2BD3A7C3-3BFC-1643-A0D8-E66360E43CD4}"/>
              </a:ext>
            </a:extLst>
          </p:cNvPr>
          <p:cNvSpPr/>
          <p:nvPr/>
        </p:nvSpPr>
        <p:spPr>
          <a:xfrm>
            <a:off x="590459" y="4024918"/>
            <a:ext cx="4651756" cy="800219"/>
          </a:xfrm>
          <a:prstGeom prst="rect">
            <a:avLst/>
          </a:prstGeom>
        </p:spPr>
        <p:txBody>
          <a:bodyPr wrap="square">
            <a:spAutoFit/>
          </a:bodyPr>
          <a:lstStyle/>
          <a:p>
            <a:pPr algn="just"/>
            <a:r>
              <a:rPr lang="en-VN" sz="2300" dirty="0"/>
              <a:t>4. Dùng phương pháp bảng chân lý để đánh giá luận cứ</a:t>
            </a:r>
          </a:p>
        </p:txBody>
      </p:sp>
      <p:sp>
        <p:nvSpPr>
          <p:cNvPr id="29" name="Rectangle 28">
            <a:extLst>
              <a:ext uri="{FF2B5EF4-FFF2-40B4-BE49-F238E27FC236}">
                <a16:creationId xmlns:a16="http://schemas.microsoft.com/office/drawing/2014/main" id="{D35EC5B3-57C0-B54A-98E8-540FB782F2CE}"/>
              </a:ext>
            </a:extLst>
          </p:cNvPr>
          <p:cNvSpPr/>
          <p:nvPr/>
        </p:nvSpPr>
        <p:spPr>
          <a:xfrm>
            <a:off x="602247" y="3165538"/>
            <a:ext cx="4651756" cy="800219"/>
          </a:xfrm>
          <a:prstGeom prst="rect">
            <a:avLst/>
          </a:prstGeom>
        </p:spPr>
        <p:txBody>
          <a:bodyPr wrap="square">
            <a:spAutoFit/>
          </a:bodyPr>
          <a:lstStyle/>
          <a:p>
            <a:pPr algn="just"/>
            <a:r>
              <a:rPr lang="en-VN" sz="2300" dirty="0"/>
              <a:t>3. Dùng cấu trúc tiền kiện và hậu kiện để đánh giá luận cứ</a:t>
            </a:r>
          </a:p>
        </p:txBody>
      </p:sp>
    </p:spTree>
    <p:extLst>
      <p:ext uri="{BB962C8B-B14F-4D97-AF65-F5344CB8AC3E}">
        <p14:creationId xmlns:p14="http://schemas.microsoft.com/office/powerpoint/2010/main" val="18621578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BB095-D13F-E041-988C-8332D8369F38}"/>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PHÁN ĐOÁN ĐƠN VÀ PHỨC</a:t>
            </a:r>
          </a:p>
        </p:txBody>
      </p:sp>
      <p:sp>
        <p:nvSpPr>
          <p:cNvPr id="2" name="Rectangle 1">
            <a:extLst>
              <a:ext uri="{FF2B5EF4-FFF2-40B4-BE49-F238E27FC236}">
                <a16:creationId xmlns:a16="http://schemas.microsoft.com/office/drawing/2014/main" id="{AA47280C-C019-E841-A24C-A5DC4AE47C7C}"/>
              </a:ext>
            </a:extLst>
          </p:cNvPr>
          <p:cNvSpPr/>
          <p:nvPr/>
        </p:nvSpPr>
        <p:spPr>
          <a:xfrm>
            <a:off x="4145730" y="2812220"/>
            <a:ext cx="6865149" cy="461665"/>
          </a:xfrm>
          <a:prstGeom prst="rect">
            <a:avLst/>
          </a:prstGeom>
        </p:spPr>
        <p:txBody>
          <a:bodyPr wrap="none">
            <a:spAutoFit/>
          </a:bodyPr>
          <a:lstStyle/>
          <a:p>
            <a:r>
              <a:rPr lang="vi-VN" sz="2400" dirty="0">
                <a:latin typeface="American Typewriter" panose="02090604020004020304" pitchFamily="18" charset="77"/>
              </a:rPr>
              <a:t>Trứng ở trong tủ lạnh </a:t>
            </a:r>
            <a:r>
              <a:rPr lang="vi-VN" sz="2400" b="1" dirty="0">
                <a:solidFill>
                  <a:srgbClr val="2B4DFE"/>
                </a:solidFill>
                <a:latin typeface="American Typewriter" panose="02090604020004020304" pitchFamily="18" charset="77"/>
              </a:rPr>
              <a:t>và </a:t>
            </a:r>
            <a:r>
              <a:rPr lang="vi-VN" sz="2400" dirty="0">
                <a:latin typeface="American Typewriter" panose="02090604020004020304" pitchFamily="18" charset="77"/>
              </a:rPr>
              <a:t>sữa ở trong tủ lạnh.</a:t>
            </a:r>
          </a:p>
        </p:txBody>
      </p:sp>
      <p:sp>
        <p:nvSpPr>
          <p:cNvPr id="3" name="Rectangle 2">
            <a:extLst>
              <a:ext uri="{FF2B5EF4-FFF2-40B4-BE49-F238E27FC236}">
                <a16:creationId xmlns:a16="http://schemas.microsoft.com/office/drawing/2014/main" id="{C1C78207-BB4D-3044-9BCB-F12B599D9228}"/>
              </a:ext>
            </a:extLst>
          </p:cNvPr>
          <p:cNvSpPr/>
          <p:nvPr/>
        </p:nvSpPr>
        <p:spPr>
          <a:xfrm>
            <a:off x="4096795" y="3605953"/>
            <a:ext cx="2403222" cy="461665"/>
          </a:xfrm>
          <a:prstGeom prst="rect">
            <a:avLst/>
          </a:prstGeom>
        </p:spPr>
        <p:txBody>
          <a:bodyPr wrap="none">
            <a:spAutoFit/>
          </a:bodyPr>
          <a:lstStyle/>
          <a:p>
            <a:r>
              <a:rPr lang="vi-VN" sz="2400" i="1" dirty="0">
                <a:solidFill>
                  <a:schemeClr val="accent2">
                    <a:lumMod val="50000"/>
                  </a:schemeClr>
                </a:solidFill>
                <a:latin typeface="American Typewriter" panose="02090604020004020304" pitchFamily="18" charset="77"/>
              </a:rPr>
              <a:t>Phán đoán đơn</a:t>
            </a:r>
          </a:p>
        </p:txBody>
      </p:sp>
      <p:sp>
        <p:nvSpPr>
          <p:cNvPr id="5" name="Rectangle 4">
            <a:extLst>
              <a:ext uri="{FF2B5EF4-FFF2-40B4-BE49-F238E27FC236}">
                <a16:creationId xmlns:a16="http://schemas.microsoft.com/office/drawing/2014/main" id="{C26E362A-8B9A-A343-817D-ECD46D101A4B}"/>
              </a:ext>
            </a:extLst>
          </p:cNvPr>
          <p:cNvSpPr/>
          <p:nvPr/>
        </p:nvSpPr>
        <p:spPr>
          <a:xfrm>
            <a:off x="8518875" y="3543370"/>
            <a:ext cx="2403222" cy="461665"/>
          </a:xfrm>
          <a:prstGeom prst="rect">
            <a:avLst/>
          </a:prstGeom>
        </p:spPr>
        <p:txBody>
          <a:bodyPr wrap="none">
            <a:spAutoFit/>
          </a:bodyPr>
          <a:lstStyle/>
          <a:p>
            <a:r>
              <a:rPr lang="vi-VN" sz="2400" i="1" dirty="0">
                <a:solidFill>
                  <a:schemeClr val="accent2">
                    <a:lumMod val="50000"/>
                  </a:schemeClr>
                </a:solidFill>
                <a:latin typeface="American Typewriter" panose="02090604020004020304" pitchFamily="18" charset="77"/>
              </a:rPr>
              <a:t>Phán đoán đơn</a:t>
            </a:r>
          </a:p>
        </p:txBody>
      </p:sp>
      <p:sp>
        <p:nvSpPr>
          <p:cNvPr id="6" name="Rectangle 5">
            <a:extLst>
              <a:ext uri="{FF2B5EF4-FFF2-40B4-BE49-F238E27FC236}">
                <a16:creationId xmlns:a16="http://schemas.microsoft.com/office/drawing/2014/main" id="{A888E9DE-BC44-1A44-AB7B-13D039F9CF21}"/>
              </a:ext>
            </a:extLst>
          </p:cNvPr>
          <p:cNvSpPr/>
          <p:nvPr/>
        </p:nvSpPr>
        <p:spPr>
          <a:xfrm>
            <a:off x="6869047" y="3605953"/>
            <a:ext cx="1132041" cy="461665"/>
          </a:xfrm>
          <a:prstGeom prst="rect">
            <a:avLst/>
          </a:prstGeom>
        </p:spPr>
        <p:txBody>
          <a:bodyPr wrap="none">
            <a:spAutoFit/>
          </a:bodyPr>
          <a:lstStyle/>
          <a:p>
            <a:r>
              <a:rPr lang="vi-VN" sz="2400" i="1" dirty="0">
                <a:solidFill>
                  <a:schemeClr val="accent2">
                    <a:lumMod val="50000"/>
                  </a:schemeClr>
                </a:solidFill>
                <a:latin typeface="American Typewriter" panose="02090604020004020304" pitchFamily="18" charset="77"/>
              </a:rPr>
              <a:t>Tác tử</a:t>
            </a:r>
          </a:p>
        </p:txBody>
      </p:sp>
      <p:sp>
        <p:nvSpPr>
          <p:cNvPr id="7" name="Left Brace 6">
            <a:extLst>
              <a:ext uri="{FF2B5EF4-FFF2-40B4-BE49-F238E27FC236}">
                <a16:creationId xmlns:a16="http://schemas.microsoft.com/office/drawing/2014/main" id="{C289C8A4-18D9-734B-A035-1D7055C7FBBC}"/>
              </a:ext>
            </a:extLst>
          </p:cNvPr>
          <p:cNvSpPr/>
          <p:nvPr/>
        </p:nvSpPr>
        <p:spPr>
          <a:xfrm rot="16200000">
            <a:off x="5690358" y="1704853"/>
            <a:ext cx="304793" cy="32568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8" name="Left Brace 7">
            <a:extLst>
              <a:ext uri="{FF2B5EF4-FFF2-40B4-BE49-F238E27FC236}">
                <a16:creationId xmlns:a16="http://schemas.microsoft.com/office/drawing/2014/main" id="{A66880E5-4350-B541-94BB-9124184780A9}"/>
              </a:ext>
            </a:extLst>
          </p:cNvPr>
          <p:cNvSpPr/>
          <p:nvPr/>
        </p:nvSpPr>
        <p:spPr>
          <a:xfrm rot="16200000">
            <a:off x="9204563" y="1914618"/>
            <a:ext cx="381149" cy="28763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cxnSp>
        <p:nvCxnSpPr>
          <p:cNvPr id="10" name="Straight Arrow Connector 9">
            <a:extLst>
              <a:ext uri="{FF2B5EF4-FFF2-40B4-BE49-F238E27FC236}">
                <a16:creationId xmlns:a16="http://schemas.microsoft.com/office/drawing/2014/main" id="{AFC27D52-787D-2045-AD41-C205E07F4D7A}"/>
              </a:ext>
            </a:extLst>
          </p:cNvPr>
          <p:cNvCxnSpPr>
            <a:cxnSpLocks/>
          </p:cNvCxnSpPr>
          <p:nvPr/>
        </p:nvCxnSpPr>
        <p:spPr>
          <a:xfrm flipV="1">
            <a:off x="7617814" y="3244746"/>
            <a:ext cx="27161" cy="3612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02921F5-E1E0-2041-9CD2-09E2C3BB7A8B}"/>
              </a:ext>
            </a:extLst>
          </p:cNvPr>
          <p:cNvSpPr/>
          <p:nvPr/>
        </p:nvSpPr>
        <p:spPr>
          <a:xfrm>
            <a:off x="6695268" y="4172727"/>
            <a:ext cx="1122423" cy="523220"/>
          </a:xfrm>
          <a:prstGeom prst="rect">
            <a:avLst/>
          </a:prstGeom>
        </p:spPr>
        <p:txBody>
          <a:bodyPr wrap="none">
            <a:spAutoFit/>
          </a:bodyPr>
          <a:lstStyle/>
          <a:p>
            <a:r>
              <a:rPr lang="vi-VN" sz="2800" dirty="0">
                <a:latin typeface="American Typewriter" panose="02090604020004020304" pitchFamily="18" charset="77"/>
              </a:rPr>
              <a:t>P &amp; Q</a:t>
            </a:r>
          </a:p>
        </p:txBody>
      </p:sp>
      <p:sp>
        <p:nvSpPr>
          <p:cNvPr id="14" name="Rectangle 13">
            <a:extLst>
              <a:ext uri="{FF2B5EF4-FFF2-40B4-BE49-F238E27FC236}">
                <a16:creationId xmlns:a16="http://schemas.microsoft.com/office/drawing/2014/main" id="{E047BFDA-6F07-8B44-8A14-B25028FB9D88}"/>
              </a:ext>
            </a:extLst>
          </p:cNvPr>
          <p:cNvSpPr/>
          <p:nvPr/>
        </p:nvSpPr>
        <p:spPr>
          <a:xfrm>
            <a:off x="4068561" y="5101387"/>
            <a:ext cx="7907999" cy="461665"/>
          </a:xfrm>
          <a:prstGeom prst="rect">
            <a:avLst/>
          </a:prstGeom>
        </p:spPr>
        <p:txBody>
          <a:bodyPr wrap="none">
            <a:spAutoFit/>
          </a:bodyPr>
          <a:lstStyle/>
          <a:p>
            <a:r>
              <a:rPr lang="vi-VN" sz="2400" b="1" dirty="0">
                <a:solidFill>
                  <a:srgbClr val="FF0000"/>
                </a:solidFill>
                <a:latin typeface="American Typewriter" panose="02090604020004020304" pitchFamily="18" charset="77"/>
              </a:rPr>
              <a:t>Nếu</a:t>
            </a:r>
            <a:r>
              <a:rPr lang="vi-VN" sz="2400" dirty="0">
                <a:latin typeface="American Typewriter" panose="02090604020004020304" pitchFamily="18" charset="77"/>
              </a:rPr>
              <a:t> vợ đi chợ </a:t>
            </a:r>
            <a:r>
              <a:rPr lang="vi-VN" sz="2400" b="1" dirty="0">
                <a:solidFill>
                  <a:srgbClr val="2B4DFE"/>
                </a:solidFill>
                <a:latin typeface="American Typewriter" panose="02090604020004020304" pitchFamily="18" charset="77"/>
              </a:rPr>
              <a:t>và </a:t>
            </a:r>
            <a:r>
              <a:rPr lang="vi-VN" sz="2400" dirty="0">
                <a:latin typeface="American Typewriter" panose="02090604020004020304" pitchFamily="18" charset="77"/>
              </a:rPr>
              <a:t>con đi chơi </a:t>
            </a:r>
            <a:r>
              <a:rPr lang="vi-VN" sz="2400" b="1" dirty="0">
                <a:solidFill>
                  <a:srgbClr val="FF0000"/>
                </a:solidFill>
                <a:latin typeface="American Typewriter" panose="02090604020004020304" pitchFamily="18" charset="77"/>
              </a:rPr>
              <a:t>thì </a:t>
            </a:r>
            <a:r>
              <a:rPr lang="vi-VN" sz="2400" dirty="0">
                <a:latin typeface="American Typewriter" panose="02090604020004020304" pitchFamily="18" charset="77"/>
              </a:rPr>
              <a:t>tôi ở nhà một mình.</a:t>
            </a:r>
          </a:p>
        </p:txBody>
      </p:sp>
      <p:sp>
        <p:nvSpPr>
          <p:cNvPr id="15" name="Rectangle 14">
            <a:extLst>
              <a:ext uri="{FF2B5EF4-FFF2-40B4-BE49-F238E27FC236}">
                <a16:creationId xmlns:a16="http://schemas.microsoft.com/office/drawing/2014/main" id="{76A7FFC4-9F4E-6E40-AD84-2C7701EC740F}"/>
              </a:ext>
            </a:extLst>
          </p:cNvPr>
          <p:cNvSpPr/>
          <p:nvPr/>
        </p:nvSpPr>
        <p:spPr>
          <a:xfrm>
            <a:off x="6322302" y="5625635"/>
            <a:ext cx="2241319" cy="523220"/>
          </a:xfrm>
          <a:prstGeom prst="rect">
            <a:avLst/>
          </a:prstGeom>
        </p:spPr>
        <p:txBody>
          <a:bodyPr wrap="none">
            <a:spAutoFit/>
          </a:bodyPr>
          <a:lstStyle/>
          <a:p>
            <a:r>
              <a:rPr lang="vi-VN" sz="2800" dirty="0">
                <a:latin typeface="American Typewriter" panose="02090604020004020304" pitchFamily="18" charset="77"/>
              </a:rPr>
              <a:t>(P &amp; Q) </a:t>
            </a:r>
            <a:r>
              <a:rPr lang="vi-VN" sz="2800" dirty="0">
                <a:latin typeface="American Typewriter" panose="02090604020004020304" pitchFamily="18" charset="77"/>
                <a:sym typeface="Wingdings" pitchFamily="2" charset="2"/>
              </a:rPr>
              <a:t> R</a:t>
            </a:r>
            <a:endParaRPr lang="vi-VN" sz="2800" dirty="0">
              <a:latin typeface="American Typewriter" panose="02090604020004020304" pitchFamily="18" charset="77"/>
            </a:endParaRPr>
          </a:p>
        </p:txBody>
      </p:sp>
      <p:sp>
        <p:nvSpPr>
          <p:cNvPr id="16" name="Rectangle 15">
            <a:extLst>
              <a:ext uri="{FF2B5EF4-FFF2-40B4-BE49-F238E27FC236}">
                <a16:creationId xmlns:a16="http://schemas.microsoft.com/office/drawing/2014/main" id="{45E68262-E97B-4348-A6B9-21A82DBF3DDD}"/>
              </a:ext>
            </a:extLst>
          </p:cNvPr>
          <p:cNvSpPr/>
          <p:nvPr/>
        </p:nvSpPr>
        <p:spPr>
          <a:xfrm>
            <a:off x="613390" y="1050478"/>
            <a:ext cx="3006592" cy="477054"/>
          </a:xfrm>
          <a:prstGeom prst="rect">
            <a:avLst/>
          </a:prstGeom>
        </p:spPr>
        <p:txBody>
          <a:bodyPr wrap="none">
            <a:spAutoFit/>
          </a:bodyPr>
          <a:lstStyle/>
          <a:p>
            <a:r>
              <a:rPr lang="en-VN" sz="2500" dirty="0">
                <a:solidFill>
                  <a:srgbClr val="996600"/>
                </a:solidFill>
                <a:latin typeface="American Typewriter" panose="02090604020004020304" pitchFamily="18" charset="77"/>
              </a:rPr>
              <a:t>PHÁN ĐOÁN ĐƠN </a:t>
            </a:r>
            <a:endParaRPr sz="2500" dirty="0"/>
          </a:p>
        </p:txBody>
      </p:sp>
      <p:sp>
        <p:nvSpPr>
          <p:cNvPr id="17" name="Rectangle 16">
            <a:extLst>
              <a:ext uri="{FF2B5EF4-FFF2-40B4-BE49-F238E27FC236}">
                <a16:creationId xmlns:a16="http://schemas.microsoft.com/office/drawing/2014/main" id="{8C4A7A9B-CFE5-D14C-83DB-8DABDBFE1EB5}"/>
              </a:ext>
            </a:extLst>
          </p:cNvPr>
          <p:cNvSpPr/>
          <p:nvPr/>
        </p:nvSpPr>
        <p:spPr>
          <a:xfrm>
            <a:off x="613390" y="3077742"/>
            <a:ext cx="3219792" cy="477054"/>
          </a:xfrm>
          <a:prstGeom prst="rect">
            <a:avLst/>
          </a:prstGeom>
        </p:spPr>
        <p:txBody>
          <a:bodyPr wrap="none">
            <a:spAutoFit/>
          </a:bodyPr>
          <a:lstStyle/>
          <a:p>
            <a:r>
              <a:rPr lang="en-VN" sz="2500" dirty="0">
                <a:solidFill>
                  <a:srgbClr val="996600"/>
                </a:solidFill>
                <a:latin typeface="American Typewriter" panose="02090604020004020304" pitchFamily="18" charset="77"/>
              </a:rPr>
              <a:t>PHÁN ĐOÁN PHỨC </a:t>
            </a:r>
            <a:endParaRPr sz="2500" dirty="0"/>
          </a:p>
        </p:txBody>
      </p:sp>
      <p:sp>
        <p:nvSpPr>
          <p:cNvPr id="18" name="Rectangle 17">
            <a:extLst>
              <a:ext uri="{FF2B5EF4-FFF2-40B4-BE49-F238E27FC236}">
                <a16:creationId xmlns:a16="http://schemas.microsoft.com/office/drawing/2014/main" id="{4200F393-224C-164B-87B5-2FAE1A0DFB50}"/>
              </a:ext>
            </a:extLst>
          </p:cNvPr>
          <p:cNvSpPr/>
          <p:nvPr/>
        </p:nvSpPr>
        <p:spPr>
          <a:xfrm>
            <a:off x="613391" y="1536747"/>
            <a:ext cx="3006592" cy="1200329"/>
          </a:xfrm>
          <a:prstGeom prst="rect">
            <a:avLst/>
          </a:prstGeom>
        </p:spPr>
        <p:txBody>
          <a:bodyPr wrap="square">
            <a:spAutoFit/>
          </a:bodyPr>
          <a:lstStyle/>
          <a:p>
            <a:r>
              <a:rPr lang="vi-VN" sz="2400" dirty="0">
                <a:latin typeface="American Typewriter" panose="02090604020004020304" pitchFamily="18" charset="77"/>
              </a:rPr>
              <a:t>Phán đoán không chứa một phán đoán khác.</a:t>
            </a:r>
          </a:p>
        </p:txBody>
      </p:sp>
      <p:sp>
        <p:nvSpPr>
          <p:cNvPr id="19" name="Rectangle 18">
            <a:extLst>
              <a:ext uri="{FF2B5EF4-FFF2-40B4-BE49-F238E27FC236}">
                <a16:creationId xmlns:a16="http://schemas.microsoft.com/office/drawing/2014/main" id="{76EC10F4-C14B-A74D-BB45-34E43BBEC900}"/>
              </a:ext>
            </a:extLst>
          </p:cNvPr>
          <p:cNvSpPr/>
          <p:nvPr/>
        </p:nvSpPr>
        <p:spPr>
          <a:xfrm>
            <a:off x="613391" y="3605953"/>
            <a:ext cx="3405672" cy="1200329"/>
          </a:xfrm>
          <a:prstGeom prst="rect">
            <a:avLst/>
          </a:prstGeom>
        </p:spPr>
        <p:txBody>
          <a:bodyPr wrap="square">
            <a:spAutoFit/>
          </a:bodyPr>
          <a:lstStyle/>
          <a:p>
            <a:r>
              <a:rPr lang="vi-VN" sz="2400" dirty="0">
                <a:latin typeface="American Typewriter" panose="02090604020004020304" pitchFamily="18" charset="77"/>
              </a:rPr>
              <a:t>Phán đoán chứa ít nhất một phán đoán khác.</a:t>
            </a:r>
          </a:p>
        </p:txBody>
      </p:sp>
      <p:sp>
        <p:nvSpPr>
          <p:cNvPr id="20" name="Rectangle 19">
            <a:extLst>
              <a:ext uri="{FF2B5EF4-FFF2-40B4-BE49-F238E27FC236}">
                <a16:creationId xmlns:a16="http://schemas.microsoft.com/office/drawing/2014/main" id="{474076B8-D6E7-4C45-9CCE-03EEE05A27D9}"/>
              </a:ext>
            </a:extLst>
          </p:cNvPr>
          <p:cNvSpPr/>
          <p:nvPr/>
        </p:nvSpPr>
        <p:spPr>
          <a:xfrm>
            <a:off x="4214315" y="1196523"/>
            <a:ext cx="3570978" cy="461665"/>
          </a:xfrm>
          <a:prstGeom prst="rect">
            <a:avLst/>
          </a:prstGeom>
        </p:spPr>
        <p:txBody>
          <a:bodyPr wrap="none">
            <a:spAutoFit/>
          </a:bodyPr>
          <a:lstStyle/>
          <a:p>
            <a:r>
              <a:rPr lang="vi-VN" sz="2400" dirty="0">
                <a:latin typeface="American Typewriter" panose="02090604020004020304" pitchFamily="18" charset="77"/>
              </a:rPr>
              <a:t>Trứng ở trong tủ lạnh.</a:t>
            </a:r>
            <a:r>
              <a:rPr lang="vi-VN" sz="2400" b="1" dirty="0">
                <a:solidFill>
                  <a:srgbClr val="2B4DFE"/>
                </a:solidFill>
                <a:latin typeface="American Typewriter" panose="02090604020004020304" pitchFamily="18" charset="77"/>
              </a:rPr>
              <a:t> </a:t>
            </a:r>
            <a:endParaRPr lang="vi-VN" sz="2400" dirty="0">
              <a:latin typeface="American Typewriter" panose="02090604020004020304" pitchFamily="18" charset="77"/>
            </a:endParaRPr>
          </a:p>
        </p:txBody>
      </p:sp>
      <p:sp>
        <p:nvSpPr>
          <p:cNvPr id="22" name="Rectangle 21">
            <a:extLst>
              <a:ext uri="{FF2B5EF4-FFF2-40B4-BE49-F238E27FC236}">
                <a16:creationId xmlns:a16="http://schemas.microsoft.com/office/drawing/2014/main" id="{3FEA811C-AF51-D143-9FF8-91E61A1BDDFB}"/>
              </a:ext>
            </a:extLst>
          </p:cNvPr>
          <p:cNvSpPr/>
          <p:nvPr/>
        </p:nvSpPr>
        <p:spPr>
          <a:xfrm>
            <a:off x="4214315" y="1704682"/>
            <a:ext cx="3220753" cy="461665"/>
          </a:xfrm>
          <a:prstGeom prst="rect">
            <a:avLst/>
          </a:prstGeom>
        </p:spPr>
        <p:txBody>
          <a:bodyPr wrap="none">
            <a:spAutoFit/>
          </a:bodyPr>
          <a:lstStyle/>
          <a:p>
            <a:r>
              <a:rPr lang="vi-VN" sz="2400" dirty="0">
                <a:latin typeface="American Typewriter" panose="02090604020004020304" pitchFamily="18" charset="77"/>
              </a:rPr>
              <a:t>Sữa ở trong tủ lạnh.</a:t>
            </a:r>
            <a:r>
              <a:rPr lang="vi-VN" sz="2400" b="1" dirty="0">
                <a:solidFill>
                  <a:srgbClr val="2B4DFE"/>
                </a:solidFill>
                <a:latin typeface="American Typewriter" panose="02090604020004020304" pitchFamily="18" charset="77"/>
              </a:rPr>
              <a:t> </a:t>
            </a:r>
            <a:endParaRPr lang="vi-VN" sz="2400" dirty="0">
              <a:latin typeface="American Typewriter" panose="02090604020004020304" pitchFamily="18" charset="77"/>
            </a:endParaRPr>
          </a:p>
        </p:txBody>
      </p:sp>
    </p:spTree>
    <p:extLst>
      <p:ext uri="{BB962C8B-B14F-4D97-AF65-F5344CB8AC3E}">
        <p14:creationId xmlns:p14="http://schemas.microsoft.com/office/powerpoint/2010/main" val="95719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BB095-D13F-E041-988C-8332D8369F38}"/>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NHẬN DIỆN PHÁN ĐOÁN MỆNH ĐỀ</a:t>
            </a:r>
          </a:p>
        </p:txBody>
      </p:sp>
      <p:sp>
        <p:nvSpPr>
          <p:cNvPr id="21" name="Rectangle 20">
            <a:extLst>
              <a:ext uri="{FF2B5EF4-FFF2-40B4-BE49-F238E27FC236}">
                <a16:creationId xmlns:a16="http://schemas.microsoft.com/office/drawing/2014/main" id="{7D8A2B6E-B9A1-7148-9703-ED7DAE6F95EE}"/>
              </a:ext>
            </a:extLst>
          </p:cNvPr>
          <p:cNvSpPr/>
          <p:nvPr/>
        </p:nvSpPr>
        <p:spPr>
          <a:xfrm>
            <a:off x="778206" y="907766"/>
            <a:ext cx="6056547" cy="892552"/>
          </a:xfrm>
          <a:prstGeom prst="rect">
            <a:avLst/>
          </a:prstGeom>
        </p:spPr>
        <p:txBody>
          <a:bodyPr wrap="square">
            <a:spAutoFit/>
          </a:bodyPr>
          <a:lstStyle/>
          <a:p>
            <a:pPr algn="just"/>
            <a:r>
              <a:rPr lang="en-US" sz="2600" dirty="0">
                <a:cs typeface="Times New Roman" panose="02020603050405020304" pitchFamily="18" charset="0"/>
              </a:rPr>
              <a:t>1. </a:t>
            </a:r>
            <a:r>
              <a:rPr lang="en-US" sz="2600" b="1" dirty="0" err="1">
                <a:cs typeface="Times New Roman" panose="02020603050405020304" pitchFamily="18" charset="0"/>
              </a:rPr>
              <a:t>Phán</a:t>
            </a:r>
            <a:r>
              <a:rPr lang="en-US" sz="2600" b="1" dirty="0">
                <a:cs typeface="Times New Roman" panose="02020603050405020304" pitchFamily="18" charset="0"/>
              </a:rPr>
              <a:t> </a:t>
            </a:r>
            <a:r>
              <a:rPr lang="en-US" sz="2600" b="1" dirty="0" err="1">
                <a:cs typeface="Times New Roman" panose="02020603050405020304" pitchFamily="18" charset="0"/>
              </a:rPr>
              <a:t>đoán</a:t>
            </a:r>
            <a:r>
              <a:rPr lang="en-US" sz="2600" b="1" dirty="0">
                <a:cs typeface="Times New Roman" panose="02020603050405020304" pitchFamily="18" charset="0"/>
              </a:rPr>
              <a:t> </a:t>
            </a:r>
            <a:r>
              <a:rPr lang="en-US" sz="2600" b="1" dirty="0" err="1">
                <a:cs typeface="Times New Roman" panose="02020603050405020304" pitchFamily="18" charset="0"/>
              </a:rPr>
              <a:t>phủ</a:t>
            </a:r>
            <a:r>
              <a:rPr lang="en-US" sz="2600" b="1" dirty="0">
                <a:cs typeface="Times New Roman" panose="02020603050405020304" pitchFamily="18" charset="0"/>
              </a:rPr>
              <a:t> </a:t>
            </a:r>
            <a:r>
              <a:rPr lang="en-US" sz="2600" b="1" dirty="0" err="1">
                <a:cs typeface="Times New Roman" panose="02020603050405020304" pitchFamily="18" charset="0"/>
              </a:rPr>
              <a:t>định</a:t>
            </a:r>
            <a:r>
              <a:rPr lang="en-US" sz="2600" b="1" dirty="0">
                <a:cs typeface="Times New Roman" panose="02020603050405020304" pitchFamily="18" charset="0"/>
              </a:rPr>
              <a:t>. </a:t>
            </a:r>
            <a:r>
              <a:rPr lang="en-US" sz="2600" dirty="0" err="1">
                <a:cs typeface="Times New Roman" panose="02020603050405020304" pitchFamily="18" charset="0"/>
              </a:rPr>
              <a:t>Phán</a:t>
            </a:r>
            <a:r>
              <a:rPr lang="en-US" sz="2600" dirty="0">
                <a:cs typeface="Times New Roman" panose="02020603050405020304" pitchFamily="18" charset="0"/>
              </a:rPr>
              <a:t> </a:t>
            </a:r>
            <a:r>
              <a:rPr lang="en-US" sz="2600" dirty="0" err="1">
                <a:cs typeface="Times New Roman" panose="02020603050405020304" pitchFamily="18" charset="0"/>
              </a:rPr>
              <a:t>đoán</a:t>
            </a:r>
            <a:r>
              <a:rPr lang="en-US" sz="2600" dirty="0">
                <a:cs typeface="Times New Roman" panose="02020603050405020304" pitchFamily="18" charset="0"/>
              </a:rPr>
              <a:t> </a:t>
            </a:r>
            <a:r>
              <a:rPr lang="en-US" sz="2600" dirty="0" err="1">
                <a:cs typeface="Times New Roman" panose="02020603050405020304" pitchFamily="18" charset="0"/>
              </a:rPr>
              <a:t>phủ</a:t>
            </a:r>
            <a:r>
              <a:rPr lang="en-US" sz="2600" dirty="0">
                <a:cs typeface="Times New Roman" panose="02020603050405020304" pitchFamily="18" charset="0"/>
              </a:rPr>
              <a:t> </a:t>
            </a:r>
            <a:r>
              <a:rPr lang="en-US" sz="2600" dirty="0" err="1">
                <a:cs typeface="Times New Roman" panose="02020603050405020304" pitchFamily="18" charset="0"/>
              </a:rPr>
              <a:t>định</a:t>
            </a:r>
            <a:r>
              <a:rPr lang="en-US" sz="2600" dirty="0">
                <a:cs typeface="Times New Roman" panose="02020603050405020304" pitchFamily="18" charset="0"/>
              </a:rPr>
              <a:t> </a:t>
            </a:r>
            <a:r>
              <a:rPr lang="en-US" sz="2600" dirty="0" err="1">
                <a:cs typeface="Times New Roman" panose="02020603050405020304" pitchFamily="18" charset="0"/>
              </a:rPr>
              <a:t>một</a:t>
            </a:r>
            <a:r>
              <a:rPr lang="en-US" sz="2600" dirty="0">
                <a:cs typeface="Times New Roman" panose="02020603050405020304" pitchFamily="18" charset="0"/>
              </a:rPr>
              <a:t> </a:t>
            </a:r>
            <a:r>
              <a:rPr lang="en-US" sz="2600" dirty="0" err="1">
                <a:cs typeface="Times New Roman" panose="02020603050405020304" pitchFamily="18" charset="0"/>
              </a:rPr>
              <a:t>phán</a:t>
            </a:r>
            <a:r>
              <a:rPr lang="en-US" sz="2600" dirty="0">
                <a:cs typeface="Times New Roman" panose="02020603050405020304" pitchFamily="18" charset="0"/>
              </a:rPr>
              <a:t> </a:t>
            </a:r>
            <a:r>
              <a:rPr lang="en-US" sz="2600" dirty="0" err="1">
                <a:cs typeface="Times New Roman" panose="02020603050405020304" pitchFamily="18" charset="0"/>
              </a:rPr>
              <a:t>đoán</a:t>
            </a:r>
            <a:r>
              <a:rPr lang="en-US" sz="2600" dirty="0">
                <a:cs typeface="Times New Roman" panose="02020603050405020304" pitchFamily="18" charset="0"/>
              </a:rPr>
              <a:t> </a:t>
            </a:r>
            <a:r>
              <a:rPr lang="en-US" sz="2600" dirty="0" err="1">
                <a:cs typeface="Times New Roman" panose="02020603050405020304" pitchFamily="18" charset="0"/>
              </a:rPr>
              <a:t>khác</a:t>
            </a:r>
            <a:r>
              <a:rPr lang="en-US" sz="2600" dirty="0">
                <a:cs typeface="Times New Roman" panose="02020603050405020304" pitchFamily="18" charset="0"/>
              </a:rPr>
              <a:t>.</a:t>
            </a:r>
          </a:p>
        </p:txBody>
      </p:sp>
      <p:sp>
        <p:nvSpPr>
          <p:cNvPr id="9" name="Rectangle 8">
            <a:extLst>
              <a:ext uri="{FF2B5EF4-FFF2-40B4-BE49-F238E27FC236}">
                <a16:creationId xmlns:a16="http://schemas.microsoft.com/office/drawing/2014/main" id="{C81DA3A2-AC11-324A-8BBF-10C502CDFF3E}"/>
              </a:ext>
            </a:extLst>
          </p:cNvPr>
          <p:cNvSpPr/>
          <p:nvPr/>
        </p:nvSpPr>
        <p:spPr>
          <a:xfrm>
            <a:off x="3704491" y="2479829"/>
            <a:ext cx="5093510" cy="492443"/>
          </a:xfrm>
          <a:prstGeom prst="rect">
            <a:avLst/>
          </a:prstGeom>
        </p:spPr>
        <p:txBody>
          <a:bodyPr wrap="none">
            <a:spAutoFit/>
          </a:bodyPr>
          <a:lstStyle/>
          <a:p>
            <a:r>
              <a:rPr lang="en-US" sz="2600" i="1" dirty="0"/>
              <a:t>(1a) </a:t>
            </a:r>
            <a:r>
              <a:rPr lang="en-US" sz="2600" i="1" dirty="0" err="1">
                <a:solidFill>
                  <a:srgbClr val="FF0000"/>
                </a:solidFill>
              </a:rPr>
              <a:t>Làm</a:t>
            </a:r>
            <a:r>
              <a:rPr lang="en-US" sz="2600" i="1" dirty="0">
                <a:solidFill>
                  <a:srgbClr val="FF0000"/>
                </a:solidFill>
              </a:rPr>
              <a:t> </a:t>
            </a:r>
            <a:r>
              <a:rPr lang="en-US" sz="2600" i="1" dirty="0" err="1">
                <a:solidFill>
                  <a:srgbClr val="FF0000"/>
                </a:solidFill>
              </a:rPr>
              <a:t>gì</a:t>
            </a:r>
            <a:r>
              <a:rPr lang="en-US" sz="2600" i="1" dirty="0">
                <a:solidFill>
                  <a:srgbClr val="FF0000"/>
                </a:solidFill>
              </a:rPr>
              <a:t> </a:t>
            </a:r>
            <a:r>
              <a:rPr lang="en-US" sz="2600" i="1" dirty="0" err="1">
                <a:solidFill>
                  <a:srgbClr val="FF0000"/>
                </a:solidFill>
              </a:rPr>
              <a:t>có</a:t>
            </a:r>
            <a:r>
              <a:rPr lang="en-US" sz="2600" i="1" dirty="0">
                <a:solidFill>
                  <a:srgbClr val="FF0000"/>
                </a:solidFill>
              </a:rPr>
              <a:t> </a:t>
            </a:r>
            <a:r>
              <a:rPr lang="en-US" sz="2600" i="1" dirty="0" err="1">
                <a:solidFill>
                  <a:srgbClr val="FF0000"/>
                </a:solidFill>
              </a:rPr>
              <a:t>chuyện</a:t>
            </a:r>
            <a:r>
              <a:rPr lang="en-US" sz="2600" i="1" dirty="0">
                <a:solidFill>
                  <a:srgbClr val="FF0000"/>
                </a:solidFill>
              </a:rPr>
              <a:t> </a:t>
            </a:r>
            <a:r>
              <a:rPr lang="en-US" sz="2600" i="1" dirty="0" err="1"/>
              <a:t>chim</a:t>
            </a:r>
            <a:r>
              <a:rPr lang="en-US" sz="2600" i="1" dirty="0"/>
              <a:t> </a:t>
            </a:r>
            <a:r>
              <a:rPr lang="en-US" sz="2600" i="1" dirty="0" err="1"/>
              <a:t>biết</a:t>
            </a:r>
            <a:r>
              <a:rPr lang="en-US" sz="2600" i="1" dirty="0"/>
              <a:t> bay.</a:t>
            </a:r>
            <a:endParaRPr lang="vi-VN" sz="2600" i="1" dirty="0"/>
          </a:p>
        </p:txBody>
      </p:sp>
      <p:sp>
        <p:nvSpPr>
          <p:cNvPr id="23" name="Rectangle 22">
            <a:extLst>
              <a:ext uri="{FF2B5EF4-FFF2-40B4-BE49-F238E27FC236}">
                <a16:creationId xmlns:a16="http://schemas.microsoft.com/office/drawing/2014/main" id="{64A41A29-9DEB-9343-B629-E4D2CE6375F8}"/>
              </a:ext>
            </a:extLst>
          </p:cNvPr>
          <p:cNvSpPr/>
          <p:nvPr/>
        </p:nvSpPr>
        <p:spPr>
          <a:xfrm>
            <a:off x="3704491" y="2985734"/>
            <a:ext cx="3636380" cy="492443"/>
          </a:xfrm>
          <a:prstGeom prst="rect">
            <a:avLst/>
          </a:prstGeom>
        </p:spPr>
        <p:txBody>
          <a:bodyPr wrap="none">
            <a:spAutoFit/>
          </a:bodyPr>
          <a:lstStyle/>
          <a:p>
            <a:r>
              <a:rPr lang="en-US" sz="2600" i="1" dirty="0"/>
              <a:t>(1b) </a:t>
            </a:r>
            <a:r>
              <a:rPr lang="en-US" sz="2600" i="1" dirty="0" err="1"/>
              <a:t>Chim</a:t>
            </a:r>
            <a:r>
              <a:rPr lang="en-US" sz="2600" i="1" dirty="0"/>
              <a:t> </a:t>
            </a:r>
            <a:r>
              <a:rPr lang="en-US" sz="2600" i="1" dirty="0" err="1">
                <a:solidFill>
                  <a:srgbClr val="FF0000"/>
                </a:solidFill>
              </a:rPr>
              <a:t>không</a:t>
            </a:r>
            <a:r>
              <a:rPr lang="en-US" sz="2600" i="1" dirty="0"/>
              <a:t> </a:t>
            </a:r>
            <a:r>
              <a:rPr lang="en-US" sz="2600" i="1" dirty="0" err="1"/>
              <a:t>biết</a:t>
            </a:r>
            <a:r>
              <a:rPr lang="en-US" sz="2600" i="1" dirty="0"/>
              <a:t> bay.</a:t>
            </a:r>
            <a:endParaRPr lang="vi-VN" sz="2600" i="1" dirty="0"/>
          </a:p>
        </p:txBody>
      </p:sp>
      <p:sp>
        <p:nvSpPr>
          <p:cNvPr id="24" name="Rectangle 23">
            <a:extLst>
              <a:ext uri="{FF2B5EF4-FFF2-40B4-BE49-F238E27FC236}">
                <a16:creationId xmlns:a16="http://schemas.microsoft.com/office/drawing/2014/main" id="{FF08AA1F-FC40-844A-B0A7-69FD34C7451B}"/>
              </a:ext>
            </a:extLst>
          </p:cNvPr>
          <p:cNvSpPr/>
          <p:nvPr/>
        </p:nvSpPr>
        <p:spPr>
          <a:xfrm>
            <a:off x="778206" y="2444114"/>
            <a:ext cx="2591222" cy="492443"/>
          </a:xfrm>
          <a:prstGeom prst="rect">
            <a:avLst/>
          </a:prstGeom>
        </p:spPr>
        <p:txBody>
          <a:bodyPr wrap="none">
            <a:spAutoFit/>
          </a:bodyPr>
          <a:lstStyle/>
          <a:p>
            <a:r>
              <a:rPr lang="en-US" sz="2600" i="1" dirty="0"/>
              <a:t>(1) </a:t>
            </a:r>
            <a:r>
              <a:rPr lang="en-US" sz="2600" i="1" dirty="0" err="1"/>
              <a:t>Chim</a:t>
            </a:r>
            <a:r>
              <a:rPr lang="en-US" sz="2600" i="1" dirty="0"/>
              <a:t> </a:t>
            </a:r>
            <a:r>
              <a:rPr lang="en-US" sz="2600" i="1" dirty="0" err="1"/>
              <a:t>biết</a:t>
            </a:r>
            <a:r>
              <a:rPr lang="en-US" sz="2600" i="1" dirty="0"/>
              <a:t> bay.</a:t>
            </a:r>
            <a:endParaRPr lang="vi-VN" sz="2600" i="1" dirty="0"/>
          </a:p>
        </p:txBody>
      </p:sp>
      <p:sp>
        <p:nvSpPr>
          <p:cNvPr id="25" name="Rectangle 24">
            <a:extLst>
              <a:ext uri="{FF2B5EF4-FFF2-40B4-BE49-F238E27FC236}">
                <a16:creationId xmlns:a16="http://schemas.microsoft.com/office/drawing/2014/main" id="{D4639732-E397-A647-AF5B-A455AD40CE93}"/>
              </a:ext>
            </a:extLst>
          </p:cNvPr>
          <p:cNvSpPr/>
          <p:nvPr/>
        </p:nvSpPr>
        <p:spPr>
          <a:xfrm>
            <a:off x="778206" y="1985819"/>
            <a:ext cx="1792478" cy="492443"/>
          </a:xfrm>
          <a:prstGeom prst="rect">
            <a:avLst/>
          </a:prstGeom>
        </p:spPr>
        <p:txBody>
          <a:bodyPr wrap="none">
            <a:spAutoFit/>
          </a:bodyPr>
          <a:lstStyle/>
          <a:p>
            <a:r>
              <a:rPr lang="en-US" sz="2600" b="1" i="1" dirty="0" err="1"/>
              <a:t>Phán</a:t>
            </a:r>
            <a:r>
              <a:rPr lang="en-US" sz="2600" b="1" i="1" dirty="0"/>
              <a:t> </a:t>
            </a:r>
            <a:r>
              <a:rPr lang="en-US" sz="2600" b="1" i="1" dirty="0" err="1"/>
              <a:t>đoán</a:t>
            </a:r>
            <a:endParaRPr lang="vi-VN" sz="2600" b="1" i="1" dirty="0"/>
          </a:p>
        </p:txBody>
      </p:sp>
      <p:sp>
        <p:nvSpPr>
          <p:cNvPr id="26" name="Rectangle 25">
            <a:extLst>
              <a:ext uri="{FF2B5EF4-FFF2-40B4-BE49-F238E27FC236}">
                <a16:creationId xmlns:a16="http://schemas.microsoft.com/office/drawing/2014/main" id="{9DA4468F-E18C-474C-98E9-E2DFD0B0CD72}"/>
              </a:ext>
            </a:extLst>
          </p:cNvPr>
          <p:cNvSpPr/>
          <p:nvPr/>
        </p:nvSpPr>
        <p:spPr>
          <a:xfrm>
            <a:off x="3725113" y="1973924"/>
            <a:ext cx="3185487" cy="492443"/>
          </a:xfrm>
          <a:prstGeom prst="rect">
            <a:avLst/>
          </a:prstGeom>
        </p:spPr>
        <p:txBody>
          <a:bodyPr wrap="none">
            <a:spAutoFit/>
          </a:bodyPr>
          <a:lstStyle/>
          <a:p>
            <a:r>
              <a:rPr lang="en-US" sz="2600" b="1" i="1" dirty="0" err="1"/>
              <a:t>Phán</a:t>
            </a:r>
            <a:r>
              <a:rPr lang="en-US" sz="2600" b="1" i="1" dirty="0"/>
              <a:t> </a:t>
            </a:r>
            <a:r>
              <a:rPr lang="en-US" sz="2600" b="1" i="1" dirty="0" err="1"/>
              <a:t>đoán</a:t>
            </a:r>
            <a:r>
              <a:rPr lang="en-US" sz="2600" b="1" i="1" dirty="0"/>
              <a:t> </a:t>
            </a:r>
            <a:r>
              <a:rPr lang="en-US" sz="2600" b="1" i="1" dirty="0" err="1"/>
              <a:t>phủ</a:t>
            </a:r>
            <a:r>
              <a:rPr lang="en-US" sz="2600" b="1" i="1" dirty="0"/>
              <a:t> </a:t>
            </a:r>
            <a:r>
              <a:rPr lang="en-US" sz="2600" b="1" i="1" dirty="0" err="1"/>
              <a:t>định</a:t>
            </a:r>
            <a:endParaRPr lang="vi-VN" sz="2600" b="1" i="1" dirty="0"/>
          </a:p>
        </p:txBody>
      </p:sp>
      <p:sp>
        <p:nvSpPr>
          <p:cNvPr id="27" name="Rectangle 26">
            <a:extLst>
              <a:ext uri="{FF2B5EF4-FFF2-40B4-BE49-F238E27FC236}">
                <a16:creationId xmlns:a16="http://schemas.microsoft.com/office/drawing/2014/main" id="{455BDE31-FDE8-2F45-9A52-08CF3B55278C}"/>
              </a:ext>
            </a:extLst>
          </p:cNvPr>
          <p:cNvSpPr/>
          <p:nvPr/>
        </p:nvSpPr>
        <p:spPr>
          <a:xfrm>
            <a:off x="759514" y="4551778"/>
            <a:ext cx="3488904" cy="492443"/>
          </a:xfrm>
          <a:prstGeom prst="rect">
            <a:avLst/>
          </a:prstGeom>
        </p:spPr>
        <p:txBody>
          <a:bodyPr wrap="none">
            <a:spAutoFit/>
          </a:bodyPr>
          <a:lstStyle/>
          <a:p>
            <a:r>
              <a:rPr lang="en-US" sz="2600" i="1" dirty="0"/>
              <a:t>(2) </a:t>
            </a:r>
            <a:r>
              <a:rPr lang="en-US" sz="2600" i="1" dirty="0" err="1"/>
              <a:t>Chim</a:t>
            </a:r>
            <a:r>
              <a:rPr lang="en-US" sz="2600" i="1" dirty="0"/>
              <a:t> </a:t>
            </a:r>
            <a:r>
              <a:rPr lang="en-US" sz="2600" i="1" dirty="0" err="1"/>
              <a:t>không</a:t>
            </a:r>
            <a:r>
              <a:rPr lang="en-US" sz="2600" i="1" dirty="0"/>
              <a:t> </a:t>
            </a:r>
            <a:r>
              <a:rPr lang="en-US" sz="2600" i="1" dirty="0" err="1"/>
              <a:t>biết</a:t>
            </a:r>
            <a:r>
              <a:rPr lang="en-US" sz="2600" i="1" dirty="0"/>
              <a:t> bay.</a:t>
            </a:r>
            <a:endParaRPr lang="vi-VN" sz="2600" i="1" dirty="0"/>
          </a:p>
        </p:txBody>
      </p:sp>
      <p:sp>
        <p:nvSpPr>
          <p:cNvPr id="28" name="Rectangle 27">
            <a:extLst>
              <a:ext uri="{FF2B5EF4-FFF2-40B4-BE49-F238E27FC236}">
                <a16:creationId xmlns:a16="http://schemas.microsoft.com/office/drawing/2014/main" id="{0FE53EF1-8B15-8849-9900-DB6210AE84A6}"/>
              </a:ext>
            </a:extLst>
          </p:cNvPr>
          <p:cNvSpPr/>
          <p:nvPr/>
        </p:nvSpPr>
        <p:spPr>
          <a:xfrm>
            <a:off x="4343768" y="4551778"/>
            <a:ext cx="5991192" cy="492443"/>
          </a:xfrm>
          <a:prstGeom prst="rect">
            <a:avLst/>
          </a:prstGeom>
        </p:spPr>
        <p:txBody>
          <a:bodyPr wrap="none">
            <a:spAutoFit/>
          </a:bodyPr>
          <a:lstStyle/>
          <a:p>
            <a:r>
              <a:rPr lang="en-US" sz="2600" i="1" dirty="0"/>
              <a:t>(2a) </a:t>
            </a:r>
            <a:r>
              <a:rPr lang="en-US" sz="2600" i="1" dirty="0" err="1">
                <a:solidFill>
                  <a:srgbClr val="FF0000"/>
                </a:solidFill>
              </a:rPr>
              <a:t>Làm</a:t>
            </a:r>
            <a:r>
              <a:rPr lang="en-US" sz="2600" i="1" dirty="0">
                <a:solidFill>
                  <a:srgbClr val="FF0000"/>
                </a:solidFill>
              </a:rPr>
              <a:t> </a:t>
            </a:r>
            <a:r>
              <a:rPr lang="en-US" sz="2600" i="1" dirty="0" err="1">
                <a:solidFill>
                  <a:srgbClr val="FF0000"/>
                </a:solidFill>
              </a:rPr>
              <a:t>gì</a:t>
            </a:r>
            <a:r>
              <a:rPr lang="en-US" sz="2600" i="1" dirty="0">
                <a:solidFill>
                  <a:srgbClr val="FF0000"/>
                </a:solidFill>
              </a:rPr>
              <a:t> </a:t>
            </a:r>
            <a:r>
              <a:rPr lang="en-US" sz="2600" i="1" dirty="0" err="1">
                <a:solidFill>
                  <a:srgbClr val="FF0000"/>
                </a:solidFill>
              </a:rPr>
              <a:t>có</a:t>
            </a:r>
            <a:r>
              <a:rPr lang="en-US" sz="2600" i="1" dirty="0">
                <a:solidFill>
                  <a:srgbClr val="FF0000"/>
                </a:solidFill>
              </a:rPr>
              <a:t> </a:t>
            </a:r>
            <a:r>
              <a:rPr lang="en-US" sz="2600" i="1" dirty="0" err="1">
                <a:solidFill>
                  <a:srgbClr val="FF0000"/>
                </a:solidFill>
              </a:rPr>
              <a:t>chuyện</a:t>
            </a:r>
            <a:r>
              <a:rPr lang="en-US" sz="2600" i="1" dirty="0">
                <a:solidFill>
                  <a:srgbClr val="FF0000"/>
                </a:solidFill>
              </a:rPr>
              <a:t> </a:t>
            </a:r>
            <a:r>
              <a:rPr lang="en-US" sz="2600" i="1" dirty="0" err="1"/>
              <a:t>chim</a:t>
            </a:r>
            <a:r>
              <a:rPr lang="en-US" sz="2600" i="1" dirty="0"/>
              <a:t> </a:t>
            </a:r>
            <a:r>
              <a:rPr lang="en-US" sz="2600" i="1" dirty="0" err="1"/>
              <a:t>không</a:t>
            </a:r>
            <a:r>
              <a:rPr lang="en-US" sz="2600" i="1" dirty="0"/>
              <a:t> </a:t>
            </a:r>
            <a:r>
              <a:rPr lang="en-US" sz="2600" i="1" dirty="0" err="1"/>
              <a:t>biết</a:t>
            </a:r>
            <a:r>
              <a:rPr lang="en-US" sz="2600" i="1" dirty="0"/>
              <a:t> bay.</a:t>
            </a:r>
            <a:endParaRPr lang="vi-VN" sz="2600" i="1" dirty="0"/>
          </a:p>
        </p:txBody>
      </p:sp>
      <p:sp>
        <p:nvSpPr>
          <p:cNvPr id="29" name="Rectangle 28">
            <a:extLst>
              <a:ext uri="{FF2B5EF4-FFF2-40B4-BE49-F238E27FC236}">
                <a16:creationId xmlns:a16="http://schemas.microsoft.com/office/drawing/2014/main" id="{642B61B8-1463-1E4C-83FE-B08F9E196FE4}"/>
              </a:ext>
            </a:extLst>
          </p:cNvPr>
          <p:cNvSpPr/>
          <p:nvPr/>
        </p:nvSpPr>
        <p:spPr>
          <a:xfrm>
            <a:off x="4343768" y="5057683"/>
            <a:ext cx="2745110" cy="492443"/>
          </a:xfrm>
          <a:prstGeom prst="rect">
            <a:avLst/>
          </a:prstGeom>
        </p:spPr>
        <p:txBody>
          <a:bodyPr wrap="none">
            <a:spAutoFit/>
          </a:bodyPr>
          <a:lstStyle/>
          <a:p>
            <a:r>
              <a:rPr lang="en-US" sz="2600" i="1" dirty="0"/>
              <a:t>(2b) </a:t>
            </a:r>
            <a:r>
              <a:rPr lang="en-US" sz="2600" i="1" dirty="0" err="1"/>
              <a:t>Chim</a:t>
            </a:r>
            <a:r>
              <a:rPr lang="en-US" sz="2600" i="1" dirty="0"/>
              <a:t> </a:t>
            </a:r>
            <a:r>
              <a:rPr lang="en-US" sz="2600" i="1" dirty="0" err="1"/>
              <a:t>biết</a:t>
            </a:r>
            <a:r>
              <a:rPr lang="en-US" sz="2600" i="1" dirty="0"/>
              <a:t> bay.</a:t>
            </a:r>
            <a:endParaRPr lang="vi-VN" sz="2600" i="1" dirty="0"/>
          </a:p>
        </p:txBody>
      </p:sp>
      <p:cxnSp>
        <p:nvCxnSpPr>
          <p:cNvPr id="12" name="Straight Connector 11">
            <a:extLst>
              <a:ext uri="{FF2B5EF4-FFF2-40B4-BE49-F238E27FC236}">
                <a16:creationId xmlns:a16="http://schemas.microsoft.com/office/drawing/2014/main" id="{622DF8AF-6A99-1046-907B-09199FE9BD7B}"/>
              </a:ext>
            </a:extLst>
          </p:cNvPr>
          <p:cNvCxnSpPr/>
          <p:nvPr/>
        </p:nvCxnSpPr>
        <p:spPr>
          <a:xfrm>
            <a:off x="3470987" y="2118843"/>
            <a:ext cx="0" cy="122824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34D110E-EF9A-B744-8822-FF7A90AD1124}"/>
              </a:ext>
            </a:extLst>
          </p:cNvPr>
          <p:cNvCxnSpPr>
            <a:cxnSpLocks/>
          </p:cNvCxnSpPr>
          <p:nvPr/>
        </p:nvCxnSpPr>
        <p:spPr>
          <a:xfrm>
            <a:off x="4248418" y="4677055"/>
            <a:ext cx="0" cy="757754"/>
          </a:xfrm>
          <a:prstGeom prst="line">
            <a:avLst/>
          </a:prstGeom>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68A421AA-791F-AA46-9156-D823A497EED9}"/>
              </a:ext>
            </a:extLst>
          </p:cNvPr>
          <p:cNvSpPr/>
          <p:nvPr/>
        </p:nvSpPr>
        <p:spPr>
          <a:xfrm>
            <a:off x="7088878" y="934756"/>
            <a:ext cx="1580882" cy="1323439"/>
          </a:xfrm>
          <a:prstGeom prst="rect">
            <a:avLst/>
          </a:prstGeom>
        </p:spPr>
        <p:txBody>
          <a:bodyPr wrap="none">
            <a:spAutoFit/>
          </a:bodyPr>
          <a:lstStyle/>
          <a:p>
            <a:r>
              <a:rPr lang="en-US" sz="8000" b="1" dirty="0"/>
              <a:t>~ P</a:t>
            </a:r>
            <a:endParaRPr lang="vi-VN" sz="8000" b="1" dirty="0"/>
          </a:p>
        </p:txBody>
      </p:sp>
      <p:graphicFrame>
        <p:nvGraphicFramePr>
          <p:cNvPr id="34" name="Table 33">
            <a:extLst>
              <a:ext uri="{FF2B5EF4-FFF2-40B4-BE49-F238E27FC236}">
                <a16:creationId xmlns:a16="http://schemas.microsoft.com/office/drawing/2014/main" id="{55C99F49-201B-CB42-AFAC-22D542A55542}"/>
              </a:ext>
            </a:extLst>
          </p:cNvPr>
          <p:cNvGraphicFramePr>
            <a:graphicFrameLocks noGrp="1"/>
          </p:cNvGraphicFramePr>
          <p:nvPr/>
        </p:nvGraphicFramePr>
        <p:xfrm>
          <a:off x="9140572" y="1596475"/>
          <a:ext cx="2450226" cy="1463040"/>
        </p:xfrm>
        <a:graphic>
          <a:graphicData uri="http://schemas.openxmlformats.org/drawingml/2006/table">
            <a:tbl>
              <a:tblPr firstRow="1" bandRow="1">
                <a:tableStyleId>{5940675A-B579-460E-94D1-54222C63F5DA}</a:tableStyleId>
              </a:tblPr>
              <a:tblGrid>
                <a:gridCol w="1170666">
                  <a:extLst>
                    <a:ext uri="{9D8B030D-6E8A-4147-A177-3AD203B41FA5}">
                      <a16:colId xmlns:a16="http://schemas.microsoft.com/office/drawing/2014/main" val="20000"/>
                    </a:ext>
                  </a:extLst>
                </a:gridCol>
                <a:gridCol w="1279560">
                  <a:extLst>
                    <a:ext uri="{9D8B030D-6E8A-4147-A177-3AD203B41FA5}">
                      <a16:colId xmlns:a16="http://schemas.microsoft.com/office/drawing/2014/main" val="20001"/>
                    </a:ext>
                  </a:extLst>
                </a:gridCol>
              </a:tblGrid>
              <a:tr h="370840">
                <a:tc>
                  <a:txBody>
                    <a:bodyPr/>
                    <a:lstStyle/>
                    <a:p>
                      <a:pPr algn="ctr"/>
                      <a:r>
                        <a:rPr lang="en-US" sz="2600" b="1" dirty="0">
                          <a:solidFill>
                            <a:schemeClr val="tx1"/>
                          </a:solidFill>
                          <a:latin typeface="+mn-lt"/>
                          <a:cs typeface="Times New Roman" panose="02020603050405020304" pitchFamily="18" charset="0"/>
                        </a:rPr>
                        <a:t>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vi-VN" sz="2600" b="1">
                          <a:solidFill>
                            <a:schemeClr val="tx1"/>
                          </a:solidFill>
                          <a:latin typeface="+mn-lt"/>
                          <a:cs typeface="Times New Roman" panose="02020603050405020304" pitchFamily="18" charset="0"/>
                        </a:rPr>
                        <a:t>  </a:t>
                      </a:r>
                      <a:r>
                        <a:rPr lang="en-US" sz="2600" b="1">
                          <a:solidFill>
                            <a:schemeClr val="tx1"/>
                          </a:solidFill>
                          <a:latin typeface="+mn-lt"/>
                          <a:cs typeface="Times New Roman" panose="02020603050405020304" pitchFamily="18" charset="0"/>
                        </a:rPr>
                        <a:t>~ </a:t>
                      </a:r>
                      <a:r>
                        <a:rPr lang="en-US" sz="2600" b="1" dirty="0">
                          <a:solidFill>
                            <a:schemeClr val="tx1"/>
                          </a:solidFill>
                          <a:latin typeface="+mn-lt"/>
                          <a:cs typeface="Times New Roman" panose="02020603050405020304" pitchFamily="18" charset="0"/>
                        </a:rPr>
                        <a:t>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sz="2600" dirty="0">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US" sz="2600" dirty="0">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35" name="Rectangle 34">
            <a:extLst>
              <a:ext uri="{FF2B5EF4-FFF2-40B4-BE49-F238E27FC236}">
                <a16:creationId xmlns:a16="http://schemas.microsoft.com/office/drawing/2014/main" id="{30D03D72-64F0-554D-86EB-6B7BFA9E7EFE}"/>
              </a:ext>
            </a:extLst>
          </p:cNvPr>
          <p:cNvSpPr/>
          <p:nvPr/>
        </p:nvSpPr>
        <p:spPr>
          <a:xfrm>
            <a:off x="9140572" y="939614"/>
            <a:ext cx="1951175" cy="492443"/>
          </a:xfrm>
          <a:prstGeom prst="rect">
            <a:avLst/>
          </a:prstGeom>
        </p:spPr>
        <p:txBody>
          <a:bodyPr wrap="none">
            <a:spAutoFit/>
          </a:bodyPr>
          <a:lstStyle/>
          <a:p>
            <a:r>
              <a:rPr lang="en-US" sz="2600" i="1" dirty="0" err="1">
                <a:solidFill>
                  <a:srgbClr val="663300"/>
                </a:solidFill>
              </a:rPr>
              <a:t>Bảng</a:t>
            </a:r>
            <a:r>
              <a:rPr lang="en-US" sz="2600" i="1" dirty="0">
                <a:solidFill>
                  <a:srgbClr val="663300"/>
                </a:solidFill>
              </a:rPr>
              <a:t> </a:t>
            </a:r>
            <a:r>
              <a:rPr lang="en-US" sz="2600" i="1" dirty="0" err="1">
                <a:solidFill>
                  <a:srgbClr val="663300"/>
                </a:solidFill>
              </a:rPr>
              <a:t>chân</a:t>
            </a:r>
            <a:r>
              <a:rPr lang="en-US" sz="2600" i="1" dirty="0">
                <a:solidFill>
                  <a:srgbClr val="663300"/>
                </a:solidFill>
              </a:rPr>
              <a:t> </a:t>
            </a:r>
            <a:r>
              <a:rPr lang="en-US" sz="2600" i="1" dirty="0" err="1">
                <a:solidFill>
                  <a:srgbClr val="663300"/>
                </a:solidFill>
              </a:rPr>
              <a:t>lý</a:t>
            </a:r>
            <a:endParaRPr lang="en-US" sz="2600" i="1" dirty="0">
              <a:solidFill>
                <a:srgbClr val="663300"/>
              </a:solidFill>
            </a:endParaRPr>
          </a:p>
        </p:txBody>
      </p:sp>
      <p:sp>
        <p:nvSpPr>
          <p:cNvPr id="36" name="Rectangle 35">
            <a:extLst>
              <a:ext uri="{FF2B5EF4-FFF2-40B4-BE49-F238E27FC236}">
                <a16:creationId xmlns:a16="http://schemas.microsoft.com/office/drawing/2014/main" id="{BE02E873-0993-C942-94EE-FB7CBBA569C2}"/>
              </a:ext>
            </a:extLst>
          </p:cNvPr>
          <p:cNvSpPr/>
          <p:nvPr/>
        </p:nvSpPr>
        <p:spPr>
          <a:xfrm>
            <a:off x="4743298" y="3515534"/>
            <a:ext cx="795411" cy="630942"/>
          </a:xfrm>
          <a:prstGeom prst="rect">
            <a:avLst/>
          </a:prstGeom>
        </p:spPr>
        <p:txBody>
          <a:bodyPr wrap="none">
            <a:spAutoFit/>
          </a:bodyPr>
          <a:lstStyle/>
          <a:p>
            <a:r>
              <a:rPr lang="en-US" sz="3500" b="1" dirty="0"/>
              <a:t>~ P</a:t>
            </a:r>
            <a:endParaRPr lang="vi-VN" sz="3500" b="1" dirty="0"/>
          </a:p>
        </p:txBody>
      </p:sp>
      <p:sp>
        <p:nvSpPr>
          <p:cNvPr id="37" name="Rectangle 36">
            <a:extLst>
              <a:ext uri="{FF2B5EF4-FFF2-40B4-BE49-F238E27FC236}">
                <a16:creationId xmlns:a16="http://schemas.microsoft.com/office/drawing/2014/main" id="{C2F22ACB-58DF-1140-9642-782383610B27}"/>
              </a:ext>
            </a:extLst>
          </p:cNvPr>
          <p:cNvSpPr/>
          <p:nvPr/>
        </p:nvSpPr>
        <p:spPr>
          <a:xfrm>
            <a:off x="1425819" y="3515534"/>
            <a:ext cx="458780" cy="630942"/>
          </a:xfrm>
          <a:prstGeom prst="rect">
            <a:avLst/>
          </a:prstGeom>
        </p:spPr>
        <p:txBody>
          <a:bodyPr wrap="none">
            <a:spAutoFit/>
          </a:bodyPr>
          <a:lstStyle/>
          <a:p>
            <a:r>
              <a:rPr lang="en-US" sz="3500" b="1" dirty="0"/>
              <a:t>P</a:t>
            </a:r>
            <a:endParaRPr lang="vi-VN" sz="3500" b="1" dirty="0"/>
          </a:p>
        </p:txBody>
      </p:sp>
      <p:sp>
        <p:nvSpPr>
          <p:cNvPr id="38" name="Rectangle 37">
            <a:extLst>
              <a:ext uri="{FF2B5EF4-FFF2-40B4-BE49-F238E27FC236}">
                <a16:creationId xmlns:a16="http://schemas.microsoft.com/office/drawing/2014/main" id="{723F821D-28D4-CD4E-A36E-087D7C34E3D1}"/>
              </a:ext>
            </a:extLst>
          </p:cNvPr>
          <p:cNvSpPr/>
          <p:nvPr/>
        </p:nvSpPr>
        <p:spPr>
          <a:xfrm>
            <a:off x="4895698" y="5740807"/>
            <a:ext cx="795411" cy="630942"/>
          </a:xfrm>
          <a:prstGeom prst="rect">
            <a:avLst/>
          </a:prstGeom>
        </p:spPr>
        <p:txBody>
          <a:bodyPr wrap="none">
            <a:spAutoFit/>
          </a:bodyPr>
          <a:lstStyle/>
          <a:p>
            <a:r>
              <a:rPr lang="en-US" sz="3500" b="1" dirty="0"/>
              <a:t>~ P</a:t>
            </a:r>
            <a:endParaRPr lang="vi-VN" sz="3500" b="1" dirty="0"/>
          </a:p>
        </p:txBody>
      </p:sp>
      <p:sp>
        <p:nvSpPr>
          <p:cNvPr id="39" name="Rectangle 38">
            <a:extLst>
              <a:ext uri="{FF2B5EF4-FFF2-40B4-BE49-F238E27FC236}">
                <a16:creationId xmlns:a16="http://schemas.microsoft.com/office/drawing/2014/main" id="{83EEC22C-BEFA-294D-9028-890D2B3CC7DA}"/>
              </a:ext>
            </a:extLst>
          </p:cNvPr>
          <p:cNvSpPr/>
          <p:nvPr/>
        </p:nvSpPr>
        <p:spPr>
          <a:xfrm>
            <a:off x="1578219" y="5740807"/>
            <a:ext cx="458780" cy="630942"/>
          </a:xfrm>
          <a:prstGeom prst="rect">
            <a:avLst/>
          </a:prstGeom>
        </p:spPr>
        <p:txBody>
          <a:bodyPr wrap="none">
            <a:spAutoFit/>
          </a:bodyPr>
          <a:lstStyle/>
          <a:p>
            <a:r>
              <a:rPr lang="en-US" sz="3500" b="1" dirty="0"/>
              <a:t>P</a:t>
            </a:r>
            <a:endParaRPr lang="vi-VN" sz="3500" b="1" dirty="0"/>
          </a:p>
        </p:txBody>
      </p:sp>
      <p:cxnSp>
        <p:nvCxnSpPr>
          <p:cNvPr id="41" name="Straight Connector 40">
            <a:extLst>
              <a:ext uri="{FF2B5EF4-FFF2-40B4-BE49-F238E27FC236}">
                <a16:creationId xmlns:a16="http://schemas.microsoft.com/office/drawing/2014/main" id="{5B6BA1EF-81FF-5541-AC6D-7DE891F51794}"/>
              </a:ext>
            </a:extLst>
          </p:cNvPr>
          <p:cNvCxnSpPr/>
          <p:nvPr/>
        </p:nvCxnSpPr>
        <p:spPr>
          <a:xfrm>
            <a:off x="9438468" y="2087847"/>
            <a:ext cx="1859796"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81FF31F6-C01C-F747-894E-8FB29E9526BB}"/>
              </a:ext>
            </a:extLst>
          </p:cNvPr>
          <p:cNvCxnSpPr>
            <a:cxnSpLocks/>
          </p:cNvCxnSpPr>
          <p:nvPr/>
        </p:nvCxnSpPr>
        <p:spPr>
          <a:xfrm>
            <a:off x="10288466" y="1596475"/>
            <a:ext cx="30725" cy="146304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4902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BB095-D13F-E041-988C-8332D8369F38}"/>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NHẬN DIỆN PHÁN ĐOÁN MỆNH ĐỀ</a:t>
            </a:r>
          </a:p>
        </p:txBody>
      </p:sp>
      <p:sp>
        <p:nvSpPr>
          <p:cNvPr id="5" name="Rectangle 4">
            <a:extLst>
              <a:ext uri="{FF2B5EF4-FFF2-40B4-BE49-F238E27FC236}">
                <a16:creationId xmlns:a16="http://schemas.microsoft.com/office/drawing/2014/main" id="{9F10DA9C-6277-C74E-93F6-D9059D9A3432}"/>
              </a:ext>
            </a:extLst>
          </p:cNvPr>
          <p:cNvSpPr/>
          <p:nvPr/>
        </p:nvSpPr>
        <p:spPr>
          <a:xfrm>
            <a:off x="762000" y="939800"/>
            <a:ext cx="5995261" cy="1292662"/>
          </a:xfrm>
          <a:prstGeom prst="rect">
            <a:avLst/>
          </a:prstGeom>
        </p:spPr>
        <p:txBody>
          <a:bodyPr wrap="square">
            <a:spAutoFit/>
          </a:bodyPr>
          <a:lstStyle/>
          <a:p>
            <a:r>
              <a:rPr lang="en-US" sz="2600" b="1" dirty="0">
                <a:cs typeface="Times New Roman" panose="02020603050405020304" pitchFamily="18" charset="0"/>
              </a:rPr>
              <a:t>3. </a:t>
            </a:r>
            <a:r>
              <a:rPr lang="en-US" sz="2600" b="1" dirty="0" err="1">
                <a:cs typeface="Times New Roman" panose="02020603050405020304" pitchFamily="18" charset="0"/>
              </a:rPr>
              <a:t>Phán</a:t>
            </a:r>
            <a:r>
              <a:rPr lang="en-US" sz="2600" b="1" dirty="0">
                <a:cs typeface="Times New Roman" panose="02020603050405020304" pitchFamily="18" charset="0"/>
              </a:rPr>
              <a:t> </a:t>
            </a:r>
            <a:r>
              <a:rPr lang="en-US" sz="2600" b="1" dirty="0" err="1">
                <a:cs typeface="Times New Roman" panose="02020603050405020304" pitchFamily="18" charset="0"/>
              </a:rPr>
              <a:t>đoán</a:t>
            </a:r>
            <a:r>
              <a:rPr lang="en-US" sz="2600" b="1" dirty="0">
                <a:cs typeface="Times New Roman" panose="02020603050405020304" pitchFamily="18" charset="0"/>
              </a:rPr>
              <a:t> </a:t>
            </a:r>
            <a:r>
              <a:rPr lang="en-US" sz="2600" b="1" dirty="0" err="1">
                <a:cs typeface="Times New Roman" panose="02020603050405020304" pitchFamily="18" charset="0"/>
              </a:rPr>
              <a:t>liên</a:t>
            </a:r>
            <a:r>
              <a:rPr lang="en-US" sz="2600" b="1" dirty="0">
                <a:cs typeface="Times New Roman" panose="02020603050405020304" pitchFamily="18" charset="0"/>
              </a:rPr>
              <a:t> </a:t>
            </a:r>
            <a:r>
              <a:rPr lang="en-US" sz="2600" b="1" dirty="0" err="1">
                <a:cs typeface="Times New Roman" panose="02020603050405020304" pitchFamily="18" charset="0"/>
              </a:rPr>
              <a:t>kết</a:t>
            </a:r>
            <a:r>
              <a:rPr lang="en-US" sz="2600" b="1" dirty="0">
                <a:cs typeface="Times New Roman" panose="02020603050405020304" pitchFamily="18" charset="0"/>
              </a:rPr>
              <a:t> </a:t>
            </a:r>
            <a:r>
              <a:rPr lang="en-US" sz="2600" dirty="0" err="1">
                <a:cs typeface="Times New Roman" panose="02020603050405020304" pitchFamily="18" charset="0"/>
              </a:rPr>
              <a:t>là</a:t>
            </a:r>
            <a:r>
              <a:rPr lang="en-US" sz="2600" dirty="0">
                <a:cs typeface="Times New Roman" panose="02020603050405020304" pitchFamily="18" charset="0"/>
              </a:rPr>
              <a:t> </a:t>
            </a:r>
            <a:r>
              <a:rPr lang="en-US" sz="2600" dirty="0" err="1">
                <a:cs typeface="Times New Roman" panose="02020603050405020304" pitchFamily="18" charset="0"/>
              </a:rPr>
              <a:t>phán</a:t>
            </a:r>
            <a:r>
              <a:rPr lang="en-US" sz="2600" dirty="0">
                <a:cs typeface="Times New Roman" panose="02020603050405020304" pitchFamily="18" charset="0"/>
              </a:rPr>
              <a:t> </a:t>
            </a:r>
            <a:r>
              <a:rPr lang="en-US" sz="2600" dirty="0" err="1">
                <a:cs typeface="Times New Roman" panose="02020603050405020304" pitchFamily="18" charset="0"/>
              </a:rPr>
              <a:t>đoán</a:t>
            </a:r>
            <a:r>
              <a:rPr lang="en-US" sz="2600" dirty="0">
                <a:cs typeface="Times New Roman" panose="02020603050405020304" pitchFamily="18" charset="0"/>
              </a:rPr>
              <a:t> </a:t>
            </a:r>
            <a:r>
              <a:rPr lang="en-US" sz="2600" dirty="0" err="1">
                <a:cs typeface="Times New Roman" panose="02020603050405020304" pitchFamily="18" charset="0"/>
              </a:rPr>
              <a:t>chứa</a:t>
            </a:r>
            <a:r>
              <a:rPr lang="en-US" sz="2600" dirty="0">
                <a:cs typeface="Times New Roman" panose="02020603050405020304" pitchFamily="18" charset="0"/>
              </a:rPr>
              <a:t> </a:t>
            </a:r>
            <a:r>
              <a:rPr lang="en-US" sz="2600" dirty="0" err="1">
                <a:cs typeface="Times New Roman" panose="02020603050405020304" pitchFamily="18" charset="0"/>
              </a:rPr>
              <a:t>hai</a:t>
            </a:r>
            <a:r>
              <a:rPr lang="en-US" sz="2600" dirty="0">
                <a:cs typeface="Times New Roman" panose="02020603050405020304" pitchFamily="18" charset="0"/>
              </a:rPr>
              <a:t> hay </a:t>
            </a:r>
            <a:r>
              <a:rPr lang="en-US" sz="2600" dirty="0" err="1">
                <a:cs typeface="Times New Roman" panose="02020603050405020304" pitchFamily="18" charset="0"/>
              </a:rPr>
              <a:t>nhiều</a:t>
            </a:r>
            <a:r>
              <a:rPr lang="en-US" sz="2600" dirty="0">
                <a:cs typeface="Times New Roman" panose="02020603050405020304" pitchFamily="18" charset="0"/>
              </a:rPr>
              <a:t> </a:t>
            </a:r>
            <a:r>
              <a:rPr lang="en-US" sz="2600" dirty="0" err="1">
                <a:cs typeface="Times New Roman" panose="02020603050405020304" pitchFamily="18" charset="0"/>
              </a:rPr>
              <a:t>phán</a:t>
            </a:r>
            <a:r>
              <a:rPr lang="en-US" sz="2600" dirty="0">
                <a:cs typeface="Times New Roman" panose="02020603050405020304" pitchFamily="18" charset="0"/>
              </a:rPr>
              <a:t> </a:t>
            </a:r>
            <a:r>
              <a:rPr lang="en-US" sz="2600" dirty="0" err="1">
                <a:cs typeface="Times New Roman" panose="02020603050405020304" pitchFamily="18" charset="0"/>
              </a:rPr>
              <a:t>đoán</a:t>
            </a:r>
            <a:r>
              <a:rPr lang="en-US" sz="2600" dirty="0">
                <a:cs typeface="Times New Roman" panose="02020603050405020304" pitchFamily="18" charset="0"/>
              </a:rPr>
              <a:t> </a:t>
            </a:r>
            <a:r>
              <a:rPr lang="en-US" sz="2600" dirty="0" err="1">
                <a:cs typeface="Times New Roman" panose="02020603050405020304" pitchFamily="18" charset="0"/>
              </a:rPr>
              <a:t>được</a:t>
            </a:r>
            <a:r>
              <a:rPr lang="en-US" sz="2600" dirty="0">
                <a:cs typeface="Times New Roman" panose="02020603050405020304" pitchFamily="18" charset="0"/>
              </a:rPr>
              <a:t> </a:t>
            </a:r>
            <a:r>
              <a:rPr lang="en-US" sz="2600" dirty="0" err="1">
                <a:cs typeface="Times New Roman" panose="02020603050405020304" pitchFamily="18" charset="0"/>
              </a:rPr>
              <a:t>nối</a:t>
            </a:r>
            <a:r>
              <a:rPr lang="en-US" sz="2600" dirty="0">
                <a:cs typeface="Times New Roman" panose="02020603050405020304" pitchFamily="18" charset="0"/>
              </a:rPr>
              <a:t> </a:t>
            </a:r>
            <a:r>
              <a:rPr lang="en-US" sz="2600" dirty="0" err="1">
                <a:cs typeface="Times New Roman" panose="02020603050405020304" pitchFamily="18" charset="0"/>
              </a:rPr>
              <a:t>với</a:t>
            </a:r>
            <a:r>
              <a:rPr lang="en-US" sz="2600" dirty="0">
                <a:cs typeface="Times New Roman" panose="02020603050405020304" pitchFamily="18" charset="0"/>
              </a:rPr>
              <a:t> </a:t>
            </a:r>
            <a:r>
              <a:rPr lang="en-US" sz="2600" dirty="0" err="1">
                <a:cs typeface="Times New Roman" panose="02020603050405020304" pitchFamily="18" charset="0"/>
              </a:rPr>
              <a:t>nhau</a:t>
            </a:r>
            <a:r>
              <a:rPr lang="en-US" sz="2600" dirty="0">
                <a:cs typeface="Times New Roman" panose="02020603050405020304" pitchFamily="18" charset="0"/>
              </a:rPr>
              <a:t> </a:t>
            </a:r>
            <a:r>
              <a:rPr lang="en-US" sz="2600" dirty="0" err="1">
                <a:cs typeface="Times New Roman" panose="02020603050405020304" pitchFamily="18" charset="0"/>
              </a:rPr>
              <a:t>bằng</a:t>
            </a:r>
            <a:r>
              <a:rPr lang="en-US" sz="2600" dirty="0">
                <a:cs typeface="Times New Roman" panose="02020603050405020304" pitchFamily="18" charset="0"/>
              </a:rPr>
              <a:t> </a:t>
            </a:r>
            <a:r>
              <a:rPr lang="en-US" sz="2600" dirty="0" err="1">
                <a:cs typeface="Times New Roman" panose="02020603050405020304" pitchFamily="18" charset="0"/>
              </a:rPr>
              <a:t>từ</a:t>
            </a:r>
            <a:r>
              <a:rPr lang="en-US" sz="2600" dirty="0">
                <a:cs typeface="Times New Roman" panose="02020603050405020304" pitchFamily="18" charset="0"/>
              </a:rPr>
              <a:t> “</a:t>
            </a:r>
            <a:r>
              <a:rPr lang="en-US" sz="2600" dirty="0" err="1">
                <a:solidFill>
                  <a:srgbClr val="FF0000"/>
                </a:solidFill>
                <a:cs typeface="Times New Roman" panose="02020603050405020304" pitchFamily="18" charset="0"/>
              </a:rPr>
              <a:t>và</a:t>
            </a:r>
            <a:r>
              <a:rPr lang="en-US" sz="2600" dirty="0">
                <a:cs typeface="Times New Roman" panose="02020603050405020304" pitchFamily="18" charset="0"/>
              </a:rPr>
              <a:t>”</a:t>
            </a:r>
          </a:p>
        </p:txBody>
      </p:sp>
      <p:graphicFrame>
        <p:nvGraphicFramePr>
          <p:cNvPr id="6" name="Table 5">
            <a:extLst>
              <a:ext uri="{FF2B5EF4-FFF2-40B4-BE49-F238E27FC236}">
                <a16:creationId xmlns:a16="http://schemas.microsoft.com/office/drawing/2014/main" id="{364D5B64-D504-1645-8FEE-3D64C1C31FC2}"/>
              </a:ext>
            </a:extLst>
          </p:cNvPr>
          <p:cNvGraphicFramePr>
            <a:graphicFrameLocks noGrp="1"/>
          </p:cNvGraphicFramePr>
          <p:nvPr/>
        </p:nvGraphicFramePr>
        <p:xfrm>
          <a:off x="8045647" y="2808568"/>
          <a:ext cx="3124200" cy="2438400"/>
        </p:xfrm>
        <a:graphic>
          <a:graphicData uri="http://schemas.openxmlformats.org/drawingml/2006/table">
            <a:tbl>
              <a:tblPr firstRow="1" bandRow="1">
                <a:tableStyleId>{5940675A-B579-460E-94D1-54222C63F5DA}</a:tableStyleId>
              </a:tblPr>
              <a:tblGrid>
                <a:gridCol w="829491">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456509">
                  <a:extLst>
                    <a:ext uri="{9D8B030D-6E8A-4147-A177-3AD203B41FA5}">
                      <a16:colId xmlns:a16="http://schemas.microsoft.com/office/drawing/2014/main" val="20002"/>
                    </a:ext>
                  </a:extLst>
                </a:gridCol>
              </a:tblGrid>
              <a:tr h="370840">
                <a:tc>
                  <a:txBody>
                    <a:bodyPr/>
                    <a:lstStyle/>
                    <a:p>
                      <a:pPr algn="ctr"/>
                      <a:r>
                        <a:rPr lang="en-US" sz="2600" b="1">
                          <a:solidFill>
                            <a:srgbClr val="0000CC"/>
                          </a:solidFill>
                          <a:latin typeface="+mn-lt"/>
                          <a:cs typeface="Times New Roman" panose="02020603050405020304" pitchFamily="18" charset="0"/>
                        </a:rPr>
                        <a:t>P</a:t>
                      </a:r>
                      <a:endParaRPr lang="en-US" sz="2600" b="1" dirty="0">
                        <a:solidFill>
                          <a:srgbClr val="0000CC"/>
                        </a:solidFill>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b="1">
                          <a:solidFill>
                            <a:srgbClr val="0000CC"/>
                          </a:solidFill>
                          <a:latin typeface="+mn-lt"/>
                          <a:cs typeface="Times New Roman" panose="02020603050405020304" pitchFamily="18" charset="0"/>
                        </a:rPr>
                        <a:t>Q</a:t>
                      </a:r>
                      <a:endParaRPr lang="en-US" sz="2600" b="1" dirty="0">
                        <a:solidFill>
                          <a:srgbClr val="0000CC"/>
                        </a:solidFill>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b="1">
                          <a:solidFill>
                            <a:srgbClr val="0000CC"/>
                          </a:solidFill>
                          <a:latin typeface="+mn-lt"/>
                          <a:cs typeface="Times New Roman" panose="02020603050405020304" pitchFamily="18" charset="0"/>
                        </a:rPr>
                        <a:t>P &amp; Q</a:t>
                      </a:r>
                      <a:endParaRPr lang="en-US" sz="2600" b="1" dirty="0">
                        <a:solidFill>
                          <a:srgbClr val="0000CC"/>
                        </a:solidFill>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sz="2600" b="1" dirty="0">
                          <a:solidFill>
                            <a:srgbClr val="C000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b="1" dirty="0">
                          <a:solidFill>
                            <a:srgbClr val="C000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b="1" dirty="0">
                          <a:solidFill>
                            <a:srgbClr val="C000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US" sz="2600" dirty="0">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US" sz="2600" dirty="0">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r>
                        <a:rPr lang="en-US" sz="2600" dirty="0">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7" name="Rectangle 6">
            <a:extLst>
              <a:ext uri="{FF2B5EF4-FFF2-40B4-BE49-F238E27FC236}">
                <a16:creationId xmlns:a16="http://schemas.microsoft.com/office/drawing/2014/main" id="{F104C216-EFDF-DE43-B5A3-55DD3EE7BCDE}"/>
              </a:ext>
            </a:extLst>
          </p:cNvPr>
          <p:cNvSpPr/>
          <p:nvPr/>
        </p:nvSpPr>
        <p:spPr>
          <a:xfrm>
            <a:off x="8856557" y="5462784"/>
            <a:ext cx="1951175" cy="492443"/>
          </a:xfrm>
          <a:prstGeom prst="rect">
            <a:avLst/>
          </a:prstGeom>
        </p:spPr>
        <p:txBody>
          <a:bodyPr wrap="none">
            <a:spAutoFit/>
          </a:bodyPr>
          <a:lstStyle/>
          <a:p>
            <a:r>
              <a:rPr lang="en-US" sz="2600" i="1" dirty="0" err="1">
                <a:solidFill>
                  <a:srgbClr val="663300"/>
                </a:solidFill>
              </a:rPr>
              <a:t>Bảng</a:t>
            </a:r>
            <a:r>
              <a:rPr lang="en-US" sz="2600" i="1" dirty="0">
                <a:solidFill>
                  <a:srgbClr val="663300"/>
                </a:solidFill>
              </a:rPr>
              <a:t> </a:t>
            </a:r>
            <a:r>
              <a:rPr lang="en-US" sz="2600" i="1" dirty="0" err="1">
                <a:solidFill>
                  <a:srgbClr val="663300"/>
                </a:solidFill>
              </a:rPr>
              <a:t>chân</a:t>
            </a:r>
            <a:r>
              <a:rPr lang="en-US" sz="2600" i="1" dirty="0">
                <a:solidFill>
                  <a:srgbClr val="663300"/>
                </a:solidFill>
              </a:rPr>
              <a:t> </a:t>
            </a:r>
            <a:r>
              <a:rPr lang="en-US" sz="2600" i="1" dirty="0" err="1">
                <a:solidFill>
                  <a:srgbClr val="663300"/>
                </a:solidFill>
              </a:rPr>
              <a:t>lý</a:t>
            </a:r>
            <a:endParaRPr lang="en-US" sz="2600" i="1" dirty="0">
              <a:solidFill>
                <a:srgbClr val="663300"/>
              </a:solidFill>
            </a:endParaRPr>
          </a:p>
        </p:txBody>
      </p:sp>
      <p:sp>
        <p:nvSpPr>
          <p:cNvPr id="8" name="Rectangle 7">
            <a:extLst>
              <a:ext uri="{FF2B5EF4-FFF2-40B4-BE49-F238E27FC236}">
                <a16:creationId xmlns:a16="http://schemas.microsoft.com/office/drawing/2014/main" id="{AFBEFC64-8CE4-CD48-B3F7-EFE23AB5C4C4}"/>
              </a:ext>
            </a:extLst>
          </p:cNvPr>
          <p:cNvSpPr/>
          <p:nvPr/>
        </p:nvSpPr>
        <p:spPr>
          <a:xfrm>
            <a:off x="7554700" y="902773"/>
            <a:ext cx="3289683" cy="1323439"/>
          </a:xfrm>
          <a:prstGeom prst="rect">
            <a:avLst/>
          </a:prstGeom>
        </p:spPr>
        <p:txBody>
          <a:bodyPr wrap="none">
            <a:spAutoFit/>
          </a:bodyPr>
          <a:lstStyle/>
          <a:p>
            <a:r>
              <a:rPr lang="en-US" sz="8000" b="1" dirty="0"/>
              <a:t>P </a:t>
            </a:r>
            <a:r>
              <a:rPr lang="en-US" sz="8000" b="1" dirty="0">
                <a:ea typeface="Tahoma" panose="020B0604030504040204" pitchFamily="34" charset="0"/>
                <a:cs typeface="Tahoma" panose="020B0604030504040204" pitchFamily="34" charset="0"/>
              </a:rPr>
              <a:t>&amp;</a:t>
            </a:r>
            <a:r>
              <a:rPr lang="en-US" sz="8000" b="1" dirty="0"/>
              <a:t> Q </a:t>
            </a:r>
            <a:endParaRPr lang="vi-VN" sz="8000" b="1" dirty="0"/>
          </a:p>
        </p:txBody>
      </p:sp>
      <p:cxnSp>
        <p:nvCxnSpPr>
          <p:cNvPr id="3" name="Straight Connector 2">
            <a:extLst>
              <a:ext uri="{FF2B5EF4-FFF2-40B4-BE49-F238E27FC236}">
                <a16:creationId xmlns:a16="http://schemas.microsoft.com/office/drawing/2014/main" id="{0967BAD9-D4F0-8C48-A29F-A5CB664C7C90}"/>
              </a:ext>
            </a:extLst>
          </p:cNvPr>
          <p:cNvCxnSpPr/>
          <p:nvPr/>
        </p:nvCxnSpPr>
        <p:spPr>
          <a:xfrm>
            <a:off x="9717437" y="2808568"/>
            <a:ext cx="0" cy="24384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5B8F7F00-2AF6-CC48-874A-8A691A8E23CB}"/>
              </a:ext>
            </a:extLst>
          </p:cNvPr>
          <p:cNvCxnSpPr/>
          <p:nvPr/>
        </p:nvCxnSpPr>
        <p:spPr>
          <a:xfrm>
            <a:off x="8307091" y="3303097"/>
            <a:ext cx="2712204" cy="0"/>
          </a:xfrm>
          <a:prstGeom prst="line">
            <a:avLst/>
          </a:prstGeom>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1464D491-407B-AD4B-9B01-1DC0A8CB195B}"/>
              </a:ext>
            </a:extLst>
          </p:cNvPr>
          <p:cNvSpPr/>
          <p:nvPr/>
        </p:nvSpPr>
        <p:spPr>
          <a:xfrm>
            <a:off x="906652" y="2808568"/>
            <a:ext cx="5686586" cy="892552"/>
          </a:xfrm>
          <a:prstGeom prst="rect">
            <a:avLst/>
          </a:prstGeom>
        </p:spPr>
        <p:txBody>
          <a:bodyPr wrap="square">
            <a:spAutoFit/>
          </a:bodyPr>
          <a:lstStyle/>
          <a:p>
            <a:r>
              <a:rPr lang="vi-VN" sz="2600" dirty="0">
                <a:latin typeface="Plantagenet Cherokee" panose="02020000000000000000" pitchFamily="18" charset="-79"/>
                <a:cs typeface="Plantagenet Cherokee" panose="02020000000000000000" pitchFamily="18" charset="-79"/>
              </a:rPr>
              <a:t>“Trứng ở trong tủ lạnh </a:t>
            </a:r>
            <a:r>
              <a:rPr lang="vi-VN" sz="2600" dirty="0">
                <a:solidFill>
                  <a:srgbClr val="2B4DFE"/>
                </a:solidFill>
                <a:latin typeface="Plantagenet Cherokee" panose="02020000000000000000" pitchFamily="18" charset="-79"/>
                <a:cs typeface="Plantagenet Cherokee" panose="02020000000000000000" pitchFamily="18" charset="-79"/>
              </a:rPr>
              <a:t>và</a:t>
            </a:r>
            <a:r>
              <a:rPr lang="vi-VN" sz="2600" b="1" dirty="0">
                <a:solidFill>
                  <a:srgbClr val="2B4DFE"/>
                </a:solidFill>
                <a:latin typeface="Plantagenet Cherokee" panose="02020000000000000000" pitchFamily="18" charset="-79"/>
                <a:cs typeface="Plantagenet Cherokee" panose="02020000000000000000" pitchFamily="18" charset="-79"/>
              </a:rPr>
              <a:t> </a:t>
            </a:r>
            <a:r>
              <a:rPr lang="vi-VN" sz="2600" dirty="0">
                <a:latin typeface="Plantagenet Cherokee" panose="02020000000000000000" pitchFamily="18" charset="-79"/>
                <a:cs typeface="Plantagenet Cherokee" panose="02020000000000000000" pitchFamily="18" charset="-79"/>
              </a:rPr>
              <a:t>sữa ở trong tủ lạnh.”</a:t>
            </a:r>
          </a:p>
        </p:txBody>
      </p:sp>
      <p:sp>
        <p:nvSpPr>
          <p:cNvPr id="14" name="Rectangle 13">
            <a:extLst>
              <a:ext uri="{FF2B5EF4-FFF2-40B4-BE49-F238E27FC236}">
                <a16:creationId xmlns:a16="http://schemas.microsoft.com/office/drawing/2014/main" id="{ACB63DF8-8B3E-124D-A936-CC582D9A7E1C}"/>
              </a:ext>
            </a:extLst>
          </p:cNvPr>
          <p:cNvSpPr/>
          <p:nvPr/>
        </p:nvSpPr>
        <p:spPr>
          <a:xfrm>
            <a:off x="1403890" y="3940887"/>
            <a:ext cx="4438971" cy="492443"/>
          </a:xfrm>
          <a:prstGeom prst="rect">
            <a:avLst/>
          </a:prstGeom>
        </p:spPr>
        <p:txBody>
          <a:bodyPr wrap="square">
            <a:spAutoFit/>
          </a:bodyPr>
          <a:lstStyle/>
          <a:p>
            <a:r>
              <a:rPr lang="vi-VN" sz="2600" b="1" dirty="0">
                <a:latin typeface="Plantagenet Cherokee" panose="02020000000000000000" pitchFamily="18" charset="-79"/>
                <a:cs typeface="Plantagenet Cherokee" panose="02020000000000000000" pitchFamily="18" charset="-79"/>
              </a:rPr>
              <a:t>P</a:t>
            </a:r>
            <a:r>
              <a:rPr lang="vi-VN" sz="2600" dirty="0">
                <a:latin typeface="Plantagenet Cherokee" panose="02020000000000000000" pitchFamily="18" charset="-79"/>
                <a:cs typeface="Plantagenet Cherokee" panose="02020000000000000000" pitchFamily="18" charset="-79"/>
              </a:rPr>
              <a:t> = Trứng ở trong tủ lạnh.</a:t>
            </a:r>
          </a:p>
        </p:txBody>
      </p:sp>
      <p:sp>
        <p:nvSpPr>
          <p:cNvPr id="15" name="Rectangle 14">
            <a:extLst>
              <a:ext uri="{FF2B5EF4-FFF2-40B4-BE49-F238E27FC236}">
                <a16:creationId xmlns:a16="http://schemas.microsoft.com/office/drawing/2014/main" id="{181F3071-9302-7E42-BD64-4F0D6AA851B7}"/>
              </a:ext>
            </a:extLst>
          </p:cNvPr>
          <p:cNvSpPr/>
          <p:nvPr/>
        </p:nvSpPr>
        <p:spPr>
          <a:xfrm>
            <a:off x="1403890" y="4625539"/>
            <a:ext cx="4190998" cy="492443"/>
          </a:xfrm>
          <a:prstGeom prst="rect">
            <a:avLst/>
          </a:prstGeom>
        </p:spPr>
        <p:txBody>
          <a:bodyPr wrap="square">
            <a:spAutoFit/>
          </a:bodyPr>
          <a:lstStyle/>
          <a:p>
            <a:r>
              <a:rPr lang="vi-VN" sz="2600" b="1" dirty="0">
                <a:latin typeface="Plantagenet Cherokee" panose="02020000000000000000" pitchFamily="18" charset="-79"/>
                <a:cs typeface="Plantagenet Cherokee" panose="02020000000000000000" pitchFamily="18" charset="-79"/>
              </a:rPr>
              <a:t>Q</a:t>
            </a:r>
            <a:r>
              <a:rPr lang="vi-VN" sz="2600" dirty="0">
                <a:latin typeface="Plantagenet Cherokee" panose="02020000000000000000" pitchFamily="18" charset="-79"/>
                <a:cs typeface="Plantagenet Cherokee" panose="02020000000000000000" pitchFamily="18" charset="-79"/>
              </a:rPr>
              <a:t> = Sữa ở trong tủ lạnh.</a:t>
            </a:r>
          </a:p>
        </p:txBody>
      </p:sp>
      <p:sp>
        <p:nvSpPr>
          <p:cNvPr id="17" name="Rectangle 16">
            <a:extLst>
              <a:ext uri="{FF2B5EF4-FFF2-40B4-BE49-F238E27FC236}">
                <a16:creationId xmlns:a16="http://schemas.microsoft.com/office/drawing/2014/main" id="{1C112B20-B67D-C947-B54A-F03CA6A0493D}"/>
              </a:ext>
            </a:extLst>
          </p:cNvPr>
          <p:cNvSpPr/>
          <p:nvPr/>
        </p:nvSpPr>
        <p:spPr>
          <a:xfrm>
            <a:off x="1101207" y="5462784"/>
            <a:ext cx="5995261" cy="892552"/>
          </a:xfrm>
          <a:prstGeom prst="rect">
            <a:avLst/>
          </a:prstGeom>
        </p:spPr>
        <p:txBody>
          <a:bodyPr wrap="square">
            <a:spAutoFit/>
          </a:bodyPr>
          <a:lstStyle/>
          <a:p>
            <a:r>
              <a:rPr lang="vi-VN" sz="2600" i="1" dirty="0">
                <a:latin typeface="Times New Roman" panose="02020603050405020304" pitchFamily="18" charset="0"/>
                <a:ea typeface="Palatino" pitchFamily="2" charset="77"/>
                <a:cs typeface="Times New Roman" panose="02020603050405020304" pitchFamily="18" charset="0"/>
              </a:rPr>
              <a:t>Phán đoán liên kết chỉ đúng khi cả hai phán đoán thành phần đều đúng.</a:t>
            </a:r>
          </a:p>
        </p:txBody>
      </p:sp>
    </p:spTree>
    <p:extLst>
      <p:ext uri="{BB962C8B-B14F-4D97-AF65-F5344CB8AC3E}">
        <p14:creationId xmlns:p14="http://schemas.microsoft.com/office/powerpoint/2010/main" val="345590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BB095-D13F-E041-988C-8332D8369F38}"/>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NHẬN DIỆN PHÁN ĐOÁN MỆNH ĐỀ</a:t>
            </a:r>
          </a:p>
        </p:txBody>
      </p:sp>
      <p:sp>
        <p:nvSpPr>
          <p:cNvPr id="5" name="Rectangle 4">
            <a:extLst>
              <a:ext uri="{FF2B5EF4-FFF2-40B4-BE49-F238E27FC236}">
                <a16:creationId xmlns:a16="http://schemas.microsoft.com/office/drawing/2014/main" id="{2451052D-0556-424D-B6D4-590637450669}"/>
              </a:ext>
            </a:extLst>
          </p:cNvPr>
          <p:cNvSpPr/>
          <p:nvPr/>
        </p:nvSpPr>
        <p:spPr>
          <a:xfrm>
            <a:off x="769258" y="841833"/>
            <a:ext cx="6700926" cy="1292662"/>
          </a:xfrm>
          <a:prstGeom prst="rect">
            <a:avLst/>
          </a:prstGeom>
        </p:spPr>
        <p:txBody>
          <a:bodyPr wrap="square">
            <a:spAutoFit/>
          </a:bodyPr>
          <a:lstStyle/>
          <a:p>
            <a:r>
              <a:rPr lang="en-US" sz="2600" dirty="0">
                <a:cs typeface="Times New Roman" panose="02020603050405020304" pitchFamily="18" charset="0"/>
              </a:rPr>
              <a:t>2. </a:t>
            </a:r>
            <a:r>
              <a:rPr lang="en-US" sz="2600" b="1" dirty="0" err="1">
                <a:cs typeface="Times New Roman" panose="02020603050405020304" pitchFamily="18" charset="0"/>
              </a:rPr>
              <a:t>Phán</a:t>
            </a:r>
            <a:r>
              <a:rPr lang="en-US" sz="2600" b="1" dirty="0">
                <a:cs typeface="Times New Roman" panose="02020603050405020304" pitchFamily="18" charset="0"/>
              </a:rPr>
              <a:t> </a:t>
            </a:r>
            <a:r>
              <a:rPr lang="en-US" sz="2600" b="1" dirty="0" err="1">
                <a:cs typeface="Times New Roman" panose="02020603050405020304" pitchFamily="18" charset="0"/>
              </a:rPr>
              <a:t>đoán</a:t>
            </a:r>
            <a:r>
              <a:rPr lang="en-US" sz="2600" b="1" dirty="0">
                <a:cs typeface="Times New Roman" panose="02020603050405020304" pitchFamily="18" charset="0"/>
              </a:rPr>
              <a:t> </a:t>
            </a:r>
            <a:r>
              <a:rPr lang="en-US" sz="2600" b="1" dirty="0" err="1">
                <a:cs typeface="Times New Roman" panose="02020603050405020304" pitchFamily="18" charset="0"/>
              </a:rPr>
              <a:t>tuyển</a:t>
            </a:r>
            <a:r>
              <a:rPr lang="en-US" sz="2600" dirty="0">
                <a:cs typeface="Times New Roman" panose="02020603050405020304" pitchFamily="18" charset="0"/>
              </a:rPr>
              <a:t> </a:t>
            </a:r>
            <a:r>
              <a:rPr lang="en-US" sz="2600" dirty="0" err="1">
                <a:cs typeface="Times New Roman" panose="02020603050405020304" pitchFamily="18" charset="0"/>
              </a:rPr>
              <a:t>là</a:t>
            </a:r>
            <a:r>
              <a:rPr lang="en-US" sz="2600" dirty="0">
                <a:cs typeface="Times New Roman" panose="02020603050405020304" pitchFamily="18" charset="0"/>
              </a:rPr>
              <a:t> </a:t>
            </a:r>
            <a:r>
              <a:rPr lang="en-US" sz="2600" dirty="0" err="1">
                <a:cs typeface="Times New Roman" panose="02020603050405020304" pitchFamily="18" charset="0"/>
              </a:rPr>
              <a:t>phán</a:t>
            </a:r>
            <a:r>
              <a:rPr lang="en-US" sz="2600" dirty="0">
                <a:cs typeface="Times New Roman" panose="02020603050405020304" pitchFamily="18" charset="0"/>
              </a:rPr>
              <a:t> </a:t>
            </a:r>
            <a:r>
              <a:rPr lang="en-US" sz="2600" dirty="0" err="1">
                <a:cs typeface="Times New Roman" panose="02020603050405020304" pitchFamily="18" charset="0"/>
              </a:rPr>
              <a:t>đoán</a:t>
            </a:r>
            <a:r>
              <a:rPr lang="en-US" sz="2600" dirty="0">
                <a:cs typeface="Times New Roman" panose="02020603050405020304" pitchFamily="18" charset="0"/>
              </a:rPr>
              <a:t> </a:t>
            </a:r>
            <a:r>
              <a:rPr lang="en-US" sz="2600" dirty="0" err="1">
                <a:cs typeface="Times New Roman" panose="02020603050405020304" pitchFamily="18" charset="0"/>
              </a:rPr>
              <a:t>chứa</a:t>
            </a:r>
            <a:r>
              <a:rPr lang="en-US" sz="2600" dirty="0">
                <a:cs typeface="Times New Roman" panose="02020603050405020304" pitchFamily="18" charset="0"/>
              </a:rPr>
              <a:t> </a:t>
            </a:r>
            <a:r>
              <a:rPr lang="en-US" sz="2600" dirty="0" err="1">
                <a:cs typeface="Times New Roman" panose="02020603050405020304" pitchFamily="18" charset="0"/>
              </a:rPr>
              <a:t>hai</a:t>
            </a:r>
            <a:r>
              <a:rPr lang="en-US" sz="2600" dirty="0">
                <a:cs typeface="Times New Roman" panose="02020603050405020304" pitchFamily="18" charset="0"/>
              </a:rPr>
              <a:t> hay </a:t>
            </a:r>
            <a:r>
              <a:rPr lang="en-US" sz="2600" dirty="0" err="1">
                <a:cs typeface="Times New Roman" panose="02020603050405020304" pitchFamily="18" charset="0"/>
              </a:rPr>
              <a:t>nhiều</a:t>
            </a:r>
            <a:r>
              <a:rPr lang="en-US" sz="2600" dirty="0">
                <a:cs typeface="Times New Roman" panose="02020603050405020304" pitchFamily="18" charset="0"/>
              </a:rPr>
              <a:t> </a:t>
            </a:r>
            <a:r>
              <a:rPr lang="en-US" sz="2600" dirty="0" err="1">
                <a:cs typeface="Times New Roman" panose="02020603050405020304" pitchFamily="18" charset="0"/>
              </a:rPr>
              <a:t>phán</a:t>
            </a:r>
            <a:r>
              <a:rPr lang="en-US" sz="2600" dirty="0">
                <a:cs typeface="Times New Roman" panose="02020603050405020304" pitchFamily="18" charset="0"/>
              </a:rPr>
              <a:t> </a:t>
            </a:r>
            <a:r>
              <a:rPr lang="en-US" sz="2600" dirty="0" err="1">
                <a:cs typeface="Times New Roman" panose="02020603050405020304" pitchFamily="18" charset="0"/>
              </a:rPr>
              <a:t>đoán</a:t>
            </a:r>
            <a:r>
              <a:rPr lang="en-US" sz="2600" dirty="0">
                <a:cs typeface="Times New Roman" panose="02020603050405020304" pitchFamily="18" charset="0"/>
              </a:rPr>
              <a:t> </a:t>
            </a:r>
            <a:r>
              <a:rPr lang="en-US" sz="2600" dirty="0" err="1">
                <a:cs typeface="Times New Roman" panose="02020603050405020304" pitchFamily="18" charset="0"/>
              </a:rPr>
              <a:t>được</a:t>
            </a:r>
            <a:r>
              <a:rPr lang="en-US" sz="2600" dirty="0">
                <a:cs typeface="Times New Roman" panose="02020603050405020304" pitchFamily="18" charset="0"/>
              </a:rPr>
              <a:t> </a:t>
            </a:r>
            <a:r>
              <a:rPr lang="en-US" sz="2600" dirty="0" err="1">
                <a:cs typeface="Times New Roman" panose="02020603050405020304" pitchFamily="18" charset="0"/>
              </a:rPr>
              <a:t>nối</a:t>
            </a:r>
            <a:r>
              <a:rPr lang="en-US" sz="2600" dirty="0">
                <a:cs typeface="Times New Roman" panose="02020603050405020304" pitchFamily="18" charset="0"/>
              </a:rPr>
              <a:t> </a:t>
            </a:r>
            <a:r>
              <a:rPr lang="en-US" sz="2600" dirty="0" err="1">
                <a:cs typeface="Times New Roman" panose="02020603050405020304" pitchFamily="18" charset="0"/>
              </a:rPr>
              <a:t>nhau</a:t>
            </a:r>
            <a:r>
              <a:rPr lang="en-US" sz="2600" dirty="0">
                <a:cs typeface="Times New Roman" panose="02020603050405020304" pitchFamily="18" charset="0"/>
              </a:rPr>
              <a:t> </a:t>
            </a:r>
            <a:r>
              <a:rPr lang="en-US" sz="2600" dirty="0" err="1">
                <a:cs typeface="Times New Roman" panose="02020603050405020304" pitchFamily="18" charset="0"/>
              </a:rPr>
              <a:t>bằng</a:t>
            </a:r>
            <a:r>
              <a:rPr lang="en-US" sz="2600" dirty="0">
                <a:cs typeface="Times New Roman" panose="02020603050405020304" pitchFamily="18" charset="0"/>
              </a:rPr>
              <a:t> </a:t>
            </a:r>
            <a:r>
              <a:rPr lang="en-US" sz="2600" dirty="0" err="1">
                <a:cs typeface="Times New Roman" panose="02020603050405020304" pitchFamily="18" charset="0"/>
              </a:rPr>
              <a:t>tác</a:t>
            </a:r>
            <a:r>
              <a:rPr lang="en-US" sz="2600" dirty="0">
                <a:cs typeface="Times New Roman" panose="02020603050405020304" pitchFamily="18" charset="0"/>
              </a:rPr>
              <a:t> </a:t>
            </a:r>
            <a:r>
              <a:rPr lang="en-US" sz="2600" dirty="0" err="1">
                <a:cs typeface="Times New Roman" panose="02020603050405020304" pitchFamily="18" charset="0"/>
              </a:rPr>
              <a:t>tử</a:t>
            </a:r>
            <a:r>
              <a:rPr lang="en-US" sz="2600" dirty="0">
                <a:cs typeface="Times New Roman" panose="02020603050405020304" pitchFamily="18" charset="0"/>
              </a:rPr>
              <a:t> “</a:t>
            </a:r>
            <a:r>
              <a:rPr lang="en-US" sz="2600" dirty="0" err="1">
                <a:solidFill>
                  <a:srgbClr val="FF0000"/>
                </a:solidFill>
                <a:cs typeface="Times New Roman" panose="02020603050405020304" pitchFamily="18" charset="0"/>
              </a:rPr>
              <a:t>hoặc</a:t>
            </a:r>
            <a:r>
              <a:rPr lang="en-US" sz="2600" dirty="0">
                <a:solidFill>
                  <a:srgbClr val="FF0000"/>
                </a:solidFill>
                <a:cs typeface="Times New Roman" panose="02020603050405020304" pitchFamily="18" charset="0"/>
              </a:rPr>
              <a:t>/hay</a:t>
            </a:r>
            <a:r>
              <a:rPr lang="en-US" sz="2600" dirty="0">
                <a:cs typeface="Times New Roman" panose="02020603050405020304" pitchFamily="18" charset="0"/>
              </a:rPr>
              <a:t>”</a:t>
            </a:r>
          </a:p>
        </p:txBody>
      </p:sp>
      <p:graphicFrame>
        <p:nvGraphicFramePr>
          <p:cNvPr id="6" name="Table 5">
            <a:extLst>
              <a:ext uri="{FF2B5EF4-FFF2-40B4-BE49-F238E27FC236}">
                <a16:creationId xmlns:a16="http://schemas.microsoft.com/office/drawing/2014/main" id="{410C09DF-57BF-7243-9A7A-7E86B9138503}"/>
              </a:ext>
            </a:extLst>
          </p:cNvPr>
          <p:cNvGraphicFramePr>
            <a:graphicFrameLocks noGrp="1"/>
          </p:cNvGraphicFramePr>
          <p:nvPr/>
        </p:nvGraphicFramePr>
        <p:xfrm>
          <a:off x="1715084" y="3039318"/>
          <a:ext cx="3352800" cy="2438400"/>
        </p:xfrm>
        <a:graphic>
          <a:graphicData uri="http://schemas.openxmlformats.org/drawingml/2006/table">
            <a:tbl>
              <a:tblPr firstRow="1" bandRow="1">
                <a:tableStyleId>{5940675A-B579-460E-94D1-54222C63F5DA}</a:tableStyleId>
              </a:tblPr>
              <a:tblGrid>
                <a:gridCol w="846255">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668345">
                  <a:extLst>
                    <a:ext uri="{9D8B030D-6E8A-4147-A177-3AD203B41FA5}">
                      <a16:colId xmlns:a16="http://schemas.microsoft.com/office/drawing/2014/main" val="20002"/>
                    </a:ext>
                  </a:extLst>
                </a:gridCol>
              </a:tblGrid>
              <a:tr h="370840">
                <a:tc>
                  <a:txBody>
                    <a:bodyPr/>
                    <a:lstStyle/>
                    <a:p>
                      <a:pPr algn="ctr"/>
                      <a:r>
                        <a:rPr lang="en-US" sz="2600" b="1" dirty="0">
                          <a:solidFill>
                            <a:schemeClr val="tx1"/>
                          </a:solidFill>
                          <a:latin typeface="+mn-lt"/>
                          <a:ea typeface="Tahoma" panose="020B0604030504040204" pitchFamily="34" charset="0"/>
                          <a:cs typeface="Tahoma" panose="020B0604030504040204" pitchFamily="34" charset="0"/>
                        </a:rPr>
                        <a:t>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b="1">
                          <a:solidFill>
                            <a:schemeClr val="tx1"/>
                          </a:solidFill>
                          <a:latin typeface="+mn-lt"/>
                          <a:ea typeface="Tahoma" panose="020B0604030504040204" pitchFamily="34" charset="0"/>
                          <a:cs typeface="Tahoma" panose="020B0604030504040204" pitchFamily="34" charset="0"/>
                        </a:rPr>
                        <a:t>Q</a:t>
                      </a:r>
                      <a:endParaRPr lang="en-US" sz="2600" b="1" dirty="0">
                        <a:solidFill>
                          <a:schemeClr val="tx1"/>
                        </a:solidFill>
                        <a:latin typeface="+mn-lt"/>
                        <a:ea typeface="Tahoma" panose="020B0604030504040204" pitchFamily="34" charset="0"/>
                        <a:cs typeface="Tahom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b="1" dirty="0">
                          <a:solidFill>
                            <a:schemeClr val="tx1"/>
                          </a:solidFill>
                          <a:latin typeface="+mn-lt"/>
                          <a:ea typeface="Tahoma" panose="020B0604030504040204" pitchFamily="34" charset="0"/>
                          <a:cs typeface="Tahoma" panose="020B0604030504040204" pitchFamily="34" charset="0"/>
                        </a:rPr>
                        <a:t>P ˅ Q</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sz="2600" dirty="0">
                          <a:latin typeface="+mn-lt"/>
                          <a:ea typeface="Tahoma" panose="020B0604030504040204" pitchFamily="34" charset="0"/>
                          <a:cs typeface="Tahoma" panose="020B0604030504040204" pitchFamily="34"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ea typeface="Tahoma" panose="020B0604030504040204" pitchFamily="34" charset="0"/>
                          <a:cs typeface="Tahoma" panose="020B0604030504040204" pitchFamily="34"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ea typeface="Tahoma" panose="020B0604030504040204" pitchFamily="34" charset="0"/>
                          <a:cs typeface="Tahoma" panose="020B0604030504040204" pitchFamily="34"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US" sz="2600" dirty="0">
                          <a:latin typeface="+mn-lt"/>
                          <a:ea typeface="Tahoma" panose="020B0604030504040204" pitchFamily="34" charset="0"/>
                          <a:cs typeface="Tahoma" panose="020B0604030504040204" pitchFamily="34"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ea typeface="Tahoma" panose="020B0604030504040204" pitchFamily="34" charset="0"/>
                          <a:cs typeface="Tahoma" panose="020B0604030504040204" pitchFamily="34"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ea typeface="Tahoma" panose="020B0604030504040204" pitchFamily="34" charset="0"/>
                          <a:cs typeface="Tahoma" panose="020B0604030504040204" pitchFamily="34"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US" sz="2600" dirty="0">
                          <a:latin typeface="+mn-lt"/>
                          <a:ea typeface="Tahoma" panose="020B0604030504040204" pitchFamily="34" charset="0"/>
                          <a:cs typeface="Tahoma" panose="020B0604030504040204" pitchFamily="34"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ea typeface="Tahoma" panose="020B0604030504040204" pitchFamily="34" charset="0"/>
                          <a:cs typeface="Tahoma" panose="020B0604030504040204" pitchFamily="34"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ea typeface="Tahoma" panose="020B0604030504040204" pitchFamily="34" charset="0"/>
                          <a:cs typeface="Tahoma" panose="020B0604030504040204" pitchFamily="34"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r>
                        <a:rPr lang="en-US" sz="2600" dirty="0">
                          <a:latin typeface="+mn-lt"/>
                          <a:ea typeface="Tahoma" panose="020B0604030504040204" pitchFamily="34" charset="0"/>
                          <a:cs typeface="Tahoma" panose="020B0604030504040204" pitchFamily="34"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ea typeface="Tahoma" panose="020B0604030504040204" pitchFamily="34" charset="0"/>
                          <a:cs typeface="Tahoma" panose="020B0604030504040204" pitchFamily="34"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ea typeface="Tahoma" panose="020B0604030504040204" pitchFamily="34" charset="0"/>
                          <a:cs typeface="Tahoma" panose="020B0604030504040204" pitchFamily="34"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7" name="Table 6">
            <a:extLst>
              <a:ext uri="{FF2B5EF4-FFF2-40B4-BE49-F238E27FC236}">
                <a16:creationId xmlns:a16="http://schemas.microsoft.com/office/drawing/2014/main" id="{13ADFC33-CB85-A148-87A4-CE74995B8A61}"/>
              </a:ext>
            </a:extLst>
          </p:cNvPr>
          <p:cNvGraphicFramePr>
            <a:graphicFrameLocks noGrp="1"/>
          </p:cNvGraphicFramePr>
          <p:nvPr/>
        </p:nvGraphicFramePr>
        <p:xfrm>
          <a:off x="7232524" y="3039316"/>
          <a:ext cx="3352800" cy="243840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370840">
                <a:tc>
                  <a:txBody>
                    <a:bodyPr/>
                    <a:lstStyle/>
                    <a:p>
                      <a:pPr algn="ctr"/>
                      <a:r>
                        <a:rPr lang="en-US" sz="2600" b="1" dirty="0">
                          <a:solidFill>
                            <a:schemeClr val="accent4">
                              <a:lumMod val="75000"/>
                            </a:schemeClr>
                          </a:solidFill>
                          <a:latin typeface="+mn-lt"/>
                          <a:cs typeface="Times New Roman" panose="02020603050405020304" pitchFamily="18" charset="0"/>
                        </a:rPr>
                        <a:t>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b="1" dirty="0">
                          <a:solidFill>
                            <a:schemeClr val="accent4">
                              <a:lumMod val="75000"/>
                            </a:schemeClr>
                          </a:solidFill>
                          <a:latin typeface="+mn-lt"/>
                          <a:cs typeface="Times New Roman" panose="02020603050405020304" pitchFamily="18" charset="0"/>
                        </a:rPr>
                        <a:t>Q</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600" b="1">
                          <a:solidFill>
                            <a:schemeClr val="accent4">
                              <a:lumMod val="75000"/>
                            </a:schemeClr>
                          </a:solidFill>
                          <a:latin typeface="+mn-lt"/>
                          <a:cs typeface="Times New Roman" panose="02020603050405020304" pitchFamily="18" charset="0"/>
                        </a:rPr>
                        <a:t>P </a:t>
                      </a:r>
                      <a:r>
                        <a:rPr lang="en-US" sz="2600" b="1" u="sng">
                          <a:solidFill>
                            <a:schemeClr val="accent4">
                              <a:lumMod val="75000"/>
                            </a:schemeClr>
                          </a:solidFill>
                          <a:latin typeface="+mn-lt"/>
                          <a:cs typeface="Times New Roman" panose="02020603050405020304" pitchFamily="18" charset="0"/>
                        </a:rPr>
                        <a:t>˅</a:t>
                      </a:r>
                      <a:r>
                        <a:rPr lang="en-US" sz="2600" b="1">
                          <a:solidFill>
                            <a:schemeClr val="accent4">
                              <a:lumMod val="75000"/>
                            </a:schemeClr>
                          </a:solidFill>
                          <a:latin typeface="+mn-lt"/>
                          <a:cs typeface="Times New Roman" panose="02020603050405020304" pitchFamily="18" charset="0"/>
                        </a:rPr>
                        <a:t> Q</a:t>
                      </a:r>
                      <a:endParaRPr lang="en-US" sz="2600" b="1" dirty="0">
                        <a:solidFill>
                          <a:schemeClr val="accent4">
                            <a:lumMod val="75000"/>
                          </a:schemeClr>
                        </a:solidFill>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sz="2600" dirty="0">
                          <a:solidFill>
                            <a:schemeClr val="accent4">
                              <a:lumMod val="75000"/>
                            </a:schemeClr>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accent4">
                              <a:lumMod val="75000"/>
                            </a:schemeClr>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accent4">
                              <a:lumMod val="75000"/>
                            </a:schemeClr>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US" sz="2600" dirty="0">
                          <a:solidFill>
                            <a:schemeClr val="accent4">
                              <a:lumMod val="75000"/>
                            </a:schemeClr>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accent4">
                              <a:lumMod val="75000"/>
                            </a:schemeClr>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accent4">
                              <a:lumMod val="75000"/>
                            </a:schemeClr>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US" sz="2600" dirty="0">
                          <a:solidFill>
                            <a:schemeClr val="accent4">
                              <a:lumMod val="75000"/>
                            </a:schemeClr>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accent4">
                              <a:lumMod val="75000"/>
                            </a:schemeClr>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accent4">
                              <a:lumMod val="75000"/>
                            </a:schemeClr>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r>
                        <a:rPr lang="en-US" sz="2600" dirty="0">
                          <a:solidFill>
                            <a:schemeClr val="accent4">
                              <a:lumMod val="75000"/>
                            </a:schemeClr>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accent4">
                              <a:lumMod val="75000"/>
                            </a:schemeClr>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accent4">
                              <a:lumMod val="75000"/>
                            </a:schemeClr>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1" name="Rectangle 10">
            <a:extLst>
              <a:ext uri="{FF2B5EF4-FFF2-40B4-BE49-F238E27FC236}">
                <a16:creationId xmlns:a16="http://schemas.microsoft.com/office/drawing/2014/main" id="{857024ED-2D4A-3F43-9370-D9EF3E1F200A}"/>
              </a:ext>
            </a:extLst>
          </p:cNvPr>
          <p:cNvSpPr/>
          <p:nvPr/>
        </p:nvSpPr>
        <p:spPr>
          <a:xfrm>
            <a:off x="7554700" y="902773"/>
            <a:ext cx="3020379" cy="1323439"/>
          </a:xfrm>
          <a:prstGeom prst="rect">
            <a:avLst/>
          </a:prstGeom>
        </p:spPr>
        <p:txBody>
          <a:bodyPr wrap="none">
            <a:spAutoFit/>
          </a:bodyPr>
          <a:lstStyle/>
          <a:p>
            <a:r>
              <a:rPr lang="en-US" sz="8000" b="1" dirty="0"/>
              <a:t>P </a:t>
            </a:r>
            <a:r>
              <a:rPr lang="en-US" sz="8000" b="1" dirty="0">
                <a:ea typeface="Tahoma" panose="020B0604030504040204" pitchFamily="34" charset="0"/>
                <a:cs typeface="Tahoma" panose="020B0604030504040204" pitchFamily="34" charset="0"/>
              </a:rPr>
              <a:t>˅</a:t>
            </a:r>
            <a:r>
              <a:rPr lang="en-US" sz="8000" b="1" dirty="0"/>
              <a:t> Q </a:t>
            </a:r>
            <a:endParaRPr lang="vi-VN" sz="8000" b="1" dirty="0"/>
          </a:p>
        </p:txBody>
      </p:sp>
      <p:cxnSp>
        <p:nvCxnSpPr>
          <p:cNvPr id="3" name="Straight Connector 2">
            <a:extLst>
              <a:ext uri="{FF2B5EF4-FFF2-40B4-BE49-F238E27FC236}">
                <a16:creationId xmlns:a16="http://schemas.microsoft.com/office/drawing/2014/main" id="{24DA34CF-9B08-634E-8415-A1B038DF0B59}"/>
              </a:ext>
            </a:extLst>
          </p:cNvPr>
          <p:cNvCxnSpPr/>
          <p:nvPr/>
        </p:nvCxnSpPr>
        <p:spPr>
          <a:xfrm>
            <a:off x="1899893" y="3519380"/>
            <a:ext cx="2833914"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CC6E7FBA-2B4D-8A47-B967-66991FEF4B0D}"/>
              </a:ext>
            </a:extLst>
          </p:cNvPr>
          <p:cNvCxnSpPr>
            <a:endCxn id="6" idx="2"/>
          </p:cNvCxnSpPr>
          <p:nvPr/>
        </p:nvCxnSpPr>
        <p:spPr>
          <a:xfrm>
            <a:off x="3391484" y="3039316"/>
            <a:ext cx="0" cy="2438402"/>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4DD8EB0-F1C8-E845-90F3-7BF02950AA28}"/>
              </a:ext>
            </a:extLst>
          </p:cNvPr>
          <p:cNvCxnSpPr/>
          <p:nvPr/>
        </p:nvCxnSpPr>
        <p:spPr>
          <a:xfrm>
            <a:off x="7488555" y="3519380"/>
            <a:ext cx="2833914"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F31791BF-8D84-1D42-9A40-113A7B8713BD}"/>
              </a:ext>
            </a:extLst>
          </p:cNvPr>
          <p:cNvCxnSpPr/>
          <p:nvPr/>
        </p:nvCxnSpPr>
        <p:spPr>
          <a:xfrm>
            <a:off x="8980146" y="3039316"/>
            <a:ext cx="0" cy="2438402"/>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C15AF098-89C3-9946-844E-F5470975B27D}"/>
              </a:ext>
            </a:extLst>
          </p:cNvPr>
          <p:cNvSpPr/>
          <p:nvPr/>
        </p:nvSpPr>
        <p:spPr>
          <a:xfrm>
            <a:off x="1022916" y="5634043"/>
            <a:ext cx="6209607" cy="892552"/>
          </a:xfrm>
          <a:prstGeom prst="rect">
            <a:avLst/>
          </a:prstGeom>
        </p:spPr>
        <p:txBody>
          <a:bodyPr wrap="square">
            <a:spAutoFit/>
          </a:bodyPr>
          <a:lstStyle/>
          <a:p>
            <a:r>
              <a:rPr lang="en-US" sz="2600" i="1" dirty="0" err="1">
                <a:cs typeface="Times New Roman" panose="02020603050405020304" pitchFamily="18" charset="0"/>
              </a:rPr>
              <a:t>Phán</a:t>
            </a:r>
            <a:r>
              <a:rPr lang="en-US" sz="2600" i="1" dirty="0">
                <a:cs typeface="Times New Roman" panose="02020603050405020304" pitchFamily="18" charset="0"/>
              </a:rPr>
              <a:t> </a:t>
            </a:r>
            <a:r>
              <a:rPr lang="en-US" sz="2600" i="1" dirty="0" err="1">
                <a:cs typeface="Times New Roman" panose="02020603050405020304" pitchFamily="18" charset="0"/>
              </a:rPr>
              <a:t>đoán</a:t>
            </a:r>
            <a:r>
              <a:rPr lang="en-US" sz="2600" i="1" dirty="0">
                <a:cs typeface="Times New Roman" panose="02020603050405020304" pitchFamily="18" charset="0"/>
              </a:rPr>
              <a:t> </a:t>
            </a:r>
            <a:r>
              <a:rPr lang="en-US" sz="2600" i="1" dirty="0" err="1">
                <a:cs typeface="Times New Roman" panose="02020603050405020304" pitchFamily="18" charset="0"/>
              </a:rPr>
              <a:t>tuyển</a:t>
            </a:r>
            <a:r>
              <a:rPr lang="en-US" sz="2600" i="1" dirty="0">
                <a:cs typeface="Times New Roman" panose="02020603050405020304" pitchFamily="18" charset="0"/>
              </a:rPr>
              <a:t> </a:t>
            </a:r>
            <a:r>
              <a:rPr lang="en-US" sz="2600" i="1" dirty="0" err="1">
                <a:cs typeface="Times New Roman" panose="02020603050405020304" pitchFamily="18" charset="0"/>
              </a:rPr>
              <a:t>chỉ</a:t>
            </a:r>
            <a:r>
              <a:rPr lang="en-US" sz="2600" i="1" dirty="0">
                <a:cs typeface="Times New Roman" panose="02020603050405020304" pitchFamily="18" charset="0"/>
              </a:rPr>
              <a:t> </a:t>
            </a:r>
            <a:r>
              <a:rPr lang="en-US" sz="2600" i="1" dirty="0" err="1">
                <a:cs typeface="Times New Roman" panose="02020603050405020304" pitchFamily="18" charset="0"/>
              </a:rPr>
              <a:t>sai</a:t>
            </a:r>
            <a:r>
              <a:rPr lang="en-US" sz="2600" i="1" dirty="0">
                <a:cs typeface="Times New Roman" panose="02020603050405020304" pitchFamily="18" charset="0"/>
              </a:rPr>
              <a:t> </a:t>
            </a:r>
            <a:r>
              <a:rPr lang="en-US" sz="2600" i="1" dirty="0" err="1">
                <a:cs typeface="Times New Roman" panose="02020603050405020304" pitchFamily="18" charset="0"/>
              </a:rPr>
              <a:t>khi</a:t>
            </a:r>
            <a:r>
              <a:rPr lang="en-US" sz="2600" i="1" dirty="0">
                <a:cs typeface="Times New Roman" panose="02020603050405020304" pitchFamily="18" charset="0"/>
              </a:rPr>
              <a:t> </a:t>
            </a:r>
            <a:r>
              <a:rPr lang="en-US" sz="2600" i="1" dirty="0" err="1">
                <a:cs typeface="Times New Roman" panose="02020603050405020304" pitchFamily="18" charset="0"/>
              </a:rPr>
              <a:t>hai</a:t>
            </a:r>
            <a:r>
              <a:rPr lang="en-US" sz="2600" i="1" dirty="0">
                <a:cs typeface="Times New Roman" panose="02020603050405020304" pitchFamily="18" charset="0"/>
              </a:rPr>
              <a:t> </a:t>
            </a:r>
            <a:r>
              <a:rPr lang="en-US" sz="2600" i="1" dirty="0" err="1">
                <a:cs typeface="Times New Roman" panose="02020603050405020304" pitchFamily="18" charset="0"/>
              </a:rPr>
              <a:t>phán</a:t>
            </a:r>
            <a:r>
              <a:rPr lang="en-US" sz="2600" i="1" dirty="0">
                <a:cs typeface="Times New Roman" panose="02020603050405020304" pitchFamily="18" charset="0"/>
              </a:rPr>
              <a:t> </a:t>
            </a:r>
            <a:r>
              <a:rPr lang="en-US" sz="2600" i="1" dirty="0" err="1">
                <a:cs typeface="Times New Roman" panose="02020603050405020304" pitchFamily="18" charset="0"/>
              </a:rPr>
              <a:t>đoán</a:t>
            </a:r>
            <a:r>
              <a:rPr lang="en-US" sz="2600" i="1" dirty="0">
                <a:cs typeface="Times New Roman" panose="02020603050405020304" pitchFamily="18" charset="0"/>
              </a:rPr>
              <a:t> </a:t>
            </a:r>
            <a:r>
              <a:rPr lang="en-US" sz="2600" i="1" dirty="0" err="1">
                <a:cs typeface="Times New Roman" panose="02020603050405020304" pitchFamily="18" charset="0"/>
              </a:rPr>
              <a:t>thành</a:t>
            </a:r>
            <a:r>
              <a:rPr lang="en-US" sz="2600" i="1" dirty="0">
                <a:cs typeface="Times New Roman" panose="02020603050405020304" pitchFamily="18" charset="0"/>
              </a:rPr>
              <a:t> </a:t>
            </a:r>
            <a:r>
              <a:rPr lang="en-US" sz="2600" i="1" dirty="0" err="1">
                <a:cs typeface="Times New Roman" panose="02020603050405020304" pitchFamily="18" charset="0"/>
              </a:rPr>
              <a:t>phần</a:t>
            </a:r>
            <a:r>
              <a:rPr lang="en-US" sz="2600" i="1" dirty="0">
                <a:cs typeface="Times New Roman" panose="02020603050405020304" pitchFamily="18" charset="0"/>
              </a:rPr>
              <a:t> </a:t>
            </a:r>
            <a:r>
              <a:rPr lang="en-US" sz="2600" i="1" dirty="0" err="1">
                <a:cs typeface="Times New Roman" panose="02020603050405020304" pitchFamily="18" charset="0"/>
              </a:rPr>
              <a:t>sai</a:t>
            </a:r>
            <a:endParaRPr lang="en-US" sz="2600" i="1" dirty="0">
              <a:cs typeface="Times New Roman" panose="02020603050405020304" pitchFamily="18" charset="0"/>
            </a:endParaRPr>
          </a:p>
        </p:txBody>
      </p:sp>
      <p:sp>
        <p:nvSpPr>
          <p:cNvPr id="14" name="Rectangle 13">
            <a:extLst>
              <a:ext uri="{FF2B5EF4-FFF2-40B4-BE49-F238E27FC236}">
                <a16:creationId xmlns:a16="http://schemas.microsoft.com/office/drawing/2014/main" id="{FBEBA18B-04EF-8B49-8516-59D902B60337}"/>
              </a:ext>
            </a:extLst>
          </p:cNvPr>
          <p:cNvSpPr/>
          <p:nvPr/>
        </p:nvSpPr>
        <p:spPr>
          <a:xfrm>
            <a:off x="1022917" y="2363412"/>
            <a:ext cx="4772460" cy="461665"/>
          </a:xfrm>
          <a:prstGeom prst="rect">
            <a:avLst/>
          </a:prstGeom>
        </p:spPr>
        <p:txBody>
          <a:bodyPr wrap="none">
            <a:spAutoFit/>
          </a:bodyPr>
          <a:lstStyle/>
          <a:p>
            <a:r>
              <a:rPr lang="vi-VN" sz="2400" dirty="0">
                <a:latin typeface="Plantagenet Cherokee" panose="02020000000000000000" pitchFamily="18" charset="-79"/>
                <a:cs typeface="Plantagenet Cherokee" panose="02020000000000000000" pitchFamily="18" charset="-79"/>
              </a:rPr>
              <a:t>Hôm nay là thứ Bảy hoặc ngày lễ.</a:t>
            </a:r>
          </a:p>
        </p:txBody>
      </p:sp>
      <p:sp>
        <p:nvSpPr>
          <p:cNvPr id="19" name="Rectangle 18">
            <a:extLst>
              <a:ext uri="{FF2B5EF4-FFF2-40B4-BE49-F238E27FC236}">
                <a16:creationId xmlns:a16="http://schemas.microsoft.com/office/drawing/2014/main" id="{8144F990-87B0-0644-8BA3-7770C3AEF381}"/>
              </a:ext>
            </a:extLst>
          </p:cNvPr>
          <p:cNvSpPr/>
          <p:nvPr/>
        </p:nvSpPr>
        <p:spPr>
          <a:xfrm>
            <a:off x="6601416" y="2363412"/>
            <a:ext cx="5035353" cy="461665"/>
          </a:xfrm>
          <a:prstGeom prst="rect">
            <a:avLst/>
          </a:prstGeom>
        </p:spPr>
        <p:txBody>
          <a:bodyPr wrap="none">
            <a:spAutoFit/>
          </a:bodyPr>
          <a:lstStyle/>
          <a:p>
            <a:r>
              <a:rPr lang="vi-VN" sz="2400" dirty="0">
                <a:solidFill>
                  <a:schemeClr val="accent4">
                    <a:lumMod val="75000"/>
                  </a:schemeClr>
                </a:solidFill>
                <a:latin typeface="Plantagenet Cherokee" panose="02020000000000000000" pitchFamily="18" charset="-79"/>
                <a:cs typeface="Plantagenet Cherokee" panose="02020000000000000000" pitchFamily="18" charset="-79"/>
              </a:rPr>
              <a:t>Hôm nay là thứ Bảy hoặc Chủ nhật</a:t>
            </a:r>
            <a:r>
              <a:rPr lang="vi-VN" sz="2400" dirty="0">
                <a:solidFill>
                  <a:schemeClr val="accent1">
                    <a:lumMod val="50000"/>
                  </a:schemeClr>
                </a:solidFill>
                <a:latin typeface="Plantagenet Cherokee" panose="02020000000000000000" pitchFamily="18" charset="-79"/>
                <a:cs typeface="Plantagenet Cherokee" panose="02020000000000000000" pitchFamily="18" charset="-79"/>
              </a:rPr>
              <a:t>.</a:t>
            </a:r>
          </a:p>
        </p:txBody>
      </p:sp>
    </p:spTree>
    <p:extLst>
      <p:ext uri="{BB962C8B-B14F-4D97-AF65-F5344CB8AC3E}">
        <p14:creationId xmlns:p14="http://schemas.microsoft.com/office/powerpoint/2010/main" val="408483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BB095-D13F-E041-988C-8332D8369F38}"/>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NHẬN DIỆN PHÁN ĐOÁN MỆNH ĐỀ</a:t>
            </a:r>
          </a:p>
        </p:txBody>
      </p:sp>
      <p:sp>
        <p:nvSpPr>
          <p:cNvPr id="5" name="Rectangle 4">
            <a:extLst>
              <a:ext uri="{FF2B5EF4-FFF2-40B4-BE49-F238E27FC236}">
                <a16:creationId xmlns:a16="http://schemas.microsoft.com/office/drawing/2014/main" id="{2E5EEDBD-2228-1C4A-9A4E-51AE5E80C35A}"/>
              </a:ext>
            </a:extLst>
          </p:cNvPr>
          <p:cNvSpPr/>
          <p:nvPr/>
        </p:nvSpPr>
        <p:spPr>
          <a:xfrm>
            <a:off x="698716" y="1096074"/>
            <a:ext cx="6446004" cy="1292662"/>
          </a:xfrm>
          <a:prstGeom prst="rect">
            <a:avLst/>
          </a:prstGeom>
        </p:spPr>
        <p:txBody>
          <a:bodyPr wrap="square">
            <a:spAutoFit/>
          </a:bodyPr>
          <a:lstStyle/>
          <a:p>
            <a:r>
              <a:rPr lang="en-US" sz="2600" b="1" dirty="0">
                <a:cs typeface="Times New Roman" panose="02020603050405020304" pitchFamily="18" charset="0"/>
              </a:rPr>
              <a:t>4. </a:t>
            </a:r>
            <a:r>
              <a:rPr lang="en-US" sz="2600" b="1" dirty="0" err="1">
                <a:cs typeface="Times New Roman" panose="02020603050405020304" pitchFamily="18" charset="0"/>
              </a:rPr>
              <a:t>Phán</a:t>
            </a:r>
            <a:r>
              <a:rPr lang="en-US" sz="2600" b="1" dirty="0">
                <a:cs typeface="Times New Roman" panose="02020603050405020304" pitchFamily="18" charset="0"/>
              </a:rPr>
              <a:t> </a:t>
            </a:r>
            <a:r>
              <a:rPr lang="en-US" sz="2600" b="1" dirty="0" err="1">
                <a:cs typeface="Times New Roman" panose="02020603050405020304" pitchFamily="18" charset="0"/>
              </a:rPr>
              <a:t>đoán</a:t>
            </a:r>
            <a:r>
              <a:rPr lang="en-US" sz="2600" b="1" dirty="0">
                <a:cs typeface="Times New Roman" panose="02020603050405020304" pitchFamily="18" charset="0"/>
              </a:rPr>
              <a:t> </a:t>
            </a:r>
            <a:r>
              <a:rPr lang="en-US" sz="2600" b="1" dirty="0" err="1">
                <a:cs typeface="Times New Roman" panose="02020603050405020304" pitchFamily="18" charset="0"/>
              </a:rPr>
              <a:t>điều</a:t>
            </a:r>
            <a:r>
              <a:rPr lang="en-US" sz="2600" b="1" dirty="0">
                <a:cs typeface="Times New Roman" panose="02020603050405020304" pitchFamily="18" charset="0"/>
              </a:rPr>
              <a:t> </a:t>
            </a:r>
            <a:r>
              <a:rPr lang="en-US" sz="2600" b="1" dirty="0" err="1">
                <a:cs typeface="Times New Roman" panose="02020603050405020304" pitchFamily="18" charset="0"/>
              </a:rPr>
              <a:t>kiện</a:t>
            </a:r>
            <a:r>
              <a:rPr lang="en-US" sz="2600" b="1" dirty="0">
                <a:cs typeface="Times New Roman" panose="02020603050405020304" pitchFamily="18" charset="0"/>
              </a:rPr>
              <a:t> </a:t>
            </a:r>
            <a:r>
              <a:rPr lang="en-US" sz="2600" dirty="0" err="1">
                <a:cs typeface="Times New Roman" panose="02020603050405020304" pitchFamily="18" charset="0"/>
              </a:rPr>
              <a:t>là</a:t>
            </a:r>
            <a:r>
              <a:rPr lang="en-US" sz="2600" dirty="0">
                <a:cs typeface="Times New Roman" panose="02020603050405020304" pitchFamily="18" charset="0"/>
              </a:rPr>
              <a:t> </a:t>
            </a:r>
            <a:r>
              <a:rPr lang="en-US" sz="2600" dirty="0" err="1">
                <a:cs typeface="Times New Roman" panose="02020603050405020304" pitchFamily="18" charset="0"/>
              </a:rPr>
              <a:t>phán</a:t>
            </a:r>
            <a:r>
              <a:rPr lang="en-US" sz="2600" dirty="0">
                <a:cs typeface="Times New Roman" panose="02020603050405020304" pitchFamily="18" charset="0"/>
              </a:rPr>
              <a:t> </a:t>
            </a:r>
            <a:r>
              <a:rPr lang="en-US" sz="2600" dirty="0" err="1">
                <a:cs typeface="Times New Roman" panose="02020603050405020304" pitchFamily="18" charset="0"/>
              </a:rPr>
              <a:t>đoán</a:t>
            </a:r>
            <a:r>
              <a:rPr lang="en-US" sz="2600" dirty="0">
                <a:cs typeface="Times New Roman" panose="02020603050405020304" pitchFamily="18" charset="0"/>
              </a:rPr>
              <a:t> </a:t>
            </a:r>
            <a:r>
              <a:rPr lang="en-US" sz="2600" dirty="0" err="1">
                <a:cs typeface="Times New Roman" panose="02020603050405020304" pitchFamily="18" charset="0"/>
              </a:rPr>
              <a:t>nối</a:t>
            </a:r>
            <a:r>
              <a:rPr lang="en-US" sz="2600" dirty="0">
                <a:cs typeface="Times New Roman" panose="02020603050405020304" pitchFamily="18" charset="0"/>
              </a:rPr>
              <a:t> </a:t>
            </a:r>
            <a:r>
              <a:rPr lang="en-US" sz="2600" dirty="0" err="1">
                <a:cs typeface="Times New Roman" panose="02020603050405020304" pitchFamily="18" charset="0"/>
              </a:rPr>
              <a:t>kết</a:t>
            </a:r>
            <a:r>
              <a:rPr lang="en-US" sz="2600" dirty="0">
                <a:cs typeface="Times New Roman" panose="02020603050405020304" pitchFamily="18" charset="0"/>
              </a:rPr>
              <a:t> </a:t>
            </a:r>
            <a:r>
              <a:rPr lang="en-US" sz="2600" dirty="0" err="1">
                <a:cs typeface="Times New Roman" panose="02020603050405020304" pitchFamily="18" charset="0"/>
              </a:rPr>
              <a:t>các</a:t>
            </a:r>
            <a:r>
              <a:rPr lang="en-US" sz="2600" dirty="0">
                <a:cs typeface="Times New Roman" panose="02020603050405020304" pitchFamily="18" charset="0"/>
              </a:rPr>
              <a:t> </a:t>
            </a:r>
            <a:r>
              <a:rPr lang="en-US" sz="2600" dirty="0" err="1">
                <a:cs typeface="Times New Roman" panose="02020603050405020304" pitchFamily="18" charset="0"/>
              </a:rPr>
              <a:t>phán</a:t>
            </a:r>
            <a:r>
              <a:rPr lang="en-US" sz="2600" dirty="0">
                <a:cs typeface="Times New Roman" panose="02020603050405020304" pitchFamily="18" charset="0"/>
              </a:rPr>
              <a:t> </a:t>
            </a:r>
            <a:r>
              <a:rPr lang="en-US" sz="2600" dirty="0" err="1">
                <a:cs typeface="Times New Roman" panose="02020603050405020304" pitchFamily="18" charset="0"/>
              </a:rPr>
              <a:t>đoán</a:t>
            </a:r>
            <a:r>
              <a:rPr lang="en-US" sz="2600" dirty="0">
                <a:cs typeface="Times New Roman" panose="02020603050405020304" pitchFamily="18" charset="0"/>
              </a:rPr>
              <a:t> </a:t>
            </a:r>
            <a:r>
              <a:rPr lang="en-US" sz="2600" dirty="0" err="1">
                <a:cs typeface="Times New Roman" panose="02020603050405020304" pitchFamily="18" charset="0"/>
              </a:rPr>
              <a:t>đơn</a:t>
            </a:r>
            <a:r>
              <a:rPr lang="en-US" sz="2600" dirty="0">
                <a:cs typeface="Times New Roman" panose="02020603050405020304" pitchFamily="18" charset="0"/>
              </a:rPr>
              <a:t> </a:t>
            </a:r>
            <a:r>
              <a:rPr lang="en-US" sz="2600" dirty="0" err="1">
                <a:cs typeface="Times New Roman" panose="02020603050405020304" pitchFamily="18" charset="0"/>
              </a:rPr>
              <a:t>bằng</a:t>
            </a:r>
            <a:r>
              <a:rPr lang="en-US" sz="2600" dirty="0">
                <a:cs typeface="Times New Roman" panose="02020603050405020304" pitchFamily="18" charset="0"/>
              </a:rPr>
              <a:t> </a:t>
            </a:r>
            <a:r>
              <a:rPr lang="en-US" sz="2600" dirty="0" err="1">
                <a:cs typeface="Times New Roman" panose="02020603050405020304" pitchFamily="18" charset="0"/>
              </a:rPr>
              <a:t>liên</a:t>
            </a:r>
            <a:r>
              <a:rPr lang="en-US" sz="2600" dirty="0">
                <a:cs typeface="Times New Roman" panose="02020603050405020304" pitchFamily="18" charset="0"/>
              </a:rPr>
              <a:t> </a:t>
            </a:r>
            <a:r>
              <a:rPr lang="en-US" sz="2600" dirty="0" err="1">
                <a:cs typeface="Times New Roman" panose="02020603050405020304" pitchFamily="18" charset="0"/>
              </a:rPr>
              <a:t>từ</a:t>
            </a:r>
            <a:r>
              <a:rPr lang="en-US" sz="2600" dirty="0">
                <a:cs typeface="Times New Roman" panose="02020603050405020304" pitchFamily="18" charset="0"/>
              </a:rPr>
              <a:t> “</a:t>
            </a:r>
            <a:r>
              <a:rPr lang="en-US" sz="2600" dirty="0" err="1">
                <a:solidFill>
                  <a:srgbClr val="FF0000"/>
                </a:solidFill>
                <a:cs typeface="Times New Roman" panose="02020603050405020304" pitchFamily="18" charset="0"/>
              </a:rPr>
              <a:t>nếu</a:t>
            </a:r>
            <a:r>
              <a:rPr lang="en-US" sz="2600" dirty="0">
                <a:solidFill>
                  <a:srgbClr val="FF0000"/>
                </a:solidFill>
                <a:cs typeface="Times New Roman" panose="02020603050405020304" pitchFamily="18" charset="0"/>
              </a:rPr>
              <a:t> … </a:t>
            </a:r>
            <a:r>
              <a:rPr lang="en-US" sz="2600" dirty="0" err="1">
                <a:solidFill>
                  <a:srgbClr val="FF0000"/>
                </a:solidFill>
                <a:cs typeface="Times New Roman" panose="02020603050405020304" pitchFamily="18" charset="0"/>
              </a:rPr>
              <a:t>thì</a:t>
            </a:r>
            <a:r>
              <a:rPr lang="en-US" sz="2600" dirty="0">
                <a:solidFill>
                  <a:srgbClr val="FF0000"/>
                </a:solidFill>
                <a:cs typeface="Times New Roman" panose="02020603050405020304" pitchFamily="18" charset="0"/>
              </a:rPr>
              <a:t>…</a:t>
            </a:r>
            <a:r>
              <a:rPr lang="en-US" sz="2600" dirty="0">
                <a:cs typeface="Times New Roman" panose="02020603050405020304" pitchFamily="18" charset="0"/>
              </a:rPr>
              <a:t>”</a:t>
            </a:r>
          </a:p>
        </p:txBody>
      </p:sp>
      <p:graphicFrame>
        <p:nvGraphicFramePr>
          <p:cNvPr id="6" name="Table 5">
            <a:extLst>
              <a:ext uri="{FF2B5EF4-FFF2-40B4-BE49-F238E27FC236}">
                <a16:creationId xmlns:a16="http://schemas.microsoft.com/office/drawing/2014/main" id="{7A424218-D4CC-A445-AC8F-D8622D55F6AD}"/>
              </a:ext>
            </a:extLst>
          </p:cNvPr>
          <p:cNvGraphicFramePr>
            <a:graphicFrameLocks noGrp="1"/>
          </p:cNvGraphicFramePr>
          <p:nvPr/>
        </p:nvGraphicFramePr>
        <p:xfrm>
          <a:off x="7448350" y="2956243"/>
          <a:ext cx="3385456" cy="2438400"/>
        </p:xfrm>
        <a:graphic>
          <a:graphicData uri="http://schemas.openxmlformats.org/drawingml/2006/table">
            <a:tbl>
              <a:tblPr firstRow="1" bandRow="1">
                <a:tableStyleId>{5940675A-B579-460E-94D1-54222C63F5DA}</a:tableStyleId>
              </a:tblPr>
              <a:tblGrid>
                <a:gridCol w="914988">
                  <a:extLst>
                    <a:ext uri="{9D8B030D-6E8A-4147-A177-3AD203B41FA5}">
                      <a16:colId xmlns:a16="http://schemas.microsoft.com/office/drawing/2014/main" val="20000"/>
                    </a:ext>
                  </a:extLst>
                </a:gridCol>
                <a:gridCol w="914988">
                  <a:extLst>
                    <a:ext uri="{9D8B030D-6E8A-4147-A177-3AD203B41FA5}">
                      <a16:colId xmlns:a16="http://schemas.microsoft.com/office/drawing/2014/main" val="20001"/>
                    </a:ext>
                  </a:extLst>
                </a:gridCol>
                <a:gridCol w="1555480">
                  <a:extLst>
                    <a:ext uri="{9D8B030D-6E8A-4147-A177-3AD203B41FA5}">
                      <a16:colId xmlns:a16="http://schemas.microsoft.com/office/drawing/2014/main" val="20002"/>
                    </a:ext>
                  </a:extLst>
                </a:gridCol>
              </a:tblGrid>
              <a:tr h="397154">
                <a:tc>
                  <a:txBody>
                    <a:bodyPr/>
                    <a:lstStyle/>
                    <a:p>
                      <a:pPr algn="ctr"/>
                      <a:r>
                        <a:rPr lang="en-US" sz="2600" b="1">
                          <a:latin typeface="+mn-lt"/>
                          <a:cs typeface="Times New Roman" panose="02020603050405020304" pitchFamily="18" charset="0"/>
                        </a:rPr>
                        <a:t>P</a:t>
                      </a:r>
                      <a:endParaRPr lang="en-US" sz="2600" b="1" dirty="0">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b="1">
                          <a:latin typeface="+mn-lt"/>
                          <a:cs typeface="Times New Roman" panose="02020603050405020304" pitchFamily="18" charset="0"/>
                        </a:rPr>
                        <a:t>Q</a:t>
                      </a:r>
                      <a:endParaRPr lang="en-US" sz="2600" b="1" dirty="0">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b="1">
                          <a:latin typeface="+mn-lt"/>
                          <a:cs typeface="Times New Roman" panose="02020603050405020304" pitchFamily="18" charset="0"/>
                        </a:rPr>
                        <a:t>P → Q</a:t>
                      </a:r>
                      <a:endParaRPr lang="en-US" sz="2600" b="1" dirty="0">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sz="2600" dirty="0">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US" sz="2600" b="1" dirty="0">
                          <a:solidFill>
                            <a:srgbClr val="C000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b="1" dirty="0">
                          <a:solidFill>
                            <a:srgbClr val="C000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b="1" dirty="0">
                          <a:solidFill>
                            <a:srgbClr val="C000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US" sz="2600" dirty="0">
                          <a:solidFill>
                            <a:schemeClr val="tx1"/>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tx1"/>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tx1"/>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r>
                        <a:rPr lang="en-US" sz="2600" dirty="0">
                          <a:solidFill>
                            <a:schemeClr val="tx1"/>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tx1"/>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600" dirty="0">
                          <a:solidFill>
                            <a:schemeClr val="tx1"/>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7" name="Rectangle 6">
            <a:extLst>
              <a:ext uri="{FF2B5EF4-FFF2-40B4-BE49-F238E27FC236}">
                <a16:creationId xmlns:a16="http://schemas.microsoft.com/office/drawing/2014/main" id="{C7D91773-1EAD-D243-B079-A6C429FF8652}"/>
              </a:ext>
            </a:extLst>
          </p:cNvPr>
          <p:cNvSpPr/>
          <p:nvPr/>
        </p:nvSpPr>
        <p:spPr>
          <a:xfrm>
            <a:off x="8165490" y="5561068"/>
            <a:ext cx="1951175" cy="492443"/>
          </a:xfrm>
          <a:prstGeom prst="rect">
            <a:avLst/>
          </a:prstGeom>
        </p:spPr>
        <p:txBody>
          <a:bodyPr wrap="none">
            <a:spAutoFit/>
          </a:bodyPr>
          <a:lstStyle/>
          <a:p>
            <a:r>
              <a:rPr lang="en-US" sz="2600" i="1" dirty="0" err="1">
                <a:solidFill>
                  <a:srgbClr val="663300"/>
                </a:solidFill>
              </a:rPr>
              <a:t>Bảng</a:t>
            </a:r>
            <a:r>
              <a:rPr lang="en-US" sz="2600" i="1" dirty="0">
                <a:solidFill>
                  <a:srgbClr val="663300"/>
                </a:solidFill>
              </a:rPr>
              <a:t> </a:t>
            </a:r>
            <a:r>
              <a:rPr lang="en-US" sz="2600" i="1" dirty="0" err="1">
                <a:solidFill>
                  <a:srgbClr val="663300"/>
                </a:solidFill>
              </a:rPr>
              <a:t>chân</a:t>
            </a:r>
            <a:r>
              <a:rPr lang="en-US" sz="2600" i="1" dirty="0">
                <a:solidFill>
                  <a:srgbClr val="663300"/>
                </a:solidFill>
              </a:rPr>
              <a:t> </a:t>
            </a:r>
            <a:r>
              <a:rPr lang="en-US" sz="2600" i="1" dirty="0" err="1">
                <a:solidFill>
                  <a:srgbClr val="663300"/>
                </a:solidFill>
              </a:rPr>
              <a:t>lý</a:t>
            </a:r>
            <a:endParaRPr lang="en-US" sz="2600" i="1" dirty="0">
              <a:solidFill>
                <a:srgbClr val="663300"/>
              </a:solidFill>
            </a:endParaRPr>
          </a:p>
        </p:txBody>
      </p:sp>
      <p:sp>
        <p:nvSpPr>
          <p:cNvPr id="8" name="Rectangle 7">
            <a:extLst>
              <a:ext uri="{FF2B5EF4-FFF2-40B4-BE49-F238E27FC236}">
                <a16:creationId xmlns:a16="http://schemas.microsoft.com/office/drawing/2014/main" id="{0070E1DB-A3CE-AA44-99BB-048FBC2F1609}"/>
              </a:ext>
            </a:extLst>
          </p:cNvPr>
          <p:cNvSpPr/>
          <p:nvPr/>
        </p:nvSpPr>
        <p:spPr>
          <a:xfrm>
            <a:off x="7570198" y="1050710"/>
            <a:ext cx="3440365" cy="1323439"/>
          </a:xfrm>
          <a:prstGeom prst="rect">
            <a:avLst/>
          </a:prstGeom>
        </p:spPr>
        <p:txBody>
          <a:bodyPr wrap="none">
            <a:spAutoFit/>
          </a:bodyPr>
          <a:lstStyle/>
          <a:p>
            <a:r>
              <a:rPr lang="en-US" sz="8000" b="1" dirty="0"/>
              <a:t>P </a:t>
            </a:r>
            <a:r>
              <a:rPr lang="en-US" sz="8000" b="1" dirty="0">
                <a:ea typeface="Tahoma" panose="020B0604030504040204" pitchFamily="34" charset="0"/>
                <a:cs typeface="Tahoma" panose="020B0604030504040204" pitchFamily="34" charset="0"/>
                <a:sym typeface="Wingdings" pitchFamily="2" charset="2"/>
              </a:rPr>
              <a:t></a:t>
            </a:r>
            <a:r>
              <a:rPr lang="en-US" sz="8000" b="1" dirty="0"/>
              <a:t> Q </a:t>
            </a:r>
            <a:endParaRPr lang="vi-VN" sz="8000" b="1" dirty="0"/>
          </a:p>
        </p:txBody>
      </p:sp>
      <p:cxnSp>
        <p:nvCxnSpPr>
          <p:cNvPr id="9" name="Straight Connector 8">
            <a:extLst>
              <a:ext uri="{FF2B5EF4-FFF2-40B4-BE49-F238E27FC236}">
                <a16:creationId xmlns:a16="http://schemas.microsoft.com/office/drawing/2014/main" id="{3D376217-9669-8649-A13D-255BB18797EB}"/>
              </a:ext>
            </a:extLst>
          </p:cNvPr>
          <p:cNvCxnSpPr/>
          <p:nvPr/>
        </p:nvCxnSpPr>
        <p:spPr>
          <a:xfrm>
            <a:off x="7789248" y="3430265"/>
            <a:ext cx="2833914"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64591923-1608-6447-BB5A-AEE9309E3227}"/>
              </a:ext>
            </a:extLst>
          </p:cNvPr>
          <p:cNvCxnSpPr/>
          <p:nvPr/>
        </p:nvCxnSpPr>
        <p:spPr>
          <a:xfrm>
            <a:off x="9280839" y="2950201"/>
            <a:ext cx="0" cy="2438402"/>
          </a:xfrm>
          <a:prstGeom prst="line">
            <a:avLst/>
          </a:prstGeom>
        </p:spPr>
        <p:style>
          <a:lnRef idx="2">
            <a:schemeClr val="dk1"/>
          </a:lnRef>
          <a:fillRef idx="0">
            <a:schemeClr val="dk1"/>
          </a:fillRef>
          <a:effectRef idx="1">
            <a:schemeClr val="dk1"/>
          </a:effectRef>
          <a:fontRef idx="minor">
            <a:schemeClr val="tx1"/>
          </a:fontRef>
        </p:style>
      </p:cxnSp>
      <p:sp>
        <p:nvSpPr>
          <p:cNvPr id="11" name="Rectangle 10">
            <a:extLst>
              <a:ext uri="{FF2B5EF4-FFF2-40B4-BE49-F238E27FC236}">
                <a16:creationId xmlns:a16="http://schemas.microsoft.com/office/drawing/2014/main" id="{E0EA0D1E-8709-ED46-925C-9A5BACFDAF80}"/>
              </a:ext>
            </a:extLst>
          </p:cNvPr>
          <p:cNvSpPr/>
          <p:nvPr/>
        </p:nvSpPr>
        <p:spPr>
          <a:xfrm>
            <a:off x="1069412" y="2950201"/>
            <a:ext cx="5766322" cy="492443"/>
          </a:xfrm>
          <a:prstGeom prst="rect">
            <a:avLst/>
          </a:prstGeom>
        </p:spPr>
        <p:txBody>
          <a:bodyPr wrap="none">
            <a:spAutoFit/>
          </a:bodyPr>
          <a:lstStyle/>
          <a:p>
            <a:r>
              <a:rPr lang="vi-VN" sz="2600" dirty="0">
                <a:solidFill>
                  <a:srgbClr val="FF0000"/>
                </a:solidFill>
                <a:latin typeface="Plantagenet Cherokee" panose="02020000000000000000" pitchFamily="18" charset="-79"/>
                <a:cs typeface="Plantagenet Cherokee" panose="02020000000000000000" pitchFamily="18" charset="-79"/>
              </a:rPr>
              <a:t>Nếu</a:t>
            </a:r>
            <a:r>
              <a:rPr lang="vi-VN" sz="2600" dirty="0">
                <a:latin typeface="Plantagenet Cherokee" panose="02020000000000000000" pitchFamily="18" charset="-79"/>
                <a:cs typeface="Plantagenet Cherokee" panose="02020000000000000000" pitchFamily="18" charset="-79"/>
              </a:rPr>
              <a:t> vợ đi chợ </a:t>
            </a:r>
            <a:r>
              <a:rPr lang="vi-VN" sz="2600" dirty="0">
                <a:solidFill>
                  <a:srgbClr val="FF0000"/>
                </a:solidFill>
                <a:latin typeface="Plantagenet Cherokee" panose="02020000000000000000" pitchFamily="18" charset="-79"/>
                <a:cs typeface="Plantagenet Cherokee" panose="02020000000000000000" pitchFamily="18" charset="-79"/>
              </a:rPr>
              <a:t>thì </a:t>
            </a:r>
            <a:r>
              <a:rPr lang="vi-VN" sz="2600" dirty="0">
                <a:latin typeface="Plantagenet Cherokee" panose="02020000000000000000" pitchFamily="18" charset="-79"/>
                <a:cs typeface="Plantagenet Cherokee" panose="02020000000000000000" pitchFamily="18" charset="-79"/>
              </a:rPr>
              <a:t>tôi ở nhà một mình.</a:t>
            </a:r>
          </a:p>
        </p:txBody>
      </p:sp>
      <p:sp>
        <p:nvSpPr>
          <p:cNvPr id="12" name="Rectangle 11">
            <a:extLst>
              <a:ext uri="{FF2B5EF4-FFF2-40B4-BE49-F238E27FC236}">
                <a16:creationId xmlns:a16="http://schemas.microsoft.com/office/drawing/2014/main" id="{4C3EEB3C-DEB0-7045-AF85-42478A10F35C}"/>
              </a:ext>
            </a:extLst>
          </p:cNvPr>
          <p:cNvSpPr/>
          <p:nvPr/>
        </p:nvSpPr>
        <p:spPr>
          <a:xfrm>
            <a:off x="1880268" y="3707737"/>
            <a:ext cx="2214068" cy="492443"/>
          </a:xfrm>
          <a:prstGeom prst="rect">
            <a:avLst/>
          </a:prstGeom>
        </p:spPr>
        <p:txBody>
          <a:bodyPr wrap="none">
            <a:spAutoFit/>
          </a:bodyPr>
          <a:lstStyle/>
          <a:p>
            <a:r>
              <a:rPr lang="vi-VN" sz="2600" b="1" dirty="0">
                <a:latin typeface="Plantagenet Cherokee" panose="02020000000000000000" pitchFamily="18" charset="-79"/>
                <a:cs typeface="Plantagenet Cherokee" panose="02020000000000000000" pitchFamily="18" charset="-79"/>
              </a:rPr>
              <a:t>P</a:t>
            </a:r>
            <a:r>
              <a:rPr lang="vi-VN" sz="2600" dirty="0">
                <a:latin typeface="Plantagenet Cherokee" panose="02020000000000000000" pitchFamily="18" charset="-79"/>
                <a:cs typeface="Plantagenet Cherokee" panose="02020000000000000000" pitchFamily="18" charset="-79"/>
              </a:rPr>
              <a:t> = Vợ đi chợ.</a:t>
            </a:r>
          </a:p>
        </p:txBody>
      </p:sp>
      <p:sp>
        <p:nvSpPr>
          <p:cNvPr id="13" name="Rectangle 12">
            <a:extLst>
              <a:ext uri="{FF2B5EF4-FFF2-40B4-BE49-F238E27FC236}">
                <a16:creationId xmlns:a16="http://schemas.microsoft.com/office/drawing/2014/main" id="{1C8BA0BE-E877-1F48-A908-1A539C2E4B77}"/>
              </a:ext>
            </a:extLst>
          </p:cNvPr>
          <p:cNvSpPr/>
          <p:nvPr/>
        </p:nvSpPr>
        <p:spPr>
          <a:xfrm>
            <a:off x="1904312" y="4369971"/>
            <a:ext cx="3818674" cy="492443"/>
          </a:xfrm>
          <a:prstGeom prst="rect">
            <a:avLst/>
          </a:prstGeom>
        </p:spPr>
        <p:txBody>
          <a:bodyPr wrap="none">
            <a:spAutoFit/>
          </a:bodyPr>
          <a:lstStyle/>
          <a:p>
            <a:r>
              <a:rPr lang="vi-VN" sz="2600" b="1" dirty="0">
                <a:latin typeface="Plantagenet Cherokee" panose="02020000000000000000" pitchFamily="18" charset="-79"/>
                <a:cs typeface="Plantagenet Cherokee" panose="02020000000000000000" pitchFamily="18" charset="-79"/>
              </a:rPr>
              <a:t>Q</a:t>
            </a:r>
            <a:r>
              <a:rPr lang="vi-VN" sz="2600" dirty="0">
                <a:latin typeface="Plantagenet Cherokee" panose="02020000000000000000" pitchFamily="18" charset="-79"/>
                <a:cs typeface="Plantagenet Cherokee" panose="02020000000000000000" pitchFamily="18" charset="-79"/>
              </a:rPr>
              <a:t> = Tôi ở nhà một mình.</a:t>
            </a:r>
          </a:p>
        </p:txBody>
      </p:sp>
    </p:spTree>
    <p:extLst>
      <p:ext uri="{BB962C8B-B14F-4D97-AF65-F5344CB8AC3E}">
        <p14:creationId xmlns:p14="http://schemas.microsoft.com/office/powerpoint/2010/main" val="358564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BB095-D13F-E041-988C-8332D8369F38}"/>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CẤU TRÚC TIỀN KIỆN – HẬU KIỆN</a:t>
            </a:r>
          </a:p>
        </p:txBody>
      </p:sp>
      <p:sp>
        <p:nvSpPr>
          <p:cNvPr id="5" name="Rectangle 4">
            <a:extLst>
              <a:ext uri="{FF2B5EF4-FFF2-40B4-BE49-F238E27FC236}">
                <a16:creationId xmlns:a16="http://schemas.microsoft.com/office/drawing/2014/main" id="{AF4D10FB-A764-D141-A9C8-D1DF5F117173}"/>
              </a:ext>
            </a:extLst>
          </p:cNvPr>
          <p:cNvSpPr/>
          <p:nvPr/>
        </p:nvSpPr>
        <p:spPr>
          <a:xfrm>
            <a:off x="1059866" y="2806842"/>
            <a:ext cx="2216312" cy="892552"/>
          </a:xfrm>
          <a:prstGeom prst="rect">
            <a:avLst/>
          </a:prstGeom>
        </p:spPr>
        <p:txBody>
          <a:bodyPr wrap="square">
            <a:spAutoFit/>
          </a:bodyPr>
          <a:lstStyle/>
          <a:p>
            <a:pPr algn="ctr"/>
            <a:r>
              <a:rPr lang="en-US" sz="2600" b="1" dirty="0" err="1">
                <a:solidFill>
                  <a:srgbClr val="0000CC"/>
                </a:solidFill>
              </a:rPr>
              <a:t>tiền</a:t>
            </a:r>
            <a:r>
              <a:rPr lang="en-US" sz="2600" b="1" dirty="0">
                <a:solidFill>
                  <a:srgbClr val="0000CC"/>
                </a:solidFill>
              </a:rPr>
              <a:t> </a:t>
            </a:r>
            <a:r>
              <a:rPr lang="en-US" sz="2600" b="1" dirty="0" err="1">
                <a:solidFill>
                  <a:srgbClr val="0000CC"/>
                </a:solidFill>
              </a:rPr>
              <a:t>kiện</a:t>
            </a:r>
            <a:r>
              <a:rPr lang="en-US" sz="2600" b="1" dirty="0">
                <a:solidFill>
                  <a:srgbClr val="0000CC"/>
                </a:solidFill>
              </a:rPr>
              <a:t> </a:t>
            </a:r>
          </a:p>
          <a:p>
            <a:pPr algn="ctr"/>
            <a:r>
              <a:rPr lang="en-US" sz="2600" dirty="0">
                <a:solidFill>
                  <a:srgbClr val="0000CC"/>
                </a:solidFill>
              </a:rPr>
              <a:t>(antecedent)</a:t>
            </a:r>
          </a:p>
        </p:txBody>
      </p:sp>
      <p:sp>
        <p:nvSpPr>
          <p:cNvPr id="6" name="Rectangle 5">
            <a:extLst>
              <a:ext uri="{FF2B5EF4-FFF2-40B4-BE49-F238E27FC236}">
                <a16:creationId xmlns:a16="http://schemas.microsoft.com/office/drawing/2014/main" id="{589973F5-57BF-BE43-9CD5-7DE0A3748E8A}"/>
              </a:ext>
            </a:extLst>
          </p:cNvPr>
          <p:cNvSpPr/>
          <p:nvPr/>
        </p:nvSpPr>
        <p:spPr>
          <a:xfrm>
            <a:off x="3653548" y="2829842"/>
            <a:ext cx="2496457" cy="892552"/>
          </a:xfrm>
          <a:prstGeom prst="rect">
            <a:avLst/>
          </a:prstGeom>
        </p:spPr>
        <p:txBody>
          <a:bodyPr wrap="square">
            <a:spAutoFit/>
          </a:bodyPr>
          <a:lstStyle/>
          <a:p>
            <a:pPr algn="ctr"/>
            <a:r>
              <a:rPr lang="en-US" sz="2600" b="1" dirty="0" err="1">
                <a:solidFill>
                  <a:srgbClr val="C00000"/>
                </a:solidFill>
              </a:rPr>
              <a:t>hậu</a:t>
            </a:r>
            <a:r>
              <a:rPr lang="en-US" sz="2600" b="1" dirty="0">
                <a:solidFill>
                  <a:srgbClr val="C00000"/>
                </a:solidFill>
              </a:rPr>
              <a:t> </a:t>
            </a:r>
            <a:r>
              <a:rPr lang="en-US" sz="2600" b="1" dirty="0" err="1">
                <a:solidFill>
                  <a:srgbClr val="C00000"/>
                </a:solidFill>
              </a:rPr>
              <a:t>kiện</a:t>
            </a:r>
            <a:endParaRPr lang="en-US" sz="2600" b="1" dirty="0">
              <a:solidFill>
                <a:srgbClr val="C00000"/>
              </a:solidFill>
            </a:endParaRPr>
          </a:p>
          <a:p>
            <a:pPr algn="ctr"/>
            <a:r>
              <a:rPr lang="en-US" sz="2600" dirty="0">
                <a:solidFill>
                  <a:srgbClr val="C00000"/>
                </a:solidFill>
              </a:rPr>
              <a:t>(consequent)</a:t>
            </a:r>
          </a:p>
        </p:txBody>
      </p:sp>
      <p:sp>
        <p:nvSpPr>
          <p:cNvPr id="7" name="Rectangle 6">
            <a:extLst>
              <a:ext uri="{FF2B5EF4-FFF2-40B4-BE49-F238E27FC236}">
                <a16:creationId xmlns:a16="http://schemas.microsoft.com/office/drawing/2014/main" id="{EDFC3F85-47FB-D347-9AAD-0C578BF423B8}"/>
              </a:ext>
            </a:extLst>
          </p:cNvPr>
          <p:cNvSpPr/>
          <p:nvPr/>
        </p:nvSpPr>
        <p:spPr>
          <a:xfrm>
            <a:off x="926295" y="1096221"/>
            <a:ext cx="4708340" cy="492443"/>
          </a:xfrm>
          <a:prstGeom prst="rect">
            <a:avLst/>
          </a:prstGeom>
        </p:spPr>
        <p:txBody>
          <a:bodyPr wrap="none">
            <a:spAutoFit/>
          </a:bodyPr>
          <a:lstStyle/>
          <a:p>
            <a:r>
              <a:rPr lang="en-US" sz="2600"/>
              <a:t>“TIỀN KIỆN” &amp; “HẬU KIỆN”</a:t>
            </a:r>
            <a:endParaRPr lang="vi-VN" sz="2600"/>
          </a:p>
        </p:txBody>
      </p:sp>
      <p:sp>
        <p:nvSpPr>
          <p:cNvPr id="8" name="Rectangle 7">
            <a:extLst>
              <a:ext uri="{FF2B5EF4-FFF2-40B4-BE49-F238E27FC236}">
                <a16:creationId xmlns:a16="http://schemas.microsoft.com/office/drawing/2014/main" id="{28D03AA7-77A4-B745-885D-E4170F1EA82C}"/>
              </a:ext>
            </a:extLst>
          </p:cNvPr>
          <p:cNvSpPr/>
          <p:nvPr/>
        </p:nvSpPr>
        <p:spPr>
          <a:xfrm>
            <a:off x="1059866" y="1970289"/>
            <a:ext cx="4966424" cy="553998"/>
          </a:xfrm>
          <a:prstGeom prst="rect">
            <a:avLst/>
          </a:prstGeom>
        </p:spPr>
        <p:txBody>
          <a:bodyPr wrap="none">
            <a:spAutoFit/>
          </a:bodyPr>
          <a:lstStyle/>
          <a:p>
            <a:r>
              <a:rPr lang="en-US" sz="3000"/>
              <a:t>Nếu </a:t>
            </a:r>
            <a:r>
              <a:rPr lang="en-US" sz="3000" b="1" i="1">
                <a:solidFill>
                  <a:srgbClr val="0000CC"/>
                </a:solidFill>
              </a:rPr>
              <a:t>trời mưa </a:t>
            </a:r>
            <a:r>
              <a:rPr lang="en-US" sz="3000"/>
              <a:t>thì </a:t>
            </a:r>
            <a:r>
              <a:rPr lang="en-US" sz="3000" b="1" i="1">
                <a:solidFill>
                  <a:srgbClr val="C00000"/>
                </a:solidFill>
              </a:rPr>
              <a:t>đường ướt</a:t>
            </a:r>
            <a:r>
              <a:rPr lang="en-US" sz="3000"/>
              <a:t>.</a:t>
            </a:r>
            <a:endParaRPr lang="vi-VN" sz="3000"/>
          </a:p>
        </p:txBody>
      </p:sp>
      <p:cxnSp>
        <p:nvCxnSpPr>
          <p:cNvPr id="9" name="Straight Arrow Connector 8">
            <a:extLst>
              <a:ext uri="{FF2B5EF4-FFF2-40B4-BE49-F238E27FC236}">
                <a16:creationId xmlns:a16="http://schemas.microsoft.com/office/drawing/2014/main" id="{905AAFFF-CBE2-2A44-83F1-BC40C4C289EE}"/>
              </a:ext>
            </a:extLst>
          </p:cNvPr>
          <p:cNvCxnSpPr/>
          <p:nvPr/>
        </p:nvCxnSpPr>
        <p:spPr>
          <a:xfrm flipV="1">
            <a:off x="2285877" y="2462732"/>
            <a:ext cx="192015" cy="344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9A5E286-5844-524C-8DA3-D98276EF1DAA}"/>
              </a:ext>
            </a:extLst>
          </p:cNvPr>
          <p:cNvCxnSpPr/>
          <p:nvPr/>
        </p:nvCxnSpPr>
        <p:spPr>
          <a:xfrm flipH="1" flipV="1">
            <a:off x="4637191" y="2462732"/>
            <a:ext cx="75901" cy="344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5E77FC0A-5B7B-F04E-A252-F079F0A14369}"/>
              </a:ext>
            </a:extLst>
          </p:cNvPr>
          <p:cNvSpPr/>
          <p:nvPr/>
        </p:nvSpPr>
        <p:spPr>
          <a:xfrm>
            <a:off x="926295" y="4043504"/>
            <a:ext cx="2223686" cy="492443"/>
          </a:xfrm>
          <a:prstGeom prst="rect">
            <a:avLst/>
          </a:prstGeom>
        </p:spPr>
        <p:txBody>
          <a:bodyPr wrap="none">
            <a:spAutoFit/>
          </a:bodyPr>
          <a:lstStyle/>
          <a:p>
            <a:r>
              <a:rPr lang="en-US" sz="2600"/>
              <a:t>Điều kiện ĐỦ</a:t>
            </a:r>
            <a:endParaRPr lang="vi-VN" sz="2600"/>
          </a:p>
        </p:txBody>
      </p:sp>
      <p:sp>
        <p:nvSpPr>
          <p:cNvPr id="12" name="Rectangle 11">
            <a:extLst>
              <a:ext uri="{FF2B5EF4-FFF2-40B4-BE49-F238E27FC236}">
                <a16:creationId xmlns:a16="http://schemas.microsoft.com/office/drawing/2014/main" id="{3CA83A19-992C-4E45-B8B8-F81506C3BA91}"/>
              </a:ext>
            </a:extLst>
          </p:cNvPr>
          <p:cNvSpPr/>
          <p:nvPr/>
        </p:nvSpPr>
        <p:spPr>
          <a:xfrm>
            <a:off x="3789933" y="4089504"/>
            <a:ext cx="2478564" cy="492443"/>
          </a:xfrm>
          <a:prstGeom prst="rect">
            <a:avLst/>
          </a:prstGeom>
        </p:spPr>
        <p:txBody>
          <a:bodyPr wrap="none">
            <a:spAutoFit/>
          </a:bodyPr>
          <a:lstStyle/>
          <a:p>
            <a:r>
              <a:rPr lang="en-US" sz="2600"/>
              <a:t>Điều kiện CẦN</a:t>
            </a:r>
            <a:endParaRPr lang="vi-VN" sz="2600"/>
          </a:p>
        </p:txBody>
      </p:sp>
      <p:sp>
        <p:nvSpPr>
          <p:cNvPr id="13" name="Down Arrow 12">
            <a:extLst>
              <a:ext uri="{FF2B5EF4-FFF2-40B4-BE49-F238E27FC236}">
                <a16:creationId xmlns:a16="http://schemas.microsoft.com/office/drawing/2014/main" id="{4E2D2522-BE04-654A-A69A-CC6376B5AA72}"/>
              </a:ext>
            </a:extLst>
          </p:cNvPr>
          <p:cNvSpPr/>
          <p:nvPr/>
        </p:nvSpPr>
        <p:spPr>
          <a:xfrm>
            <a:off x="1937534" y="3722394"/>
            <a:ext cx="348343" cy="32111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vi-VN"/>
          </a:p>
        </p:txBody>
      </p:sp>
      <p:sp>
        <p:nvSpPr>
          <p:cNvPr id="14" name="Down Arrow 13">
            <a:extLst>
              <a:ext uri="{FF2B5EF4-FFF2-40B4-BE49-F238E27FC236}">
                <a16:creationId xmlns:a16="http://schemas.microsoft.com/office/drawing/2014/main" id="{13D96BE6-12CC-344A-8627-66A0B5DB7230}"/>
              </a:ext>
            </a:extLst>
          </p:cNvPr>
          <p:cNvSpPr/>
          <p:nvPr/>
        </p:nvSpPr>
        <p:spPr>
          <a:xfrm>
            <a:off x="4637191" y="3751422"/>
            <a:ext cx="362857" cy="32111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vi-VN"/>
          </a:p>
        </p:txBody>
      </p:sp>
      <p:sp>
        <p:nvSpPr>
          <p:cNvPr id="15" name="Rectangle 14">
            <a:extLst>
              <a:ext uri="{FF2B5EF4-FFF2-40B4-BE49-F238E27FC236}">
                <a16:creationId xmlns:a16="http://schemas.microsoft.com/office/drawing/2014/main" id="{44F52CF8-9CE0-FB4E-ABAB-A291EB4F9F4C}"/>
              </a:ext>
            </a:extLst>
          </p:cNvPr>
          <p:cNvSpPr/>
          <p:nvPr/>
        </p:nvSpPr>
        <p:spPr>
          <a:xfrm>
            <a:off x="1059866" y="4934229"/>
            <a:ext cx="1925203" cy="892552"/>
          </a:xfrm>
          <a:prstGeom prst="rect">
            <a:avLst/>
          </a:prstGeom>
        </p:spPr>
        <p:txBody>
          <a:bodyPr wrap="square">
            <a:spAutoFit/>
          </a:bodyPr>
          <a:lstStyle/>
          <a:p>
            <a:pPr algn="ctr"/>
            <a:r>
              <a:rPr lang="en-US" sz="2600"/>
              <a:t>Có thể rút ra kết luận</a:t>
            </a:r>
            <a:endParaRPr lang="vi-VN" sz="2600"/>
          </a:p>
        </p:txBody>
      </p:sp>
      <p:sp>
        <p:nvSpPr>
          <p:cNvPr id="17" name="Rectangle 16">
            <a:extLst>
              <a:ext uri="{FF2B5EF4-FFF2-40B4-BE49-F238E27FC236}">
                <a16:creationId xmlns:a16="http://schemas.microsoft.com/office/drawing/2014/main" id="{5373C8A8-8103-F643-9B0A-6342016BCD2E}"/>
              </a:ext>
            </a:extLst>
          </p:cNvPr>
          <p:cNvSpPr/>
          <p:nvPr/>
        </p:nvSpPr>
        <p:spPr>
          <a:xfrm>
            <a:off x="3789933" y="4963572"/>
            <a:ext cx="2236357" cy="892552"/>
          </a:xfrm>
          <a:prstGeom prst="rect">
            <a:avLst/>
          </a:prstGeom>
        </p:spPr>
        <p:txBody>
          <a:bodyPr wrap="square">
            <a:spAutoFit/>
          </a:bodyPr>
          <a:lstStyle/>
          <a:p>
            <a:pPr algn="ctr"/>
            <a:r>
              <a:rPr lang="en-US" sz="2600"/>
              <a:t>Không thể rút ra kết luận</a:t>
            </a:r>
            <a:endParaRPr lang="vi-VN" sz="2600"/>
          </a:p>
        </p:txBody>
      </p:sp>
      <p:sp>
        <p:nvSpPr>
          <p:cNvPr id="18" name="Rectangle 17">
            <a:extLst>
              <a:ext uri="{FF2B5EF4-FFF2-40B4-BE49-F238E27FC236}">
                <a16:creationId xmlns:a16="http://schemas.microsoft.com/office/drawing/2014/main" id="{ECCB8A49-54E6-BB47-9644-23956C1DFFA2}"/>
              </a:ext>
            </a:extLst>
          </p:cNvPr>
          <p:cNvSpPr/>
          <p:nvPr/>
        </p:nvSpPr>
        <p:spPr>
          <a:xfrm>
            <a:off x="6860646" y="1213458"/>
            <a:ext cx="1794081" cy="492443"/>
          </a:xfrm>
          <a:prstGeom prst="rect">
            <a:avLst/>
          </a:prstGeom>
        </p:spPr>
        <p:txBody>
          <a:bodyPr wrap="none">
            <a:spAutoFit/>
          </a:bodyPr>
          <a:lstStyle/>
          <a:p>
            <a:r>
              <a:rPr lang="en-US" sz="2600" b="1" i="1"/>
              <a:t>Cấu trúc 1:</a:t>
            </a:r>
            <a:endParaRPr lang="vi-VN" sz="2600" b="1" i="1"/>
          </a:p>
        </p:txBody>
      </p:sp>
      <p:sp>
        <p:nvSpPr>
          <p:cNvPr id="19" name="Rectangle 18">
            <a:extLst>
              <a:ext uri="{FF2B5EF4-FFF2-40B4-BE49-F238E27FC236}">
                <a16:creationId xmlns:a16="http://schemas.microsoft.com/office/drawing/2014/main" id="{2610DFC7-0EEE-8C49-891D-F57DC06F8049}"/>
              </a:ext>
            </a:extLst>
          </p:cNvPr>
          <p:cNvSpPr/>
          <p:nvPr/>
        </p:nvSpPr>
        <p:spPr>
          <a:xfrm>
            <a:off x="6860646" y="1877956"/>
            <a:ext cx="4586512" cy="1600438"/>
          </a:xfrm>
          <a:prstGeom prst="rect">
            <a:avLst/>
          </a:prstGeom>
        </p:spPr>
        <p:txBody>
          <a:bodyPr wrap="none">
            <a:spAutoFit/>
          </a:bodyPr>
          <a:lstStyle/>
          <a:p>
            <a:pPr>
              <a:spcBef>
                <a:spcPts val="600"/>
              </a:spcBef>
              <a:spcAft>
                <a:spcPts val="600"/>
              </a:spcAft>
            </a:pPr>
            <a:r>
              <a:rPr lang="en-US" sz="2600"/>
              <a:t>(1) Nếu </a:t>
            </a:r>
            <a:r>
              <a:rPr lang="en-US" sz="2600" b="1" i="1">
                <a:solidFill>
                  <a:srgbClr val="0000CC"/>
                </a:solidFill>
              </a:rPr>
              <a:t>tiền kiện </a:t>
            </a:r>
            <a:r>
              <a:rPr lang="en-US" sz="2600"/>
              <a:t>thì </a:t>
            </a:r>
            <a:r>
              <a:rPr lang="en-US" sz="2600" b="1" i="1">
                <a:solidFill>
                  <a:srgbClr val="C00000"/>
                </a:solidFill>
              </a:rPr>
              <a:t>hậu kiện</a:t>
            </a:r>
            <a:r>
              <a:rPr lang="en-US" sz="2600"/>
              <a:t>.</a:t>
            </a:r>
          </a:p>
          <a:p>
            <a:pPr>
              <a:spcBef>
                <a:spcPts val="600"/>
              </a:spcBef>
              <a:spcAft>
                <a:spcPts val="600"/>
              </a:spcAft>
            </a:pPr>
            <a:r>
              <a:rPr lang="en-US" sz="2600"/>
              <a:t>(2) </a:t>
            </a:r>
            <a:r>
              <a:rPr lang="en-US" sz="2600">
                <a:solidFill>
                  <a:srgbClr val="C00000"/>
                </a:solidFill>
              </a:rPr>
              <a:t>Hậu kiện</a:t>
            </a:r>
            <a:r>
              <a:rPr lang="en-US" sz="2600"/>
              <a:t>.</a:t>
            </a:r>
          </a:p>
          <a:p>
            <a:pPr>
              <a:spcBef>
                <a:spcPts val="600"/>
              </a:spcBef>
              <a:spcAft>
                <a:spcPts val="600"/>
              </a:spcAft>
            </a:pPr>
            <a:r>
              <a:rPr lang="en-US" sz="2600"/>
              <a:t>(3) </a:t>
            </a:r>
            <a:r>
              <a:rPr lang="en-US" sz="2600">
                <a:solidFill>
                  <a:srgbClr val="0000CC"/>
                </a:solidFill>
              </a:rPr>
              <a:t>Tiền kiện</a:t>
            </a:r>
            <a:r>
              <a:rPr lang="en-US" sz="2600"/>
              <a:t>.</a:t>
            </a:r>
            <a:endParaRPr lang="vi-VN" sz="2600"/>
          </a:p>
        </p:txBody>
      </p:sp>
      <p:cxnSp>
        <p:nvCxnSpPr>
          <p:cNvPr id="20" name="Straight Connector 19">
            <a:extLst>
              <a:ext uri="{FF2B5EF4-FFF2-40B4-BE49-F238E27FC236}">
                <a16:creationId xmlns:a16="http://schemas.microsoft.com/office/drawing/2014/main" id="{4048A41F-001B-E942-A92E-C8B4AEFED70B}"/>
              </a:ext>
            </a:extLst>
          </p:cNvPr>
          <p:cNvCxnSpPr/>
          <p:nvPr/>
        </p:nvCxnSpPr>
        <p:spPr>
          <a:xfrm>
            <a:off x="7046563" y="2916926"/>
            <a:ext cx="341085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AC2D7E5-B168-8345-B560-EEC055867015}"/>
              </a:ext>
            </a:extLst>
          </p:cNvPr>
          <p:cNvSpPr/>
          <p:nvPr/>
        </p:nvSpPr>
        <p:spPr>
          <a:xfrm>
            <a:off x="6858666" y="3751422"/>
            <a:ext cx="1794081" cy="492443"/>
          </a:xfrm>
          <a:prstGeom prst="rect">
            <a:avLst/>
          </a:prstGeom>
        </p:spPr>
        <p:txBody>
          <a:bodyPr wrap="none">
            <a:spAutoFit/>
          </a:bodyPr>
          <a:lstStyle/>
          <a:p>
            <a:r>
              <a:rPr lang="en-US" sz="2600" b="1" i="1"/>
              <a:t>Cấu trúc 2:</a:t>
            </a:r>
            <a:endParaRPr lang="vi-VN" sz="2600" b="1" i="1"/>
          </a:p>
        </p:txBody>
      </p:sp>
      <p:sp>
        <p:nvSpPr>
          <p:cNvPr id="22" name="Rectangle 21">
            <a:extLst>
              <a:ext uri="{FF2B5EF4-FFF2-40B4-BE49-F238E27FC236}">
                <a16:creationId xmlns:a16="http://schemas.microsoft.com/office/drawing/2014/main" id="{A6E38E18-EE8A-0C47-9AAC-62CD7FB7AA99}"/>
              </a:ext>
            </a:extLst>
          </p:cNvPr>
          <p:cNvSpPr/>
          <p:nvPr/>
        </p:nvSpPr>
        <p:spPr>
          <a:xfrm>
            <a:off x="6831154" y="4410699"/>
            <a:ext cx="4586512" cy="1600438"/>
          </a:xfrm>
          <a:prstGeom prst="rect">
            <a:avLst/>
          </a:prstGeom>
        </p:spPr>
        <p:txBody>
          <a:bodyPr wrap="none">
            <a:spAutoFit/>
          </a:bodyPr>
          <a:lstStyle/>
          <a:p>
            <a:pPr>
              <a:spcBef>
                <a:spcPts val="600"/>
              </a:spcBef>
              <a:spcAft>
                <a:spcPts val="600"/>
              </a:spcAft>
            </a:pPr>
            <a:r>
              <a:rPr lang="en-US" sz="2600"/>
              <a:t>(1) Nếu </a:t>
            </a:r>
            <a:r>
              <a:rPr lang="en-US" sz="2600" b="1" i="1">
                <a:solidFill>
                  <a:srgbClr val="0000CC"/>
                </a:solidFill>
              </a:rPr>
              <a:t>tiền kiện </a:t>
            </a:r>
            <a:r>
              <a:rPr lang="en-US" sz="2600"/>
              <a:t>thì </a:t>
            </a:r>
            <a:r>
              <a:rPr lang="en-US" sz="2600" b="1" i="1">
                <a:solidFill>
                  <a:srgbClr val="C00000"/>
                </a:solidFill>
              </a:rPr>
              <a:t>hậu kiện</a:t>
            </a:r>
            <a:r>
              <a:rPr lang="en-US" sz="2600"/>
              <a:t>.</a:t>
            </a:r>
          </a:p>
          <a:p>
            <a:pPr>
              <a:spcBef>
                <a:spcPts val="600"/>
              </a:spcBef>
              <a:spcAft>
                <a:spcPts val="600"/>
              </a:spcAft>
            </a:pPr>
            <a:r>
              <a:rPr lang="en-US" sz="2600"/>
              <a:t>(2) </a:t>
            </a:r>
            <a:r>
              <a:rPr lang="en-US" sz="2600">
                <a:solidFill>
                  <a:srgbClr val="0000CC"/>
                </a:solidFill>
              </a:rPr>
              <a:t>Tiền kiện</a:t>
            </a:r>
            <a:r>
              <a:rPr lang="en-US" sz="2600"/>
              <a:t>.</a:t>
            </a:r>
          </a:p>
          <a:p>
            <a:pPr>
              <a:spcBef>
                <a:spcPts val="600"/>
              </a:spcBef>
              <a:spcAft>
                <a:spcPts val="600"/>
              </a:spcAft>
            </a:pPr>
            <a:r>
              <a:rPr lang="en-US" sz="2600"/>
              <a:t>(3) </a:t>
            </a:r>
            <a:r>
              <a:rPr lang="en-US" sz="2600">
                <a:solidFill>
                  <a:srgbClr val="C00000"/>
                </a:solidFill>
              </a:rPr>
              <a:t>Hậu kiện</a:t>
            </a:r>
            <a:r>
              <a:rPr lang="en-US" sz="2600"/>
              <a:t>.</a:t>
            </a:r>
            <a:endParaRPr lang="vi-VN" sz="2600"/>
          </a:p>
        </p:txBody>
      </p:sp>
      <p:cxnSp>
        <p:nvCxnSpPr>
          <p:cNvPr id="23" name="Straight Connector 22">
            <a:extLst>
              <a:ext uri="{FF2B5EF4-FFF2-40B4-BE49-F238E27FC236}">
                <a16:creationId xmlns:a16="http://schemas.microsoft.com/office/drawing/2014/main" id="{ECEB20C7-137E-EF40-8BD2-B90FF2086471}"/>
              </a:ext>
            </a:extLst>
          </p:cNvPr>
          <p:cNvCxnSpPr/>
          <p:nvPr/>
        </p:nvCxnSpPr>
        <p:spPr>
          <a:xfrm>
            <a:off x="7017071" y="5449669"/>
            <a:ext cx="3410857"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020F622-90A6-6F43-A655-B98839391D38}"/>
              </a:ext>
            </a:extLst>
          </p:cNvPr>
          <p:cNvSpPr/>
          <p:nvPr/>
        </p:nvSpPr>
        <p:spPr>
          <a:xfrm>
            <a:off x="9099271" y="1213458"/>
            <a:ext cx="2133918" cy="492443"/>
          </a:xfrm>
          <a:prstGeom prst="rect">
            <a:avLst/>
          </a:prstGeom>
        </p:spPr>
        <p:txBody>
          <a:bodyPr wrap="none">
            <a:spAutoFit/>
          </a:bodyPr>
          <a:lstStyle/>
          <a:p>
            <a:r>
              <a:rPr lang="en-US" sz="2600" b="1">
                <a:solidFill>
                  <a:srgbClr val="FF0000"/>
                </a:solidFill>
              </a:rPr>
              <a:t>NGỤY BIỆN</a:t>
            </a:r>
            <a:endParaRPr lang="vi-VN" sz="2600" b="1">
              <a:solidFill>
                <a:srgbClr val="FF0000"/>
              </a:solidFill>
            </a:endParaRPr>
          </a:p>
        </p:txBody>
      </p:sp>
      <p:sp>
        <p:nvSpPr>
          <p:cNvPr id="25" name="Rectangle 24">
            <a:extLst>
              <a:ext uri="{FF2B5EF4-FFF2-40B4-BE49-F238E27FC236}">
                <a16:creationId xmlns:a16="http://schemas.microsoft.com/office/drawing/2014/main" id="{791D52CC-9BBA-B840-BCEE-47C333C4090F}"/>
              </a:ext>
            </a:extLst>
          </p:cNvPr>
          <p:cNvSpPr/>
          <p:nvPr/>
        </p:nvSpPr>
        <p:spPr>
          <a:xfrm>
            <a:off x="9242916" y="3722394"/>
            <a:ext cx="1430200" cy="492443"/>
          </a:xfrm>
          <a:prstGeom prst="rect">
            <a:avLst/>
          </a:prstGeom>
        </p:spPr>
        <p:txBody>
          <a:bodyPr wrap="none">
            <a:spAutoFit/>
          </a:bodyPr>
          <a:lstStyle/>
          <a:p>
            <a:r>
              <a:rPr lang="en-US" sz="2600" b="1"/>
              <a:t>HỢP LỆ</a:t>
            </a:r>
            <a:endParaRPr lang="vi-VN" sz="2600" b="1"/>
          </a:p>
        </p:txBody>
      </p:sp>
    </p:spTree>
    <p:extLst>
      <p:ext uri="{BB962C8B-B14F-4D97-AF65-F5344CB8AC3E}">
        <p14:creationId xmlns:p14="http://schemas.microsoft.com/office/powerpoint/2010/main" val="68888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par>
                                <p:cTn id="22" presetID="22" presetClass="entr" presetSubtype="4"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r>
              <a:rPr lang="en-US" dirty="0" err="1">
                <a:solidFill>
                  <a:srgbClr val="1D30D5"/>
                </a:solidFill>
              </a:rPr>
              <a:t>Hoạt</a:t>
            </a:r>
            <a:r>
              <a:rPr lang="en-US" dirty="0">
                <a:solidFill>
                  <a:srgbClr val="1D30D5"/>
                </a:solidFill>
              </a:rPr>
              <a:t> </a:t>
            </a:r>
            <a:r>
              <a:rPr lang="en-US" dirty="0" err="1">
                <a:solidFill>
                  <a:srgbClr val="1D30D5"/>
                </a:solidFill>
              </a:rPr>
              <a:t>động</a:t>
            </a:r>
            <a:r>
              <a:rPr lang="en-US" dirty="0">
                <a:solidFill>
                  <a:srgbClr val="1D30D5"/>
                </a:solidFill>
              </a:rPr>
              <a:t> 1: (5 </a:t>
            </a:r>
            <a:r>
              <a:rPr lang="en-US" dirty="0" err="1">
                <a:solidFill>
                  <a:srgbClr val="1D30D5"/>
                </a:solidFill>
              </a:rPr>
              <a:t>phút</a:t>
            </a:r>
            <a:r>
              <a:rPr lang="en-US" dirty="0">
                <a:solidFill>
                  <a:srgbClr val="1D30D5"/>
                </a:solidFill>
              </a:rPr>
              <a:t>)</a:t>
            </a:r>
            <a:endParaRPr lang="en-US" dirty="0"/>
          </a:p>
        </p:txBody>
      </p:sp>
      <p:grpSp>
        <p:nvGrpSpPr>
          <p:cNvPr id="3" name="Graphic 299">
            <a:extLst>
              <a:ext uri="{FF2B5EF4-FFF2-40B4-BE49-F238E27FC236}">
                <a16:creationId xmlns:a16="http://schemas.microsoft.com/office/drawing/2014/main" id="{82CEB01D-E691-4BEE-9215-29AF87913197}"/>
              </a:ext>
            </a:extLst>
          </p:cNvPr>
          <p:cNvGrpSpPr/>
          <p:nvPr/>
        </p:nvGrpSpPr>
        <p:grpSpPr>
          <a:xfrm>
            <a:off x="5734953" y="1359440"/>
            <a:ext cx="5563769" cy="5328515"/>
            <a:chOff x="5671581" y="2568773"/>
            <a:chExt cx="3185568" cy="3050872"/>
          </a:xfrm>
        </p:grpSpPr>
        <p:sp>
          <p:nvSpPr>
            <p:cNvPr id="4" name="Freeform: Shape 3">
              <a:extLst>
                <a:ext uri="{FF2B5EF4-FFF2-40B4-BE49-F238E27FC236}">
                  <a16:creationId xmlns:a16="http://schemas.microsoft.com/office/drawing/2014/main" id="{394912D8-5586-4B38-A549-12FBCA77F61F}"/>
                </a:ext>
              </a:extLst>
            </p:cNvPr>
            <p:cNvSpPr/>
            <p:nvPr/>
          </p:nvSpPr>
          <p:spPr>
            <a:xfrm>
              <a:off x="7086229" y="2833114"/>
              <a:ext cx="803463" cy="419242"/>
            </a:xfrm>
            <a:custGeom>
              <a:avLst/>
              <a:gdLst>
                <a:gd name="connsiteX0" fmla="*/ 803464 w 803463"/>
                <a:gd name="connsiteY0" fmla="*/ 419242 h 419242"/>
                <a:gd name="connsiteX1" fmla="*/ 39735 w 803463"/>
                <a:gd name="connsiteY1" fmla="*/ 419242 h 419242"/>
                <a:gd name="connsiteX2" fmla="*/ 0 w 803463"/>
                <a:gd name="connsiteY2" fmla="*/ 379507 h 419242"/>
                <a:gd name="connsiteX3" fmla="*/ 0 w 803463"/>
                <a:gd name="connsiteY3" fmla="*/ 0 h 419242"/>
                <a:gd name="connsiteX4" fmla="*/ 803464 w 803463"/>
                <a:gd name="connsiteY4" fmla="*/ 0 h 419242"/>
                <a:gd name="connsiteX5" fmla="*/ 803464 w 803463"/>
                <a:gd name="connsiteY5" fmla="*/ 419242 h 41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463" h="419242">
                  <a:moveTo>
                    <a:pt x="803464" y="419242"/>
                  </a:moveTo>
                  <a:lnTo>
                    <a:pt x="39735" y="419242"/>
                  </a:lnTo>
                  <a:cubicBezTo>
                    <a:pt x="17847" y="419242"/>
                    <a:pt x="0" y="401395"/>
                    <a:pt x="0" y="379507"/>
                  </a:cubicBezTo>
                  <a:lnTo>
                    <a:pt x="0" y="0"/>
                  </a:lnTo>
                  <a:lnTo>
                    <a:pt x="803464" y="0"/>
                  </a:lnTo>
                  <a:lnTo>
                    <a:pt x="803464" y="419242"/>
                  </a:lnTo>
                  <a:close/>
                </a:path>
              </a:pathLst>
            </a:custGeom>
            <a:solidFill>
              <a:srgbClr val="31363E"/>
            </a:solidFill>
            <a:ln w="3363"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25063A2-6E5A-402B-9551-C2642275B6B8}"/>
                </a:ext>
              </a:extLst>
            </p:cNvPr>
            <p:cNvSpPr/>
            <p:nvPr/>
          </p:nvSpPr>
          <p:spPr>
            <a:xfrm>
              <a:off x="6727936" y="2568773"/>
              <a:ext cx="1562813" cy="484906"/>
            </a:xfrm>
            <a:custGeom>
              <a:avLst/>
              <a:gdLst>
                <a:gd name="connsiteX0" fmla="*/ 810198 w 1562813"/>
                <a:gd name="connsiteY0" fmla="*/ 0 h 484906"/>
                <a:gd name="connsiteX1" fmla="*/ 0 w 1562813"/>
                <a:gd name="connsiteY1" fmla="*/ 142441 h 484906"/>
                <a:gd name="connsiteX2" fmla="*/ 851954 w 1562813"/>
                <a:gd name="connsiteY2" fmla="*/ 484907 h 484906"/>
                <a:gd name="connsiteX3" fmla="*/ 1562814 w 1562813"/>
                <a:gd name="connsiteY3" fmla="*/ 125604 h 484906"/>
              </a:gdLst>
              <a:ahLst/>
              <a:cxnLst>
                <a:cxn ang="0">
                  <a:pos x="connsiteX0" y="connsiteY0"/>
                </a:cxn>
                <a:cxn ang="0">
                  <a:pos x="connsiteX1" y="connsiteY1"/>
                </a:cxn>
                <a:cxn ang="0">
                  <a:pos x="connsiteX2" y="connsiteY2"/>
                </a:cxn>
                <a:cxn ang="0">
                  <a:pos x="connsiteX3" y="connsiteY3"/>
                </a:cxn>
              </a:cxnLst>
              <a:rect l="l" t="t" r="r" b="b"/>
              <a:pathLst>
                <a:path w="1562813" h="484906">
                  <a:moveTo>
                    <a:pt x="810198" y="0"/>
                  </a:moveTo>
                  <a:lnTo>
                    <a:pt x="0" y="142441"/>
                  </a:lnTo>
                  <a:lnTo>
                    <a:pt x="851954" y="484907"/>
                  </a:lnTo>
                  <a:lnTo>
                    <a:pt x="1562814" y="125604"/>
                  </a:lnTo>
                  <a:close/>
                </a:path>
              </a:pathLst>
            </a:custGeom>
            <a:solidFill>
              <a:srgbClr val="1D222D"/>
            </a:solidFill>
            <a:ln w="3363"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2D977C0-4AD2-433B-8924-13AE3E876B4C}"/>
                </a:ext>
              </a:extLst>
            </p:cNvPr>
            <p:cNvSpPr/>
            <p:nvPr/>
          </p:nvSpPr>
          <p:spPr>
            <a:xfrm>
              <a:off x="6727936" y="2568773"/>
              <a:ext cx="1562813" cy="403415"/>
            </a:xfrm>
            <a:custGeom>
              <a:avLst/>
              <a:gdLst>
                <a:gd name="connsiteX0" fmla="*/ 810198 w 1562813"/>
                <a:gd name="connsiteY0" fmla="*/ 0 h 403415"/>
                <a:gd name="connsiteX1" fmla="*/ 0 w 1562813"/>
                <a:gd name="connsiteY1" fmla="*/ 142441 h 403415"/>
                <a:gd name="connsiteX2" fmla="*/ 873506 w 1562813"/>
                <a:gd name="connsiteY2" fmla="*/ 403416 h 403415"/>
                <a:gd name="connsiteX3" fmla="*/ 1562814 w 1562813"/>
                <a:gd name="connsiteY3" fmla="*/ 125604 h 403415"/>
              </a:gdLst>
              <a:ahLst/>
              <a:cxnLst>
                <a:cxn ang="0">
                  <a:pos x="connsiteX0" y="connsiteY0"/>
                </a:cxn>
                <a:cxn ang="0">
                  <a:pos x="connsiteX1" y="connsiteY1"/>
                </a:cxn>
                <a:cxn ang="0">
                  <a:pos x="connsiteX2" y="connsiteY2"/>
                </a:cxn>
                <a:cxn ang="0">
                  <a:pos x="connsiteX3" y="connsiteY3"/>
                </a:cxn>
              </a:cxnLst>
              <a:rect l="l" t="t" r="r" b="b"/>
              <a:pathLst>
                <a:path w="1562813" h="403415">
                  <a:moveTo>
                    <a:pt x="810198" y="0"/>
                  </a:moveTo>
                  <a:lnTo>
                    <a:pt x="0" y="142441"/>
                  </a:lnTo>
                  <a:lnTo>
                    <a:pt x="873506" y="403416"/>
                  </a:lnTo>
                  <a:lnTo>
                    <a:pt x="1562814" y="125604"/>
                  </a:lnTo>
                  <a:close/>
                </a:path>
              </a:pathLst>
            </a:custGeom>
            <a:solidFill>
              <a:srgbClr val="333333"/>
            </a:solidFill>
            <a:ln w="3363"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A19089D-B94E-4FE7-B31A-C5A43AF6A742}"/>
                </a:ext>
              </a:extLst>
            </p:cNvPr>
            <p:cNvSpPr/>
            <p:nvPr/>
          </p:nvSpPr>
          <p:spPr>
            <a:xfrm>
              <a:off x="7095867" y="3238994"/>
              <a:ext cx="802153" cy="970922"/>
            </a:xfrm>
            <a:custGeom>
              <a:avLst/>
              <a:gdLst>
                <a:gd name="connsiteX0" fmla="*/ 801907 w 802153"/>
                <a:gd name="connsiteY0" fmla="*/ 249755 h 970922"/>
                <a:gd name="connsiteX1" fmla="*/ 768233 w 802153"/>
                <a:gd name="connsiteY1" fmla="*/ 215744 h 970922"/>
                <a:gd name="connsiteX2" fmla="*/ 755437 w 802153"/>
                <a:gd name="connsiteY2" fmla="*/ 230897 h 970922"/>
                <a:gd name="connsiteX3" fmla="*/ 744661 w 802153"/>
                <a:gd name="connsiteY3" fmla="*/ 262551 h 970922"/>
                <a:gd name="connsiteX4" fmla="*/ 728834 w 802153"/>
                <a:gd name="connsiteY4" fmla="*/ 271643 h 970922"/>
                <a:gd name="connsiteX5" fmla="*/ 721763 w 802153"/>
                <a:gd name="connsiteY5" fmla="*/ 250091 h 970922"/>
                <a:gd name="connsiteX6" fmla="*/ 727824 w 802153"/>
                <a:gd name="connsiteY6" fmla="*/ 106303 h 970922"/>
                <a:gd name="connsiteX7" fmla="*/ 695497 w 802153"/>
                <a:gd name="connsiteY7" fmla="*/ 11679 h 970922"/>
                <a:gd name="connsiteX8" fmla="*/ 683037 w 802153"/>
                <a:gd name="connsiteY8" fmla="*/ 7301 h 970922"/>
                <a:gd name="connsiteX9" fmla="*/ 131793 w 802153"/>
                <a:gd name="connsiteY9" fmla="*/ 903 h 970922"/>
                <a:gd name="connsiteX10" fmla="*/ 103506 w 802153"/>
                <a:gd name="connsiteY10" fmla="*/ 7638 h 970922"/>
                <a:gd name="connsiteX11" fmla="*/ 77241 w 802153"/>
                <a:gd name="connsiteY11" fmla="*/ 55792 h 970922"/>
                <a:gd name="connsiteX12" fmla="*/ 70843 w 802153"/>
                <a:gd name="connsiteY12" fmla="*/ 130548 h 970922"/>
                <a:gd name="connsiteX13" fmla="*/ 74884 w 802153"/>
                <a:gd name="connsiteY13" fmla="*/ 242683 h 970922"/>
                <a:gd name="connsiteX14" fmla="*/ 66128 w 802153"/>
                <a:gd name="connsiteY14" fmla="*/ 271643 h 970922"/>
                <a:gd name="connsiteX15" fmla="*/ 53332 w 802153"/>
                <a:gd name="connsiteY15" fmla="*/ 263224 h 970922"/>
                <a:gd name="connsiteX16" fmla="*/ 43567 w 802153"/>
                <a:gd name="connsiteY16" fmla="*/ 236285 h 970922"/>
                <a:gd name="connsiteX17" fmla="*/ 31781 w 802153"/>
                <a:gd name="connsiteY17" fmla="*/ 221805 h 970922"/>
                <a:gd name="connsiteX18" fmla="*/ 1474 w 802153"/>
                <a:gd name="connsiteY18" fmla="*/ 240326 h 970922"/>
                <a:gd name="connsiteX19" fmla="*/ 36158 w 802153"/>
                <a:gd name="connsiteY19" fmla="*/ 425197 h 970922"/>
                <a:gd name="connsiteX20" fmla="*/ 59730 w 802153"/>
                <a:gd name="connsiteY20" fmla="*/ 455167 h 970922"/>
                <a:gd name="connsiteX21" fmla="*/ 102833 w 802153"/>
                <a:gd name="connsiteY21" fmla="*/ 527903 h 970922"/>
                <a:gd name="connsiteX22" fmla="*/ 162099 w 802153"/>
                <a:gd name="connsiteY22" fmla="*/ 654180 h 970922"/>
                <a:gd name="connsiteX23" fmla="*/ 170518 w 802153"/>
                <a:gd name="connsiteY23" fmla="*/ 673038 h 970922"/>
                <a:gd name="connsiteX24" fmla="*/ 170518 w 802153"/>
                <a:gd name="connsiteY24" fmla="*/ 777428 h 970922"/>
                <a:gd name="connsiteX25" fmla="*/ 385359 w 802153"/>
                <a:gd name="connsiteY25" fmla="*/ 967349 h 970922"/>
                <a:gd name="connsiteX26" fmla="*/ 405563 w 802153"/>
                <a:gd name="connsiteY26" fmla="*/ 964319 h 970922"/>
                <a:gd name="connsiteX27" fmla="*/ 620067 w 802153"/>
                <a:gd name="connsiteY27" fmla="*/ 778101 h 970922"/>
                <a:gd name="connsiteX28" fmla="*/ 619730 w 802153"/>
                <a:gd name="connsiteY28" fmla="*/ 722539 h 970922"/>
                <a:gd name="connsiteX29" fmla="*/ 650373 w 802153"/>
                <a:gd name="connsiteY29" fmla="*/ 645425 h 970922"/>
                <a:gd name="connsiteX30" fmla="*/ 694487 w 802153"/>
                <a:gd name="connsiteY30" fmla="*/ 560230 h 970922"/>
                <a:gd name="connsiteX31" fmla="*/ 750386 w 802153"/>
                <a:gd name="connsiteY31" fmla="*/ 446075 h 970922"/>
                <a:gd name="connsiteX32" fmla="*/ 775304 w 802153"/>
                <a:gd name="connsiteY32" fmla="*/ 413074 h 970922"/>
                <a:gd name="connsiteX33" fmla="*/ 801907 w 802153"/>
                <a:gd name="connsiteY33" fmla="*/ 249755 h 97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2153" h="970922">
                  <a:moveTo>
                    <a:pt x="801907" y="249755"/>
                  </a:moveTo>
                  <a:cubicBezTo>
                    <a:pt x="801233" y="225173"/>
                    <a:pt x="793152" y="217428"/>
                    <a:pt x="768233" y="215744"/>
                  </a:cubicBezTo>
                  <a:cubicBezTo>
                    <a:pt x="758804" y="216417"/>
                    <a:pt x="757457" y="224499"/>
                    <a:pt x="755437" y="230897"/>
                  </a:cubicBezTo>
                  <a:cubicBezTo>
                    <a:pt x="752069" y="241336"/>
                    <a:pt x="748702" y="252112"/>
                    <a:pt x="744661" y="262551"/>
                  </a:cubicBezTo>
                  <a:cubicBezTo>
                    <a:pt x="741630" y="269622"/>
                    <a:pt x="736579" y="273327"/>
                    <a:pt x="728834" y="271643"/>
                  </a:cubicBezTo>
                  <a:cubicBezTo>
                    <a:pt x="721426" y="269959"/>
                    <a:pt x="721763" y="252785"/>
                    <a:pt x="721763" y="250091"/>
                  </a:cubicBezTo>
                  <a:cubicBezTo>
                    <a:pt x="725130" y="202274"/>
                    <a:pt x="729508" y="154457"/>
                    <a:pt x="727824" y="106303"/>
                  </a:cubicBezTo>
                  <a:cubicBezTo>
                    <a:pt x="726477" y="71956"/>
                    <a:pt x="720416" y="38281"/>
                    <a:pt x="695497" y="11679"/>
                  </a:cubicBezTo>
                  <a:cubicBezTo>
                    <a:pt x="691793" y="8985"/>
                    <a:pt x="687415" y="7301"/>
                    <a:pt x="683037" y="7301"/>
                  </a:cubicBezTo>
                  <a:cubicBezTo>
                    <a:pt x="654414" y="6291"/>
                    <a:pt x="147283" y="3934"/>
                    <a:pt x="131793" y="903"/>
                  </a:cubicBezTo>
                  <a:cubicBezTo>
                    <a:pt x="122027" y="-1117"/>
                    <a:pt x="111588" y="-107"/>
                    <a:pt x="103506" y="7638"/>
                  </a:cubicBezTo>
                  <a:cubicBezTo>
                    <a:pt x="90710" y="21781"/>
                    <a:pt x="82965" y="38281"/>
                    <a:pt x="77241" y="55792"/>
                  </a:cubicBezTo>
                  <a:cubicBezTo>
                    <a:pt x="69159" y="80374"/>
                    <a:pt x="70169" y="105966"/>
                    <a:pt x="70843" y="130548"/>
                  </a:cubicBezTo>
                  <a:cubicBezTo>
                    <a:pt x="71853" y="167927"/>
                    <a:pt x="69159" y="205642"/>
                    <a:pt x="74884" y="242683"/>
                  </a:cubicBezTo>
                  <a:cubicBezTo>
                    <a:pt x="75894" y="248071"/>
                    <a:pt x="73536" y="270969"/>
                    <a:pt x="66128" y="271643"/>
                  </a:cubicBezTo>
                  <a:cubicBezTo>
                    <a:pt x="59393" y="272316"/>
                    <a:pt x="55689" y="268949"/>
                    <a:pt x="53332" y="263224"/>
                  </a:cubicBezTo>
                  <a:cubicBezTo>
                    <a:pt x="49291" y="254469"/>
                    <a:pt x="47271" y="245377"/>
                    <a:pt x="43567" y="236285"/>
                  </a:cubicBezTo>
                  <a:cubicBezTo>
                    <a:pt x="41209" y="230561"/>
                    <a:pt x="40536" y="222816"/>
                    <a:pt x="31781" y="221805"/>
                  </a:cubicBezTo>
                  <a:cubicBezTo>
                    <a:pt x="9219" y="220122"/>
                    <a:pt x="2821" y="223489"/>
                    <a:pt x="1474" y="240326"/>
                  </a:cubicBezTo>
                  <a:cubicBezTo>
                    <a:pt x="-3577" y="304980"/>
                    <a:pt x="3494" y="367614"/>
                    <a:pt x="36158" y="425197"/>
                  </a:cubicBezTo>
                  <a:cubicBezTo>
                    <a:pt x="42220" y="435972"/>
                    <a:pt x="47607" y="448095"/>
                    <a:pt x="59730" y="455167"/>
                  </a:cubicBezTo>
                  <a:cubicBezTo>
                    <a:pt x="87343" y="471330"/>
                    <a:pt x="100812" y="495239"/>
                    <a:pt x="102833" y="527903"/>
                  </a:cubicBezTo>
                  <a:cubicBezTo>
                    <a:pt x="105527" y="577404"/>
                    <a:pt x="122027" y="621853"/>
                    <a:pt x="162099" y="654180"/>
                  </a:cubicBezTo>
                  <a:cubicBezTo>
                    <a:pt x="168161" y="659232"/>
                    <a:pt x="170518" y="664956"/>
                    <a:pt x="170518" y="673038"/>
                  </a:cubicBezTo>
                  <a:cubicBezTo>
                    <a:pt x="170181" y="707722"/>
                    <a:pt x="170518" y="742407"/>
                    <a:pt x="170518" y="777428"/>
                  </a:cubicBezTo>
                  <a:cubicBezTo>
                    <a:pt x="180620" y="796285"/>
                    <a:pt x="367174" y="950512"/>
                    <a:pt x="385359" y="967349"/>
                  </a:cubicBezTo>
                  <a:cubicBezTo>
                    <a:pt x="393104" y="974421"/>
                    <a:pt x="399502" y="969707"/>
                    <a:pt x="405563" y="964319"/>
                  </a:cubicBezTo>
                  <a:cubicBezTo>
                    <a:pt x="428798" y="943441"/>
                    <a:pt x="615353" y="786520"/>
                    <a:pt x="620067" y="778101"/>
                  </a:cubicBezTo>
                  <a:cubicBezTo>
                    <a:pt x="620067" y="759580"/>
                    <a:pt x="621750" y="741060"/>
                    <a:pt x="619730" y="722539"/>
                  </a:cubicBezTo>
                  <a:cubicBezTo>
                    <a:pt x="616363" y="690885"/>
                    <a:pt x="624108" y="666640"/>
                    <a:pt x="650373" y="645425"/>
                  </a:cubicBezTo>
                  <a:cubicBezTo>
                    <a:pt x="676303" y="624547"/>
                    <a:pt x="695497" y="595251"/>
                    <a:pt x="694487" y="560230"/>
                  </a:cubicBezTo>
                  <a:cubicBezTo>
                    <a:pt x="693476" y="511739"/>
                    <a:pt x="714018" y="475371"/>
                    <a:pt x="750386" y="446075"/>
                  </a:cubicBezTo>
                  <a:cubicBezTo>
                    <a:pt x="761498" y="436983"/>
                    <a:pt x="769916" y="426207"/>
                    <a:pt x="775304" y="413074"/>
                  </a:cubicBezTo>
                  <a:cubicBezTo>
                    <a:pt x="796856" y="361216"/>
                    <a:pt x="803591" y="305990"/>
                    <a:pt x="801907" y="249755"/>
                  </a:cubicBezTo>
                  <a:close/>
                </a:path>
              </a:pathLst>
            </a:custGeom>
            <a:solidFill>
              <a:srgbClr val="FDC69A"/>
            </a:solidFill>
            <a:ln w="336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6AC88A2-A1F2-4A7E-B58B-5507BA86ADD0}"/>
                </a:ext>
              </a:extLst>
            </p:cNvPr>
            <p:cNvSpPr/>
            <p:nvPr/>
          </p:nvSpPr>
          <p:spPr>
            <a:xfrm>
              <a:off x="6364930" y="4179741"/>
              <a:ext cx="2491221" cy="1440441"/>
            </a:xfrm>
            <a:custGeom>
              <a:avLst/>
              <a:gdLst>
                <a:gd name="connsiteX0" fmla="*/ 2431942 w 2491221"/>
                <a:gd name="connsiteY0" fmla="*/ 1045244 h 1440441"/>
                <a:gd name="connsiteX1" fmla="*/ 2260541 w 2491221"/>
                <a:gd name="connsiteY1" fmla="*/ 674829 h 1440441"/>
                <a:gd name="connsiteX2" fmla="*/ 1929188 w 2491221"/>
                <a:gd name="connsiteY2" fmla="*/ 130656 h 1440441"/>
                <a:gd name="connsiteX3" fmla="*/ 1903596 w 2491221"/>
                <a:gd name="connsiteY3" fmla="*/ 110788 h 1440441"/>
                <a:gd name="connsiteX4" fmla="*/ 1650030 w 2491221"/>
                <a:gd name="connsiteY4" fmla="*/ 31317 h 1440441"/>
                <a:gd name="connsiteX5" fmla="*/ 1526446 w 2491221"/>
                <a:gd name="connsiteY5" fmla="*/ 0 h 1440441"/>
                <a:gd name="connsiteX6" fmla="*/ 1534528 w 2491221"/>
                <a:gd name="connsiteY6" fmla="*/ 26603 h 1440441"/>
                <a:gd name="connsiteX7" fmla="*/ 1526109 w 2491221"/>
                <a:gd name="connsiteY7" fmla="*/ 44113 h 1440441"/>
                <a:gd name="connsiteX8" fmla="*/ 1442261 w 2491221"/>
                <a:gd name="connsiteY8" fmla="*/ 69032 h 1440441"/>
                <a:gd name="connsiteX9" fmla="*/ 1431149 w 2491221"/>
                <a:gd name="connsiteY9" fmla="*/ 72736 h 1440441"/>
                <a:gd name="connsiteX10" fmla="*/ 1421720 w 2491221"/>
                <a:gd name="connsiteY10" fmla="*/ 81491 h 1440441"/>
                <a:gd name="connsiteX11" fmla="*/ 1430475 w 2491221"/>
                <a:gd name="connsiteY11" fmla="*/ 90247 h 1440441"/>
                <a:gd name="connsiteX12" fmla="*/ 1443271 w 2491221"/>
                <a:gd name="connsiteY12" fmla="*/ 94287 h 1440441"/>
                <a:gd name="connsiteX13" fmla="*/ 1504895 w 2491221"/>
                <a:gd name="connsiteY13" fmla="*/ 111124 h 1440441"/>
                <a:gd name="connsiteX14" fmla="*/ 1509946 w 2491221"/>
                <a:gd name="connsiteY14" fmla="*/ 127625 h 1440441"/>
                <a:gd name="connsiteX15" fmla="*/ 1457414 w 2491221"/>
                <a:gd name="connsiteY15" fmla="*/ 188912 h 1440441"/>
                <a:gd name="connsiteX16" fmla="*/ 1154348 w 2491221"/>
                <a:gd name="connsiteY16" fmla="*/ 540469 h 1440441"/>
                <a:gd name="connsiteX17" fmla="*/ 1121347 w 2491221"/>
                <a:gd name="connsiteY17" fmla="*/ 541142 h 1440441"/>
                <a:gd name="connsiteX18" fmla="*/ 732411 w 2491221"/>
                <a:gd name="connsiteY18" fmla="*/ 127625 h 1440441"/>
                <a:gd name="connsiteX19" fmla="*/ 737462 w 2491221"/>
                <a:gd name="connsiteY19" fmla="*/ 109441 h 1440441"/>
                <a:gd name="connsiteX20" fmla="*/ 778208 w 2491221"/>
                <a:gd name="connsiteY20" fmla="*/ 94287 h 1440441"/>
                <a:gd name="connsiteX21" fmla="*/ 815923 w 2491221"/>
                <a:gd name="connsiteY21" fmla="*/ 78797 h 1440441"/>
                <a:gd name="connsiteX22" fmla="*/ 795382 w 2491221"/>
                <a:gd name="connsiteY22" fmla="*/ 69032 h 1440441"/>
                <a:gd name="connsiteX23" fmla="*/ 726687 w 2491221"/>
                <a:gd name="connsiteY23" fmla="*/ 46470 h 1440441"/>
                <a:gd name="connsiteX24" fmla="*/ 714901 w 2491221"/>
                <a:gd name="connsiteY24" fmla="*/ 18521 h 1440441"/>
                <a:gd name="connsiteX25" fmla="*/ 714564 w 2491221"/>
                <a:gd name="connsiteY25" fmla="*/ 7408 h 1440441"/>
                <a:gd name="connsiteX26" fmla="*/ 324618 w 2491221"/>
                <a:gd name="connsiteY26" fmla="*/ 119880 h 1440441"/>
                <a:gd name="connsiteX27" fmla="*/ 311148 w 2491221"/>
                <a:gd name="connsiteY27" fmla="*/ 131329 h 1440441"/>
                <a:gd name="connsiteX28" fmla="*/ 232688 w 2491221"/>
                <a:gd name="connsiteY28" fmla="*/ 320241 h 1440441"/>
                <a:gd name="connsiteX29" fmla="*/ 0 w 2491221"/>
                <a:gd name="connsiteY29" fmla="*/ 956344 h 1440441"/>
                <a:gd name="connsiteX30" fmla="*/ 1636897 w 2491221"/>
                <a:gd name="connsiteY30" fmla="*/ 966783 h 1440441"/>
                <a:gd name="connsiteX31" fmla="*/ 1636897 w 2491221"/>
                <a:gd name="connsiteY31" fmla="*/ 968467 h 1440441"/>
                <a:gd name="connsiteX32" fmla="*/ 1643295 w 2491221"/>
                <a:gd name="connsiteY32" fmla="*/ 1258064 h 1440441"/>
                <a:gd name="connsiteX33" fmla="*/ 1674275 w 2491221"/>
                <a:gd name="connsiteY33" fmla="*/ 1256717 h 1440441"/>
                <a:gd name="connsiteX34" fmla="*/ 1687072 w 2491221"/>
                <a:gd name="connsiteY34" fmla="*/ 1268503 h 1440441"/>
                <a:gd name="connsiteX35" fmla="*/ 1702898 w 2491221"/>
                <a:gd name="connsiteY35" fmla="*/ 1294769 h 1440441"/>
                <a:gd name="connsiteX36" fmla="*/ 1954781 w 2491221"/>
                <a:gd name="connsiteY36" fmla="*/ 1376597 h 1440441"/>
                <a:gd name="connsiteX37" fmla="*/ 2491209 w 2491221"/>
                <a:gd name="connsiteY37" fmla="*/ 1437884 h 1440441"/>
                <a:gd name="connsiteX38" fmla="*/ 2431942 w 2491221"/>
                <a:gd name="connsiteY38" fmla="*/ 1045244 h 144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91221" h="1440441">
                  <a:moveTo>
                    <a:pt x="2431942" y="1045244"/>
                  </a:moveTo>
                  <a:cubicBezTo>
                    <a:pt x="2387156" y="916272"/>
                    <a:pt x="2325869" y="794709"/>
                    <a:pt x="2260541" y="674829"/>
                  </a:cubicBezTo>
                  <a:cubicBezTo>
                    <a:pt x="2158845" y="487937"/>
                    <a:pt x="2046711" y="307781"/>
                    <a:pt x="1929188" y="130656"/>
                  </a:cubicBezTo>
                  <a:cubicBezTo>
                    <a:pt x="1922453" y="120553"/>
                    <a:pt x="1914708" y="114829"/>
                    <a:pt x="1903596" y="110788"/>
                  </a:cubicBezTo>
                  <a:cubicBezTo>
                    <a:pt x="1819747" y="82165"/>
                    <a:pt x="1735562" y="54889"/>
                    <a:pt x="1650030" y="31317"/>
                  </a:cubicBezTo>
                  <a:cubicBezTo>
                    <a:pt x="1608948" y="19868"/>
                    <a:pt x="1568539" y="7072"/>
                    <a:pt x="1526446" y="0"/>
                  </a:cubicBezTo>
                  <a:cubicBezTo>
                    <a:pt x="1523415" y="10439"/>
                    <a:pt x="1530487" y="18184"/>
                    <a:pt x="1534528" y="26603"/>
                  </a:cubicBezTo>
                  <a:cubicBezTo>
                    <a:pt x="1539579" y="37041"/>
                    <a:pt x="1537559" y="41756"/>
                    <a:pt x="1526109" y="44113"/>
                  </a:cubicBezTo>
                  <a:cubicBezTo>
                    <a:pt x="1497486" y="50174"/>
                    <a:pt x="1470547" y="61624"/>
                    <a:pt x="1442261" y="69032"/>
                  </a:cubicBezTo>
                  <a:cubicBezTo>
                    <a:pt x="1438557" y="70042"/>
                    <a:pt x="1434516" y="71052"/>
                    <a:pt x="1431149" y="72736"/>
                  </a:cubicBezTo>
                  <a:cubicBezTo>
                    <a:pt x="1427108" y="74420"/>
                    <a:pt x="1422057" y="76777"/>
                    <a:pt x="1421720" y="81491"/>
                  </a:cubicBezTo>
                  <a:cubicBezTo>
                    <a:pt x="1421383" y="86879"/>
                    <a:pt x="1426434" y="88563"/>
                    <a:pt x="1430475" y="90247"/>
                  </a:cubicBezTo>
                  <a:cubicBezTo>
                    <a:pt x="1434516" y="91930"/>
                    <a:pt x="1438894" y="92940"/>
                    <a:pt x="1443271" y="94287"/>
                  </a:cubicBezTo>
                  <a:cubicBezTo>
                    <a:pt x="1463812" y="99339"/>
                    <a:pt x="1484017" y="107084"/>
                    <a:pt x="1504895" y="111124"/>
                  </a:cubicBezTo>
                  <a:cubicBezTo>
                    <a:pt x="1517691" y="113482"/>
                    <a:pt x="1517691" y="118533"/>
                    <a:pt x="1509946" y="127625"/>
                  </a:cubicBezTo>
                  <a:cubicBezTo>
                    <a:pt x="1492435" y="148166"/>
                    <a:pt x="1474925" y="168707"/>
                    <a:pt x="1457414" y="188912"/>
                  </a:cubicBezTo>
                  <a:cubicBezTo>
                    <a:pt x="1356729" y="306434"/>
                    <a:pt x="1254360" y="422610"/>
                    <a:pt x="1154348" y="540469"/>
                  </a:cubicBezTo>
                  <a:cubicBezTo>
                    <a:pt x="1138857" y="558653"/>
                    <a:pt x="1137847" y="558990"/>
                    <a:pt x="1121347" y="541142"/>
                  </a:cubicBezTo>
                  <a:cubicBezTo>
                    <a:pt x="1091040" y="507805"/>
                    <a:pt x="782922" y="181167"/>
                    <a:pt x="732411" y="127625"/>
                  </a:cubicBezTo>
                  <a:cubicBezTo>
                    <a:pt x="721972" y="116512"/>
                    <a:pt x="727023" y="113145"/>
                    <a:pt x="737462" y="109441"/>
                  </a:cubicBezTo>
                  <a:cubicBezTo>
                    <a:pt x="750932" y="104390"/>
                    <a:pt x="765075" y="100012"/>
                    <a:pt x="778208" y="94287"/>
                  </a:cubicBezTo>
                  <a:cubicBezTo>
                    <a:pt x="790331" y="88900"/>
                    <a:pt x="804811" y="88226"/>
                    <a:pt x="815923" y="78797"/>
                  </a:cubicBezTo>
                  <a:cubicBezTo>
                    <a:pt x="809188" y="73073"/>
                    <a:pt x="802117" y="71389"/>
                    <a:pt x="795382" y="69032"/>
                  </a:cubicBezTo>
                  <a:cubicBezTo>
                    <a:pt x="772483" y="61624"/>
                    <a:pt x="749585" y="54215"/>
                    <a:pt x="726687" y="46470"/>
                  </a:cubicBezTo>
                  <a:cubicBezTo>
                    <a:pt x="712207" y="41756"/>
                    <a:pt x="702105" y="35021"/>
                    <a:pt x="714901" y="18521"/>
                  </a:cubicBezTo>
                  <a:cubicBezTo>
                    <a:pt x="717595" y="15153"/>
                    <a:pt x="716921" y="11113"/>
                    <a:pt x="714564" y="7408"/>
                  </a:cubicBezTo>
                  <a:cubicBezTo>
                    <a:pt x="582898" y="39399"/>
                    <a:pt x="453253" y="78461"/>
                    <a:pt x="324618" y="119880"/>
                  </a:cubicBezTo>
                  <a:cubicBezTo>
                    <a:pt x="318557" y="121900"/>
                    <a:pt x="313842" y="124594"/>
                    <a:pt x="311148" y="131329"/>
                  </a:cubicBezTo>
                  <a:cubicBezTo>
                    <a:pt x="285220" y="194299"/>
                    <a:pt x="258954" y="257270"/>
                    <a:pt x="232688" y="320241"/>
                  </a:cubicBezTo>
                  <a:cubicBezTo>
                    <a:pt x="238413" y="325628"/>
                    <a:pt x="0" y="956344"/>
                    <a:pt x="0" y="956344"/>
                  </a:cubicBezTo>
                  <a:cubicBezTo>
                    <a:pt x="0" y="956344"/>
                    <a:pt x="1640938" y="943211"/>
                    <a:pt x="1636897" y="966783"/>
                  </a:cubicBezTo>
                  <a:cubicBezTo>
                    <a:pt x="1636897" y="967457"/>
                    <a:pt x="1636897" y="967793"/>
                    <a:pt x="1636897" y="968467"/>
                  </a:cubicBezTo>
                  <a:cubicBezTo>
                    <a:pt x="1636560" y="1046254"/>
                    <a:pt x="1634540" y="1252003"/>
                    <a:pt x="1643295" y="1258064"/>
                  </a:cubicBezTo>
                  <a:cubicBezTo>
                    <a:pt x="1651377" y="1263788"/>
                    <a:pt x="1663836" y="1258401"/>
                    <a:pt x="1674275" y="1256717"/>
                  </a:cubicBezTo>
                  <a:cubicBezTo>
                    <a:pt x="1684041" y="1255370"/>
                    <a:pt x="1688418" y="1259074"/>
                    <a:pt x="1687072" y="1268503"/>
                  </a:cubicBezTo>
                  <a:cubicBezTo>
                    <a:pt x="1685051" y="1281972"/>
                    <a:pt x="1692459" y="1289381"/>
                    <a:pt x="1702898" y="1294769"/>
                  </a:cubicBezTo>
                  <a:cubicBezTo>
                    <a:pt x="1713000" y="1299820"/>
                    <a:pt x="1879014" y="1359760"/>
                    <a:pt x="1954781" y="1376597"/>
                  </a:cubicBezTo>
                  <a:cubicBezTo>
                    <a:pt x="1997210" y="1386025"/>
                    <a:pt x="2489862" y="1454384"/>
                    <a:pt x="2491209" y="1437884"/>
                  </a:cubicBezTo>
                  <a:cubicBezTo>
                    <a:pt x="2492219" y="1430812"/>
                    <a:pt x="2433963" y="1050968"/>
                    <a:pt x="2431942" y="1045244"/>
                  </a:cubicBezTo>
                  <a:close/>
                </a:path>
              </a:pathLst>
            </a:custGeom>
            <a:solidFill>
              <a:srgbClr val="31363E"/>
            </a:solidFill>
            <a:ln w="336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867EBBE-923B-4A3A-9E95-35861A1C692B}"/>
                </a:ext>
              </a:extLst>
            </p:cNvPr>
            <p:cNvSpPr/>
            <p:nvPr/>
          </p:nvSpPr>
          <p:spPr>
            <a:xfrm>
              <a:off x="7069518" y="4128591"/>
              <a:ext cx="842152" cy="613967"/>
            </a:xfrm>
            <a:custGeom>
              <a:avLst/>
              <a:gdLst>
                <a:gd name="connsiteX0" fmla="*/ 839705 w 842152"/>
                <a:gd name="connsiteY0" fmla="*/ 84823 h 613967"/>
                <a:gd name="connsiteX1" fmla="*/ 795592 w 842152"/>
                <a:gd name="connsiteY1" fmla="*/ 23537 h 613967"/>
                <a:gd name="connsiteX2" fmla="*/ 687162 w 842152"/>
                <a:gd name="connsiteY2" fmla="*/ 5353 h 613967"/>
                <a:gd name="connsiteX3" fmla="*/ 668641 w 842152"/>
                <a:gd name="connsiteY3" fmla="*/ 5016 h 613967"/>
                <a:gd name="connsiteX4" fmla="*/ 658875 w 842152"/>
                <a:gd name="connsiteY4" fmla="*/ 20506 h 613967"/>
                <a:gd name="connsiteX5" fmla="*/ 540006 w 842152"/>
                <a:gd name="connsiteY5" fmla="*/ 257908 h 613967"/>
                <a:gd name="connsiteX6" fmla="*/ 488148 w 842152"/>
                <a:gd name="connsiteY6" fmla="*/ 187866 h 613967"/>
                <a:gd name="connsiteX7" fmla="*/ 427198 w 842152"/>
                <a:gd name="connsiteY7" fmla="*/ 101997 h 613967"/>
                <a:gd name="connsiteX8" fmla="*/ 415075 w 842152"/>
                <a:gd name="connsiteY8" fmla="*/ 101997 h 613967"/>
                <a:gd name="connsiteX9" fmla="*/ 355135 w 842152"/>
                <a:gd name="connsiteY9" fmla="*/ 187530 h 613967"/>
                <a:gd name="connsiteX10" fmla="*/ 353788 w 842152"/>
                <a:gd name="connsiteY10" fmla="*/ 186519 h 613967"/>
                <a:gd name="connsiteX11" fmla="*/ 332910 w 842152"/>
                <a:gd name="connsiteY11" fmla="*/ 207397 h 613967"/>
                <a:gd name="connsiteX12" fmla="*/ 304287 w 842152"/>
                <a:gd name="connsiteY12" fmla="*/ 245449 h 613967"/>
                <a:gd name="connsiteX13" fmla="*/ 297889 w 842152"/>
                <a:gd name="connsiteY13" fmla="*/ 239051 h 613967"/>
                <a:gd name="connsiteX14" fmla="*/ 201918 w 842152"/>
                <a:gd name="connsiteY14" fmla="*/ 64282 h 613967"/>
                <a:gd name="connsiteX15" fmla="*/ 173969 w 842152"/>
                <a:gd name="connsiteY15" fmla="*/ 12761 h 613967"/>
                <a:gd name="connsiteX16" fmla="*/ 148040 w 842152"/>
                <a:gd name="connsiteY16" fmla="*/ 4006 h 613967"/>
                <a:gd name="connsiteX17" fmla="*/ 49374 w 842152"/>
                <a:gd name="connsiteY17" fmla="*/ 23200 h 613967"/>
                <a:gd name="connsiteX18" fmla="*/ 10313 w 842152"/>
                <a:gd name="connsiteY18" fmla="*/ 57884 h 613967"/>
                <a:gd name="connsiteX19" fmla="*/ 26476 w 842152"/>
                <a:gd name="connsiteY19" fmla="*/ 104355 h 613967"/>
                <a:gd name="connsiteX20" fmla="*/ 101906 w 842152"/>
                <a:gd name="connsiteY20" fmla="*/ 129273 h 613967"/>
                <a:gd name="connsiteX21" fmla="*/ 35905 w 842152"/>
                <a:gd name="connsiteY21" fmla="*/ 153182 h 613967"/>
                <a:gd name="connsiteX22" fmla="*/ 27823 w 842152"/>
                <a:gd name="connsiteY22" fmla="*/ 185846 h 613967"/>
                <a:gd name="connsiteX23" fmla="*/ 424504 w 842152"/>
                <a:gd name="connsiteY23" fmla="*/ 608119 h 613967"/>
                <a:gd name="connsiteX24" fmla="*/ 444708 w 842152"/>
                <a:gd name="connsiteY24" fmla="*/ 607109 h 613967"/>
                <a:gd name="connsiteX25" fmla="*/ 812766 w 842152"/>
                <a:gd name="connsiteY25" fmla="*/ 178438 h 613967"/>
                <a:gd name="connsiteX26" fmla="*/ 806705 w 842152"/>
                <a:gd name="connsiteY26" fmla="*/ 157560 h 613967"/>
                <a:gd name="connsiteX27" fmla="*/ 717468 w 842152"/>
                <a:gd name="connsiteY27" fmla="*/ 132977 h 613967"/>
                <a:gd name="connsiteX28" fmla="*/ 832970 w 842152"/>
                <a:gd name="connsiteY28" fmla="*/ 97956 h 613967"/>
                <a:gd name="connsiteX29" fmla="*/ 839705 w 842152"/>
                <a:gd name="connsiteY29" fmla="*/ 84823 h 61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42152" h="613967">
                  <a:moveTo>
                    <a:pt x="839705" y="84823"/>
                  </a:moveTo>
                  <a:cubicBezTo>
                    <a:pt x="833307" y="73711"/>
                    <a:pt x="811082" y="26231"/>
                    <a:pt x="795592" y="23537"/>
                  </a:cubicBezTo>
                  <a:cubicBezTo>
                    <a:pt x="759561" y="17475"/>
                    <a:pt x="723193" y="11414"/>
                    <a:pt x="687162" y="5353"/>
                  </a:cubicBezTo>
                  <a:cubicBezTo>
                    <a:pt x="681100" y="-2392"/>
                    <a:pt x="675039" y="-1045"/>
                    <a:pt x="668641" y="5016"/>
                  </a:cubicBezTo>
                  <a:cubicBezTo>
                    <a:pt x="664263" y="9394"/>
                    <a:pt x="661569" y="15118"/>
                    <a:pt x="658875" y="20506"/>
                  </a:cubicBezTo>
                  <a:cubicBezTo>
                    <a:pt x="618466" y="99303"/>
                    <a:pt x="578731" y="178438"/>
                    <a:pt x="540006" y="257908"/>
                  </a:cubicBezTo>
                  <a:cubicBezTo>
                    <a:pt x="522832" y="234673"/>
                    <a:pt x="505658" y="211438"/>
                    <a:pt x="488148" y="187866"/>
                  </a:cubicBezTo>
                  <a:cubicBezTo>
                    <a:pt x="467943" y="159243"/>
                    <a:pt x="447402" y="130620"/>
                    <a:pt x="427198" y="101997"/>
                  </a:cubicBezTo>
                  <a:cubicBezTo>
                    <a:pt x="422820" y="95599"/>
                    <a:pt x="419789" y="95262"/>
                    <a:pt x="415075" y="101997"/>
                  </a:cubicBezTo>
                  <a:cubicBezTo>
                    <a:pt x="395207" y="130620"/>
                    <a:pt x="375003" y="158906"/>
                    <a:pt x="355135" y="187530"/>
                  </a:cubicBezTo>
                  <a:cubicBezTo>
                    <a:pt x="354798" y="187193"/>
                    <a:pt x="354125" y="186856"/>
                    <a:pt x="353788" y="186519"/>
                  </a:cubicBezTo>
                  <a:cubicBezTo>
                    <a:pt x="343012" y="189550"/>
                    <a:pt x="338972" y="199652"/>
                    <a:pt x="332910" y="207397"/>
                  </a:cubicBezTo>
                  <a:cubicBezTo>
                    <a:pt x="323145" y="219857"/>
                    <a:pt x="315063" y="234000"/>
                    <a:pt x="304287" y="245449"/>
                  </a:cubicBezTo>
                  <a:cubicBezTo>
                    <a:pt x="300246" y="244102"/>
                    <a:pt x="299236" y="241408"/>
                    <a:pt x="297889" y="239051"/>
                  </a:cubicBezTo>
                  <a:cubicBezTo>
                    <a:pt x="265562" y="181131"/>
                    <a:pt x="234582" y="122202"/>
                    <a:pt x="201918" y="64282"/>
                  </a:cubicBezTo>
                  <a:cubicBezTo>
                    <a:pt x="192489" y="47109"/>
                    <a:pt x="183734" y="29598"/>
                    <a:pt x="173969" y="12761"/>
                  </a:cubicBezTo>
                  <a:cubicBezTo>
                    <a:pt x="166224" y="-1045"/>
                    <a:pt x="159825" y="-2729"/>
                    <a:pt x="148040" y="4006"/>
                  </a:cubicBezTo>
                  <a:cubicBezTo>
                    <a:pt x="115039" y="10404"/>
                    <a:pt x="82375" y="17475"/>
                    <a:pt x="49374" y="23200"/>
                  </a:cubicBezTo>
                  <a:cubicBezTo>
                    <a:pt x="39609" y="24884"/>
                    <a:pt x="17384" y="45762"/>
                    <a:pt x="10313" y="57884"/>
                  </a:cubicBezTo>
                  <a:cubicBezTo>
                    <a:pt x="-6524" y="86170"/>
                    <a:pt x="-3831" y="93579"/>
                    <a:pt x="26476" y="104355"/>
                  </a:cubicBezTo>
                  <a:cubicBezTo>
                    <a:pt x="30180" y="105701"/>
                    <a:pt x="78671" y="121192"/>
                    <a:pt x="101906" y="129273"/>
                  </a:cubicBezTo>
                  <a:cubicBezTo>
                    <a:pt x="77324" y="136345"/>
                    <a:pt x="56783" y="145437"/>
                    <a:pt x="35905" y="153182"/>
                  </a:cubicBezTo>
                  <a:cubicBezTo>
                    <a:pt x="14690" y="160927"/>
                    <a:pt x="13006" y="169009"/>
                    <a:pt x="27823" y="185846"/>
                  </a:cubicBezTo>
                  <a:cubicBezTo>
                    <a:pt x="72610" y="236357"/>
                    <a:pt x="387799" y="567373"/>
                    <a:pt x="424504" y="608119"/>
                  </a:cubicBezTo>
                  <a:cubicBezTo>
                    <a:pt x="432585" y="616874"/>
                    <a:pt x="438310" y="615190"/>
                    <a:pt x="444708" y="607109"/>
                  </a:cubicBezTo>
                  <a:cubicBezTo>
                    <a:pt x="454137" y="595323"/>
                    <a:pt x="747101" y="255214"/>
                    <a:pt x="812766" y="178438"/>
                  </a:cubicBezTo>
                  <a:cubicBezTo>
                    <a:pt x="826236" y="162611"/>
                    <a:pt x="826572" y="162947"/>
                    <a:pt x="806705" y="157560"/>
                  </a:cubicBezTo>
                  <a:cubicBezTo>
                    <a:pt x="777745" y="149815"/>
                    <a:pt x="749122" y="141733"/>
                    <a:pt x="717468" y="132977"/>
                  </a:cubicBezTo>
                  <a:cubicBezTo>
                    <a:pt x="722519" y="130284"/>
                    <a:pt x="797276" y="107385"/>
                    <a:pt x="832970" y="97956"/>
                  </a:cubicBezTo>
                  <a:cubicBezTo>
                    <a:pt x="842399" y="95599"/>
                    <a:pt x="844420" y="93242"/>
                    <a:pt x="839705" y="84823"/>
                  </a:cubicBezTo>
                  <a:close/>
                </a:path>
              </a:pathLst>
            </a:custGeom>
            <a:solidFill>
              <a:srgbClr val="000000"/>
            </a:solidFill>
            <a:ln w="336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25FCD4-B220-40C9-83DF-7C217BAF7399}"/>
                </a:ext>
              </a:extLst>
            </p:cNvPr>
            <p:cNvSpPr/>
            <p:nvPr/>
          </p:nvSpPr>
          <p:spPr>
            <a:xfrm>
              <a:off x="5671917" y="4495014"/>
              <a:ext cx="1754756" cy="1067384"/>
            </a:xfrm>
            <a:custGeom>
              <a:avLst/>
              <a:gdLst>
                <a:gd name="connsiteX0" fmla="*/ 1677643 w 1754756"/>
                <a:gd name="connsiteY0" fmla="*/ 88142 h 1067384"/>
                <a:gd name="connsiteX1" fmla="*/ 1677306 w 1754756"/>
                <a:gd name="connsiteY1" fmla="*/ 496609 h 1067384"/>
                <a:gd name="connsiteX2" fmla="*/ 1676969 w 1754756"/>
                <a:gd name="connsiteY2" fmla="*/ 567324 h 1067384"/>
                <a:gd name="connsiteX3" fmla="*/ 1692796 w 1754756"/>
                <a:gd name="connsiteY3" fmla="*/ 583825 h 1067384"/>
                <a:gd name="connsiteX4" fmla="*/ 1754756 w 1754756"/>
                <a:gd name="connsiteY4" fmla="*/ 585845 h 1067384"/>
                <a:gd name="connsiteX5" fmla="*/ 1735562 w 1754756"/>
                <a:gd name="connsiteY5" fmla="*/ 593253 h 1067384"/>
                <a:gd name="connsiteX6" fmla="*/ 1698521 w 1754756"/>
                <a:gd name="connsiteY6" fmla="*/ 593590 h 1067384"/>
                <a:gd name="connsiteX7" fmla="*/ 1684378 w 1754756"/>
                <a:gd name="connsiteY7" fmla="*/ 608070 h 1067384"/>
                <a:gd name="connsiteX8" fmla="*/ 1684378 w 1754756"/>
                <a:gd name="connsiteY8" fmla="*/ 650162 h 1067384"/>
                <a:gd name="connsiteX9" fmla="*/ 1678316 w 1754756"/>
                <a:gd name="connsiteY9" fmla="*/ 670367 h 1067384"/>
                <a:gd name="connsiteX10" fmla="*/ 1677643 w 1754756"/>
                <a:gd name="connsiteY10" fmla="*/ 863993 h 1067384"/>
                <a:gd name="connsiteX11" fmla="*/ 1677643 w 1754756"/>
                <a:gd name="connsiteY11" fmla="*/ 1042465 h 1067384"/>
                <a:gd name="connsiteX12" fmla="*/ 1652387 w 1754756"/>
                <a:gd name="connsiteY12" fmla="*/ 1067384 h 1067384"/>
                <a:gd name="connsiteX13" fmla="*/ 1559783 w 1754756"/>
                <a:gd name="connsiteY13" fmla="*/ 1067384 h 1067384"/>
                <a:gd name="connsiteX14" fmla="*/ 460325 w 1754756"/>
                <a:gd name="connsiteY14" fmla="*/ 1067384 h 1067384"/>
                <a:gd name="connsiteX15" fmla="*/ 16164 w 1754756"/>
                <a:gd name="connsiteY15" fmla="*/ 1067384 h 1067384"/>
                <a:gd name="connsiteX16" fmla="*/ 0 w 1754756"/>
                <a:gd name="connsiteY16" fmla="*/ 1050211 h 1067384"/>
                <a:gd name="connsiteX17" fmla="*/ 0 w 1754756"/>
                <a:gd name="connsiteY17" fmla="*/ 960974 h 1067384"/>
                <a:gd name="connsiteX18" fmla="*/ 0 w 1754756"/>
                <a:gd name="connsiteY18" fmla="*/ 46723 h 1067384"/>
                <a:gd name="connsiteX19" fmla="*/ 39399 w 1754756"/>
                <a:gd name="connsiteY19" fmla="*/ 7324 h 1067384"/>
                <a:gd name="connsiteX20" fmla="*/ 901455 w 1754756"/>
                <a:gd name="connsiteY20" fmla="*/ 7324 h 1067384"/>
                <a:gd name="connsiteX21" fmla="*/ 926374 w 1754756"/>
                <a:gd name="connsiteY21" fmla="*/ 4293 h 1067384"/>
                <a:gd name="connsiteX22" fmla="*/ 949272 w 1754756"/>
                <a:gd name="connsiteY22" fmla="*/ 252 h 1067384"/>
                <a:gd name="connsiteX23" fmla="*/ 1579988 w 1754756"/>
                <a:gd name="connsiteY23" fmla="*/ 252 h 1067384"/>
                <a:gd name="connsiteX24" fmla="*/ 1603560 w 1754756"/>
                <a:gd name="connsiteY24" fmla="*/ 926 h 1067384"/>
                <a:gd name="connsiteX25" fmla="*/ 1660806 w 1754756"/>
                <a:gd name="connsiteY25" fmla="*/ 589 h 1067384"/>
                <a:gd name="connsiteX26" fmla="*/ 1684714 w 1754756"/>
                <a:gd name="connsiteY26" fmla="*/ 24161 h 1067384"/>
                <a:gd name="connsiteX27" fmla="*/ 1684714 w 1754756"/>
                <a:gd name="connsiteY27" fmla="*/ 71305 h 1067384"/>
                <a:gd name="connsiteX28" fmla="*/ 1677643 w 1754756"/>
                <a:gd name="connsiteY28" fmla="*/ 88142 h 106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54756" h="1067384">
                  <a:moveTo>
                    <a:pt x="1677643" y="88142"/>
                  </a:moveTo>
                  <a:cubicBezTo>
                    <a:pt x="1677643" y="224185"/>
                    <a:pt x="1677306" y="360565"/>
                    <a:pt x="1677306" y="496609"/>
                  </a:cubicBezTo>
                  <a:cubicBezTo>
                    <a:pt x="1677306" y="520180"/>
                    <a:pt x="1677979" y="543752"/>
                    <a:pt x="1676969" y="567324"/>
                  </a:cubicBezTo>
                  <a:cubicBezTo>
                    <a:pt x="1676633" y="579447"/>
                    <a:pt x="1680000" y="583825"/>
                    <a:pt x="1692796" y="583825"/>
                  </a:cubicBezTo>
                  <a:cubicBezTo>
                    <a:pt x="1713337" y="583825"/>
                    <a:pt x="1734215" y="581467"/>
                    <a:pt x="1754756" y="585845"/>
                  </a:cubicBezTo>
                  <a:cubicBezTo>
                    <a:pt x="1750042" y="593253"/>
                    <a:pt x="1742634" y="593253"/>
                    <a:pt x="1735562" y="593253"/>
                  </a:cubicBezTo>
                  <a:cubicBezTo>
                    <a:pt x="1723103" y="593590"/>
                    <a:pt x="1710980" y="593253"/>
                    <a:pt x="1698521" y="593590"/>
                  </a:cubicBezTo>
                  <a:cubicBezTo>
                    <a:pt x="1688755" y="593590"/>
                    <a:pt x="1684378" y="598304"/>
                    <a:pt x="1684378" y="608070"/>
                  </a:cubicBezTo>
                  <a:cubicBezTo>
                    <a:pt x="1684378" y="622213"/>
                    <a:pt x="1684378" y="636019"/>
                    <a:pt x="1684378" y="650162"/>
                  </a:cubicBezTo>
                  <a:cubicBezTo>
                    <a:pt x="1684378" y="657571"/>
                    <a:pt x="1684041" y="664642"/>
                    <a:pt x="1678316" y="670367"/>
                  </a:cubicBezTo>
                  <a:cubicBezTo>
                    <a:pt x="1677979" y="735021"/>
                    <a:pt x="1677643" y="799339"/>
                    <a:pt x="1677643" y="863993"/>
                  </a:cubicBezTo>
                  <a:cubicBezTo>
                    <a:pt x="1677643" y="923596"/>
                    <a:pt x="1677643" y="982862"/>
                    <a:pt x="1677643" y="1042465"/>
                  </a:cubicBezTo>
                  <a:cubicBezTo>
                    <a:pt x="1677643" y="1064690"/>
                    <a:pt x="1675286" y="1067384"/>
                    <a:pt x="1652387" y="1067384"/>
                  </a:cubicBezTo>
                  <a:cubicBezTo>
                    <a:pt x="1621407" y="1067384"/>
                    <a:pt x="1590764" y="1067384"/>
                    <a:pt x="1559783" y="1067384"/>
                  </a:cubicBezTo>
                  <a:cubicBezTo>
                    <a:pt x="1193409" y="1067384"/>
                    <a:pt x="826699" y="1067384"/>
                    <a:pt x="460325" y="1067384"/>
                  </a:cubicBezTo>
                  <a:cubicBezTo>
                    <a:pt x="312159" y="1067384"/>
                    <a:pt x="164330" y="1067048"/>
                    <a:pt x="16164" y="1067384"/>
                  </a:cubicBezTo>
                  <a:cubicBezTo>
                    <a:pt x="3031" y="1067384"/>
                    <a:pt x="0" y="1061997"/>
                    <a:pt x="0" y="1050211"/>
                  </a:cubicBezTo>
                  <a:cubicBezTo>
                    <a:pt x="337" y="1020577"/>
                    <a:pt x="0" y="990607"/>
                    <a:pt x="0" y="960974"/>
                  </a:cubicBezTo>
                  <a:cubicBezTo>
                    <a:pt x="0" y="656224"/>
                    <a:pt x="0" y="351473"/>
                    <a:pt x="0" y="46723"/>
                  </a:cubicBezTo>
                  <a:cubicBezTo>
                    <a:pt x="0" y="7324"/>
                    <a:pt x="0" y="7324"/>
                    <a:pt x="39399" y="7324"/>
                  </a:cubicBezTo>
                  <a:cubicBezTo>
                    <a:pt x="326639" y="7324"/>
                    <a:pt x="614215" y="7324"/>
                    <a:pt x="901455" y="7324"/>
                  </a:cubicBezTo>
                  <a:cubicBezTo>
                    <a:pt x="909874" y="7324"/>
                    <a:pt x="918292" y="8334"/>
                    <a:pt x="926374" y="4293"/>
                  </a:cubicBezTo>
                  <a:cubicBezTo>
                    <a:pt x="933445" y="252"/>
                    <a:pt x="941527" y="252"/>
                    <a:pt x="949272" y="252"/>
                  </a:cubicBezTo>
                  <a:cubicBezTo>
                    <a:pt x="1159399" y="252"/>
                    <a:pt x="1369525" y="252"/>
                    <a:pt x="1579988" y="252"/>
                  </a:cubicBezTo>
                  <a:cubicBezTo>
                    <a:pt x="1587733" y="252"/>
                    <a:pt x="1595478" y="1936"/>
                    <a:pt x="1603560" y="926"/>
                  </a:cubicBezTo>
                  <a:cubicBezTo>
                    <a:pt x="1622754" y="-421"/>
                    <a:pt x="1641611" y="-84"/>
                    <a:pt x="1660806" y="589"/>
                  </a:cubicBezTo>
                  <a:cubicBezTo>
                    <a:pt x="1677979" y="1263"/>
                    <a:pt x="1683704" y="7324"/>
                    <a:pt x="1684714" y="24161"/>
                  </a:cubicBezTo>
                  <a:cubicBezTo>
                    <a:pt x="1685388" y="39988"/>
                    <a:pt x="1685051" y="55478"/>
                    <a:pt x="1684714" y="71305"/>
                  </a:cubicBezTo>
                  <a:cubicBezTo>
                    <a:pt x="1683704" y="77703"/>
                    <a:pt x="1683031" y="83764"/>
                    <a:pt x="1677643" y="88142"/>
                  </a:cubicBezTo>
                  <a:close/>
                </a:path>
              </a:pathLst>
            </a:custGeom>
            <a:solidFill>
              <a:srgbClr val="6F7173"/>
            </a:solidFill>
            <a:ln w="336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CB2C319-685F-43F7-B4A4-E5A176633093}"/>
                </a:ext>
              </a:extLst>
            </p:cNvPr>
            <p:cNvSpPr/>
            <p:nvPr/>
          </p:nvSpPr>
          <p:spPr>
            <a:xfrm>
              <a:off x="7095530" y="3239693"/>
              <a:ext cx="414221" cy="800660"/>
            </a:xfrm>
            <a:custGeom>
              <a:avLst/>
              <a:gdLst>
                <a:gd name="connsiteX0" fmla="*/ 162099 w 414221"/>
                <a:gd name="connsiteY0" fmla="*/ 654491 h 800660"/>
                <a:gd name="connsiteX1" fmla="*/ 102833 w 414221"/>
                <a:gd name="connsiteY1" fmla="*/ 528213 h 800660"/>
                <a:gd name="connsiteX2" fmla="*/ 59730 w 414221"/>
                <a:gd name="connsiteY2" fmla="*/ 455477 h 800660"/>
                <a:gd name="connsiteX3" fmla="*/ 36158 w 414221"/>
                <a:gd name="connsiteY3" fmla="*/ 425507 h 800660"/>
                <a:gd name="connsiteX4" fmla="*/ 1474 w 414221"/>
                <a:gd name="connsiteY4" fmla="*/ 240637 h 800660"/>
                <a:gd name="connsiteX5" fmla="*/ 31781 w 414221"/>
                <a:gd name="connsiteY5" fmla="*/ 222116 h 800660"/>
                <a:gd name="connsiteX6" fmla="*/ 43567 w 414221"/>
                <a:gd name="connsiteY6" fmla="*/ 236596 h 800660"/>
                <a:gd name="connsiteX7" fmla="*/ 53332 w 414221"/>
                <a:gd name="connsiteY7" fmla="*/ 263535 h 800660"/>
                <a:gd name="connsiteX8" fmla="*/ 66128 w 414221"/>
                <a:gd name="connsiteY8" fmla="*/ 271954 h 800660"/>
                <a:gd name="connsiteX9" fmla="*/ 74884 w 414221"/>
                <a:gd name="connsiteY9" fmla="*/ 259831 h 800660"/>
                <a:gd name="connsiteX10" fmla="*/ 74884 w 414221"/>
                <a:gd name="connsiteY10" fmla="*/ 242994 h 800660"/>
                <a:gd name="connsiteX11" fmla="*/ 70843 w 414221"/>
                <a:gd name="connsiteY11" fmla="*/ 130859 h 800660"/>
                <a:gd name="connsiteX12" fmla="*/ 77241 w 414221"/>
                <a:gd name="connsiteY12" fmla="*/ 56103 h 800660"/>
                <a:gd name="connsiteX13" fmla="*/ 91721 w 414221"/>
                <a:gd name="connsiteY13" fmla="*/ 6939 h 800660"/>
                <a:gd name="connsiteX14" fmla="*/ 131793 w 414221"/>
                <a:gd name="connsiteY14" fmla="*/ 1214 h 800660"/>
                <a:gd name="connsiteX15" fmla="*/ 178600 w 414221"/>
                <a:gd name="connsiteY15" fmla="*/ 3571 h 800660"/>
                <a:gd name="connsiteX16" fmla="*/ 410614 w 414221"/>
                <a:gd name="connsiteY16" fmla="*/ 6939 h 800660"/>
                <a:gd name="connsiteX17" fmla="*/ 403543 w 414221"/>
                <a:gd name="connsiteY17" fmla="*/ 800300 h 800660"/>
                <a:gd name="connsiteX18" fmla="*/ 279622 w 414221"/>
                <a:gd name="connsiteY18" fmla="*/ 765279 h 800660"/>
                <a:gd name="connsiteX19" fmla="*/ 162099 w 414221"/>
                <a:gd name="connsiteY19" fmla="*/ 654491 h 80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4221" h="800660">
                  <a:moveTo>
                    <a:pt x="162099" y="654491"/>
                  </a:moveTo>
                  <a:cubicBezTo>
                    <a:pt x="122027" y="621827"/>
                    <a:pt x="105527" y="577714"/>
                    <a:pt x="102833" y="528213"/>
                  </a:cubicBezTo>
                  <a:cubicBezTo>
                    <a:pt x="100812" y="495550"/>
                    <a:pt x="87343" y="471641"/>
                    <a:pt x="59730" y="455477"/>
                  </a:cubicBezTo>
                  <a:cubicBezTo>
                    <a:pt x="47607" y="448406"/>
                    <a:pt x="42556" y="436283"/>
                    <a:pt x="36158" y="425507"/>
                  </a:cubicBezTo>
                  <a:cubicBezTo>
                    <a:pt x="3494" y="367925"/>
                    <a:pt x="-3577" y="305291"/>
                    <a:pt x="1474" y="240637"/>
                  </a:cubicBezTo>
                  <a:cubicBezTo>
                    <a:pt x="2821" y="223463"/>
                    <a:pt x="8882" y="220432"/>
                    <a:pt x="31781" y="222116"/>
                  </a:cubicBezTo>
                  <a:cubicBezTo>
                    <a:pt x="40536" y="222789"/>
                    <a:pt x="41209" y="230535"/>
                    <a:pt x="43567" y="236596"/>
                  </a:cubicBezTo>
                  <a:cubicBezTo>
                    <a:pt x="47271" y="245351"/>
                    <a:pt x="49291" y="254780"/>
                    <a:pt x="53332" y="263535"/>
                  </a:cubicBezTo>
                  <a:cubicBezTo>
                    <a:pt x="56026" y="269260"/>
                    <a:pt x="59730" y="272627"/>
                    <a:pt x="66128" y="271954"/>
                  </a:cubicBezTo>
                  <a:cubicBezTo>
                    <a:pt x="73537" y="271280"/>
                    <a:pt x="74547" y="265556"/>
                    <a:pt x="74884" y="259831"/>
                  </a:cubicBezTo>
                  <a:cubicBezTo>
                    <a:pt x="75220" y="254106"/>
                    <a:pt x="75557" y="248382"/>
                    <a:pt x="74884" y="242994"/>
                  </a:cubicBezTo>
                  <a:cubicBezTo>
                    <a:pt x="69159" y="205616"/>
                    <a:pt x="72190" y="168237"/>
                    <a:pt x="70843" y="130859"/>
                  </a:cubicBezTo>
                  <a:cubicBezTo>
                    <a:pt x="70169" y="105940"/>
                    <a:pt x="69159" y="80348"/>
                    <a:pt x="77241" y="56103"/>
                  </a:cubicBezTo>
                  <a:cubicBezTo>
                    <a:pt x="82965" y="38592"/>
                    <a:pt x="79261" y="20745"/>
                    <a:pt x="91721" y="6939"/>
                  </a:cubicBezTo>
                  <a:cubicBezTo>
                    <a:pt x="99802" y="-1143"/>
                    <a:pt x="121690" y="-806"/>
                    <a:pt x="131793" y="1214"/>
                  </a:cubicBezTo>
                  <a:cubicBezTo>
                    <a:pt x="147283" y="4245"/>
                    <a:pt x="163110" y="3571"/>
                    <a:pt x="178600" y="3571"/>
                  </a:cubicBezTo>
                  <a:cubicBezTo>
                    <a:pt x="304541" y="3571"/>
                    <a:pt x="416002" y="11316"/>
                    <a:pt x="410614" y="6939"/>
                  </a:cubicBezTo>
                  <a:cubicBezTo>
                    <a:pt x="419369" y="17378"/>
                    <a:pt x="410277" y="799290"/>
                    <a:pt x="403543" y="800300"/>
                  </a:cubicBezTo>
                  <a:cubicBezTo>
                    <a:pt x="346633" y="801984"/>
                    <a:pt x="312959" y="798953"/>
                    <a:pt x="279622" y="765279"/>
                  </a:cubicBezTo>
                  <a:cubicBezTo>
                    <a:pt x="256050" y="740023"/>
                    <a:pt x="168161" y="659542"/>
                    <a:pt x="162099" y="654491"/>
                  </a:cubicBezTo>
                  <a:close/>
                </a:path>
              </a:pathLst>
            </a:custGeom>
            <a:solidFill>
              <a:srgbClr val="EEC8AF"/>
            </a:solidFill>
            <a:ln w="336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954B3F4-467F-4AA7-858C-31548821F017}"/>
                </a:ext>
              </a:extLst>
            </p:cNvPr>
            <p:cNvSpPr/>
            <p:nvPr/>
          </p:nvSpPr>
          <p:spPr>
            <a:xfrm>
              <a:off x="7499073" y="3245568"/>
              <a:ext cx="398610" cy="793450"/>
            </a:xfrm>
            <a:custGeom>
              <a:avLst/>
              <a:gdLst>
                <a:gd name="connsiteX0" fmla="*/ 0 w 398610"/>
                <a:gd name="connsiteY0" fmla="*/ 793415 h 793450"/>
                <a:gd name="connsiteX1" fmla="*/ 7071 w 398610"/>
                <a:gd name="connsiteY1" fmla="*/ 54 h 793450"/>
                <a:gd name="connsiteX2" fmla="*/ 279495 w 398610"/>
                <a:gd name="connsiteY2" fmla="*/ 727 h 793450"/>
                <a:gd name="connsiteX3" fmla="*/ 291954 w 398610"/>
                <a:gd name="connsiteY3" fmla="*/ 5105 h 793450"/>
                <a:gd name="connsiteX4" fmla="*/ 324281 w 398610"/>
                <a:gd name="connsiteY4" fmla="*/ 99729 h 793450"/>
                <a:gd name="connsiteX5" fmla="*/ 318220 w 398610"/>
                <a:gd name="connsiteY5" fmla="*/ 243517 h 793450"/>
                <a:gd name="connsiteX6" fmla="*/ 317883 w 398610"/>
                <a:gd name="connsiteY6" fmla="*/ 251936 h 793450"/>
                <a:gd name="connsiteX7" fmla="*/ 325292 w 398610"/>
                <a:gd name="connsiteY7" fmla="*/ 265406 h 793450"/>
                <a:gd name="connsiteX8" fmla="*/ 341118 w 398610"/>
                <a:gd name="connsiteY8" fmla="*/ 256314 h 793450"/>
                <a:gd name="connsiteX9" fmla="*/ 351894 w 398610"/>
                <a:gd name="connsiteY9" fmla="*/ 224660 h 793450"/>
                <a:gd name="connsiteX10" fmla="*/ 364690 w 398610"/>
                <a:gd name="connsiteY10" fmla="*/ 209507 h 793450"/>
                <a:gd name="connsiteX11" fmla="*/ 398364 w 398610"/>
                <a:gd name="connsiteY11" fmla="*/ 243517 h 793450"/>
                <a:gd name="connsiteX12" fmla="*/ 371425 w 398610"/>
                <a:gd name="connsiteY12" fmla="*/ 407510 h 793450"/>
                <a:gd name="connsiteX13" fmla="*/ 346506 w 398610"/>
                <a:gd name="connsiteY13" fmla="*/ 440511 h 793450"/>
                <a:gd name="connsiteX14" fmla="*/ 290607 w 398610"/>
                <a:gd name="connsiteY14" fmla="*/ 554666 h 793450"/>
                <a:gd name="connsiteX15" fmla="*/ 246494 w 398610"/>
                <a:gd name="connsiteY15" fmla="*/ 639862 h 793450"/>
                <a:gd name="connsiteX16" fmla="*/ 143115 w 398610"/>
                <a:gd name="connsiteY16" fmla="*/ 735833 h 793450"/>
                <a:gd name="connsiteX17" fmla="*/ 77787 w 398610"/>
                <a:gd name="connsiteY17" fmla="*/ 783313 h 793450"/>
                <a:gd name="connsiteX18" fmla="*/ 0 w 398610"/>
                <a:gd name="connsiteY18" fmla="*/ 793415 h 79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8610" h="793450">
                  <a:moveTo>
                    <a:pt x="0" y="793415"/>
                  </a:moveTo>
                  <a:cubicBezTo>
                    <a:pt x="0" y="779946"/>
                    <a:pt x="9092" y="37769"/>
                    <a:pt x="7071" y="54"/>
                  </a:cubicBezTo>
                  <a:cubicBezTo>
                    <a:pt x="66338" y="54"/>
                    <a:pt x="251209" y="-283"/>
                    <a:pt x="279495" y="727"/>
                  </a:cubicBezTo>
                  <a:cubicBezTo>
                    <a:pt x="283872" y="727"/>
                    <a:pt x="288250" y="2411"/>
                    <a:pt x="291954" y="5105"/>
                  </a:cubicBezTo>
                  <a:cubicBezTo>
                    <a:pt x="316873" y="31708"/>
                    <a:pt x="322934" y="65382"/>
                    <a:pt x="324281" y="99729"/>
                  </a:cubicBezTo>
                  <a:cubicBezTo>
                    <a:pt x="325965" y="147883"/>
                    <a:pt x="321924" y="195700"/>
                    <a:pt x="318220" y="243517"/>
                  </a:cubicBezTo>
                  <a:cubicBezTo>
                    <a:pt x="317883" y="246211"/>
                    <a:pt x="317883" y="249242"/>
                    <a:pt x="317883" y="251936"/>
                  </a:cubicBezTo>
                  <a:cubicBezTo>
                    <a:pt x="318220" y="257661"/>
                    <a:pt x="317883" y="263722"/>
                    <a:pt x="325292" y="265406"/>
                  </a:cubicBezTo>
                  <a:cubicBezTo>
                    <a:pt x="333037" y="267089"/>
                    <a:pt x="338088" y="263385"/>
                    <a:pt x="341118" y="256314"/>
                  </a:cubicBezTo>
                  <a:cubicBezTo>
                    <a:pt x="345496" y="245875"/>
                    <a:pt x="348527" y="235099"/>
                    <a:pt x="351894" y="224660"/>
                  </a:cubicBezTo>
                  <a:cubicBezTo>
                    <a:pt x="354251" y="217925"/>
                    <a:pt x="355262" y="210180"/>
                    <a:pt x="364690" y="209507"/>
                  </a:cubicBezTo>
                  <a:cubicBezTo>
                    <a:pt x="389609" y="210854"/>
                    <a:pt x="397691" y="218599"/>
                    <a:pt x="398364" y="243517"/>
                  </a:cubicBezTo>
                  <a:cubicBezTo>
                    <a:pt x="400048" y="300090"/>
                    <a:pt x="393313" y="354979"/>
                    <a:pt x="371425" y="407510"/>
                  </a:cubicBezTo>
                  <a:cubicBezTo>
                    <a:pt x="366037" y="420643"/>
                    <a:pt x="357619" y="431419"/>
                    <a:pt x="346506" y="440511"/>
                  </a:cubicBezTo>
                  <a:cubicBezTo>
                    <a:pt x="310138" y="469807"/>
                    <a:pt x="289597" y="506175"/>
                    <a:pt x="290607" y="554666"/>
                  </a:cubicBezTo>
                  <a:cubicBezTo>
                    <a:pt x="291281" y="589687"/>
                    <a:pt x="272087" y="618984"/>
                    <a:pt x="246494" y="639862"/>
                  </a:cubicBezTo>
                  <a:cubicBezTo>
                    <a:pt x="220228" y="661076"/>
                    <a:pt x="154901" y="716638"/>
                    <a:pt x="143115" y="735833"/>
                  </a:cubicBezTo>
                  <a:cubicBezTo>
                    <a:pt x="126951" y="762098"/>
                    <a:pt x="105400" y="772537"/>
                    <a:pt x="77787" y="783313"/>
                  </a:cubicBezTo>
                  <a:cubicBezTo>
                    <a:pt x="55899" y="791732"/>
                    <a:pt x="28286" y="793752"/>
                    <a:pt x="0" y="793415"/>
                  </a:cubicBezTo>
                  <a:close/>
                </a:path>
              </a:pathLst>
            </a:custGeom>
            <a:solidFill>
              <a:srgbClr val="F8CEB2"/>
            </a:solidFill>
            <a:ln w="336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5C6218-D77B-407F-81FE-325405EEC985}"/>
                </a:ext>
              </a:extLst>
            </p:cNvPr>
            <p:cNvSpPr/>
            <p:nvPr/>
          </p:nvSpPr>
          <p:spPr>
            <a:xfrm>
              <a:off x="7216192" y="4017095"/>
              <a:ext cx="540487" cy="373108"/>
            </a:xfrm>
            <a:custGeom>
              <a:avLst/>
              <a:gdLst>
                <a:gd name="connsiteX0" fmla="*/ 155593 w 540487"/>
                <a:gd name="connsiteY0" fmla="*/ 371088 h 373108"/>
                <a:gd name="connsiteX1" fmla="*/ 21907 w 540487"/>
                <a:gd name="connsiteY1" fmla="*/ 125941 h 373108"/>
                <a:gd name="connsiteX2" fmla="*/ 1366 w 540487"/>
                <a:gd name="connsiteY2" fmla="*/ 115502 h 373108"/>
                <a:gd name="connsiteX3" fmla="*/ 5070 w 540487"/>
                <a:gd name="connsiteY3" fmla="*/ 97318 h 373108"/>
                <a:gd name="connsiteX4" fmla="*/ 49856 w 540487"/>
                <a:gd name="connsiteY4" fmla="*/ 0 h 373108"/>
                <a:gd name="connsiteX5" fmla="*/ 258299 w 540487"/>
                <a:gd name="connsiteY5" fmla="*/ 176452 h 373108"/>
                <a:gd name="connsiteX6" fmla="*/ 286922 w 540487"/>
                <a:gd name="connsiteY6" fmla="*/ 177126 h 373108"/>
                <a:gd name="connsiteX7" fmla="*/ 499405 w 540487"/>
                <a:gd name="connsiteY7" fmla="*/ 337 h 373108"/>
                <a:gd name="connsiteX8" fmla="*/ 540488 w 540487"/>
                <a:gd name="connsiteY8" fmla="*/ 116849 h 373108"/>
                <a:gd name="connsiteX9" fmla="*/ 520283 w 540487"/>
                <a:gd name="connsiteY9" fmla="*/ 129308 h 373108"/>
                <a:gd name="connsiteX10" fmla="*/ 442159 w 540487"/>
                <a:gd name="connsiteY10" fmla="*/ 284209 h 373108"/>
                <a:gd name="connsiteX11" fmla="*/ 399057 w 540487"/>
                <a:gd name="connsiteY11" fmla="*/ 372772 h 373108"/>
                <a:gd name="connsiteX12" fmla="*/ 395689 w 540487"/>
                <a:gd name="connsiteY12" fmla="*/ 373109 h 373108"/>
                <a:gd name="connsiteX13" fmla="*/ 285238 w 540487"/>
                <a:gd name="connsiteY13" fmla="*/ 231004 h 373108"/>
                <a:gd name="connsiteX14" fmla="*/ 264023 w 540487"/>
                <a:gd name="connsiteY14" fmla="*/ 230667 h 373108"/>
                <a:gd name="connsiteX15" fmla="*/ 155593 w 540487"/>
                <a:gd name="connsiteY15" fmla="*/ 371088 h 37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0487" h="373108">
                  <a:moveTo>
                    <a:pt x="155593" y="371088"/>
                  </a:moveTo>
                  <a:cubicBezTo>
                    <a:pt x="110470" y="288587"/>
                    <a:pt x="66020" y="207432"/>
                    <a:pt x="21907" y="125941"/>
                  </a:cubicBezTo>
                  <a:cubicBezTo>
                    <a:pt x="16856" y="116512"/>
                    <a:pt x="11805" y="111798"/>
                    <a:pt x="1366" y="115502"/>
                  </a:cubicBezTo>
                  <a:cubicBezTo>
                    <a:pt x="-2339" y="108430"/>
                    <a:pt x="2376" y="103043"/>
                    <a:pt x="5070" y="97318"/>
                  </a:cubicBezTo>
                  <a:cubicBezTo>
                    <a:pt x="19886" y="64991"/>
                    <a:pt x="34703" y="32327"/>
                    <a:pt x="49856" y="0"/>
                  </a:cubicBezTo>
                  <a:cubicBezTo>
                    <a:pt x="69724" y="12123"/>
                    <a:pt x="244492" y="161972"/>
                    <a:pt x="258299" y="176452"/>
                  </a:cubicBezTo>
                  <a:cubicBezTo>
                    <a:pt x="268064" y="186554"/>
                    <a:pt x="276483" y="186554"/>
                    <a:pt x="286922" y="177126"/>
                  </a:cubicBezTo>
                  <a:cubicBezTo>
                    <a:pt x="333392" y="135707"/>
                    <a:pt x="484925" y="3031"/>
                    <a:pt x="499405" y="337"/>
                  </a:cubicBezTo>
                  <a:cubicBezTo>
                    <a:pt x="513212" y="39062"/>
                    <a:pt x="526681" y="78124"/>
                    <a:pt x="540488" y="116849"/>
                  </a:cubicBezTo>
                  <a:cubicBezTo>
                    <a:pt x="526008" y="108767"/>
                    <a:pt x="524324" y="121563"/>
                    <a:pt x="520283" y="129308"/>
                  </a:cubicBezTo>
                  <a:cubicBezTo>
                    <a:pt x="494017" y="180830"/>
                    <a:pt x="468088" y="232351"/>
                    <a:pt x="442159" y="284209"/>
                  </a:cubicBezTo>
                  <a:cubicBezTo>
                    <a:pt x="427343" y="313506"/>
                    <a:pt x="410169" y="341792"/>
                    <a:pt x="399057" y="372772"/>
                  </a:cubicBezTo>
                  <a:cubicBezTo>
                    <a:pt x="399057" y="373109"/>
                    <a:pt x="397036" y="372772"/>
                    <a:pt x="395689" y="373109"/>
                  </a:cubicBezTo>
                  <a:cubicBezTo>
                    <a:pt x="386934" y="373109"/>
                    <a:pt x="302412" y="254913"/>
                    <a:pt x="285238" y="231004"/>
                  </a:cubicBezTo>
                  <a:cubicBezTo>
                    <a:pt x="275473" y="217198"/>
                    <a:pt x="274126" y="217535"/>
                    <a:pt x="264023" y="230667"/>
                  </a:cubicBezTo>
                  <a:cubicBezTo>
                    <a:pt x="250217" y="248515"/>
                    <a:pt x="173440" y="346843"/>
                    <a:pt x="155593" y="371088"/>
                  </a:cubicBezTo>
                  <a:close/>
                </a:path>
              </a:pathLst>
            </a:custGeom>
            <a:solidFill>
              <a:schemeClr val="bg1">
                <a:lumMod val="85000"/>
              </a:schemeClr>
            </a:solidFill>
            <a:ln w="336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C804355-D2CF-4EC9-B9BA-115A68774DBD}"/>
                </a:ext>
              </a:extLst>
            </p:cNvPr>
            <p:cNvSpPr/>
            <p:nvPr/>
          </p:nvSpPr>
          <p:spPr>
            <a:xfrm>
              <a:off x="7101731" y="3246632"/>
              <a:ext cx="90667" cy="272678"/>
            </a:xfrm>
            <a:custGeom>
              <a:avLst/>
              <a:gdLst>
                <a:gd name="connsiteX0" fmla="*/ 6049 w 90667"/>
                <a:gd name="connsiteY0" fmla="*/ 59603 h 272678"/>
                <a:gd name="connsiteX1" fmla="*/ 1334 w 90667"/>
                <a:gd name="connsiteY1" fmla="*/ 14817 h 272678"/>
                <a:gd name="connsiteX2" fmla="*/ 5038 w 90667"/>
                <a:gd name="connsiteY2" fmla="*/ 0 h 272678"/>
                <a:gd name="connsiteX3" fmla="*/ 90234 w 90667"/>
                <a:gd name="connsiteY3" fmla="*/ 1010 h 272678"/>
                <a:gd name="connsiteX4" fmla="*/ 70703 w 90667"/>
                <a:gd name="connsiteY4" fmla="*/ 128298 h 272678"/>
                <a:gd name="connsiteX5" fmla="*/ 75754 w 90667"/>
                <a:gd name="connsiteY5" fmla="*/ 256260 h 272678"/>
                <a:gd name="connsiteX6" fmla="*/ 70703 w 90667"/>
                <a:gd name="connsiteY6" fmla="*/ 270740 h 272678"/>
                <a:gd name="connsiteX7" fmla="*/ 41743 w 90667"/>
                <a:gd name="connsiteY7" fmla="*/ 262995 h 272678"/>
                <a:gd name="connsiteX8" fmla="*/ 25580 w 90667"/>
                <a:gd name="connsiteY8" fmla="*/ 215514 h 272678"/>
                <a:gd name="connsiteX9" fmla="*/ 6049 w 90667"/>
                <a:gd name="connsiteY9" fmla="*/ 59603 h 2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67" h="272678">
                  <a:moveTo>
                    <a:pt x="6049" y="59603"/>
                  </a:moveTo>
                  <a:cubicBezTo>
                    <a:pt x="5038" y="37715"/>
                    <a:pt x="661" y="29633"/>
                    <a:pt x="1334" y="14817"/>
                  </a:cubicBezTo>
                  <a:cubicBezTo>
                    <a:pt x="1671" y="6061"/>
                    <a:pt x="-3717" y="337"/>
                    <a:pt x="5038" y="0"/>
                  </a:cubicBezTo>
                  <a:cubicBezTo>
                    <a:pt x="28274" y="0"/>
                    <a:pt x="66999" y="673"/>
                    <a:pt x="90234" y="1010"/>
                  </a:cubicBezTo>
                  <a:cubicBezTo>
                    <a:pt x="94275" y="1010"/>
                    <a:pt x="68682" y="84859"/>
                    <a:pt x="70703" y="128298"/>
                  </a:cubicBezTo>
                  <a:cubicBezTo>
                    <a:pt x="72723" y="170728"/>
                    <a:pt x="74407" y="213494"/>
                    <a:pt x="75754" y="256260"/>
                  </a:cubicBezTo>
                  <a:cubicBezTo>
                    <a:pt x="75754" y="261311"/>
                    <a:pt x="80805" y="271076"/>
                    <a:pt x="70703" y="270740"/>
                  </a:cubicBezTo>
                  <a:cubicBezTo>
                    <a:pt x="60937" y="270403"/>
                    <a:pt x="47468" y="278821"/>
                    <a:pt x="41743" y="262995"/>
                  </a:cubicBezTo>
                  <a:cubicBezTo>
                    <a:pt x="36019" y="247168"/>
                    <a:pt x="30967" y="231341"/>
                    <a:pt x="25580" y="215514"/>
                  </a:cubicBezTo>
                  <a:cubicBezTo>
                    <a:pt x="17835" y="169044"/>
                    <a:pt x="6385" y="65328"/>
                    <a:pt x="6049" y="59603"/>
                  </a:cubicBezTo>
                  <a:close/>
                </a:path>
              </a:pathLst>
            </a:custGeom>
            <a:solidFill>
              <a:srgbClr val="4F4B47"/>
            </a:solidFill>
            <a:ln w="336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4AB4D57-8D78-48E1-8964-BAB1FA81DF69}"/>
                </a:ext>
              </a:extLst>
            </p:cNvPr>
            <p:cNvSpPr/>
            <p:nvPr/>
          </p:nvSpPr>
          <p:spPr>
            <a:xfrm>
              <a:off x="7791027" y="3247183"/>
              <a:ext cx="93277" cy="268431"/>
            </a:xfrm>
            <a:custGeom>
              <a:avLst/>
              <a:gdLst>
                <a:gd name="connsiteX0" fmla="*/ 0 w 93277"/>
                <a:gd name="connsiteY0" fmla="*/ 459 h 268431"/>
                <a:gd name="connsiteX1" fmla="*/ 64654 w 93277"/>
                <a:gd name="connsiteY1" fmla="*/ 2479 h 268431"/>
                <a:gd name="connsiteX2" fmla="*/ 93277 w 93277"/>
                <a:gd name="connsiteY2" fmla="*/ 2479 h 268431"/>
                <a:gd name="connsiteX3" fmla="*/ 73746 w 93277"/>
                <a:gd name="connsiteY3" fmla="*/ 187687 h 268431"/>
                <a:gd name="connsiteX4" fmla="*/ 73073 w 93277"/>
                <a:gd name="connsiteY4" fmla="*/ 204524 h 268431"/>
                <a:gd name="connsiteX5" fmla="*/ 55562 w 93277"/>
                <a:gd name="connsiteY5" fmla="*/ 256719 h 268431"/>
                <a:gd name="connsiteX6" fmla="*/ 26266 w 93277"/>
                <a:gd name="connsiteY6" fmla="*/ 267158 h 268431"/>
                <a:gd name="connsiteX7" fmla="*/ 19868 w 93277"/>
                <a:gd name="connsiteY7" fmla="*/ 250657 h 268431"/>
                <a:gd name="connsiteX8" fmla="*/ 25592 w 93277"/>
                <a:gd name="connsiteY8" fmla="*/ 114951 h 268431"/>
                <a:gd name="connsiteX9" fmla="*/ 0 w 93277"/>
                <a:gd name="connsiteY9" fmla="*/ 459 h 26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7" h="268431">
                  <a:moveTo>
                    <a:pt x="0" y="459"/>
                  </a:moveTo>
                  <a:cubicBezTo>
                    <a:pt x="24919" y="-1562"/>
                    <a:pt x="42766" y="3826"/>
                    <a:pt x="64654" y="2479"/>
                  </a:cubicBezTo>
                  <a:cubicBezTo>
                    <a:pt x="74083" y="1806"/>
                    <a:pt x="83848" y="2479"/>
                    <a:pt x="93277" y="2479"/>
                  </a:cubicBezTo>
                  <a:cubicBezTo>
                    <a:pt x="91257" y="64776"/>
                    <a:pt x="87889" y="126737"/>
                    <a:pt x="73746" y="187687"/>
                  </a:cubicBezTo>
                  <a:cubicBezTo>
                    <a:pt x="72399" y="193075"/>
                    <a:pt x="73073" y="198799"/>
                    <a:pt x="73073" y="204524"/>
                  </a:cubicBezTo>
                  <a:cubicBezTo>
                    <a:pt x="63981" y="220687"/>
                    <a:pt x="61624" y="239208"/>
                    <a:pt x="55562" y="256719"/>
                  </a:cubicBezTo>
                  <a:cubicBezTo>
                    <a:pt x="49501" y="274229"/>
                    <a:pt x="36368" y="266821"/>
                    <a:pt x="26266" y="267158"/>
                  </a:cubicBezTo>
                  <a:cubicBezTo>
                    <a:pt x="13806" y="267158"/>
                    <a:pt x="19868" y="256045"/>
                    <a:pt x="19868" y="250657"/>
                  </a:cubicBezTo>
                  <a:cubicBezTo>
                    <a:pt x="21215" y="205534"/>
                    <a:pt x="23235" y="160074"/>
                    <a:pt x="25592" y="114951"/>
                  </a:cubicBezTo>
                  <a:cubicBezTo>
                    <a:pt x="27613" y="75552"/>
                    <a:pt x="21215" y="33796"/>
                    <a:pt x="0" y="459"/>
                  </a:cubicBezTo>
                  <a:close/>
                </a:path>
              </a:pathLst>
            </a:custGeom>
            <a:solidFill>
              <a:srgbClr val="4E4B47"/>
            </a:solidFill>
            <a:ln w="336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0CD2D64-C544-4902-A401-BF7619FAE391}"/>
                </a:ext>
              </a:extLst>
            </p:cNvPr>
            <p:cNvSpPr/>
            <p:nvPr/>
          </p:nvSpPr>
          <p:spPr>
            <a:xfrm>
              <a:off x="7503435" y="2619681"/>
              <a:ext cx="146970" cy="78970"/>
            </a:xfrm>
            <a:custGeom>
              <a:avLst/>
              <a:gdLst>
                <a:gd name="connsiteX0" fmla="*/ 135385 w 146970"/>
                <a:gd name="connsiteY0" fmla="*/ 21154 h 78970"/>
                <a:gd name="connsiteX1" fmla="*/ 141783 w 146970"/>
                <a:gd name="connsiteY1" fmla="*/ 68298 h 78970"/>
                <a:gd name="connsiteX2" fmla="*/ 13485 w 146970"/>
                <a:gd name="connsiteY2" fmla="*/ 56849 h 78970"/>
                <a:gd name="connsiteX3" fmla="*/ 10117 w 146970"/>
                <a:gd name="connsiteY3" fmla="*/ 12736 h 78970"/>
                <a:gd name="connsiteX4" fmla="*/ 135385 w 146970"/>
                <a:gd name="connsiteY4" fmla="*/ 21154 h 7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970" h="78970">
                  <a:moveTo>
                    <a:pt x="135385" y="21154"/>
                  </a:moveTo>
                  <a:cubicBezTo>
                    <a:pt x="149528" y="44726"/>
                    <a:pt x="149528" y="59206"/>
                    <a:pt x="141783" y="68298"/>
                  </a:cubicBezTo>
                  <a:cubicBezTo>
                    <a:pt x="96997" y="85472"/>
                    <a:pt x="54230" y="82104"/>
                    <a:pt x="13485" y="56849"/>
                  </a:cubicBezTo>
                  <a:cubicBezTo>
                    <a:pt x="-3352" y="46410"/>
                    <a:pt x="-4362" y="24522"/>
                    <a:pt x="10117" y="12736"/>
                  </a:cubicBezTo>
                  <a:cubicBezTo>
                    <a:pt x="34363" y="-6795"/>
                    <a:pt x="117538" y="-3765"/>
                    <a:pt x="135385" y="21154"/>
                  </a:cubicBezTo>
                  <a:close/>
                </a:path>
              </a:pathLst>
            </a:custGeom>
            <a:solidFill>
              <a:srgbClr val="1A2125"/>
            </a:solidFill>
            <a:ln w="336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3A44D56-B1E4-4484-88FB-17B9F4D1AF42}"/>
                </a:ext>
              </a:extLst>
            </p:cNvPr>
            <p:cNvSpPr/>
            <p:nvPr/>
          </p:nvSpPr>
          <p:spPr>
            <a:xfrm>
              <a:off x="5723102" y="4558911"/>
              <a:ext cx="1584365" cy="946241"/>
            </a:xfrm>
            <a:custGeom>
              <a:avLst/>
              <a:gdLst>
                <a:gd name="connsiteX0" fmla="*/ 792014 w 1584365"/>
                <a:gd name="connsiteY0" fmla="*/ 337 h 946241"/>
                <a:gd name="connsiteX1" fmla="*/ 1566518 w 1584365"/>
                <a:gd name="connsiteY1" fmla="*/ 0 h 946241"/>
                <a:gd name="connsiteX2" fmla="*/ 1584366 w 1584365"/>
                <a:gd name="connsiteY2" fmla="*/ 17174 h 946241"/>
                <a:gd name="connsiteX3" fmla="*/ 1584366 w 1584365"/>
                <a:gd name="connsiteY3" fmla="*/ 928058 h 946241"/>
                <a:gd name="connsiteX4" fmla="*/ 1567192 w 1584365"/>
                <a:gd name="connsiteY4" fmla="*/ 946242 h 946241"/>
                <a:gd name="connsiteX5" fmla="*/ 23572 w 1584365"/>
                <a:gd name="connsiteY5" fmla="*/ 945905 h 946241"/>
                <a:gd name="connsiteX6" fmla="*/ 337 w 1584365"/>
                <a:gd name="connsiteY6" fmla="*/ 923007 h 946241"/>
                <a:gd name="connsiteX7" fmla="*/ 0 w 1584365"/>
                <a:gd name="connsiteY7" fmla="*/ 20541 h 946241"/>
                <a:gd name="connsiteX8" fmla="*/ 21551 w 1584365"/>
                <a:gd name="connsiteY8" fmla="*/ 0 h 946241"/>
                <a:gd name="connsiteX9" fmla="*/ 792014 w 1584365"/>
                <a:gd name="connsiteY9" fmla="*/ 337 h 946241"/>
                <a:gd name="connsiteX10" fmla="*/ 792014 w 1584365"/>
                <a:gd name="connsiteY10" fmla="*/ 337 h 94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4365" h="946241">
                  <a:moveTo>
                    <a:pt x="792014" y="337"/>
                  </a:moveTo>
                  <a:cubicBezTo>
                    <a:pt x="1050295" y="337"/>
                    <a:pt x="1308238" y="337"/>
                    <a:pt x="1566518" y="0"/>
                  </a:cubicBezTo>
                  <a:cubicBezTo>
                    <a:pt x="1579988" y="0"/>
                    <a:pt x="1584366" y="2357"/>
                    <a:pt x="1584366" y="17174"/>
                  </a:cubicBezTo>
                  <a:cubicBezTo>
                    <a:pt x="1584029" y="320914"/>
                    <a:pt x="1584029" y="624318"/>
                    <a:pt x="1584366" y="928058"/>
                  </a:cubicBezTo>
                  <a:cubicBezTo>
                    <a:pt x="1584366" y="941191"/>
                    <a:pt x="1582008" y="946242"/>
                    <a:pt x="1567192" y="946242"/>
                  </a:cubicBezTo>
                  <a:cubicBezTo>
                    <a:pt x="1052652" y="945905"/>
                    <a:pt x="538112" y="945905"/>
                    <a:pt x="23572" y="945905"/>
                  </a:cubicBezTo>
                  <a:cubicBezTo>
                    <a:pt x="337" y="945905"/>
                    <a:pt x="337" y="945905"/>
                    <a:pt x="337" y="923007"/>
                  </a:cubicBezTo>
                  <a:cubicBezTo>
                    <a:pt x="337" y="622297"/>
                    <a:pt x="673" y="321588"/>
                    <a:pt x="0" y="20541"/>
                  </a:cubicBezTo>
                  <a:cubicBezTo>
                    <a:pt x="0" y="2694"/>
                    <a:pt x="5388" y="0"/>
                    <a:pt x="21551" y="0"/>
                  </a:cubicBezTo>
                  <a:cubicBezTo>
                    <a:pt x="278148" y="337"/>
                    <a:pt x="535081" y="337"/>
                    <a:pt x="792014" y="337"/>
                  </a:cubicBezTo>
                  <a:cubicBezTo>
                    <a:pt x="792014" y="337"/>
                    <a:pt x="792014" y="337"/>
                    <a:pt x="792014" y="337"/>
                  </a:cubicBezTo>
                  <a:close/>
                </a:path>
              </a:pathLst>
            </a:custGeom>
            <a:solidFill>
              <a:srgbClr val="FEFEFE"/>
            </a:solidFill>
            <a:ln w="336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290385-9131-41D4-BDAB-277616DCC2D9}"/>
                </a:ext>
              </a:extLst>
            </p:cNvPr>
            <p:cNvSpPr/>
            <p:nvPr/>
          </p:nvSpPr>
          <p:spPr>
            <a:xfrm>
              <a:off x="7423980" y="4226460"/>
              <a:ext cx="134995" cy="392727"/>
            </a:xfrm>
            <a:custGeom>
              <a:avLst/>
              <a:gdLst>
                <a:gd name="connsiteX0" fmla="*/ 0 w 134995"/>
                <a:gd name="connsiteY0" fmla="*/ 91007 h 392727"/>
                <a:gd name="connsiteX1" fmla="*/ 60613 w 134995"/>
                <a:gd name="connsiteY1" fmla="*/ 4802 h 392727"/>
                <a:gd name="connsiteX2" fmla="*/ 72736 w 134995"/>
                <a:gd name="connsiteY2" fmla="*/ 4802 h 392727"/>
                <a:gd name="connsiteX3" fmla="*/ 133686 w 134995"/>
                <a:gd name="connsiteY3" fmla="*/ 90671 h 392727"/>
                <a:gd name="connsiteX4" fmla="*/ 122910 w 134995"/>
                <a:gd name="connsiteY4" fmla="*/ 123335 h 392727"/>
                <a:gd name="connsiteX5" fmla="*/ 115165 w 134995"/>
                <a:gd name="connsiteY5" fmla="*/ 171152 h 392727"/>
                <a:gd name="connsiteX6" fmla="*/ 132002 w 134995"/>
                <a:gd name="connsiteY6" fmla="*/ 237827 h 392727"/>
                <a:gd name="connsiteX7" fmla="*/ 134023 w 134995"/>
                <a:gd name="connsiteY7" fmla="*/ 269143 h 392727"/>
                <a:gd name="connsiteX8" fmla="*/ 73409 w 134995"/>
                <a:gd name="connsiteY8" fmla="*/ 392727 h 392727"/>
                <a:gd name="connsiteX9" fmla="*/ 20204 w 134995"/>
                <a:gd name="connsiteY9" fmla="*/ 296083 h 392727"/>
                <a:gd name="connsiteX10" fmla="*/ 13133 w 134995"/>
                <a:gd name="connsiteY10" fmla="*/ 197081 h 392727"/>
                <a:gd name="connsiteX11" fmla="*/ 6735 w 134995"/>
                <a:gd name="connsiteY11" fmla="*/ 106161 h 392727"/>
                <a:gd name="connsiteX12" fmla="*/ 0 w 134995"/>
                <a:gd name="connsiteY12" fmla="*/ 91007 h 39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995" h="392727">
                  <a:moveTo>
                    <a:pt x="0" y="91007"/>
                  </a:moveTo>
                  <a:cubicBezTo>
                    <a:pt x="20204" y="62385"/>
                    <a:pt x="40409" y="33762"/>
                    <a:pt x="60613" y="4802"/>
                  </a:cubicBezTo>
                  <a:cubicBezTo>
                    <a:pt x="65328" y="-1933"/>
                    <a:pt x="68358" y="-1259"/>
                    <a:pt x="72736" y="4802"/>
                  </a:cubicBezTo>
                  <a:cubicBezTo>
                    <a:pt x="92940" y="33425"/>
                    <a:pt x="113481" y="62048"/>
                    <a:pt x="133686" y="90671"/>
                  </a:cubicBezTo>
                  <a:cubicBezTo>
                    <a:pt x="136380" y="103467"/>
                    <a:pt x="129645" y="113569"/>
                    <a:pt x="122910" y="123335"/>
                  </a:cubicBezTo>
                  <a:cubicBezTo>
                    <a:pt x="112808" y="138151"/>
                    <a:pt x="110451" y="153641"/>
                    <a:pt x="115165" y="171152"/>
                  </a:cubicBezTo>
                  <a:cubicBezTo>
                    <a:pt x="120890" y="193377"/>
                    <a:pt x="126278" y="215602"/>
                    <a:pt x="132002" y="237827"/>
                  </a:cubicBezTo>
                  <a:cubicBezTo>
                    <a:pt x="134696" y="248265"/>
                    <a:pt x="136043" y="258704"/>
                    <a:pt x="134023" y="269143"/>
                  </a:cubicBezTo>
                  <a:cubicBezTo>
                    <a:pt x="116512" y="310226"/>
                    <a:pt x="94961" y="349288"/>
                    <a:pt x="73409" y="392727"/>
                  </a:cubicBezTo>
                  <a:cubicBezTo>
                    <a:pt x="54552" y="358043"/>
                    <a:pt x="40072" y="325379"/>
                    <a:pt x="20204" y="296083"/>
                  </a:cubicBezTo>
                  <a:cubicBezTo>
                    <a:pt x="-2357" y="263082"/>
                    <a:pt x="-5725" y="231765"/>
                    <a:pt x="13133" y="197081"/>
                  </a:cubicBezTo>
                  <a:cubicBezTo>
                    <a:pt x="30307" y="165764"/>
                    <a:pt x="31317" y="135121"/>
                    <a:pt x="6735" y="106161"/>
                  </a:cubicBezTo>
                  <a:cubicBezTo>
                    <a:pt x="3367" y="102120"/>
                    <a:pt x="2357" y="96059"/>
                    <a:pt x="0" y="91007"/>
                  </a:cubicBezTo>
                  <a:close/>
                </a:path>
              </a:pathLst>
            </a:custGeom>
            <a:solidFill>
              <a:schemeClr val="accent3"/>
            </a:solidFill>
            <a:ln w="336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75F5680-43F9-4817-9A09-212D01D2124D}"/>
                </a:ext>
              </a:extLst>
            </p:cNvPr>
            <p:cNvSpPr/>
            <p:nvPr/>
          </p:nvSpPr>
          <p:spPr>
            <a:xfrm>
              <a:off x="6738039" y="5135280"/>
              <a:ext cx="256933" cy="312963"/>
            </a:xfrm>
            <a:custGeom>
              <a:avLst/>
              <a:gdLst>
                <a:gd name="connsiteX0" fmla="*/ 256933 w 256933"/>
                <a:gd name="connsiteY0" fmla="*/ 280300 h 312963"/>
                <a:gd name="connsiteX1" fmla="*/ 235045 w 256933"/>
                <a:gd name="connsiteY1" fmla="*/ 272218 h 312963"/>
                <a:gd name="connsiteX2" fmla="*/ 203728 w 256933"/>
                <a:gd name="connsiteY2" fmla="*/ 290065 h 312963"/>
                <a:gd name="connsiteX3" fmla="*/ 199687 w 256933"/>
                <a:gd name="connsiteY3" fmla="*/ 310270 h 312963"/>
                <a:gd name="connsiteX4" fmla="*/ 177126 w 256933"/>
                <a:gd name="connsiteY4" fmla="*/ 266830 h 312963"/>
                <a:gd name="connsiteX5" fmla="*/ 153890 w 256933"/>
                <a:gd name="connsiteY5" fmla="*/ 216656 h 312963"/>
                <a:gd name="connsiteX6" fmla="*/ 125604 w 256933"/>
                <a:gd name="connsiteY6" fmla="*/ 198472 h 312963"/>
                <a:gd name="connsiteX7" fmla="*/ 104726 w 256933"/>
                <a:gd name="connsiteY7" fmla="*/ 212278 h 312963"/>
                <a:gd name="connsiteX8" fmla="*/ 57583 w 256933"/>
                <a:gd name="connsiteY8" fmla="*/ 312964 h 312963"/>
                <a:gd name="connsiteX9" fmla="*/ 49838 w 256933"/>
                <a:gd name="connsiteY9" fmla="*/ 275922 h 312963"/>
                <a:gd name="connsiteX10" fmla="*/ 33001 w 256933"/>
                <a:gd name="connsiteY10" fmla="*/ 267504 h 312963"/>
                <a:gd name="connsiteX11" fmla="*/ 0 w 256933"/>
                <a:gd name="connsiteY11" fmla="*/ 280973 h 312963"/>
                <a:gd name="connsiteX12" fmla="*/ 26603 w 256933"/>
                <a:gd name="connsiteY12" fmla="*/ 223391 h 312963"/>
                <a:gd name="connsiteX13" fmla="*/ 48491 w 256933"/>
                <a:gd name="connsiteY13" fmla="*/ 177931 h 312963"/>
                <a:gd name="connsiteX14" fmla="*/ 46807 w 256933"/>
                <a:gd name="connsiteY14" fmla="*/ 156716 h 312963"/>
                <a:gd name="connsiteX15" fmla="*/ 47144 w 256933"/>
                <a:gd name="connsiteY15" fmla="*/ 41887 h 312963"/>
                <a:gd name="connsiteX16" fmla="*/ 155574 w 256933"/>
                <a:gd name="connsiteY16" fmla="*/ 3499 h 312963"/>
                <a:gd name="connsiteX17" fmla="*/ 212147 w 256933"/>
                <a:gd name="connsiteY17" fmla="*/ 153349 h 312963"/>
                <a:gd name="connsiteX18" fmla="*/ 210126 w 256933"/>
                <a:gd name="connsiteY18" fmla="*/ 181972 h 312963"/>
                <a:gd name="connsiteX19" fmla="*/ 256933 w 256933"/>
                <a:gd name="connsiteY19" fmla="*/ 280300 h 31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6933" h="312963">
                  <a:moveTo>
                    <a:pt x="256933" y="280300"/>
                  </a:moveTo>
                  <a:cubicBezTo>
                    <a:pt x="247168" y="276933"/>
                    <a:pt x="241106" y="274575"/>
                    <a:pt x="235045" y="272218"/>
                  </a:cubicBezTo>
                  <a:cubicBezTo>
                    <a:pt x="208443" y="262116"/>
                    <a:pt x="208443" y="262116"/>
                    <a:pt x="203728" y="290065"/>
                  </a:cubicBezTo>
                  <a:cubicBezTo>
                    <a:pt x="202718" y="296127"/>
                    <a:pt x="201371" y="302188"/>
                    <a:pt x="199687" y="310270"/>
                  </a:cubicBezTo>
                  <a:cubicBezTo>
                    <a:pt x="188575" y="296463"/>
                    <a:pt x="184197" y="280973"/>
                    <a:pt x="177126" y="266830"/>
                  </a:cubicBezTo>
                  <a:cubicBezTo>
                    <a:pt x="168707" y="250330"/>
                    <a:pt x="160289" y="233830"/>
                    <a:pt x="153890" y="216656"/>
                  </a:cubicBezTo>
                  <a:cubicBezTo>
                    <a:pt x="148503" y="202176"/>
                    <a:pt x="141094" y="197462"/>
                    <a:pt x="125604" y="198472"/>
                  </a:cubicBezTo>
                  <a:cubicBezTo>
                    <a:pt x="114155" y="199145"/>
                    <a:pt x="109104" y="202513"/>
                    <a:pt x="104726" y="212278"/>
                  </a:cubicBezTo>
                  <a:cubicBezTo>
                    <a:pt x="89910" y="244605"/>
                    <a:pt x="74420" y="276596"/>
                    <a:pt x="57583" y="312964"/>
                  </a:cubicBezTo>
                  <a:cubicBezTo>
                    <a:pt x="54215" y="297810"/>
                    <a:pt x="50511" y="287035"/>
                    <a:pt x="49838" y="275922"/>
                  </a:cubicBezTo>
                  <a:cubicBezTo>
                    <a:pt x="48827" y="261779"/>
                    <a:pt x="42766" y="262789"/>
                    <a:pt x="33001" y="267504"/>
                  </a:cubicBezTo>
                  <a:cubicBezTo>
                    <a:pt x="23572" y="271881"/>
                    <a:pt x="13470" y="275586"/>
                    <a:pt x="0" y="280973"/>
                  </a:cubicBezTo>
                  <a:cubicBezTo>
                    <a:pt x="9765" y="260096"/>
                    <a:pt x="17847" y="241575"/>
                    <a:pt x="26603" y="223391"/>
                  </a:cubicBezTo>
                  <a:cubicBezTo>
                    <a:pt x="33674" y="208237"/>
                    <a:pt x="40746" y="193084"/>
                    <a:pt x="48491" y="177931"/>
                  </a:cubicBezTo>
                  <a:cubicBezTo>
                    <a:pt x="52531" y="170186"/>
                    <a:pt x="51858" y="164461"/>
                    <a:pt x="46807" y="156716"/>
                  </a:cubicBezTo>
                  <a:cubicBezTo>
                    <a:pt x="22225" y="119675"/>
                    <a:pt x="22898" y="76235"/>
                    <a:pt x="47144" y="41887"/>
                  </a:cubicBezTo>
                  <a:cubicBezTo>
                    <a:pt x="71726" y="7203"/>
                    <a:pt x="112808" y="-7277"/>
                    <a:pt x="155574" y="3499"/>
                  </a:cubicBezTo>
                  <a:cubicBezTo>
                    <a:pt x="219218" y="19326"/>
                    <a:pt x="248515" y="96439"/>
                    <a:pt x="212147" y="153349"/>
                  </a:cubicBezTo>
                  <a:cubicBezTo>
                    <a:pt x="205749" y="163451"/>
                    <a:pt x="204738" y="170859"/>
                    <a:pt x="210126" y="181972"/>
                  </a:cubicBezTo>
                  <a:cubicBezTo>
                    <a:pt x="225953" y="213288"/>
                    <a:pt x="240433" y="245279"/>
                    <a:pt x="256933" y="280300"/>
                  </a:cubicBezTo>
                  <a:close/>
                </a:path>
              </a:pathLst>
            </a:custGeom>
            <a:solidFill>
              <a:schemeClr val="accent3"/>
            </a:solidFill>
            <a:ln w="3363"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868AD0D-B04B-4158-B8F5-AB1F84F442E5}"/>
                </a:ext>
              </a:extLst>
            </p:cNvPr>
            <p:cNvSpPr/>
            <p:nvPr/>
          </p:nvSpPr>
          <p:spPr>
            <a:xfrm>
              <a:off x="5856078" y="4777792"/>
              <a:ext cx="1302230" cy="33674"/>
            </a:xfrm>
            <a:custGeom>
              <a:avLst/>
              <a:gdLst>
                <a:gd name="connsiteX0" fmla="*/ 649273 w 1302230"/>
                <a:gd name="connsiteY0" fmla="*/ 33674 h 33674"/>
                <a:gd name="connsiteX1" fmla="*/ 19904 w 1302230"/>
                <a:gd name="connsiteY1" fmla="*/ 33674 h 33674"/>
                <a:gd name="connsiteX2" fmla="*/ 36 w 1302230"/>
                <a:gd name="connsiteY2" fmla="*/ 17174 h 33674"/>
                <a:gd name="connsiteX3" fmla="*/ 17547 w 1302230"/>
                <a:gd name="connsiteY3" fmla="*/ 0 h 33674"/>
                <a:gd name="connsiteX4" fmla="*/ 325665 w 1302230"/>
                <a:gd name="connsiteY4" fmla="*/ 337 h 33674"/>
                <a:gd name="connsiteX5" fmla="*/ 1281672 w 1302230"/>
                <a:gd name="connsiteY5" fmla="*/ 337 h 33674"/>
                <a:gd name="connsiteX6" fmla="*/ 1302213 w 1302230"/>
                <a:gd name="connsiteY6" fmla="*/ 13806 h 33674"/>
                <a:gd name="connsiteX7" fmla="*/ 1282345 w 1302230"/>
                <a:gd name="connsiteY7" fmla="*/ 33674 h 33674"/>
                <a:gd name="connsiteX8" fmla="*/ 649273 w 1302230"/>
                <a:gd name="connsiteY8" fmla="*/ 33674 h 3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2230" h="33674">
                  <a:moveTo>
                    <a:pt x="649273" y="33674"/>
                  </a:moveTo>
                  <a:cubicBezTo>
                    <a:pt x="439483" y="33674"/>
                    <a:pt x="229694" y="33674"/>
                    <a:pt x="19904" y="33674"/>
                  </a:cubicBezTo>
                  <a:cubicBezTo>
                    <a:pt x="8118" y="33674"/>
                    <a:pt x="-637" y="33674"/>
                    <a:pt x="36" y="17174"/>
                  </a:cubicBezTo>
                  <a:cubicBezTo>
                    <a:pt x="710" y="4378"/>
                    <a:pt x="3741" y="0"/>
                    <a:pt x="17547" y="0"/>
                  </a:cubicBezTo>
                  <a:cubicBezTo>
                    <a:pt x="120253" y="674"/>
                    <a:pt x="222959" y="337"/>
                    <a:pt x="325665" y="337"/>
                  </a:cubicBezTo>
                  <a:cubicBezTo>
                    <a:pt x="644222" y="337"/>
                    <a:pt x="962778" y="337"/>
                    <a:pt x="1281672" y="337"/>
                  </a:cubicBezTo>
                  <a:cubicBezTo>
                    <a:pt x="1291101" y="337"/>
                    <a:pt x="1301876" y="-3031"/>
                    <a:pt x="1302213" y="13806"/>
                  </a:cubicBezTo>
                  <a:cubicBezTo>
                    <a:pt x="1302550" y="29296"/>
                    <a:pt x="1298172" y="33674"/>
                    <a:pt x="1282345" y="33674"/>
                  </a:cubicBezTo>
                  <a:cubicBezTo>
                    <a:pt x="1071209" y="33674"/>
                    <a:pt x="860409" y="33674"/>
                    <a:pt x="649273" y="33674"/>
                  </a:cubicBezTo>
                  <a:close/>
                </a:path>
              </a:pathLst>
            </a:custGeom>
            <a:solidFill>
              <a:srgbClr val="BCBDC1"/>
            </a:solidFill>
            <a:ln w="336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F019510-3D2D-4535-9393-989CDB656A71}"/>
                </a:ext>
              </a:extLst>
            </p:cNvPr>
            <p:cNvSpPr/>
            <p:nvPr/>
          </p:nvSpPr>
          <p:spPr>
            <a:xfrm>
              <a:off x="5856321" y="4846151"/>
              <a:ext cx="1301979" cy="33674"/>
            </a:xfrm>
            <a:custGeom>
              <a:avLst/>
              <a:gdLst>
                <a:gd name="connsiteX0" fmla="*/ 649030 w 1301979"/>
                <a:gd name="connsiteY0" fmla="*/ 33337 h 33674"/>
                <a:gd name="connsiteX1" fmla="*/ 19661 w 1301979"/>
                <a:gd name="connsiteY1" fmla="*/ 33674 h 33674"/>
                <a:gd name="connsiteX2" fmla="*/ 130 w 1301979"/>
                <a:gd name="connsiteY2" fmla="*/ 13806 h 33674"/>
                <a:gd name="connsiteX3" fmla="*/ 14273 w 1301979"/>
                <a:gd name="connsiteY3" fmla="*/ 337 h 33674"/>
                <a:gd name="connsiteX4" fmla="*/ 19324 w 1301979"/>
                <a:gd name="connsiteY4" fmla="*/ 337 h 33674"/>
                <a:gd name="connsiteX5" fmla="*/ 1283113 w 1301979"/>
                <a:gd name="connsiteY5" fmla="*/ 0 h 33674"/>
                <a:gd name="connsiteX6" fmla="*/ 1301970 w 1301979"/>
                <a:gd name="connsiteY6" fmla="*/ 17511 h 33674"/>
                <a:gd name="connsiteX7" fmla="*/ 1281766 w 1301979"/>
                <a:gd name="connsiteY7" fmla="*/ 33674 h 33674"/>
                <a:gd name="connsiteX8" fmla="*/ 649030 w 1301979"/>
                <a:gd name="connsiteY8" fmla="*/ 33337 h 3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1979" h="33674">
                  <a:moveTo>
                    <a:pt x="649030" y="33337"/>
                  </a:moveTo>
                  <a:cubicBezTo>
                    <a:pt x="439240" y="33337"/>
                    <a:pt x="229451" y="33001"/>
                    <a:pt x="19661" y="33674"/>
                  </a:cubicBezTo>
                  <a:cubicBezTo>
                    <a:pt x="3834" y="33674"/>
                    <a:pt x="-880" y="28623"/>
                    <a:pt x="130" y="13806"/>
                  </a:cubicBezTo>
                  <a:cubicBezTo>
                    <a:pt x="804" y="3704"/>
                    <a:pt x="4171" y="-674"/>
                    <a:pt x="14273" y="337"/>
                  </a:cubicBezTo>
                  <a:cubicBezTo>
                    <a:pt x="15957" y="337"/>
                    <a:pt x="17641" y="337"/>
                    <a:pt x="19324" y="337"/>
                  </a:cubicBezTo>
                  <a:cubicBezTo>
                    <a:pt x="440587" y="337"/>
                    <a:pt x="861850" y="337"/>
                    <a:pt x="1283113" y="0"/>
                  </a:cubicBezTo>
                  <a:cubicBezTo>
                    <a:pt x="1296246" y="0"/>
                    <a:pt x="1301633" y="2694"/>
                    <a:pt x="1301970" y="17511"/>
                  </a:cubicBezTo>
                  <a:cubicBezTo>
                    <a:pt x="1302307" y="34011"/>
                    <a:pt x="1293552" y="33674"/>
                    <a:pt x="1281766" y="33674"/>
                  </a:cubicBezTo>
                  <a:cubicBezTo>
                    <a:pt x="1070966" y="33337"/>
                    <a:pt x="859830" y="33337"/>
                    <a:pt x="649030" y="33337"/>
                  </a:cubicBezTo>
                  <a:close/>
                </a:path>
              </a:pathLst>
            </a:custGeom>
            <a:solidFill>
              <a:srgbClr val="BBBDC0"/>
            </a:solidFill>
            <a:ln w="336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5133F09-E82F-4F0C-B1F3-9D95EE0108B3}"/>
                </a:ext>
              </a:extLst>
            </p:cNvPr>
            <p:cNvSpPr/>
            <p:nvPr/>
          </p:nvSpPr>
          <p:spPr>
            <a:xfrm>
              <a:off x="5856095" y="4986908"/>
              <a:ext cx="1301522" cy="31490"/>
            </a:xfrm>
            <a:custGeom>
              <a:avLst/>
              <a:gdLst>
                <a:gd name="connsiteX0" fmla="*/ 649255 w 1301522"/>
                <a:gd name="connsiteY0" fmla="*/ 31317 h 31490"/>
                <a:gd name="connsiteX1" fmla="*/ 19550 w 1301522"/>
                <a:gd name="connsiteY1" fmla="*/ 31317 h 31490"/>
                <a:gd name="connsiteX2" fmla="*/ 19 w 1301522"/>
                <a:gd name="connsiteY2" fmla="*/ 18184 h 31490"/>
                <a:gd name="connsiteX3" fmla="*/ 17866 w 1301522"/>
                <a:gd name="connsiteY3" fmla="*/ 0 h 31490"/>
                <a:gd name="connsiteX4" fmla="*/ 1283675 w 1301522"/>
                <a:gd name="connsiteY4" fmla="*/ 0 h 31490"/>
                <a:gd name="connsiteX5" fmla="*/ 1301522 w 1301522"/>
                <a:gd name="connsiteY5" fmla="*/ 14817 h 31490"/>
                <a:gd name="connsiteX6" fmla="*/ 1283675 w 1301522"/>
                <a:gd name="connsiteY6" fmla="*/ 31317 h 31490"/>
                <a:gd name="connsiteX7" fmla="*/ 649255 w 1301522"/>
                <a:gd name="connsiteY7" fmla="*/ 31317 h 3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1522" h="31490">
                  <a:moveTo>
                    <a:pt x="649255" y="31317"/>
                  </a:moveTo>
                  <a:cubicBezTo>
                    <a:pt x="439466" y="31317"/>
                    <a:pt x="229676" y="31317"/>
                    <a:pt x="19550" y="31317"/>
                  </a:cubicBezTo>
                  <a:cubicBezTo>
                    <a:pt x="10458" y="31317"/>
                    <a:pt x="356" y="34011"/>
                    <a:pt x="19" y="18184"/>
                  </a:cubicBezTo>
                  <a:cubicBezTo>
                    <a:pt x="-318" y="4378"/>
                    <a:pt x="3723" y="0"/>
                    <a:pt x="17866" y="0"/>
                  </a:cubicBezTo>
                  <a:cubicBezTo>
                    <a:pt x="439803" y="337"/>
                    <a:pt x="861739" y="337"/>
                    <a:pt x="1283675" y="0"/>
                  </a:cubicBezTo>
                  <a:cubicBezTo>
                    <a:pt x="1294451" y="0"/>
                    <a:pt x="1301522" y="337"/>
                    <a:pt x="1301522" y="14817"/>
                  </a:cubicBezTo>
                  <a:cubicBezTo>
                    <a:pt x="1301522" y="28960"/>
                    <a:pt x="1295798" y="31317"/>
                    <a:pt x="1283675" y="31317"/>
                  </a:cubicBezTo>
                  <a:cubicBezTo>
                    <a:pt x="1072539" y="30980"/>
                    <a:pt x="860729" y="31317"/>
                    <a:pt x="649255" y="31317"/>
                  </a:cubicBezTo>
                  <a:close/>
                </a:path>
              </a:pathLst>
            </a:custGeom>
            <a:solidFill>
              <a:srgbClr val="BABCC0"/>
            </a:solidFill>
            <a:ln w="336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A4C6C71-1309-44E7-8E53-9AA926000FCF}"/>
                </a:ext>
              </a:extLst>
            </p:cNvPr>
            <p:cNvSpPr/>
            <p:nvPr/>
          </p:nvSpPr>
          <p:spPr>
            <a:xfrm>
              <a:off x="5856097" y="5057624"/>
              <a:ext cx="1301842" cy="31058"/>
            </a:xfrm>
            <a:custGeom>
              <a:avLst/>
              <a:gdLst>
                <a:gd name="connsiteX0" fmla="*/ 649254 w 1301842"/>
                <a:gd name="connsiteY0" fmla="*/ 30644 h 31058"/>
                <a:gd name="connsiteX1" fmla="*/ 19549 w 1301842"/>
                <a:gd name="connsiteY1" fmla="*/ 30644 h 31058"/>
                <a:gd name="connsiteX2" fmla="*/ 18 w 1301842"/>
                <a:gd name="connsiteY2" fmla="*/ 17847 h 31058"/>
                <a:gd name="connsiteX3" fmla="*/ 18202 w 1301842"/>
                <a:gd name="connsiteY3" fmla="*/ 0 h 31058"/>
                <a:gd name="connsiteX4" fmla="*/ 1282327 w 1301842"/>
                <a:gd name="connsiteY4" fmla="*/ 0 h 31058"/>
                <a:gd name="connsiteX5" fmla="*/ 1301521 w 1301842"/>
                <a:gd name="connsiteY5" fmla="*/ 20204 h 31058"/>
                <a:gd name="connsiteX6" fmla="*/ 1290409 w 1301842"/>
                <a:gd name="connsiteY6" fmla="*/ 30980 h 31058"/>
                <a:gd name="connsiteX7" fmla="*/ 1275255 w 1301842"/>
                <a:gd name="connsiteY7" fmla="*/ 30980 h 31058"/>
                <a:gd name="connsiteX8" fmla="*/ 649254 w 1301842"/>
                <a:gd name="connsiteY8" fmla="*/ 30644 h 3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1842" h="31058">
                  <a:moveTo>
                    <a:pt x="649254" y="30644"/>
                  </a:moveTo>
                  <a:cubicBezTo>
                    <a:pt x="439465" y="30644"/>
                    <a:pt x="229675" y="30644"/>
                    <a:pt x="19549" y="30644"/>
                  </a:cubicBezTo>
                  <a:cubicBezTo>
                    <a:pt x="10457" y="30644"/>
                    <a:pt x="355" y="33674"/>
                    <a:pt x="18" y="17847"/>
                  </a:cubicBezTo>
                  <a:cubicBezTo>
                    <a:pt x="-319" y="4041"/>
                    <a:pt x="4059" y="0"/>
                    <a:pt x="18202" y="0"/>
                  </a:cubicBezTo>
                  <a:cubicBezTo>
                    <a:pt x="439465" y="337"/>
                    <a:pt x="861064" y="337"/>
                    <a:pt x="1282327" y="0"/>
                  </a:cubicBezTo>
                  <a:cubicBezTo>
                    <a:pt x="1298490" y="0"/>
                    <a:pt x="1303205" y="5051"/>
                    <a:pt x="1301521" y="20204"/>
                  </a:cubicBezTo>
                  <a:cubicBezTo>
                    <a:pt x="1300848" y="27950"/>
                    <a:pt x="1298490" y="31654"/>
                    <a:pt x="1290409" y="30980"/>
                  </a:cubicBezTo>
                  <a:cubicBezTo>
                    <a:pt x="1285358" y="30644"/>
                    <a:pt x="1280306" y="30980"/>
                    <a:pt x="1275255" y="30980"/>
                  </a:cubicBezTo>
                  <a:cubicBezTo>
                    <a:pt x="1066813" y="30644"/>
                    <a:pt x="858033" y="30644"/>
                    <a:pt x="649254" y="30644"/>
                  </a:cubicBezTo>
                  <a:close/>
                </a:path>
              </a:pathLst>
            </a:custGeom>
            <a:solidFill>
              <a:srgbClr val="BBBDBF"/>
            </a:solidFill>
            <a:ln w="336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B18C4BF-05A8-49FD-BD2D-4C613A010088}"/>
                </a:ext>
              </a:extLst>
            </p:cNvPr>
            <p:cNvSpPr/>
            <p:nvPr/>
          </p:nvSpPr>
          <p:spPr>
            <a:xfrm>
              <a:off x="5856143" y="4919172"/>
              <a:ext cx="1301948" cy="32042"/>
            </a:xfrm>
            <a:custGeom>
              <a:avLst/>
              <a:gdLst>
                <a:gd name="connsiteX0" fmla="*/ 649208 w 1301948"/>
                <a:gd name="connsiteY0" fmla="*/ 31369 h 32042"/>
                <a:gd name="connsiteX1" fmla="*/ 19502 w 1301948"/>
                <a:gd name="connsiteY1" fmla="*/ 31706 h 32042"/>
                <a:gd name="connsiteX2" fmla="*/ 308 w 1301948"/>
                <a:gd name="connsiteY2" fmla="*/ 11838 h 32042"/>
                <a:gd name="connsiteX3" fmla="*/ 11084 w 1301948"/>
                <a:gd name="connsiteY3" fmla="*/ 725 h 32042"/>
                <a:gd name="connsiteX4" fmla="*/ 31288 w 1301948"/>
                <a:gd name="connsiteY4" fmla="*/ 725 h 32042"/>
                <a:gd name="connsiteX5" fmla="*/ 1280597 w 1301948"/>
                <a:gd name="connsiteY5" fmla="*/ 1062 h 32042"/>
                <a:gd name="connsiteX6" fmla="*/ 1301811 w 1301948"/>
                <a:gd name="connsiteY6" fmla="*/ 11838 h 32042"/>
                <a:gd name="connsiteX7" fmla="*/ 1282617 w 1301948"/>
                <a:gd name="connsiteY7" fmla="*/ 32042 h 32042"/>
                <a:gd name="connsiteX8" fmla="*/ 649208 w 1301948"/>
                <a:gd name="connsiteY8" fmla="*/ 31369 h 3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1948" h="32042">
                  <a:moveTo>
                    <a:pt x="649208" y="31369"/>
                  </a:moveTo>
                  <a:cubicBezTo>
                    <a:pt x="439418" y="31369"/>
                    <a:pt x="229292" y="31032"/>
                    <a:pt x="19502" y="31706"/>
                  </a:cubicBezTo>
                  <a:cubicBezTo>
                    <a:pt x="3676" y="31706"/>
                    <a:pt x="-1375" y="26991"/>
                    <a:pt x="308" y="11838"/>
                  </a:cubicBezTo>
                  <a:cubicBezTo>
                    <a:pt x="982" y="4430"/>
                    <a:pt x="3002" y="389"/>
                    <a:pt x="11084" y="725"/>
                  </a:cubicBezTo>
                  <a:cubicBezTo>
                    <a:pt x="17819" y="1062"/>
                    <a:pt x="24554" y="725"/>
                    <a:pt x="31288" y="725"/>
                  </a:cubicBezTo>
                  <a:cubicBezTo>
                    <a:pt x="447837" y="725"/>
                    <a:pt x="864048" y="725"/>
                    <a:pt x="1280597" y="1062"/>
                  </a:cubicBezTo>
                  <a:cubicBezTo>
                    <a:pt x="1288342" y="1062"/>
                    <a:pt x="1300465" y="-4999"/>
                    <a:pt x="1301811" y="11838"/>
                  </a:cubicBezTo>
                  <a:cubicBezTo>
                    <a:pt x="1302822" y="26991"/>
                    <a:pt x="1298444" y="32042"/>
                    <a:pt x="1282617" y="32042"/>
                  </a:cubicBezTo>
                  <a:cubicBezTo>
                    <a:pt x="1071481" y="31032"/>
                    <a:pt x="860344" y="31369"/>
                    <a:pt x="649208" y="31369"/>
                  </a:cubicBezTo>
                  <a:close/>
                </a:path>
              </a:pathLst>
            </a:custGeom>
            <a:solidFill>
              <a:srgbClr val="BBBDBF"/>
            </a:solidFill>
            <a:ln w="336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BCD9CD2-B20C-4429-BFA9-3F5B1211FCCD}"/>
                </a:ext>
              </a:extLst>
            </p:cNvPr>
            <p:cNvSpPr/>
            <p:nvPr/>
          </p:nvSpPr>
          <p:spPr>
            <a:xfrm>
              <a:off x="7536451" y="2628189"/>
              <a:ext cx="638929" cy="515756"/>
            </a:xfrm>
            <a:custGeom>
              <a:avLst/>
              <a:gdLst>
                <a:gd name="connsiteX0" fmla="*/ 522958 w 638929"/>
                <a:gd name="connsiteY0" fmla="*/ 152730 h 515756"/>
                <a:gd name="connsiteX1" fmla="*/ 496019 w 638929"/>
                <a:gd name="connsiteY1" fmla="*/ 140271 h 515756"/>
                <a:gd name="connsiteX2" fmla="*/ 113818 w 638929"/>
                <a:gd name="connsiteY2" fmla="*/ 59790 h 515756"/>
                <a:gd name="connsiteX3" fmla="*/ 35021 w 638929"/>
                <a:gd name="connsiteY3" fmla="*/ 45983 h 515756"/>
                <a:gd name="connsiteX4" fmla="*/ 0 w 638929"/>
                <a:gd name="connsiteY4" fmla="*/ 20391 h 515756"/>
                <a:gd name="connsiteX5" fmla="*/ 40409 w 638929"/>
                <a:gd name="connsiteY5" fmla="*/ 523 h 515756"/>
                <a:gd name="connsiteX6" fmla="*/ 102369 w 638929"/>
                <a:gd name="connsiteY6" fmla="*/ 12309 h 515756"/>
                <a:gd name="connsiteX7" fmla="*/ 259627 w 638929"/>
                <a:gd name="connsiteY7" fmla="*/ 45310 h 515756"/>
                <a:gd name="connsiteX8" fmla="*/ 493999 w 638929"/>
                <a:gd name="connsiteY8" fmla="*/ 95821 h 515756"/>
                <a:gd name="connsiteX9" fmla="*/ 576500 w 638929"/>
                <a:gd name="connsiteY9" fmla="*/ 154414 h 515756"/>
                <a:gd name="connsiteX10" fmla="*/ 583909 w 638929"/>
                <a:gd name="connsiteY10" fmla="*/ 237252 h 515756"/>
                <a:gd name="connsiteX11" fmla="*/ 590307 w 638929"/>
                <a:gd name="connsiteY11" fmla="*/ 247354 h 515756"/>
                <a:gd name="connsiteX12" fmla="*/ 637450 w 638929"/>
                <a:gd name="connsiteY12" fmla="*/ 323794 h 515756"/>
                <a:gd name="connsiteX13" fmla="*/ 581215 w 638929"/>
                <a:gd name="connsiteY13" fmla="*/ 507992 h 515756"/>
                <a:gd name="connsiteX14" fmla="*/ 558990 w 638929"/>
                <a:gd name="connsiteY14" fmla="*/ 509339 h 515756"/>
                <a:gd name="connsiteX15" fmla="*/ 501070 w 638929"/>
                <a:gd name="connsiteY15" fmla="*/ 397204 h 515756"/>
                <a:gd name="connsiteX16" fmla="*/ 497030 w 638929"/>
                <a:gd name="connsiteY16" fmla="*/ 312345 h 515756"/>
                <a:gd name="connsiteX17" fmla="*/ 523969 w 638929"/>
                <a:gd name="connsiteY17" fmla="*/ 249711 h 515756"/>
                <a:gd name="connsiteX18" fmla="*/ 529693 w 638929"/>
                <a:gd name="connsiteY18" fmla="*/ 247017 h 515756"/>
                <a:gd name="connsiteX19" fmla="*/ 547541 w 638929"/>
                <a:gd name="connsiteY19" fmla="*/ 188425 h 515756"/>
                <a:gd name="connsiteX20" fmla="*/ 522958 w 638929"/>
                <a:gd name="connsiteY20" fmla="*/ 152730 h 51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8929" h="515756">
                  <a:moveTo>
                    <a:pt x="522958" y="152730"/>
                  </a:moveTo>
                  <a:cubicBezTo>
                    <a:pt x="515550" y="145322"/>
                    <a:pt x="505785" y="142291"/>
                    <a:pt x="496019" y="140271"/>
                  </a:cubicBezTo>
                  <a:cubicBezTo>
                    <a:pt x="368731" y="113331"/>
                    <a:pt x="241443" y="84372"/>
                    <a:pt x="113818" y="59790"/>
                  </a:cubicBezTo>
                  <a:cubicBezTo>
                    <a:pt x="69705" y="51371"/>
                    <a:pt x="63981" y="52044"/>
                    <a:pt x="35021" y="45983"/>
                  </a:cubicBezTo>
                  <a:cubicBezTo>
                    <a:pt x="20541" y="42952"/>
                    <a:pt x="0" y="37901"/>
                    <a:pt x="0" y="20391"/>
                  </a:cubicBezTo>
                  <a:cubicBezTo>
                    <a:pt x="0" y="186"/>
                    <a:pt x="25929" y="-1161"/>
                    <a:pt x="40409" y="523"/>
                  </a:cubicBezTo>
                  <a:cubicBezTo>
                    <a:pt x="76104" y="4564"/>
                    <a:pt x="69705" y="7595"/>
                    <a:pt x="102369" y="12309"/>
                  </a:cubicBezTo>
                  <a:cubicBezTo>
                    <a:pt x="154901" y="23422"/>
                    <a:pt x="207096" y="34197"/>
                    <a:pt x="259627" y="45310"/>
                  </a:cubicBezTo>
                  <a:cubicBezTo>
                    <a:pt x="337751" y="62147"/>
                    <a:pt x="415875" y="78984"/>
                    <a:pt x="493999" y="95821"/>
                  </a:cubicBezTo>
                  <a:cubicBezTo>
                    <a:pt x="530030" y="103566"/>
                    <a:pt x="558653" y="121413"/>
                    <a:pt x="576500" y="154414"/>
                  </a:cubicBezTo>
                  <a:cubicBezTo>
                    <a:pt x="581215" y="173945"/>
                    <a:pt x="586266" y="208966"/>
                    <a:pt x="583909" y="237252"/>
                  </a:cubicBezTo>
                  <a:cubicBezTo>
                    <a:pt x="583572" y="241630"/>
                    <a:pt x="585256" y="244660"/>
                    <a:pt x="590307" y="247354"/>
                  </a:cubicBezTo>
                  <a:cubicBezTo>
                    <a:pt x="621287" y="263181"/>
                    <a:pt x="633746" y="291467"/>
                    <a:pt x="637450" y="323794"/>
                  </a:cubicBezTo>
                  <a:cubicBezTo>
                    <a:pt x="645196" y="393163"/>
                    <a:pt x="621960" y="453440"/>
                    <a:pt x="581215" y="507992"/>
                  </a:cubicBezTo>
                  <a:cubicBezTo>
                    <a:pt x="573806" y="517757"/>
                    <a:pt x="567745" y="518431"/>
                    <a:pt x="558990" y="509339"/>
                  </a:cubicBezTo>
                  <a:cubicBezTo>
                    <a:pt x="528346" y="477685"/>
                    <a:pt x="509826" y="440980"/>
                    <a:pt x="501070" y="397204"/>
                  </a:cubicBezTo>
                  <a:cubicBezTo>
                    <a:pt x="495346" y="368581"/>
                    <a:pt x="495009" y="340631"/>
                    <a:pt x="497030" y="312345"/>
                  </a:cubicBezTo>
                  <a:cubicBezTo>
                    <a:pt x="498713" y="289447"/>
                    <a:pt x="503764" y="265538"/>
                    <a:pt x="523969" y="249711"/>
                  </a:cubicBezTo>
                  <a:cubicBezTo>
                    <a:pt x="525653" y="248364"/>
                    <a:pt x="528010" y="247691"/>
                    <a:pt x="529693" y="247017"/>
                  </a:cubicBezTo>
                  <a:cubicBezTo>
                    <a:pt x="547877" y="235568"/>
                    <a:pt x="550235" y="216037"/>
                    <a:pt x="547541" y="188425"/>
                  </a:cubicBezTo>
                  <a:cubicBezTo>
                    <a:pt x="546194" y="182026"/>
                    <a:pt x="542490" y="170241"/>
                    <a:pt x="522958" y="152730"/>
                  </a:cubicBezTo>
                  <a:close/>
                </a:path>
              </a:pathLst>
            </a:custGeom>
            <a:solidFill>
              <a:schemeClr val="accent1"/>
            </a:solidFill>
            <a:ln w="336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D101A6A-CC0E-40BF-AC44-C37B433B54D7}"/>
                </a:ext>
              </a:extLst>
            </p:cNvPr>
            <p:cNvSpPr/>
            <p:nvPr/>
          </p:nvSpPr>
          <p:spPr>
            <a:xfrm>
              <a:off x="7274467" y="4971336"/>
              <a:ext cx="735707" cy="470971"/>
            </a:xfrm>
            <a:custGeom>
              <a:avLst/>
              <a:gdLst>
                <a:gd name="connsiteX0" fmla="*/ 75430 w 735707"/>
                <a:gd name="connsiteY0" fmla="*/ 194045 h 470971"/>
                <a:gd name="connsiteX1" fmla="*/ 0 w 735707"/>
                <a:gd name="connsiteY1" fmla="*/ 152289 h 470971"/>
                <a:gd name="connsiteX2" fmla="*/ 86879 w 735707"/>
                <a:gd name="connsiteY2" fmla="*/ 109860 h 470971"/>
                <a:gd name="connsiteX3" fmla="*/ 484570 w 735707"/>
                <a:gd name="connsiteY3" fmla="*/ 114574 h 470971"/>
                <a:gd name="connsiteX4" fmla="*/ 424967 w 735707"/>
                <a:gd name="connsiteY4" fmla="*/ 86288 h 470971"/>
                <a:gd name="connsiteX5" fmla="*/ 372772 w 735707"/>
                <a:gd name="connsiteY5" fmla="*/ 75512 h 470971"/>
                <a:gd name="connsiteX6" fmla="*/ 339435 w 735707"/>
                <a:gd name="connsiteY6" fmla="*/ 14899 h 470971"/>
                <a:gd name="connsiteX7" fmla="*/ 355935 w 735707"/>
                <a:gd name="connsiteY7" fmla="*/ 1092 h 470971"/>
                <a:gd name="connsiteX8" fmla="*/ 502080 w 735707"/>
                <a:gd name="connsiteY8" fmla="*/ 16582 h 470971"/>
                <a:gd name="connsiteX9" fmla="*/ 628695 w 735707"/>
                <a:gd name="connsiteY9" fmla="*/ 75175 h 470971"/>
                <a:gd name="connsiteX10" fmla="*/ 711197 w 735707"/>
                <a:gd name="connsiteY10" fmla="*/ 144207 h 470971"/>
                <a:gd name="connsiteX11" fmla="*/ 734432 w 735707"/>
                <a:gd name="connsiteY11" fmla="*/ 171146 h 470971"/>
                <a:gd name="connsiteX12" fmla="*/ 734432 w 735707"/>
                <a:gd name="connsiteY12" fmla="*/ 283281 h 470971"/>
                <a:gd name="connsiteX13" fmla="*/ 730054 w 735707"/>
                <a:gd name="connsiteY13" fmla="*/ 435825 h 470971"/>
                <a:gd name="connsiteX14" fmla="*/ 706819 w 735707"/>
                <a:gd name="connsiteY14" fmla="*/ 434141 h 470971"/>
                <a:gd name="connsiteX15" fmla="*/ 623644 w 735707"/>
                <a:gd name="connsiteY15" fmla="*/ 453672 h 470971"/>
                <a:gd name="connsiteX16" fmla="*/ 537102 w 735707"/>
                <a:gd name="connsiteY16" fmla="*/ 470509 h 470971"/>
                <a:gd name="connsiteX17" fmla="*/ 389272 w 735707"/>
                <a:gd name="connsiteY17" fmla="*/ 470846 h 470971"/>
                <a:gd name="connsiteX18" fmla="*/ 325965 w 735707"/>
                <a:gd name="connsiteY18" fmla="*/ 463101 h 470971"/>
                <a:gd name="connsiteX19" fmla="*/ 303403 w 735707"/>
                <a:gd name="connsiteY19" fmla="*/ 394742 h 470971"/>
                <a:gd name="connsiteX20" fmla="*/ 239760 w 735707"/>
                <a:gd name="connsiteY20" fmla="*/ 342211 h 470971"/>
                <a:gd name="connsiteX21" fmla="*/ 295658 w 735707"/>
                <a:gd name="connsiteY21" fmla="*/ 291363 h 470971"/>
                <a:gd name="connsiteX22" fmla="*/ 253566 w 735707"/>
                <a:gd name="connsiteY22" fmla="*/ 278903 h 470971"/>
                <a:gd name="connsiteX23" fmla="*/ 229657 w 735707"/>
                <a:gd name="connsiteY23" fmla="*/ 238831 h 470971"/>
                <a:gd name="connsiteX24" fmla="*/ 265015 w 735707"/>
                <a:gd name="connsiteY24" fmla="*/ 208188 h 470971"/>
                <a:gd name="connsiteX25" fmla="*/ 301383 w 735707"/>
                <a:gd name="connsiteY25" fmla="*/ 202127 h 470971"/>
                <a:gd name="connsiteX26" fmla="*/ 286903 w 735707"/>
                <a:gd name="connsiteY26" fmla="*/ 195055 h 470971"/>
                <a:gd name="connsiteX27" fmla="*/ 75430 w 735707"/>
                <a:gd name="connsiteY27" fmla="*/ 194045 h 47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5707" h="470971">
                  <a:moveTo>
                    <a:pt x="75430" y="194045"/>
                  </a:moveTo>
                  <a:cubicBezTo>
                    <a:pt x="24582" y="193708"/>
                    <a:pt x="0" y="176198"/>
                    <a:pt x="0" y="152289"/>
                  </a:cubicBezTo>
                  <a:cubicBezTo>
                    <a:pt x="0" y="126360"/>
                    <a:pt x="21215" y="110196"/>
                    <a:pt x="86879" y="109860"/>
                  </a:cubicBezTo>
                  <a:cubicBezTo>
                    <a:pt x="108767" y="110196"/>
                    <a:pt x="371425" y="112890"/>
                    <a:pt x="484570" y="114574"/>
                  </a:cubicBezTo>
                  <a:cubicBezTo>
                    <a:pt x="466049" y="96390"/>
                    <a:pt x="447529" y="86961"/>
                    <a:pt x="424967" y="86288"/>
                  </a:cubicBezTo>
                  <a:cubicBezTo>
                    <a:pt x="406783" y="85614"/>
                    <a:pt x="389272" y="83257"/>
                    <a:pt x="372772" y="75512"/>
                  </a:cubicBezTo>
                  <a:cubicBezTo>
                    <a:pt x="348863" y="64063"/>
                    <a:pt x="336404" y="40828"/>
                    <a:pt x="339435" y="14899"/>
                  </a:cubicBezTo>
                  <a:cubicBezTo>
                    <a:pt x="340782" y="4797"/>
                    <a:pt x="346506" y="-2949"/>
                    <a:pt x="355935" y="1092"/>
                  </a:cubicBezTo>
                  <a:cubicBezTo>
                    <a:pt x="403079" y="20960"/>
                    <a:pt x="453590" y="9511"/>
                    <a:pt x="502080" y="16582"/>
                  </a:cubicBezTo>
                  <a:cubicBezTo>
                    <a:pt x="550571" y="23654"/>
                    <a:pt x="590307" y="47226"/>
                    <a:pt x="628695" y="75175"/>
                  </a:cubicBezTo>
                  <a:cubicBezTo>
                    <a:pt x="657655" y="96390"/>
                    <a:pt x="684257" y="120299"/>
                    <a:pt x="711197" y="144207"/>
                  </a:cubicBezTo>
                  <a:cubicBezTo>
                    <a:pt x="731401" y="164412"/>
                    <a:pt x="729717" y="159697"/>
                    <a:pt x="734432" y="171146"/>
                  </a:cubicBezTo>
                  <a:cubicBezTo>
                    <a:pt x="737126" y="208525"/>
                    <a:pt x="734769" y="245903"/>
                    <a:pt x="734432" y="283281"/>
                  </a:cubicBezTo>
                  <a:cubicBezTo>
                    <a:pt x="733758" y="334129"/>
                    <a:pt x="731738" y="384977"/>
                    <a:pt x="730054" y="435825"/>
                  </a:cubicBezTo>
                  <a:cubicBezTo>
                    <a:pt x="722309" y="435488"/>
                    <a:pt x="714227" y="435488"/>
                    <a:pt x="706819" y="434141"/>
                  </a:cubicBezTo>
                  <a:cubicBezTo>
                    <a:pt x="676512" y="429763"/>
                    <a:pt x="650583" y="443906"/>
                    <a:pt x="623644" y="453672"/>
                  </a:cubicBezTo>
                  <a:cubicBezTo>
                    <a:pt x="595695" y="463774"/>
                    <a:pt x="566735" y="469836"/>
                    <a:pt x="537102" y="470509"/>
                  </a:cubicBezTo>
                  <a:cubicBezTo>
                    <a:pt x="487938" y="471519"/>
                    <a:pt x="438437" y="470509"/>
                    <a:pt x="389272" y="470846"/>
                  </a:cubicBezTo>
                  <a:cubicBezTo>
                    <a:pt x="367721" y="471183"/>
                    <a:pt x="346843" y="466468"/>
                    <a:pt x="325965" y="463101"/>
                  </a:cubicBezTo>
                  <a:cubicBezTo>
                    <a:pt x="292965" y="457376"/>
                    <a:pt x="282862" y="419324"/>
                    <a:pt x="303403" y="394742"/>
                  </a:cubicBezTo>
                  <a:cubicBezTo>
                    <a:pt x="274444" y="386324"/>
                    <a:pt x="239760" y="383630"/>
                    <a:pt x="239760" y="342211"/>
                  </a:cubicBezTo>
                  <a:cubicBezTo>
                    <a:pt x="239760" y="308874"/>
                    <a:pt x="267709" y="302139"/>
                    <a:pt x="295658" y="291363"/>
                  </a:cubicBezTo>
                  <a:cubicBezTo>
                    <a:pt x="278485" y="289006"/>
                    <a:pt x="265689" y="284965"/>
                    <a:pt x="253566" y="278903"/>
                  </a:cubicBezTo>
                  <a:cubicBezTo>
                    <a:pt x="235045" y="269475"/>
                    <a:pt x="226963" y="254995"/>
                    <a:pt x="229657" y="238831"/>
                  </a:cubicBezTo>
                  <a:cubicBezTo>
                    <a:pt x="232351" y="223005"/>
                    <a:pt x="245484" y="211555"/>
                    <a:pt x="265015" y="208188"/>
                  </a:cubicBezTo>
                  <a:cubicBezTo>
                    <a:pt x="267709" y="207851"/>
                    <a:pt x="292965" y="205494"/>
                    <a:pt x="301383" y="202127"/>
                  </a:cubicBezTo>
                  <a:cubicBezTo>
                    <a:pt x="297679" y="199433"/>
                    <a:pt x="292965" y="196065"/>
                    <a:pt x="286903" y="195055"/>
                  </a:cubicBezTo>
                  <a:cubicBezTo>
                    <a:pt x="216188" y="194382"/>
                    <a:pt x="145809" y="194382"/>
                    <a:pt x="75430" y="194045"/>
                  </a:cubicBezTo>
                  <a:close/>
                </a:path>
              </a:pathLst>
            </a:custGeom>
            <a:solidFill>
              <a:srgbClr val="FCC698"/>
            </a:solidFill>
            <a:ln w="3363" cap="flat">
              <a:noFill/>
              <a:prstDash val="solid"/>
              <a:miter/>
            </a:ln>
          </p:spPr>
          <p:txBody>
            <a:bodyPr rtlCol="0" anchor="ctr"/>
            <a:lstStyle/>
            <a:p>
              <a:endParaRPr lang="en-US"/>
            </a:p>
          </p:txBody>
        </p:sp>
      </p:grpSp>
      <p:sp>
        <p:nvSpPr>
          <p:cNvPr id="27" name="TextBox 26">
            <a:extLst>
              <a:ext uri="{FF2B5EF4-FFF2-40B4-BE49-F238E27FC236}">
                <a16:creationId xmlns:a16="http://schemas.microsoft.com/office/drawing/2014/main" id="{23B6AF68-8DC2-4C54-94D8-EBF96E910A4C}"/>
              </a:ext>
            </a:extLst>
          </p:cNvPr>
          <p:cNvSpPr txBox="1"/>
          <p:nvPr/>
        </p:nvSpPr>
        <p:spPr>
          <a:xfrm>
            <a:off x="5844242" y="4865168"/>
            <a:ext cx="2719592" cy="307777"/>
          </a:xfrm>
          <a:prstGeom prst="rect">
            <a:avLst/>
          </a:prstGeom>
          <a:noFill/>
        </p:spPr>
        <p:txBody>
          <a:bodyPr wrap="square" rtlCol="0">
            <a:spAutoFit/>
          </a:bodyPr>
          <a:lstStyle/>
          <a:p>
            <a:pPr algn="ctr"/>
            <a:r>
              <a:rPr lang="en-US" altLang="ko-KR" sz="1400" b="1" spc="300" dirty="0">
                <a:cs typeface="Arial" pitchFamily="34" charset="0"/>
              </a:rPr>
              <a:t>CERTIFICATE</a:t>
            </a:r>
            <a:endParaRPr lang="ko-KR" altLang="en-US" sz="1400" b="1" spc="300" dirty="0">
              <a:cs typeface="Arial" pitchFamily="34" charset="0"/>
            </a:endParaRPr>
          </a:p>
        </p:txBody>
      </p:sp>
      <p:grpSp>
        <p:nvGrpSpPr>
          <p:cNvPr id="33" name="Group 32">
            <a:extLst>
              <a:ext uri="{FF2B5EF4-FFF2-40B4-BE49-F238E27FC236}">
                <a16:creationId xmlns:a16="http://schemas.microsoft.com/office/drawing/2014/main" id="{2BA754A9-4331-4224-97D7-8E829A83EC0C}"/>
              </a:ext>
            </a:extLst>
          </p:cNvPr>
          <p:cNvGrpSpPr/>
          <p:nvPr/>
        </p:nvGrpSpPr>
        <p:grpSpPr>
          <a:xfrm rot="20445859">
            <a:off x="10878233" y="3264040"/>
            <a:ext cx="929531" cy="1489589"/>
            <a:chOff x="8125134" y="1155951"/>
            <a:chExt cx="809697" cy="1297553"/>
          </a:xfrm>
        </p:grpSpPr>
        <p:grpSp>
          <p:nvGrpSpPr>
            <p:cNvPr id="34" name="Group 115">
              <a:extLst>
                <a:ext uri="{FF2B5EF4-FFF2-40B4-BE49-F238E27FC236}">
                  <a16:creationId xmlns:a16="http://schemas.microsoft.com/office/drawing/2014/main" id="{7E9214FE-3BF6-4FD5-BF6C-F0C7ED24F4CB}"/>
                </a:ext>
              </a:extLst>
            </p:cNvPr>
            <p:cNvGrpSpPr/>
            <p:nvPr/>
          </p:nvGrpSpPr>
          <p:grpSpPr>
            <a:xfrm>
              <a:off x="8224344" y="1155951"/>
              <a:ext cx="520444" cy="828880"/>
              <a:chOff x="6867874" y="3721883"/>
              <a:chExt cx="1093501" cy="1741553"/>
            </a:xfrm>
          </p:grpSpPr>
          <p:sp>
            <p:nvSpPr>
              <p:cNvPr id="36" name="Oval 7">
                <a:extLst>
                  <a:ext uri="{FF2B5EF4-FFF2-40B4-BE49-F238E27FC236}">
                    <a16:creationId xmlns:a16="http://schemas.microsoft.com/office/drawing/2014/main" id="{3EE3E981-E4E2-4DAD-B6FF-71C8CCA4AF58}"/>
                  </a:ext>
                </a:extLst>
              </p:cNvPr>
              <p:cNvSpPr/>
              <p:nvPr/>
            </p:nvSpPr>
            <p:spPr>
              <a:xfrm>
                <a:off x="6867874" y="3721883"/>
                <a:ext cx="1093501" cy="1741553"/>
              </a:xfrm>
              <a:custGeom>
                <a:avLst/>
                <a:gdLst/>
                <a:ahLst/>
                <a:cxnLst/>
                <a:rect l="l" t="t" r="r" b="b"/>
                <a:pathLst>
                  <a:path w="1093501" h="1741553">
                    <a:moveTo>
                      <a:pt x="422037" y="0"/>
                    </a:moveTo>
                    <a:lnTo>
                      <a:pt x="422037" y="630979"/>
                    </a:lnTo>
                    <a:cubicBezTo>
                      <a:pt x="422037" y="680563"/>
                      <a:pt x="455258" y="722388"/>
                      <a:pt x="500795" y="734926"/>
                    </a:cubicBezTo>
                    <a:lnTo>
                      <a:pt x="500795" y="955639"/>
                    </a:lnTo>
                    <a:cubicBezTo>
                      <a:pt x="500795" y="982077"/>
                      <a:pt x="522227" y="1003509"/>
                      <a:pt x="548664" y="1003509"/>
                    </a:cubicBezTo>
                    <a:cubicBezTo>
                      <a:pt x="575102" y="1003509"/>
                      <a:pt x="596533" y="982077"/>
                      <a:pt x="596533" y="955639"/>
                    </a:cubicBezTo>
                    <a:lnTo>
                      <a:pt x="596533" y="735077"/>
                    </a:lnTo>
                    <a:cubicBezTo>
                      <a:pt x="642317" y="722690"/>
                      <a:pt x="675778" y="680742"/>
                      <a:pt x="675778" y="630979"/>
                    </a:cubicBezTo>
                    <a:lnTo>
                      <a:pt x="675778" y="658"/>
                    </a:lnTo>
                    <a:cubicBezTo>
                      <a:pt x="911634" y="31647"/>
                      <a:pt x="1093500" y="233580"/>
                      <a:pt x="1093500" y="477990"/>
                    </a:cubicBezTo>
                    <a:lnTo>
                      <a:pt x="1093500" y="780133"/>
                    </a:lnTo>
                    <a:lnTo>
                      <a:pt x="1093501" y="780133"/>
                    </a:lnTo>
                    <a:lnTo>
                      <a:pt x="1093501" y="1260843"/>
                    </a:lnTo>
                    <a:cubicBezTo>
                      <a:pt x="1093501" y="1526332"/>
                      <a:pt x="878279" y="1741553"/>
                      <a:pt x="612791" y="1741553"/>
                    </a:cubicBezTo>
                    <a:lnTo>
                      <a:pt x="480710" y="1741553"/>
                    </a:lnTo>
                    <a:cubicBezTo>
                      <a:pt x="215222" y="1741553"/>
                      <a:pt x="1" y="1526332"/>
                      <a:pt x="1" y="1260843"/>
                    </a:cubicBezTo>
                    <a:lnTo>
                      <a:pt x="1" y="787709"/>
                    </a:lnTo>
                    <a:lnTo>
                      <a:pt x="0" y="787709"/>
                    </a:lnTo>
                    <a:lnTo>
                      <a:pt x="0" y="477990"/>
                    </a:lnTo>
                    <a:cubicBezTo>
                      <a:pt x="0" y="232085"/>
                      <a:pt x="184097" y="29180"/>
                      <a:pt x="42203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Rounded Rectangle 108">
                <a:extLst>
                  <a:ext uri="{FF2B5EF4-FFF2-40B4-BE49-F238E27FC236}">
                    <a16:creationId xmlns:a16="http://schemas.microsoft.com/office/drawing/2014/main" id="{560E57D0-D842-4BFE-A934-D8CF839EF568}"/>
                  </a:ext>
                </a:extLst>
              </p:cNvPr>
              <p:cNvSpPr/>
              <p:nvPr/>
            </p:nvSpPr>
            <p:spPr>
              <a:xfrm>
                <a:off x="7309131" y="3809649"/>
                <a:ext cx="210986" cy="4572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5" name="Freeform 62">
              <a:extLst>
                <a:ext uri="{FF2B5EF4-FFF2-40B4-BE49-F238E27FC236}">
                  <a16:creationId xmlns:a16="http://schemas.microsoft.com/office/drawing/2014/main" id="{AA61EA48-6533-436D-8C27-EA2B39078B1D}"/>
                </a:ext>
              </a:extLst>
            </p:cNvPr>
            <p:cNvSpPr/>
            <p:nvPr/>
          </p:nvSpPr>
          <p:spPr>
            <a:xfrm>
              <a:off x="8125134" y="1340038"/>
              <a:ext cx="809697" cy="1113466"/>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957545 h 2295953"/>
                <a:gd name="connsiteX1" fmla="*/ 140932 w 1421182"/>
                <a:gd name="connsiteY1" fmla="*/ 1353319 h 2295953"/>
                <a:gd name="connsiteX2" fmla="*/ 309182 w 1421182"/>
                <a:gd name="connsiteY2" fmla="*/ 1711764 h 2295953"/>
                <a:gd name="connsiteX3" fmla="*/ 693290 w 1421182"/>
                <a:gd name="connsiteY3" fmla="*/ 2019121 h 2295953"/>
                <a:gd name="connsiteX4" fmla="*/ 722524 w 1421182"/>
                <a:gd name="connsiteY4" fmla="*/ 2295953 h 2295953"/>
                <a:gd name="connsiteX5" fmla="*/ 1311364 w 1421182"/>
                <a:gd name="connsiteY5" fmla="*/ 2026318 h 2295953"/>
                <a:gd name="connsiteX6" fmla="*/ 1421092 w 1421182"/>
                <a:gd name="connsiteY6" fmla="*/ 1126548 h 2295953"/>
                <a:gd name="connsiteX7" fmla="*/ 1152597 w 1421182"/>
                <a:gd name="connsiteY7" fmla="*/ 669082 h 2295953"/>
                <a:gd name="connsiteX8" fmla="*/ 1168953 w 1421182"/>
                <a:gd name="connsiteY8" fmla="*/ 968062 h 2295953"/>
                <a:gd name="connsiteX9" fmla="*/ 927050 w 1421182"/>
                <a:gd name="connsiteY9" fmla="*/ 614956 h 2295953"/>
                <a:gd name="connsiteX10" fmla="*/ 957315 w 1421182"/>
                <a:gd name="connsiteY10" fmla="*/ 944170 h 2295953"/>
                <a:gd name="connsiteX11" fmla="*/ 711016 w 1421182"/>
                <a:gd name="connsiteY11" fmla="*/ 569620 h 2295953"/>
                <a:gd name="connsiteX12" fmla="*/ 729319 w 1421182"/>
                <a:gd name="connsiteY12" fmla="*/ 957827 h 2295953"/>
                <a:gd name="connsiteX13" fmla="*/ 543268 w 1421182"/>
                <a:gd name="connsiteY13" fmla="*/ 8 h 2295953"/>
                <a:gd name="connsiteX14" fmla="*/ 473286 w 1421182"/>
                <a:gd name="connsiteY14" fmla="*/ 1312127 h 2295953"/>
                <a:gd name="connsiteX15" fmla="*/ 338442 w 1421182"/>
                <a:gd name="connsiteY15" fmla="*/ 1258222 h 2295953"/>
                <a:gd name="connsiteX16" fmla="*/ 719 w 1421182"/>
                <a:gd name="connsiteY16" fmla="*/ 957545 h 2295953"/>
                <a:gd name="connsiteX0" fmla="*/ 719 w 1421182"/>
                <a:gd name="connsiteY0" fmla="*/ 957545 h 2317397"/>
                <a:gd name="connsiteX1" fmla="*/ 140932 w 1421182"/>
                <a:gd name="connsiteY1" fmla="*/ 1353319 h 2317397"/>
                <a:gd name="connsiteX2" fmla="*/ 309182 w 1421182"/>
                <a:gd name="connsiteY2" fmla="*/ 1711764 h 2317397"/>
                <a:gd name="connsiteX3" fmla="*/ 693290 w 1421182"/>
                <a:gd name="connsiteY3" fmla="*/ 2019121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7397"/>
                <a:gd name="connsiteX1" fmla="*/ 140932 w 1421182"/>
                <a:gd name="connsiteY1" fmla="*/ 1353319 h 2317397"/>
                <a:gd name="connsiteX2" fmla="*/ 309182 w 1421182"/>
                <a:gd name="connsiteY2" fmla="*/ 1711764 h 2317397"/>
                <a:gd name="connsiteX3" fmla="*/ 626141 w 1421182"/>
                <a:gd name="connsiteY3" fmla="*/ 1985150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4785"/>
                <a:gd name="connsiteX1" fmla="*/ 140932 w 1421182"/>
                <a:gd name="connsiteY1" fmla="*/ 1353319 h 2314785"/>
                <a:gd name="connsiteX2" fmla="*/ 309182 w 1421182"/>
                <a:gd name="connsiteY2" fmla="*/ 1711764 h 2314785"/>
                <a:gd name="connsiteX3" fmla="*/ 626141 w 1421182"/>
                <a:gd name="connsiteY3" fmla="*/ 1985150 h 2314785"/>
                <a:gd name="connsiteX4" fmla="*/ 658780 w 1421182"/>
                <a:gd name="connsiteY4" fmla="*/ 2266927 h 2314785"/>
                <a:gd name="connsiteX5" fmla="*/ 1170733 w 1421182"/>
                <a:gd name="connsiteY5" fmla="*/ 2300858 h 2314785"/>
                <a:gd name="connsiteX6" fmla="*/ 1311364 w 1421182"/>
                <a:gd name="connsiteY6" fmla="*/ 2026318 h 2314785"/>
                <a:gd name="connsiteX7" fmla="*/ 1421092 w 1421182"/>
                <a:gd name="connsiteY7" fmla="*/ 1126548 h 2314785"/>
                <a:gd name="connsiteX8" fmla="*/ 1152597 w 1421182"/>
                <a:gd name="connsiteY8" fmla="*/ 669082 h 2314785"/>
                <a:gd name="connsiteX9" fmla="*/ 1168953 w 1421182"/>
                <a:gd name="connsiteY9" fmla="*/ 968062 h 2314785"/>
                <a:gd name="connsiteX10" fmla="*/ 927050 w 1421182"/>
                <a:gd name="connsiteY10" fmla="*/ 614956 h 2314785"/>
                <a:gd name="connsiteX11" fmla="*/ 957315 w 1421182"/>
                <a:gd name="connsiteY11" fmla="*/ 944170 h 2314785"/>
                <a:gd name="connsiteX12" fmla="*/ 711016 w 1421182"/>
                <a:gd name="connsiteY12" fmla="*/ 569620 h 2314785"/>
                <a:gd name="connsiteX13" fmla="*/ 729319 w 1421182"/>
                <a:gd name="connsiteY13" fmla="*/ 957827 h 2314785"/>
                <a:gd name="connsiteX14" fmla="*/ 543268 w 1421182"/>
                <a:gd name="connsiteY14" fmla="*/ 8 h 2314785"/>
                <a:gd name="connsiteX15" fmla="*/ 473286 w 1421182"/>
                <a:gd name="connsiteY15" fmla="*/ 1312127 h 2314785"/>
                <a:gd name="connsiteX16" fmla="*/ 338442 w 1421182"/>
                <a:gd name="connsiteY16" fmla="*/ 1258222 h 2314785"/>
                <a:gd name="connsiteX17" fmla="*/ 719 w 1421182"/>
                <a:gd name="connsiteY17" fmla="*/ 957545 h 2314785"/>
                <a:gd name="connsiteX0" fmla="*/ 719 w 1421182"/>
                <a:gd name="connsiteY0" fmla="*/ 957545 h 2323891"/>
                <a:gd name="connsiteX1" fmla="*/ 140932 w 1421182"/>
                <a:gd name="connsiteY1" fmla="*/ 1353319 h 2323891"/>
                <a:gd name="connsiteX2" fmla="*/ 309182 w 1421182"/>
                <a:gd name="connsiteY2" fmla="*/ 1711764 h 2323891"/>
                <a:gd name="connsiteX3" fmla="*/ 626141 w 1421182"/>
                <a:gd name="connsiteY3" fmla="*/ 1985150 h 2323891"/>
                <a:gd name="connsiteX4" fmla="*/ 658780 w 1421182"/>
                <a:gd name="connsiteY4" fmla="*/ 2266927 h 2323891"/>
                <a:gd name="connsiteX5" fmla="*/ 1170733 w 1421182"/>
                <a:gd name="connsiteY5" fmla="*/ 2300858 h 2323891"/>
                <a:gd name="connsiteX6" fmla="*/ 1311364 w 1421182"/>
                <a:gd name="connsiteY6" fmla="*/ 2026318 h 2323891"/>
                <a:gd name="connsiteX7" fmla="*/ 1421092 w 1421182"/>
                <a:gd name="connsiteY7" fmla="*/ 1126548 h 2323891"/>
                <a:gd name="connsiteX8" fmla="*/ 1152597 w 1421182"/>
                <a:gd name="connsiteY8" fmla="*/ 669082 h 2323891"/>
                <a:gd name="connsiteX9" fmla="*/ 1168953 w 1421182"/>
                <a:gd name="connsiteY9" fmla="*/ 968062 h 2323891"/>
                <a:gd name="connsiteX10" fmla="*/ 927050 w 1421182"/>
                <a:gd name="connsiteY10" fmla="*/ 614956 h 2323891"/>
                <a:gd name="connsiteX11" fmla="*/ 957315 w 1421182"/>
                <a:gd name="connsiteY11" fmla="*/ 944170 h 2323891"/>
                <a:gd name="connsiteX12" fmla="*/ 711016 w 1421182"/>
                <a:gd name="connsiteY12" fmla="*/ 569620 h 2323891"/>
                <a:gd name="connsiteX13" fmla="*/ 729319 w 1421182"/>
                <a:gd name="connsiteY13" fmla="*/ 957827 h 2323891"/>
                <a:gd name="connsiteX14" fmla="*/ 543268 w 1421182"/>
                <a:gd name="connsiteY14" fmla="*/ 8 h 2323891"/>
                <a:gd name="connsiteX15" fmla="*/ 473286 w 1421182"/>
                <a:gd name="connsiteY15" fmla="*/ 1312127 h 2323891"/>
                <a:gd name="connsiteX16" fmla="*/ 338442 w 1421182"/>
                <a:gd name="connsiteY16" fmla="*/ 1258222 h 2323891"/>
                <a:gd name="connsiteX17" fmla="*/ 719 w 1421182"/>
                <a:gd name="connsiteY17" fmla="*/ 957545 h 2323891"/>
                <a:gd name="connsiteX0" fmla="*/ 719 w 1421182"/>
                <a:gd name="connsiteY0" fmla="*/ 957545 h 2358736"/>
                <a:gd name="connsiteX1" fmla="*/ 140932 w 1421182"/>
                <a:gd name="connsiteY1" fmla="*/ 1353319 h 2358736"/>
                <a:gd name="connsiteX2" fmla="*/ 309182 w 1421182"/>
                <a:gd name="connsiteY2" fmla="*/ 1711764 h 2358736"/>
                <a:gd name="connsiteX3" fmla="*/ 626141 w 1421182"/>
                <a:gd name="connsiteY3" fmla="*/ 1985150 h 2358736"/>
                <a:gd name="connsiteX4" fmla="*/ 658780 w 1421182"/>
                <a:gd name="connsiteY4" fmla="*/ 2266927 h 2358736"/>
                <a:gd name="connsiteX5" fmla="*/ 1227989 w 1421182"/>
                <a:gd name="connsiteY5" fmla="*/ 2341644 h 2358736"/>
                <a:gd name="connsiteX6" fmla="*/ 1311364 w 1421182"/>
                <a:gd name="connsiteY6" fmla="*/ 2026318 h 2358736"/>
                <a:gd name="connsiteX7" fmla="*/ 1421092 w 1421182"/>
                <a:gd name="connsiteY7" fmla="*/ 1126548 h 2358736"/>
                <a:gd name="connsiteX8" fmla="*/ 1152597 w 1421182"/>
                <a:gd name="connsiteY8" fmla="*/ 669082 h 2358736"/>
                <a:gd name="connsiteX9" fmla="*/ 1168953 w 1421182"/>
                <a:gd name="connsiteY9" fmla="*/ 968062 h 2358736"/>
                <a:gd name="connsiteX10" fmla="*/ 927050 w 1421182"/>
                <a:gd name="connsiteY10" fmla="*/ 614956 h 2358736"/>
                <a:gd name="connsiteX11" fmla="*/ 957315 w 1421182"/>
                <a:gd name="connsiteY11" fmla="*/ 944170 h 2358736"/>
                <a:gd name="connsiteX12" fmla="*/ 711016 w 1421182"/>
                <a:gd name="connsiteY12" fmla="*/ 569620 h 2358736"/>
                <a:gd name="connsiteX13" fmla="*/ 729319 w 1421182"/>
                <a:gd name="connsiteY13" fmla="*/ 957827 h 2358736"/>
                <a:gd name="connsiteX14" fmla="*/ 543268 w 1421182"/>
                <a:gd name="connsiteY14" fmla="*/ 8 h 2358736"/>
                <a:gd name="connsiteX15" fmla="*/ 473286 w 1421182"/>
                <a:gd name="connsiteY15" fmla="*/ 1312127 h 2358736"/>
                <a:gd name="connsiteX16" fmla="*/ 338442 w 1421182"/>
                <a:gd name="connsiteY16" fmla="*/ 1258222 h 2358736"/>
                <a:gd name="connsiteX17" fmla="*/ 719 w 1421182"/>
                <a:gd name="connsiteY17" fmla="*/ 957545 h 2358736"/>
                <a:gd name="connsiteX0" fmla="*/ 719 w 1421182"/>
                <a:gd name="connsiteY0" fmla="*/ 957545 h 2341644"/>
                <a:gd name="connsiteX1" fmla="*/ 140932 w 1421182"/>
                <a:gd name="connsiteY1" fmla="*/ 1353319 h 2341644"/>
                <a:gd name="connsiteX2" fmla="*/ 309182 w 1421182"/>
                <a:gd name="connsiteY2" fmla="*/ 1711764 h 2341644"/>
                <a:gd name="connsiteX3" fmla="*/ 626141 w 1421182"/>
                <a:gd name="connsiteY3" fmla="*/ 1985150 h 2341644"/>
                <a:gd name="connsiteX4" fmla="*/ 658780 w 1421182"/>
                <a:gd name="connsiteY4" fmla="*/ 2266927 h 2341644"/>
                <a:gd name="connsiteX5" fmla="*/ 1227989 w 1421182"/>
                <a:gd name="connsiteY5" fmla="*/ 2341644 h 2341644"/>
                <a:gd name="connsiteX6" fmla="*/ 1311364 w 1421182"/>
                <a:gd name="connsiteY6" fmla="*/ 2026318 h 2341644"/>
                <a:gd name="connsiteX7" fmla="*/ 1421092 w 1421182"/>
                <a:gd name="connsiteY7" fmla="*/ 1126548 h 2341644"/>
                <a:gd name="connsiteX8" fmla="*/ 1152597 w 1421182"/>
                <a:gd name="connsiteY8" fmla="*/ 669082 h 2341644"/>
                <a:gd name="connsiteX9" fmla="*/ 1168953 w 1421182"/>
                <a:gd name="connsiteY9" fmla="*/ 968062 h 2341644"/>
                <a:gd name="connsiteX10" fmla="*/ 927050 w 1421182"/>
                <a:gd name="connsiteY10" fmla="*/ 614956 h 2341644"/>
                <a:gd name="connsiteX11" fmla="*/ 957315 w 1421182"/>
                <a:gd name="connsiteY11" fmla="*/ 944170 h 2341644"/>
                <a:gd name="connsiteX12" fmla="*/ 711016 w 1421182"/>
                <a:gd name="connsiteY12" fmla="*/ 569620 h 2341644"/>
                <a:gd name="connsiteX13" fmla="*/ 729319 w 1421182"/>
                <a:gd name="connsiteY13" fmla="*/ 957827 h 2341644"/>
                <a:gd name="connsiteX14" fmla="*/ 543268 w 1421182"/>
                <a:gd name="connsiteY14" fmla="*/ 8 h 2341644"/>
                <a:gd name="connsiteX15" fmla="*/ 473286 w 1421182"/>
                <a:gd name="connsiteY15" fmla="*/ 1312127 h 2341644"/>
                <a:gd name="connsiteX16" fmla="*/ 338442 w 1421182"/>
                <a:gd name="connsiteY16" fmla="*/ 1258222 h 2341644"/>
                <a:gd name="connsiteX17" fmla="*/ 719 w 1421182"/>
                <a:gd name="connsiteY17" fmla="*/ 957545 h 2341644"/>
                <a:gd name="connsiteX0" fmla="*/ 719 w 1421092"/>
                <a:gd name="connsiteY0" fmla="*/ 957545 h 2341644"/>
                <a:gd name="connsiteX1" fmla="*/ 140932 w 1421092"/>
                <a:gd name="connsiteY1" fmla="*/ 1353319 h 2341644"/>
                <a:gd name="connsiteX2" fmla="*/ 309182 w 1421092"/>
                <a:gd name="connsiteY2" fmla="*/ 1711764 h 2341644"/>
                <a:gd name="connsiteX3" fmla="*/ 626141 w 1421092"/>
                <a:gd name="connsiteY3" fmla="*/ 1985150 h 2341644"/>
                <a:gd name="connsiteX4" fmla="*/ 658780 w 1421092"/>
                <a:gd name="connsiteY4" fmla="*/ 2266927 h 2341644"/>
                <a:gd name="connsiteX5" fmla="*/ 1227989 w 1421092"/>
                <a:gd name="connsiteY5" fmla="*/ 2341644 h 2341644"/>
                <a:gd name="connsiteX6" fmla="*/ 1262460 w 1421092"/>
                <a:gd name="connsiteY6" fmla="*/ 1987074 h 2341644"/>
                <a:gd name="connsiteX7" fmla="*/ 1421092 w 1421092"/>
                <a:gd name="connsiteY7" fmla="*/ 1126548 h 2341644"/>
                <a:gd name="connsiteX8" fmla="*/ 1152597 w 1421092"/>
                <a:gd name="connsiteY8" fmla="*/ 669082 h 2341644"/>
                <a:gd name="connsiteX9" fmla="*/ 1168953 w 1421092"/>
                <a:gd name="connsiteY9" fmla="*/ 968062 h 2341644"/>
                <a:gd name="connsiteX10" fmla="*/ 927050 w 1421092"/>
                <a:gd name="connsiteY10" fmla="*/ 614956 h 2341644"/>
                <a:gd name="connsiteX11" fmla="*/ 957315 w 1421092"/>
                <a:gd name="connsiteY11" fmla="*/ 944170 h 2341644"/>
                <a:gd name="connsiteX12" fmla="*/ 711016 w 1421092"/>
                <a:gd name="connsiteY12" fmla="*/ 569620 h 2341644"/>
                <a:gd name="connsiteX13" fmla="*/ 729319 w 1421092"/>
                <a:gd name="connsiteY13" fmla="*/ 957827 h 2341644"/>
                <a:gd name="connsiteX14" fmla="*/ 543268 w 1421092"/>
                <a:gd name="connsiteY14" fmla="*/ 8 h 2341644"/>
                <a:gd name="connsiteX15" fmla="*/ 473286 w 1421092"/>
                <a:gd name="connsiteY15" fmla="*/ 1312127 h 2341644"/>
                <a:gd name="connsiteX16" fmla="*/ 338442 w 1421092"/>
                <a:gd name="connsiteY16" fmla="*/ 1258222 h 2341644"/>
                <a:gd name="connsiteX17" fmla="*/ 719 w 1421092"/>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557331 w 1421109"/>
                <a:gd name="connsiteY4" fmla="*/ 2278453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01148 w 1421109"/>
                <a:gd name="connsiteY4" fmla="*/ 2297232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10754"/>
                <a:gd name="connsiteX1" fmla="*/ 140932 w 1421109"/>
                <a:gd name="connsiteY1" fmla="*/ 1353319 h 2310754"/>
                <a:gd name="connsiteX2" fmla="*/ 309182 w 1421109"/>
                <a:gd name="connsiteY2" fmla="*/ 1711764 h 2310754"/>
                <a:gd name="connsiteX3" fmla="*/ 548773 w 1421109"/>
                <a:gd name="connsiteY3" fmla="*/ 1936338 h 2310754"/>
                <a:gd name="connsiteX4" fmla="*/ 601148 w 1421109"/>
                <a:gd name="connsiteY4" fmla="*/ 2297232 h 2310754"/>
                <a:gd name="connsiteX5" fmla="*/ 1253027 w 1421109"/>
                <a:gd name="connsiteY5" fmla="*/ 2310347 h 2310754"/>
                <a:gd name="connsiteX6" fmla="*/ 1262460 w 1421109"/>
                <a:gd name="connsiteY6" fmla="*/ 1987074 h 2310754"/>
                <a:gd name="connsiteX7" fmla="*/ 1421092 w 1421109"/>
                <a:gd name="connsiteY7" fmla="*/ 1126548 h 2310754"/>
                <a:gd name="connsiteX8" fmla="*/ 1152597 w 1421109"/>
                <a:gd name="connsiteY8" fmla="*/ 669082 h 2310754"/>
                <a:gd name="connsiteX9" fmla="*/ 1168953 w 1421109"/>
                <a:gd name="connsiteY9" fmla="*/ 968062 h 2310754"/>
                <a:gd name="connsiteX10" fmla="*/ 927050 w 1421109"/>
                <a:gd name="connsiteY10" fmla="*/ 614956 h 2310754"/>
                <a:gd name="connsiteX11" fmla="*/ 957315 w 1421109"/>
                <a:gd name="connsiteY11" fmla="*/ 944170 h 2310754"/>
                <a:gd name="connsiteX12" fmla="*/ 711016 w 1421109"/>
                <a:gd name="connsiteY12" fmla="*/ 569620 h 2310754"/>
                <a:gd name="connsiteX13" fmla="*/ 729319 w 1421109"/>
                <a:gd name="connsiteY13" fmla="*/ 957827 h 2310754"/>
                <a:gd name="connsiteX14" fmla="*/ 543268 w 1421109"/>
                <a:gd name="connsiteY14" fmla="*/ 8 h 2310754"/>
                <a:gd name="connsiteX15" fmla="*/ 473286 w 1421109"/>
                <a:gd name="connsiteY15" fmla="*/ 1312127 h 2310754"/>
                <a:gd name="connsiteX16" fmla="*/ 338442 w 1421109"/>
                <a:gd name="connsiteY16" fmla="*/ 1258222 h 2310754"/>
                <a:gd name="connsiteX17" fmla="*/ 719 w 1421109"/>
                <a:gd name="connsiteY17" fmla="*/ 957545 h 2310754"/>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601148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347"/>
                <a:gd name="connsiteX1" fmla="*/ 140932 w 1421109"/>
                <a:gd name="connsiteY1" fmla="*/ 1353319 h 2310347"/>
                <a:gd name="connsiteX2" fmla="*/ 309182 w 1421109"/>
                <a:gd name="connsiteY2" fmla="*/ 1711764 h 2310347"/>
                <a:gd name="connsiteX3" fmla="*/ 548773 w 1421109"/>
                <a:gd name="connsiteY3" fmla="*/ 1936338 h 2310347"/>
                <a:gd name="connsiteX4" fmla="*/ 582370 w 1421109"/>
                <a:gd name="connsiteY4" fmla="*/ 2297232 h 2310347"/>
                <a:gd name="connsiteX5" fmla="*/ 1253027 w 1421109"/>
                <a:gd name="connsiteY5" fmla="*/ 2310347 h 2310347"/>
                <a:gd name="connsiteX6" fmla="*/ 1262460 w 1421109"/>
                <a:gd name="connsiteY6" fmla="*/ 1987074 h 2310347"/>
                <a:gd name="connsiteX7" fmla="*/ 1421092 w 1421109"/>
                <a:gd name="connsiteY7" fmla="*/ 1126548 h 2310347"/>
                <a:gd name="connsiteX8" fmla="*/ 1152597 w 1421109"/>
                <a:gd name="connsiteY8" fmla="*/ 669082 h 2310347"/>
                <a:gd name="connsiteX9" fmla="*/ 1168953 w 1421109"/>
                <a:gd name="connsiteY9" fmla="*/ 968062 h 2310347"/>
                <a:gd name="connsiteX10" fmla="*/ 927050 w 1421109"/>
                <a:gd name="connsiteY10" fmla="*/ 614956 h 2310347"/>
                <a:gd name="connsiteX11" fmla="*/ 957315 w 1421109"/>
                <a:gd name="connsiteY11" fmla="*/ 944170 h 2310347"/>
                <a:gd name="connsiteX12" fmla="*/ 711016 w 1421109"/>
                <a:gd name="connsiteY12" fmla="*/ 569620 h 2310347"/>
                <a:gd name="connsiteX13" fmla="*/ 729319 w 1421109"/>
                <a:gd name="connsiteY13" fmla="*/ 957827 h 2310347"/>
                <a:gd name="connsiteX14" fmla="*/ 543268 w 1421109"/>
                <a:gd name="connsiteY14" fmla="*/ 8 h 2310347"/>
                <a:gd name="connsiteX15" fmla="*/ 473286 w 1421109"/>
                <a:gd name="connsiteY15" fmla="*/ 1312127 h 2310347"/>
                <a:gd name="connsiteX16" fmla="*/ 338442 w 1421109"/>
                <a:gd name="connsiteY16" fmla="*/ 1258222 h 2310347"/>
                <a:gd name="connsiteX17" fmla="*/ 719 w 1421109"/>
                <a:gd name="connsiteY17"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6650"/>
                <a:gd name="connsiteY0" fmla="*/ 957545 h 2310347"/>
                <a:gd name="connsiteX1" fmla="*/ 140932 w 1426650"/>
                <a:gd name="connsiteY1" fmla="*/ 1353319 h 2310347"/>
                <a:gd name="connsiteX2" fmla="*/ 309182 w 1426650"/>
                <a:gd name="connsiteY2" fmla="*/ 1711764 h 2310347"/>
                <a:gd name="connsiteX3" fmla="*/ 548773 w 1426650"/>
                <a:gd name="connsiteY3" fmla="*/ 1936338 h 2310347"/>
                <a:gd name="connsiteX4" fmla="*/ 582370 w 1426650"/>
                <a:gd name="connsiteY4" fmla="*/ 2297232 h 2310347"/>
                <a:gd name="connsiteX5" fmla="*/ 1253027 w 1426650"/>
                <a:gd name="connsiteY5" fmla="*/ 2310347 h 2310347"/>
                <a:gd name="connsiteX6" fmla="*/ 1262460 w 1426650"/>
                <a:gd name="connsiteY6" fmla="*/ 1987074 h 2310347"/>
                <a:gd name="connsiteX7" fmla="*/ 1421092 w 1426650"/>
                <a:gd name="connsiteY7" fmla="*/ 1126548 h 2310347"/>
                <a:gd name="connsiteX8" fmla="*/ 1393246 w 1426650"/>
                <a:gd name="connsiteY8" fmla="*/ 734522 h 2310347"/>
                <a:gd name="connsiteX9" fmla="*/ 1186368 w 1426650"/>
                <a:gd name="connsiteY9" fmla="*/ 644961 h 2310347"/>
                <a:gd name="connsiteX10" fmla="*/ 1168953 w 1426650"/>
                <a:gd name="connsiteY10" fmla="*/ 968062 h 2310347"/>
                <a:gd name="connsiteX11" fmla="*/ 1156855 w 1426650"/>
                <a:gd name="connsiteY11" fmla="*/ 657333 h 2310347"/>
                <a:gd name="connsiteX12" fmla="*/ 927050 w 1426650"/>
                <a:gd name="connsiteY12" fmla="*/ 614956 h 2310347"/>
                <a:gd name="connsiteX13" fmla="*/ 957315 w 1426650"/>
                <a:gd name="connsiteY13" fmla="*/ 944170 h 2310347"/>
                <a:gd name="connsiteX14" fmla="*/ 711016 w 1426650"/>
                <a:gd name="connsiteY14" fmla="*/ 569620 h 2310347"/>
                <a:gd name="connsiteX15" fmla="*/ 729319 w 1426650"/>
                <a:gd name="connsiteY15" fmla="*/ 957827 h 2310347"/>
                <a:gd name="connsiteX16" fmla="*/ 543268 w 1426650"/>
                <a:gd name="connsiteY16" fmla="*/ 8 h 2310347"/>
                <a:gd name="connsiteX17" fmla="*/ 473286 w 1426650"/>
                <a:gd name="connsiteY17" fmla="*/ 1312127 h 2310347"/>
                <a:gd name="connsiteX18" fmla="*/ 338442 w 1426650"/>
                <a:gd name="connsiteY18" fmla="*/ 1258222 h 2310347"/>
                <a:gd name="connsiteX19" fmla="*/ 719 w 1426650"/>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711016 w 1422362"/>
                <a:gd name="connsiteY14" fmla="*/ 569620 h 2310347"/>
                <a:gd name="connsiteX15" fmla="*/ 729319 w 1422362"/>
                <a:gd name="connsiteY15" fmla="*/ 957827 h 2310347"/>
                <a:gd name="connsiteX16" fmla="*/ 543268 w 1422362"/>
                <a:gd name="connsiteY16" fmla="*/ 8 h 2310347"/>
                <a:gd name="connsiteX17" fmla="*/ 473286 w 1422362"/>
                <a:gd name="connsiteY17" fmla="*/ 1312127 h 2310347"/>
                <a:gd name="connsiteX18" fmla="*/ 338442 w 1422362"/>
                <a:gd name="connsiteY18" fmla="*/ 1258222 h 2310347"/>
                <a:gd name="connsiteX19" fmla="*/ 719 w 1422362"/>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5260 h 2378062"/>
                <a:gd name="connsiteX1" fmla="*/ 140932 w 1422362"/>
                <a:gd name="connsiteY1" fmla="*/ 1421034 h 2378062"/>
                <a:gd name="connsiteX2" fmla="*/ 309182 w 1422362"/>
                <a:gd name="connsiteY2" fmla="*/ 1779479 h 2378062"/>
                <a:gd name="connsiteX3" fmla="*/ 548773 w 1422362"/>
                <a:gd name="connsiteY3" fmla="*/ 2004053 h 2378062"/>
                <a:gd name="connsiteX4" fmla="*/ 582370 w 1422362"/>
                <a:gd name="connsiteY4" fmla="*/ 2364947 h 2378062"/>
                <a:gd name="connsiteX5" fmla="*/ 1253027 w 1422362"/>
                <a:gd name="connsiteY5" fmla="*/ 2378062 h 2378062"/>
                <a:gd name="connsiteX6" fmla="*/ 1262460 w 1422362"/>
                <a:gd name="connsiteY6" fmla="*/ 2054789 h 2378062"/>
                <a:gd name="connsiteX7" fmla="*/ 1421092 w 1422362"/>
                <a:gd name="connsiteY7" fmla="*/ 1194263 h 2378062"/>
                <a:gd name="connsiteX8" fmla="*/ 1369124 w 1422362"/>
                <a:gd name="connsiteY8" fmla="*/ 768467 h 2378062"/>
                <a:gd name="connsiteX9" fmla="*/ 1176719 w 1422362"/>
                <a:gd name="connsiteY9" fmla="*/ 736798 h 2378062"/>
                <a:gd name="connsiteX10" fmla="*/ 1168953 w 1422362"/>
                <a:gd name="connsiteY10" fmla="*/ 1035777 h 2378062"/>
                <a:gd name="connsiteX11" fmla="*/ 1156855 w 1422362"/>
                <a:gd name="connsiteY11" fmla="*/ 725048 h 2378062"/>
                <a:gd name="connsiteX12" fmla="*/ 927050 w 1422362"/>
                <a:gd name="connsiteY12" fmla="*/ 682671 h 2378062"/>
                <a:gd name="connsiteX13" fmla="*/ 957315 w 1422362"/>
                <a:gd name="connsiteY13" fmla="*/ 1011885 h 2378062"/>
                <a:gd name="connsiteX14" fmla="*/ 905990 w 1422362"/>
                <a:gd name="connsiteY14" fmla="*/ 681629 h 2378062"/>
                <a:gd name="connsiteX15" fmla="*/ 711016 w 1422362"/>
                <a:gd name="connsiteY15" fmla="*/ 637335 h 2378062"/>
                <a:gd name="connsiteX16" fmla="*/ 729319 w 1422362"/>
                <a:gd name="connsiteY16" fmla="*/ 1025542 h 2378062"/>
                <a:gd name="connsiteX17" fmla="*/ 543268 w 1422362"/>
                <a:gd name="connsiteY17" fmla="*/ 67723 h 2378062"/>
                <a:gd name="connsiteX18" fmla="*/ 471802 w 1422362"/>
                <a:gd name="connsiteY18" fmla="*/ 213672 h 2378062"/>
                <a:gd name="connsiteX19" fmla="*/ 473286 w 1422362"/>
                <a:gd name="connsiteY19" fmla="*/ 1379842 h 2378062"/>
                <a:gd name="connsiteX20" fmla="*/ 338442 w 1422362"/>
                <a:gd name="connsiteY20" fmla="*/ 1325937 h 2378062"/>
                <a:gd name="connsiteX21" fmla="*/ 719 w 1422362"/>
                <a:gd name="connsiteY21" fmla="*/ 1025260 h 2378062"/>
                <a:gd name="connsiteX0" fmla="*/ 719 w 1422362"/>
                <a:gd name="connsiteY0" fmla="*/ 1011512 h 2364314"/>
                <a:gd name="connsiteX1" fmla="*/ 140932 w 1422362"/>
                <a:gd name="connsiteY1" fmla="*/ 1407286 h 2364314"/>
                <a:gd name="connsiteX2" fmla="*/ 309182 w 1422362"/>
                <a:gd name="connsiteY2" fmla="*/ 1765731 h 2364314"/>
                <a:gd name="connsiteX3" fmla="*/ 548773 w 1422362"/>
                <a:gd name="connsiteY3" fmla="*/ 1990305 h 2364314"/>
                <a:gd name="connsiteX4" fmla="*/ 582370 w 1422362"/>
                <a:gd name="connsiteY4" fmla="*/ 2351199 h 2364314"/>
                <a:gd name="connsiteX5" fmla="*/ 1253027 w 1422362"/>
                <a:gd name="connsiteY5" fmla="*/ 2364314 h 2364314"/>
                <a:gd name="connsiteX6" fmla="*/ 1262460 w 1422362"/>
                <a:gd name="connsiteY6" fmla="*/ 2041041 h 2364314"/>
                <a:gd name="connsiteX7" fmla="*/ 1421092 w 1422362"/>
                <a:gd name="connsiteY7" fmla="*/ 1180515 h 2364314"/>
                <a:gd name="connsiteX8" fmla="*/ 1369124 w 1422362"/>
                <a:gd name="connsiteY8" fmla="*/ 754719 h 2364314"/>
                <a:gd name="connsiteX9" fmla="*/ 1176719 w 1422362"/>
                <a:gd name="connsiteY9" fmla="*/ 723050 h 2364314"/>
                <a:gd name="connsiteX10" fmla="*/ 1168953 w 1422362"/>
                <a:gd name="connsiteY10" fmla="*/ 1022029 h 2364314"/>
                <a:gd name="connsiteX11" fmla="*/ 1156855 w 1422362"/>
                <a:gd name="connsiteY11" fmla="*/ 711300 h 2364314"/>
                <a:gd name="connsiteX12" fmla="*/ 927050 w 1422362"/>
                <a:gd name="connsiteY12" fmla="*/ 668923 h 2364314"/>
                <a:gd name="connsiteX13" fmla="*/ 957315 w 1422362"/>
                <a:gd name="connsiteY13" fmla="*/ 998137 h 2364314"/>
                <a:gd name="connsiteX14" fmla="*/ 905990 w 1422362"/>
                <a:gd name="connsiteY14" fmla="*/ 667881 h 2364314"/>
                <a:gd name="connsiteX15" fmla="*/ 711016 w 1422362"/>
                <a:gd name="connsiteY15" fmla="*/ 623587 h 2364314"/>
                <a:gd name="connsiteX16" fmla="*/ 729319 w 1422362"/>
                <a:gd name="connsiteY16" fmla="*/ 1011794 h 2364314"/>
                <a:gd name="connsiteX17" fmla="*/ 630106 w 1422362"/>
                <a:gd name="connsiteY17" fmla="*/ 73272 h 2364314"/>
                <a:gd name="connsiteX18" fmla="*/ 471802 w 1422362"/>
                <a:gd name="connsiteY18" fmla="*/ 199924 h 2364314"/>
                <a:gd name="connsiteX19" fmla="*/ 473286 w 1422362"/>
                <a:gd name="connsiteY19" fmla="*/ 1366094 h 2364314"/>
                <a:gd name="connsiteX20" fmla="*/ 338442 w 1422362"/>
                <a:gd name="connsiteY20" fmla="*/ 1312189 h 2364314"/>
                <a:gd name="connsiteX21" fmla="*/ 719 w 1422362"/>
                <a:gd name="connsiteY21" fmla="*/ 1011512 h 2364314"/>
                <a:gd name="connsiteX0" fmla="*/ 719 w 1422362"/>
                <a:gd name="connsiteY0" fmla="*/ 938672 h 2291474"/>
                <a:gd name="connsiteX1" fmla="*/ 140932 w 1422362"/>
                <a:gd name="connsiteY1" fmla="*/ 1334446 h 2291474"/>
                <a:gd name="connsiteX2" fmla="*/ 309182 w 1422362"/>
                <a:gd name="connsiteY2" fmla="*/ 1692891 h 2291474"/>
                <a:gd name="connsiteX3" fmla="*/ 548773 w 1422362"/>
                <a:gd name="connsiteY3" fmla="*/ 1917465 h 2291474"/>
                <a:gd name="connsiteX4" fmla="*/ 582370 w 1422362"/>
                <a:gd name="connsiteY4" fmla="*/ 2278359 h 2291474"/>
                <a:gd name="connsiteX5" fmla="*/ 1253027 w 1422362"/>
                <a:gd name="connsiteY5" fmla="*/ 2291474 h 2291474"/>
                <a:gd name="connsiteX6" fmla="*/ 1262460 w 1422362"/>
                <a:gd name="connsiteY6" fmla="*/ 1968201 h 2291474"/>
                <a:gd name="connsiteX7" fmla="*/ 1421092 w 1422362"/>
                <a:gd name="connsiteY7" fmla="*/ 1107675 h 2291474"/>
                <a:gd name="connsiteX8" fmla="*/ 1369124 w 1422362"/>
                <a:gd name="connsiteY8" fmla="*/ 681879 h 2291474"/>
                <a:gd name="connsiteX9" fmla="*/ 1176719 w 1422362"/>
                <a:gd name="connsiteY9" fmla="*/ 650210 h 2291474"/>
                <a:gd name="connsiteX10" fmla="*/ 1168953 w 1422362"/>
                <a:gd name="connsiteY10" fmla="*/ 949189 h 2291474"/>
                <a:gd name="connsiteX11" fmla="*/ 1156855 w 1422362"/>
                <a:gd name="connsiteY11" fmla="*/ 638460 h 2291474"/>
                <a:gd name="connsiteX12" fmla="*/ 927050 w 1422362"/>
                <a:gd name="connsiteY12" fmla="*/ 596083 h 2291474"/>
                <a:gd name="connsiteX13" fmla="*/ 957315 w 1422362"/>
                <a:gd name="connsiteY13" fmla="*/ 925297 h 2291474"/>
                <a:gd name="connsiteX14" fmla="*/ 905990 w 1422362"/>
                <a:gd name="connsiteY14" fmla="*/ 595041 h 2291474"/>
                <a:gd name="connsiteX15" fmla="*/ 711016 w 1422362"/>
                <a:gd name="connsiteY15" fmla="*/ 550747 h 2291474"/>
                <a:gd name="connsiteX16" fmla="*/ 729319 w 1422362"/>
                <a:gd name="connsiteY16" fmla="*/ 938954 h 2291474"/>
                <a:gd name="connsiteX17" fmla="*/ 673525 w 1422362"/>
                <a:gd name="connsiteY17" fmla="*/ 130688 h 2291474"/>
                <a:gd name="connsiteX18" fmla="*/ 471802 w 1422362"/>
                <a:gd name="connsiteY18" fmla="*/ 127084 h 2291474"/>
                <a:gd name="connsiteX19" fmla="*/ 473286 w 1422362"/>
                <a:gd name="connsiteY19" fmla="*/ 1293254 h 2291474"/>
                <a:gd name="connsiteX20" fmla="*/ 338442 w 1422362"/>
                <a:gd name="connsiteY20" fmla="*/ 1239349 h 2291474"/>
                <a:gd name="connsiteX21" fmla="*/ 719 w 1422362"/>
                <a:gd name="connsiteY21" fmla="*/ 938672 h 2291474"/>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14198 h 2267000"/>
                <a:gd name="connsiteX1" fmla="*/ 140932 w 1422362"/>
                <a:gd name="connsiteY1" fmla="*/ 1309972 h 2267000"/>
                <a:gd name="connsiteX2" fmla="*/ 309182 w 1422362"/>
                <a:gd name="connsiteY2" fmla="*/ 1668417 h 2267000"/>
                <a:gd name="connsiteX3" fmla="*/ 548773 w 1422362"/>
                <a:gd name="connsiteY3" fmla="*/ 1892991 h 2267000"/>
                <a:gd name="connsiteX4" fmla="*/ 582370 w 1422362"/>
                <a:gd name="connsiteY4" fmla="*/ 2253885 h 2267000"/>
                <a:gd name="connsiteX5" fmla="*/ 1253027 w 1422362"/>
                <a:gd name="connsiteY5" fmla="*/ 2267000 h 2267000"/>
                <a:gd name="connsiteX6" fmla="*/ 1262460 w 1422362"/>
                <a:gd name="connsiteY6" fmla="*/ 1943727 h 2267000"/>
                <a:gd name="connsiteX7" fmla="*/ 1421092 w 1422362"/>
                <a:gd name="connsiteY7" fmla="*/ 1083201 h 2267000"/>
                <a:gd name="connsiteX8" fmla="*/ 1369124 w 1422362"/>
                <a:gd name="connsiteY8" fmla="*/ 657405 h 2267000"/>
                <a:gd name="connsiteX9" fmla="*/ 1176719 w 1422362"/>
                <a:gd name="connsiteY9" fmla="*/ 625736 h 2267000"/>
                <a:gd name="connsiteX10" fmla="*/ 1168953 w 1422362"/>
                <a:gd name="connsiteY10" fmla="*/ 924715 h 2267000"/>
                <a:gd name="connsiteX11" fmla="*/ 1156855 w 1422362"/>
                <a:gd name="connsiteY11" fmla="*/ 613986 h 2267000"/>
                <a:gd name="connsiteX12" fmla="*/ 927050 w 1422362"/>
                <a:gd name="connsiteY12" fmla="*/ 571609 h 2267000"/>
                <a:gd name="connsiteX13" fmla="*/ 957315 w 1422362"/>
                <a:gd name="connsiteY13" fmla="*/ 900823 h 2267000"/>
                <a:gd name="connsiteX14" fmla="*/ 905990 w 1422362"/>
                <a:gd name="connsiteY14" fmla="*/ 570567 h 2267000"/>
                <a:gd name="connsiteX15" fmla="*/ 711016 w 1422362"/>
                <a:gd name="connsiteY15" fmla="*/ 526273 h 2267000"/>
                <a:gd name="connsiteX16" fmla="*/ 714846 w 1422362"/>
                <a:gd name="connsiteY16" fmla="*/ 914480 h 2267000"/>
                <a:gd name="connsiteX17" fmla="*/ 673525 w 1422362"/>
                <a:gd name="connsiteY17" fmla="*/ 106214 h 2267000"/>
                <a:gd name="connsiteX18" fmla="*/ 486275 w 1422362"/>
                <a:gd name="connsiteY18" fmla="*/ 174974 h 2267000"/>
                <a:gd name="connsiteX19" fmla="*/ 473286 w 1422362"/>
                <a:gd name="connsiteY19" fmla="*/ 1268780 h 2267000"/>
                <a:gd name="connsiteX20" fmla="*/ 338442 w 1422362"/>
                <a:gd name="connsiteY20" fmla="*/ 1214875 h 2267000"/>
                <a:gd name="connsiteX21" fmla="*/ 719 w 1422362"/>
                <a:gd name="connsiteY21" fmla="*/ 914198 h 2267000"/>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904644 h 2257446"/>
                <a:gd name="connsiteX1" fmla="*/ 140932 w 1422362"/>
                <a:gd name="connsiteY1" fmla="*/ 1300418 h 2257446"/>
                <a:gd name="connsiteX2" fmla="*/ 309182 w 1422362"/>
                <a:gd name="connsiteY2" fmla="*/ 1658863 h 2257446"/>
                <a:gd name="connsiteX3" fmla="*/ 548773 w 1422362"/>
                <a:gd name="connsiteY3" fmla="*/ 1883437 h 2257446"/>
                <a:gd name="connsiteX4" fmla="*/ 582370 w 1422362"/>
                <a:gd name="connsiteY4" fmla="*/ 2244331 h 2257446"/>
                <a:gd name="connsiteX5" fmla="*/ 1253027 w 1422362"/>
                <a:gd name="connsiteY5" fmla="*/ 2257446 h 2257446"/>
                <a:gd name="connsiteX6" fmla="*/ 1262460 w 1422362"/>
                <a:gd name="connsiteY6" fmla="*/ 1934173 h 2257446"/>
                <a:gd name="connsiteX7" fmla="*/ 1421092 w 1422362"/>
                <a:gd name="connsiteY7" fmla="*/ 1073647 h 2257446"/>
                <a:gd name="connsiteX8" fmla="*/ 1369124 w 1422362"/>
                <a:gd name="connsiteY8" fmla="*/ 647851 h 2257446"/>
                <a:gd name="connsiteX9" fmla="*/ 1176719 w 1422362"/>
                <a:gd name="connsiteY9" fmla="*/ 616182 h 2257446"/>
                <a:gd name="connsiteX10" fmla="*/ 1168953 w 1422362"/>
                <a:gd name="connsiteY10" fmla="*/ 915161 h 2257446"/>
                <a:gd name="connsiteX11" fmla="*/ 1156855 w 1422362"/>
                <a:gd name="connsiteY11" fmla="*/ 604432 h 2257446"/>
                <a:gd name="connsiteX12" fmla="*/ 927050 w 1422362"/>
                <a:gd name="connsiteY12" fmla="*/ 562055 h 2257446"/>
                <a:gd name="connsiteX13" fmla="*/ 957315 w 1422362"/>
                <a:gd name="connsiteY13" fmla="*/ 891269 h 2257446"/>
                <a:gd name="connsiteX14" fmla="*/ 905990 w 1422362"/>
                <a:gd name="connsiteY14" fmla="*/ 561013 h 2257446"/>
                <a:gd name="connsiteX15" fmla="*/ 711016 w 1422362"/>
                <a:gd name="connsiteY15" fmla="*/ 516719 h 2257446"/>
                <a:gd name="connsiteX16" fmla="*/ 714846 w 1422362"/>
                <a:gd name="connsiteY16" fmla="*/ 904926 h 2257446"/>
                <a:gd name="connsiteX17" fmla="*/ 683174 w 1422362"/>
                <a:gd name="connsiteY17" fmla="*/ 125606 h 2257446"/>
                <a:gd name="connsiteX18" fmla="*/ 486275 w 1422362"/>
                <a:gd name="connsiteY18" fmla="*/ 165420 h 2257446"/>
                <a:gd name="connsiteX19" fmla="*/ 473286 w 1422362"/>
                <a:gd name="connsiteY19" fmla="*/ 1259226 h 2257446"/>
                <a:gd name="connsiteX20" fmla="*/ 338442 w 1422362"/>
                <a:gd name="connsiteY20" fmla="*/ 1205321 h 2257446"/>
                <a:gd name="connsiteX21" fmla="*/ 719 w 1422362"/>
                <a:gd name="connsiteY21" fmla="*/ 904644 h 2257446"/>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73286 w 1422362"/>
                <a:gd name="connsiteY19" fmla="*/ 1255537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0 w 1494007"/>
                <a:gd name="connsiteY0" fmla="*/ 886482 h 2253757"/>
                <a:gd name="connsiteX1" fmla="*/ 212577 w 1494007"/>
                <a:gd name="connsiteY1" fmla="*/ 1296729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115210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147622"/>
                <a:gd name="connsiteX1" fmla="*/ 202929 w 1494007"/>
                <a:gd name="connsiteY1" fmla="*/ 1320850 h 2147622"/>
                <a:gd name="connsiteX2" fmla="*/ 438719 w 1494007"/>
                <a:gd name="connsiteY2" fmla="*/ 1655174 h 2147622"/>
                <a:gd name="connsiteX3" fmla="*/ 620418 w 1494007"/>
                <a:gd name="connsiteY3" fmla="*/ 1879748 h 2147622"/>
                <a:gd name="connsiteX4" fmla="*/ 654015 w 1494007"/>
                <a:gd name="connsiteY4" fmla="*/ 2115210 h 2147622"/>
                <a:gd name="connsiteX5" fmla="*/ 1339145 w 1494007"/>
                <a:gd name="connsiteY5" fmla="*/ 2147622 h 2147622"/>
                <a:gd name="connsiteX6" fmla="*/ 1334105 w 1494007"/>
                <a:gd name="connsiteY6" fmla="*/ 1930484 h 2147622"/>
                <a:gd name="connsiteX7" fmla="*/ 1492737 w 1494007"/>
                <a:gd name="connsiteY7" fmla="*/ 1069958 h 2147622"/>
                <a:gd name="connsiteX8" fmla="*/ 1440769 w 1494007"/>
                <a:gd name="connsiteY8" fmla="*/ 644162 h 2147622"/>
                <a:gd name="connsiteX9" fmla="*/ 1248364 w 1494007"/>
                <a:gd name="connsiteY9" fmla="*/ 612493 h 2147622"/>
                <a:gd name="connsiteX10" fmla="*/ 1240598 w 1494007"/>
                <a:gd name="connsiteY10" fmla="*/ 911472 h 2147622"/>
                <a:gd name="connsiteX11" fmla="*/ 1228500 w 1494007"/>
                <a:gd name="connsiteY11" fmla="*/ 600743 h 2147622"/>
                <a:gd name="connsiteX12" fmla="*/ 998695 w 1494007"/>
                <a:gd name="connsiteY12" fmla="*/ 558366 h 2147622"/>
                <a:gd name="connsiteX13" fmla="*/ 1028960 w 1494007"/>
                <a:gd name="connsiteY13" fmla="*/ 887580 h 2147622"/>
                <a:gd name="connsiteX14" fmla="*/ 977635 w 1494007"/>
                <a:gd name="connsiteY14" fmla="*/ 557324 h 2147622"/>
                <a:gd name="connsiteX15" fmla="*/ 782661 w 1494007"/>
                <a:gd name="connsiteY15" fmla="*/ 513030 h 2147622"/>
                <a:gd name="connsiteX16" fmla="*/ 786491 w 1494007"/>
                <a:gd name="connsiteY16" fmla="*/ 901237 h 2147622"/>
                <a:gd name="connsiteX17" fmla="*/ 754819 w 1494007"/>
                <a:gd name="connsiteY17" fmla="*/ 121917 h 2147622"/>
                <a:gd name="connsiteX18" fmla="*/ 557920 w 1494007"/>
                <a:gd name="connsiteY18" fmla="*/ 161731 h 2147622"/>
                <a:gd name="connsiteX19" fmla="*/ 535282 w 1494007"/>
                <a:gd name="connsiteY19" fmla="*/ 1183173 h 2147622"/>
                <a:gd name="connsiteX20" fmla="*/ 376317 w 1494007"/>
                <a:gd name="connsiteY20" fmla="*/ 1148565 h 2147622"/>
                <a:gd name="connsiteX21" fmla="*/ 0 w 1494007"/>
                <a:gd name="connsiteY21" fmla="*/ 886482 h 2147622"/>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33149"/>
                <a:gd name="connsiteX1" fmla="*/ 227051 w 1518129"/>
                <a:gd name="connsiteY1" fmla="*/ 1320850 h 2133149"/>
                <a:gd name="connsiteX2" fmla="*/ 462841 w 1518129"/>
                <a:gd name="connsiteY2" fmla="*/ 1655174 h 2133149"/>
                <a:gd name="connsiteX3" fmla="*/ 644540 w 1518129"/>
                <a:gd name="connsiteY3" fmla="*/ 1879748 h 2133149"/>
                <a:gd name="connsiteX4" fmla="*/ 678137 w 1518129"/>
                <a:gd name="connsiteY4" fmla="*/ 2115210 h 2133149"/>
                <a:gd name="connsiteX5" fmla="*/ 1348794 w 1518129"/>
                <a:gd name="connsiteY5" fmla="*/ 2133149 h 2133149"/>
                <a:gd name="connsiteX6" fmla="*/ 1358227 w 1518129"/>
                <a:gd name="connsiteY6" fmla="*/ 1930484 h 2133149"/>
                <a:gd name="connsiteX7" fmla="*/ 1516859 w 1518129"/>
                <a:gd name="connsiteY7" fmla="*/ 1069958 h 2133149"/>
                <a:gd name="connsiteX8" fmla="*/ 1464891 w 1518129"/>
                <a:gd name="connsiteY8" fmla="*/ 644162 h 2133149"/>
                <a:gd name="connsiteX9" fmla="*/ 1272486 w 1518129"/>
                <a:gd name="connsiteY9" fmla="*/ 612493 h 2133149"/>
                <a:gd name="connsiteX10" fmla="*/ 1264720 w 1518129"/>
                <a:gd name="connsiteY10" fmla="*/ 911472 h 2133149"/>
                <a:gd name="connsiteX11" fmla="*/ 1252622 w 1518129"/>
                <a:gd name="connsiteY11" fmla="*/ 600743 h 2133149"/>
                <a:gd name="connsiteX12" fmla="*/ 1022817 w 1518129"/>
                <a:gd name="connsiteY12" fmla="*/ 558366 h 2133149"/>
                <a:gd name="connsiteX13" fmla="*/ 1053082 w 1518129"/>
                <a:gd name="connsiteY13" fmla="*/ 887580 h 2133149"/>
                <a:gd name="connsiteX14" fmla="*/ 1001757 w 1518129"/>
                <a:gd name="connsiteY14" fmla="*/ 557324 h 2133149"/>
                <a:gd name="connsiteX15" fmla="*/ 806783 w 1518129"/>
                <a:gd name="connsiteY15" fmla="*/ 513030 h 2133149"/>
                <a:gd name="connsiteX16" fmla="*/ 810613 w 1518129"/>
                <a:gd name="connsiteY16" fmla="*/ 901237 h 2133149"/>
                <a:gd name="connsiteX17" fmla="*/ 778941 w 1518129"/>
                <a:gd name="connsiteY17" fmla="*/ 121917 h 2133149"/>
                <a:gd name="connsiteX18" fmla="*/ 582042 w 1518129"/>
                <a:gd name="connsiteY18" fmla="*/ 161731 h 2133149"/>
                <a:gd name="connsiteX19" fmla="*/ 554580 w 1518129"/>
                <a:gd name="connsiteY19" fmla="*/ 1197645 h 2133149"/>
                <a:gd name="connsiteX20" fmla="*/ 419736 w 1518129"/>
                <a:gd name="connsiteY20" fmla="*/ 1153389 h 2133149"/>
                <a:gd name="connsiteX21" fmla="*/ 0 w 1518129"/>
                <a:gd name="connsiteY21" fmla="*/ 891306 h 2133149"/>
                <a:gd name="connsiteX0" fmla="*/ 0 w 1518129"/>
                <a:gd name="connsiteY0" fmla="*/ 891306 h 2115210"/>
                <a:gd name="connsiteX1" fmla="*/ 227051 w 1518129"/>
                <a:gd name="connsiteY1" fmla="*/ 1320850 h 2115210"/>
                <a:gd name="connsiteX2" fmla="*/ 462841 w 1518129"/>
                <a:gd name="connsiteY2" fmla="*/ 1655174 h 2115210"/>
                <a:gd name="connsiteX3" fmla="*/ 644540 w 1518129"/>
                <a:gd name="connsiteY3" fmla="*/ 1879748 h 2115210"/>
                <a:gd name="connsiteX4" fmla="*/ 678137 w 1518129"/>
                <a:gd name="connsiteY4" fmla="*/ 2115210 h 2115210"/>
                <a:gd name="connsiteX5" fmla="*/ 1339145 w 1518129"/>
                <a:gd name="connsiteY5" fmla="*/ 2113852 h 2115210"/>
                <a:gd name="connsiteX6" fmla="*/ 1358227 w 1518129"/>
                <a:gd name="connsiteY6" fmla="*/ 1930484 h 2115210"/>
                <a:gd name="connsiteX7" fmla="*/ 1516859 w 1518129"/>
                <a:gd name="connsiteY7" fmla="*/ 1069958 h 2115210"/>
                <a:gd name="connsiteX8" fmla="*/ 1464891 w 1518129"/>
                <a:gd name="connsiteY8" fmla="*/ 644162 h 2115210"/>
                <a:gd name="connsiteX9" fmla="*/ 1272486 w 1518129"/>
                <a:gd name="connsiteY9" fmla="*/ 612493 h 2115210"/>
                <a:gd name="connsiteX10" fmla="*/ 1264720 w 1518129"/>
                <a:gd name="connsiteY10" fmla="*/ 911472 h 2115210"/>
                <a:gd name="connsiteX11" fmla="*/ 1252622 w 1518129"/>
                <a:gd name="connsiteY11" fmla="*/ 600743 h 2115210"/>
                <a:gd name="connsiteX12" fmla="*/ 1022817 w 1518129"/>
                <a:gd name="connsiteY12" fmla="*/ 558366 h 2115210"/>
                <a:gd name="connsiteX13" fmla="*/ 1053082 w 1518129"/>
                <a:gd name="connsiteY13" fmla="*/ 887580 h 2115210"/>
                <a:gd name="connsiteX14" fmla="*/ 1001757 w 1518129"/>
                <a:gd name="connsiteY14" fmla="*/ 557324 h 2115210"/>
                <a:gd name="connsiteX15" fmla="*/ 806783 w 1518129"/>
                <a:gd name="connsiteY15" fmla="*/ 513030 h 2115210"/>
                <a:gd name="connsiteX16" fmla="*/ 810613 w 1518129"/>
                <a:gd name="connsiteY16" fmla="*/ 901237 h 2115210"/>
                <a:gd name="connsiteX17" fmla="*/ 778941 w 1518129"/>
                <a:gd name="connsiteY17" fmla="*/ 121917 h 2115210"/>
                <a:gd name="connsiteX18" fmla="*/ 582042 w 1518129"/>
                <a:gd name="connsiteY18" fmla="*/ 161731 h 2115210"/>
                <a:gd name="connsiteX19" fmla="*/ 554580 w 1518129"/>
                <a:gd name="connsiteY19" fmla="*/ 1197645 h 2115210"/>
                <a:gd name="connsiteX20" fmla="*/ 419736 w 1518129"/>
                <a:gd name="connsiteY20" fmla="*/ 1153389 h 2115210"/>
                <a:gd name="connsiteX21" fmla="*/ 0 w 1518129"/>
                <a:gd name="connsiteY21" fmla="*/ 891306 h 2115210"/>
                <a:gd name="connsiteX0" fmla="*/ 0 w 1518129"/>
                <a:gd name="connsiteY0" fmla="*/ 891306 h 2174861"/>
                <a:gd name="connsiteX1" fmla="*/ 227051 w 1518129"/>
                <a:gd name="connsiteY1" fmla="*/ 1320850 h 2174861"/>
                <a:gd name="connsiteX2" fmla="*/ 462841 w 1518129"/>
                <a:gd name="connsiteY2" fmla="*/ 1655174 h 2174861"/>
                <a:gd name="connsiteX3" fmla="*/ 644540 w 1518129"/>
                <a:gd name="connsiteY3" fmla="*/ 1879748 h 2174861"/>
                <a:gd name="connsiteX4" fmla="*/ 678137 w 1518129"/>
                <a:gd name="connsiteY4" fmla="*/ 2115210 h 2174861"/>
                <a:gd name="connsiteX5" fmla="*/ 1339145 w 1518129"/>
                <a:gd name="connsiteY5" fmla="*/ 2174859 h 2174861"/>
                <a:gd name="connsiteX6" fmla="*/ 1358227 w 1518129"/>
                <a:gd name="connsiteY6" fmla="*/ 1930484 h 2174861"/>
                <a:gd name="connsiteX7" fmla="*/ 1516859 w 1518129"/>
                <a:gd name="connsiteY7" fmla="*/ 1069958 h 2174861"/>
                <a:gd name="connsiteX8" fmla="*/ 1464891 w 1518129"/>
                <a:gd name="connsiteY8" fmla="*/ 644162 h 2174861"/>
                <a:gd name="connsiteX9" fmla="*/ 1272486 w 1518129"/>
                <a:gd name="connsiteY9" fmla="*/ 612493 h 2174861"/>
                <a:gd name="connsiteX10" fmla="*/ 1264720 w 1518129"/>
                <a:gd name="connsiteY10" fmla="*/ 911472 h 2174861"/>
                <a:gd name="connsiteX11" fmla="*/ 1252622 w 1518129"/>
                <a:gd name="connsiteY11" fmla="*/ 600743 h 2174861"/>
                <a:gd name="connsiteX12" fmla="*/ 1022817 w 1518129"/>
                <a:gd name="connsiteY12" fmla="*/ 558366 h 2174861"/>
                <a:gd name="connsiteX13" fmla="*/ 1053082 w 1518129"/>
                <a:gd name="connsiteY13" fmla="*/ 887580 h 2174861"/>
                <a:gd name="connsiteX14" fmla="*/ 1001757 w 1518129"/>
                <a:gd name="connsiteY14" fmla="*/ 557324 h 2174861"/>
                <a:gd name="connsiteX15" fmla="*/ 806783 w 1518129"/>
                <a:gd name="connsiteY15" fmla="*/ 513030 h 2174861"/>
                <a:gd name="connsiteX16" fmla="*/ 810613 w 1518129"/>
                <a:gd name="connsiteY16" fmla="*/ 901237 h 2174861"/>
                <a:gd name="connsiteX17" fmla="*/ 778941 w 1518129"/>
                <a:gd name="connsiteY17" fmla="*/ 121917 h 2174861"/>
                <a:gd name="connsiteX18" fmla="*/ 582042 w 1518129"/>
                <a:gd name="connsiteY18" fmla="*/ 161731 h 2174861"/>
                <a:gd name="connsiteX19" fmla="*/ 554580 w 1518129"/>
                <a:gd name="connsiteY19" fmla="*/ 1197645 h 2174861"/>
                <a:gd name="connsiteX20" fmla="*/ 419736 w 1518129"/>
                <a:gd name="connsiteY20" fmla="*/ 1153389 h 2174861"/>
                <a:gd name="connsiteX21" fmla="*/ 0 w 1518129"/>
                <a:gd name="connsiteY21" fmla="*/ 891306 h 2174861"/>
                <a:gd name="connsiteX0" fmla="*/ 0 w 1518129"/>
                <a:gd name="connsiteY0" fmla="*/ 891306 h 2116848"/>
                <a:gd name="connsiteX1" fmla="*/ 227051 w 1518129"/>
                <a:gd name="connsiteY1" fmla="*/ 1320850 h 2116848"/>
                <a:gd name="connsiteX2" fmla="*/ 462841 w 1518129"/>
                <a:gd name="connsiteY2" fmla="*/ 1655174 h 2116848"/>
                <a:gd name="connsiteX3" fmla="*/ 644540 w 1518129"/>
                <a:gd name="connsiteY3" fmla="*/ 1879748 h 2116848"/>
                <a:gd name="connsiteX4" fmla="*/ 678137 w 1518129"/>
                <a:gd name="connsiteY4" fmla="*/ 2115210 h 2116848"/>
                <a:gd name="connsiteX5" fmla="*/ 1358227 w 1518129"/>
                <a:gd name="connsiteY5" fmla="*/ 1930484 h 2116848"/>
                <a:gd name="connsiteX6" fmla="*/ 1516859 w 1518129"/>
                <a:gd name="connsiteY6" fmla="*/ 1069958 h 2116848"/>
                <a:gd name="connsiteX7" fmla="*/ 1464891 w 1518129"/>
                <a:gd name="connsiteY7" fmla="*/ 644162 h 2116848"/>
                <a:gd name="connsiteX8" fmla="*/ 1272486 w 1518129"/>
                <a:gd name="connsiteY8" fmla="*/ 612493 h 2116848"/>
                <a:gd name="connsiteX9" fmla="*/ 1264720 w 1518129"/>
                <a:gd name="connsiteY9" fmla="*/ 911472 h 2116848"/>
                <a:gd name="connsiteX10" fmla="*/ 1252622 w 1518129"/>
                <a:gd name="connsiteY10" fmla="*/ 600743 h 2116848"/>
                <a:gd name="connsiteX11" fmla="*/ 1022817 w 1518129"/>
                <a:gd name="connsiteY11" fmla="*/ 558366 h 2116848"/>
                <a:gd name="connsiteX12" fmla="*/ 1053082 w 1518129"/>
                <a:gd name="connsiteY12" fmla="*/ 887580 h 2116848"/>
                <a:gd name="connsiteX13" fmla="*/ 1001757 w 1518129"/>
                <a:gd name="connsiteY13" fmla="*/ 557324 h 2116848"/>
                <a:gd name="connsiteX14" fmla="*/ 806783 w 1518129"/>
                <a:gd name="connsiteY14" fmla="*/ 513030 h 2116848"/>
                <a:gd name="connsiteX15" fmla="*/ 810613 w 1518129"/>
                <a:gd name="connsiteY15" fmla="*/ 901237 h 2116848"/>
                <a:gd name="connsiteX16" fmla="*/ 778941 w 1518129"/>
                <a:gd name="connsiteY16" fmla="*/ 121917 h 2116848"/>
                <a:gd name="connsiteX17" fmla="*/ 582042 w 1518129"/>
                <a:gd name="connsiteY17" fmla="*/ 161731 h 2116848"/>
                <a:gd name="connsiteX18" fmla="*/ 554580 w 1518129"/>
                <a:gd name="connsiteY18" fmla="*/ 1197645 h 2116848"/>
                <a:gd name="connsiteX19" fmla="*/ 419736 w 1518129"/>
                <a:gd name="connsiteY19" fmla="*/ 1153389 h 2116848"/>
                <a:gd name="connsiteX20" fmla="*/ 0 w 1518129"/>
                <a:gd name="connsiteY20" fmla="*/ 891306 h 2116848"/>
                <a:gd name="connsiteX0" fmla="*/ 0 w 1518129"/>
                <a:gd name="connsiteY0" fmla="*/ 891306 h 1987766"/>
                <a:gd name="connsiteX1" fmla="*/ 227051 w 1518129"/>
                <a:gd name="connsiteY1" fmla="*/ 1320850 h 1987766"/>
                <a:gd name="connsiteX2" fmla="*/ 462841 w 1518129"/>
                <a:gd name="connsiteY2" fmla="*/ 1655174 h 1987766"/>
                <a:gd name="connsiteX3" fmla="*/ 644540 w 1518129"/>
                <a:gd name="connsiteY3" fmla="*/ 1879748 h 1987766"/>
                <a:gd name="connsiteX4" fmla="*/ 1358227 w 1518129"/>
                <a:gd name="connsiteY4" fmla="*/ 1930484 h 1987766"/>
                <a:gd name="connsiteX5" fmla="*/ 1516859 w 1518129"/>
                <a:gd name="connsiteY5" fmla="*/ 1069958 h 1987766"/>
                <a:gd name="connsiteX6" fmla="*/ 1464891 w 1518129"/>
                <a:gd name="connsiteY6" fmla="*/ 644162 h 1987766"/>
                <a:gd name="connsiteX7" fmla="*/ 1272486 w 1518129"/>
                <a:gd name="connsiteY7" fmla="*/ 612493 h 1987766"/>
                <a:gd name="connsiteX8" fmla="*/ 1264720 w 1518129"/>
                <a:gd name="connsiteY8" fmla="*/ 911472 h 1987766"/>
                <a:gd name="connsiteX9" fmla="*/ 1252622 w 1518129"/>
                <a:gd name="connsiteY9" fmla="*/ 600743 h 1987766"/>
                <a:gd name="connsiteX10" fmla="*/ 1022817 w 1518129"/>
                <a:gd name="connsiteY10" fmla="*/ 558366 h 1987766"/>
                <a:gd name="connsiteX11" fmla="*/ 1053082 w 1518129"/>
                <a:gd name="connsiteY11" fmla="*/ 887580 h 1987766"/>
                <a:gd name="connsiteX12" fmla="*/ 1001757 w 1518129"/>
                <a:gd name="connsiteY12" fmla="*/ 557324 h 1987766"/>
                <a:gd name="connsiteX13" fmla="*/ 806783 w 1518129"/>
                <a:gd name="connsiteY13" fmla="*/ 513030 h 1987766"/>
                <a:gd name="connsiteX14" fmla="*/ 810613 w 1518129"/>
                <a:gd name="connsiteY14" fmla="*/ 901237 h 1987766"/>
                <a:gd name="connsiteX15" fmla="*/ 778941 w 1518129"/>
                <a:gd name="connsiteY15" fmla="*/ 121917 h 1987766"/>
                <a:gd name="connsiteX16" fmla="*/ 582042 w 1518129"/>
                <a:gd name="connsiteY16" fmla="*/ 161731 h 1987766"/>
                <a:gd name="connsiteX17" fmla="*/ 554580 w 1518129"/>
                <a:gd name="connsiteY17" fmla="*/ 1197645 h 1987766"/>
                <a:gd name="connsiteX18" fmla="*/ 419736 w 1518129"/>
                <a:gd name="connsiteY18" fmla="*/ 1153389 h 1987766"/>
                <a:gd name="connsiteX19" fmla="*/ 0 w 1518129"/>
                <a:gd name="connsiteY19" fmla="*/ 891306 h 1987766"/>
                <a:gd name="connsiteX0" fmla="*/ 0 w 1518129"/>
                <a:gd name="connsiteY0" fmla="*/ 891306 h 1934599"/>
                <a:gd name="connsiteX1" fmla="*/ 227051 w 1518129"/>
                <a:gd name="connsiteY1" fmla="*/ 1320850 h 1934599"/>
                <a:gd name="connsiteX2" fmla="*/ 462841 w 1518129"/>
                <a:gd name="connsiteY2" fmla="*/ 1655174 h 1934599"/>
                <a:gd name="connsiteX3" fmla="*/ 644540 w 1518129"/>
                <a:gd name="connsiteY3" fmla="*/ 1879748 h 1934599"/>
                <a:gd name="connsiteX4" fmla="*/ 1358227 w 1518129"/>
                <a:gd name="connsiteY4" fmla="*/ 1930484 h 1934599"/>
                <a:gd name="connsiteX5" fmla="*/ 1516859 w 1518129"/>
                <a:gd name="connsiteY5" fmla="*/ 1069958 h 1934599"/>
                <a:gd name="connsiteX6" fmla="*/ 1464891 w 1518129"/>
                <a:gd name="connsiteY6" fmla="*/ 644162 h 1934599"/>
                <a:gd name="connsiteX7" fmla="*/ 1272486 w 1518129"/>
                <a:gd name="connsiteY7" fmla="*/ 612493 h 1934599"/>
                <a:gd name="connsiteX8" fmla="*/ 1264720 w 1518129"/>
                <a:gd name="connsiteY8" fmla="*/ 911472 h 1934599"/>
                <a:gd name="connsiteX9" fmla="*/ 1252622 w 1518129"/>
                <a:gd name="connsiteY9" fmla="*/ 600743 h 1934599"/>
                <a:gd name="connsiteX10" fmla="*/ 1022817 w 1518129"/>
                <a:gd name="connsiteY10" fmla="*/ 558366 h 1934599"/>
                <a:gd name="connsiteX11" fmla="*/ 1053082 w 1518129"/>
                <a:gd name="connsiteY11" fmla="*/ 887580 h 1934599"/>
                <a:gd name="connsiteX12" fmla="*/ 1001757 w 1518129"/>
                <a:gd name="connsiteY12" fmla="*/ 557324 h 1934599"/>
                <a:gd name="connsiteX13" fmla="*/ 806783 w 1518129"/>
                <a:gd name="connsiteY13" fmla="*/ 513030 h 1934599"/>
                <a:gd name="connsiteX14" fmla="*/ 810613 w 1518129"/>
                <a:gd name="connsiteY14" fmla="*/ 901237 h 1934599"/>
                <a:gd name="connsiteX15" fmla="*/ 778941 w 1518129"/>
                <a:gd name="connsiteY15" fmla="*/ 121917 h 1934599"/>
                <a:gd name="connsiteX16" fmla="*/ 582042 w 1518129"/>
                <a:gd name="connsiteY16" fmla="*/ 161731 h 1934599"/>
                <a:gd name="connsiteX17" fmla="*/ 554580 w 1518129"/>
                <a:gd name="connsiteY17" fmla="*/ 1197645 h 1934599"/>
                <a:gd name="connsiteX18" fmla="*/ 419736 w 1518129"/>
                <a:gd name="connsiteY18" fmla="*/ 1153389 h 1934599"/>
                <a:gd name="connsiteX19" fmla="*/ 0 w 1518129"/>
                <a:gd name="connsiteY19" fmla="*/ 891306 h 1934599"/>
                <a:gd name="connsiteX0" fmla="*/ 0 w 1518129"/>
                <a:gd name="connsiteY0" fmla="*/ 891306 h 1914832"/>
                <a:gd name="connsiteX1" fmla="*/ 227051 w 1518129"/>
                <a:gd name="connsiteY1" fmla="*/ 1320850 h 1914832"/>
                <a:gd name="connsiteX2" fmla="*/ 462841 w 1518129"/>
                <a:gd name="connsiteY2" fmla="*/ 1655174 h 1914832"/>
                <a:gd name="connsiteX3" fmla="*/ 644540 w 1518129"/>
                <a:gd name="connsiteY3" fmla="*/ 1879748 h 1914832"/>
                <a:gd name="connsiteX4" fmla="*/ 1366786 w 1518129"/>
                <a:gd name="connsiteY4" fmla="*/ 1904807 h 1914832"/>
                <a:gd name="connsiteX5" fmla="*/ 1516859 w 1518129"/>
                <a:gd name="connsiteY5" fmla="*/ 1069958 h 1914832"/>
                <a:gd name="connsiteX6" fmla="*/ 1464891 w 1518129"/>
                <a:gd name="connsiteY6" fmla="*/ 644162 h 1914832"/>
                <a:gd name="connsiteX7" fmla="*/ 1272486 w 1518129"/>
                <a:gd name="connsiteY7" fmla="*/ 612493 h 1914832"/>
                <a:gd name="connsiteX8" fmla="*/ 1264720 w 1518129"/>
                <a:gd name="connsiteY8" fmla="*/ 911472 h 1914832"/>
                <a:gd name="connsiteX9" fmla="*/ 1252622 w 1518129"/>
                <a:gd name="connsiteY9" fmla="*/ 600743 h 1914832"/>
                <a:gd name="connsiteX10" fmla="*/ 1022817 w 1518129"/>
                <a:gd name="connsiteY10" fmla="*/ 558366 h 1914832"/>
                <a:gd name="connsiteX11" fmla="*/ 1053082 w 1518129"/>
                <a:gd name="connsiteY11" fmla="*/ 887580 h 1914832"/>
                <a:gd name="connsiteX12" fmla="*/ 1001757 w 1518129"/>
                <a:gd name="connsiteY12" fmla="*/ 557324 h 1914832"/>
                <a:gd name="connsiteX13" fmla="*/ 806783 w 1518129"/>
                <a:gd name="connsiteY13" fmla="*/ 513030 h 1914832"/>
                <a:gd name="connsiteX14" fmla="*/ 810613 w 1518129"/>
                <a:gd name="connsiteY14" fmla="*/ 901237 h 1914832"/>
                <a:gd name="connsiteX15" fmla="*/ 778941 w 1518129"/>
                <a:gd name="connsiteY15" fmla="*/ 121917 h 1914832"/>
                <a:gd name="connsiteX16" fmla="*/ 582042 w 1518129"/>
                <a:gd name="connsiteY16" fmla="*/ 161731 h 1914832"/>
                <a:gd name="connsiteX17" fmla="*/ 554580 w 1518129"/>
                <a:gd name="connsiteY17" fmla="*/ 1197645 h 1914832"/>
                <a:gd name="connsiteX18" fmla="*/ 419736 w 1518129"/>
                <a:gd name="connsiteY18" fmla="*/ 1153389 h 1914832"/>
                <a:gd name="connsiteX19" fmla="*/ 0 w 1518129"/>
                <a:gd name="connsiteY19" fmla="*/ 891306 h 1914832"/>
                <a:gd name="connsiteX0" fmla="*/ 0 w 1518129"/>
                <a:gd name="connsiteY0" fmla="*/ 891306 h 1910129"/>
                <a:gd name="connsiteX1" fmla="*/ 227051 w 1518129"/>
                <a:gd name="connsiteY1" fmla="*/ 1320850 h 1910129"/>
                <a:gd name="connsiteX2" fmla="*/ 462841 w 1518129"/>
                <a:gd name="connsiteY2" fmla="*/ 1655174 h 1910129"/>
                <a:gd name="connsiteX3" fmla="*/ 644540 w 1518129"/>
                <a:gd name="connsiteY3" fmla="*/ 1879748 h 1910129"/>
                <a:gd name="connsiteX4" fmla="*/ 1366786 w 1518129"/>
                <a:gd name="connsiteY4" fmla="*/ 1904807 h 1910129"/>
                <a:gd name="connsiteX5" fmla="*/ 1516859 w 1518129"/>
                <a:gd name="connsiteY5" fmla="*/ 1069958 h 1910129"/>
                <a:gd name="connsiteX6" fmla="*/ 1464891 w 1518129"/>
                <a:gd name="connsiteY6" fmla="*/ 644162 h 1910129"/>
                <a:gd name="connsiteX7" fmla="*/ 1272486 w 1518129"/>
                <a:gd name="connsiteY7" fmla="*/ 612493 h 1910129"/>
                <a:gd name="connsiteX8" fmla="*/ 1264720 w 1518129"/>
                <a:gd name="connsiteY8" fmla="*/ 911472 h 1910129"/>
                <a:gd name="connsiteX9" fmla="*/ 1252622 w 1518129"/>
                <a:gd name="connsiteY9" fmla="*/ 600743 h 1910129"/>
                <a:gd name="connsiteX10" fmla="*/ 1022817 w 1518129"/>
                <a:gd name="connsiteY10" fmla="*/ 558366 h 1910129"/>
                <a:gd name="connsiteX11" fmla="*/ 1053082 w 1518129"/>
                <a:gd name="connsiteY11" fmla="*/ 887580 h 1910129"/>
                <a:gd name="connsiteX12" fmla="*/ 1001757 w 1518129"/>
                <a:gd name="connsiteY12" fmla="*/ 557324 h 1910129"/>
                <a:gd name="connsiteX13" fmla="*/ 806783 w 1518129"/>
                <a:gd name="connsiteY13" fmla="*/ 513030 h 1910129"/>
                <a:gd name="connsiteX14" fmla="*/ 810613 w 1518129"/>
                <a:gd name="connsiteY14" fmla="*/ 901237 h 1910129"/>
                <a:gd name="connsiteX15" fmla="*/ 778941 w 1518129"/>
                <a:gd name="connsiteY15" fmla="*/ 121917 h 1910129"/>
                <a:gd name="connsiteX16" fmla="*/ 582042 w 1518129"/>
                <a:gd name="connsiteY16" fmla="*/ 161731 h 1910129"/>
                <a:gd name="connsiteX17" fmla="*/ 554580 w 1518129"/>
                <a:gd name="connsiteY17" fmla="*/ 1197645 h 1910129"/>
                <a:gd name="connsiteX18" fmla="*/ 419736 w 1518129"/>
                <a:gd name="connsiteY18" fmla="*/ 1153389 h 1910129"/>
                <a:gd name="connsiteX19" fmla="*/ 0 w 1518129"/>
                <a:gd name="connsiteY19" fmla="*/ 891306 h 1910129"/>
                <a:gd name="connsiteX0" fmla="*/ 0 w 1518129"/>
                <a:gd name="connsiteY0" fmla="*/ 891306 h 1907268"/>
                <a:gd name="connsiteX1" fmla="*/ 227051 w 1518129"/>
                <a:gd name="connsiteY1" fmla="*/ 1320850 h 1907268"/>
                <a:gd name="connsiteX2" fmla="*/ 462841 w 1518129"/>
                <a:gd name="connsiteY2" fmla="*/ 1655174 h 1907268"/>
                <a:gd name="connsiteX3" fmla="*/ 644540 w 1518129"/>
                <a:gd name="connsiteY3" fmla="*/ 1879748 h 1907268"/>
                <a:gd name="connsiteX4" fmla="*/ 1366786 w 1518129"/>
                <a:gd name="connsiteY4" fmla="*/ 1899100 h 1907268"/>
                <a:gd name="connsiteX5" fmla="*/ 1516859 w 1518129"/>
                <a:gd name="connsiteY5" fmla="*/ 1069958 h 1907268"/>
                <a:gd name="connsiteX6" fmla="*/ 1464891 w 1518129"/>
                <a:gd name="connsiteY6" fmla="*/ 644162 h 1907268"/>
                <a:gd name="connsiteX7" fmla="*/ 1272486 w 1518129"/>
                <a:gd name="connsiteY7" fmla="*/ 612493 h 1907268"/>
                <a:gd name="connsiteX8" fmla="*/ 1264720 w 1518129"/>
                <a:gd name="connsiteY8" fmla="*/ 911472 h 1907268"/>
                <a:gd name="connsiteX9" fmla="*/ 1252622 w 1518129"/>
                <a:gd name="connsiteY9" fmla="*/ 600743 h 1907268"/>
                <a:gd name="connsiteX10" fmla="*/ 1022817 w 1518129"/>
                <a:gd name="connsiteY10" fmla="*/ 558366 h 1907268"/>
                <a:gd name="connsiteX11" fmla="*/ 1053082 w 1518129"/>
                <a:gd name="connsiteY11" fmla="*/ 887580 h 1907268"/>
                <a:gd name="connsiteX12" fmla="*/ 1001757 w 1518129"/>
                <a:gd name="connsiteY12" fmla="*/ 557324 h 1907268"/>
                <a:gd name="connsiteX13" fmla="*/ 806783 w 1518129"/>
                <a:gd name="connsiteY13" fmla="*/ 513030 h 1907268"/>
                <a:gd name="connsiteX14" fmla="*/ 810613 w 1518129"/>
                <a:gd name="connsiteY14" fmla="*/ 901237 h 1907268"/>
                <a:gd name="connsiteX15" fmla="*/ 778941 w 1518129"/>
                <a:gd name="connsiteY15" fmla="*/ 121917 h 1907268"/>
                <a:gd name="connsiteX16" fmla="*/ 582042 w 1518129"/>
                <a:gd name="connsiteY16" fmla="*/ 161731 h 1907268"/>
                <a:gd name="connsiteX17" fmla="*/ 554580 w 1518129"/>
                <a:gd name="connsiteY17" fmla="*/ 1197645 h 1907268"/>
                <a:gd name="connsiteX18" fmla="*/ 419736 w 1518129"/>
                <a:gd name="connsiteY18" fmla="*/ 1153389 h 1907268"/>
                <a:gd name="connsiteX19" fmla="*/ 0 w 1518129"/>
                <a:gd name="connsiteY19" fmla="*/ 891306 h 1907268"/>
                <a:gd name="connsiteX0" fmla="*/ 0 w 1518129"/>
                <a:gd name="connsiteY0" fmla="*/ 891306 h 1907268"/>
                <a:gd name="connsiteX1" fmla="*/ 227051 w 1518129"/>
                <a:gd name="connsiteY1" fmla="*/ 1320850 h 1907268"/>
                <a:gd name="connsiteX2" fmla="*/ 462841 w 1518129"/>
                <a:gd name="connsiteY2" fmla="*/ 1655174 h 1907268"/>
                <a:gd name="connsiteX3" fmla="*/ 644540 w 1518129"/>
                <a:gd name="connsiteY3" fmla="*/ 1879748 h 1907268"/>
                <a:gd name="connsiteX4" fmla="*/ 1366786 w 1518129"/>
                <a:gd name="connsiteY4" fmla="*/ 1899100 h 1907268"/>
                <a:gd name="connsiteX5" fmla="*/ 1516859 w 1518129"/>
                <a:gd name="connsiteY5" fmla="*/ 1069958 h 1907268"/>
                <a:gd name="connsiteX6" fmla="*/ 1464891 w 1518129"/>
                <a:gd name="connsiteY6" fmla="*/ 644162 h 1907268"/>
                <a:gd name="connsiteX7" fmla="*/ 1272486 w 1518129"/>
                <a:gd name="connsiteY7" fmla="*/ 612493 h 1907268"/>
                <a:gd name="connsiteX8" fmla="*/ 1264720 w 1518129"/>
                <a:gd name="connsiteY8" fmla="*/ 911472 h 1907268"/>
                <a:gd name="connsiteX9" fmla="*/ 1252622 w 1518129"/>
                <a:gd name="connsiteY9" fmla="*/ 600743 h 1907268"/>
                <a:gd name="connsiteX10" fmla="*/ 1022817 w 1518129"/>
                <a:gd name="connsiteY10" fmla="*/ 558366 h 1907268"/>
                <a:gd name="connsiteX11" fmla="*/ 1053082 w 1518129"/>
                <a:gd name="connsiteY11" fmla="*/ 887580 h 1907268"/>
                <a:gd name="connsiteX12" fmla="*/ 1001757 w 1518129"/>
                <a:gd name="connsiteY12" fmla="*/ 557324 h 1907268"/>
                <a:gd name="connsiteX13" fmla="*/ 806783 w 1518129"/>
                <a:gd name="connsiteY13" fmla="*/ 513030 h 1907268"/>
                <a:gd name="connsiteX14" fmla="*/ 810613 w 1518129"/>
                <a:gd name="connsiteY14" fmla="*/ 901237 h 1907268"/>
                <a:gd name="connsiteX15" fmla="*/ 778941 w 1518129"/>
                <a:gd name="connsiteY15" fmla="*/ 121917 h 1907268"/>
                <a:gd name="connsiteX16" fmla="*/ 582042 w 1518129"/>
                <a:gd name="connsiteY16" fmla="*/ 161731 h 1907268"/>
                <a:gd name="connsiteX17" fmla="*/ 554580 w 1518129"/>
                <a:gd name="connsiteY17" fmla="*/ 1197645 h 1907268"/>
                <a:gd name="connsiteX18" fmla="*/ 419736 w 1518129"/>
                <a:gd name="connsiteY18" fmla="*/ 1153389 h 1907268"/>
                <a:gd name="connsiteX19" fmla="*/ 0 w 1518129"/>
                <a:gd name="connsiteY19" fmla="*/ 891306 h 1907268"/>
                <a:gd name="connsiteX0" fmla="*/ 0 w 1518129"/>
                <a:gd name="connsiteY0" fmla="*/ 891306 h 1910576"/>
                <a:gd name="connsiteX1" fmla="*/ 227051 w 1518129"/>
                <a:gd name="connsiteY1" fmla="*/ 1320850 h 1910576"/>
                <a:gd name="connsiteX2" fmla="*/ 462841 w 1518129"/>
                <a:gd name="connsiteY2" fmla="*/ 1655174 h 1910576"/>
                <a:gd name="connsiteX3" fmla="*/ 655952 w 1518129"/>
                <a:gd name="connsiteY3" fmla="*/ 1885455 h 1910576"/>
                <a:gd name="connsiteX4" fmla="*/ 1366786 w 1518129"/>
                <a:gd name="connsiteY4" fmla="*/ 1899100 h 1910576"/>
                <a:gd name="connsiteX5" fmla="*/ 1516859 w 1518129"/>
                <a:gd name="connsiteY5" fmla="*/ 1069958 h 1910576"/>
                <a:gd name="connsiteX6" fmla="*/ 1464891 w 1518129"/>
                <a:gd name="connsiteY6" fmla="*/ 644162 h 1910576"/>
                <a:gd name="connsiteX7" fmla="*/ 1272486 w 1518129"/>
                <a:gd name="connsiteY7" fmla="*/ 612493 h 1910576"/>
                <a:gd name="connsiteX8" fmla="*/ 1264720 w 1518129"/>
                <a:gd name="connsiteY8" fmla="*/ 911472 h 1910576"/>
                <a:gd name="connsiteX9" fmla="*/ 1252622 w 1518129"/>
                <a:gd name="connsiteY9" fmla="*/ 600743 h 1910576"/>
                <a:gd name="connsiteX10" fmla="*/ 1022817 w 1518129"/>
                <a:gd name="connsiteY10" fmla="*/ 558366 h 1910576"/>
                <a:gd name="connsiteX11" fmla="*/ 1053082 w 1518129"/>
                <a:gd name="connsiteY11" fmla="*/ 887580 h 1910576"/>
                <a:gd name="connsiteX12" fmla="*/ 1001757 w 1518129"/>
                <a:gd name="connsiteY12" fmla="*/ 557324 h 1910576"/>
                <a:gd name="connsiteX13" fmla="*/ 806783 w 1518129"/>
                <a:gd name="connsiteY13" fmla="*/ 513030 h 1910576"/>
                <a:gd name="connsiteX14" fmla="*/ 810613 w 1518129"/>
                <a:gd name="connsiteY14" fmla="*/ 901237 h 1910576"/>
                <a:gd name="connsiteX15" fmla="*/ 778941 w 1518129"/>
                <a:gd name="connsiteY15" fmla="*/ 121917 h 1910576"/>
                <a:gd name="connsiteX16" fmla="*/ 582042 w 1518129"/>
                <a:gd name="connsiteY16" fmla="*/ 161731 h 1910576"/>
                <a:gd name="connsiteX17" fmla="*/ 554580 w 1518129"/>
                <a:gd name="connsiteY17" fmla="*/ 1197645 h 1910576"/>
                <a:gd name="connsiteX18" fmla="*/ 419736 w 1518129"/>
                <a:gd name="connsiteY18" fmla="*/ 1153389 h 1910576"/>
                <a:gd name="connsiteX19" fmla="*/ 0 w 1518129"/>
                <a:gd name="connsiteY19" fmla="*/ 891306 h 1910576"/>
                <a:gd name="connsiteX0" fmla="*/ 0 w 1518129"/>
                <a:gd name="connsiteY0" fmla="*/ 891306 h 1918220"/>
                <a:gd name="connsiteX1" fmla="*/ 227051 w 1518129"/>
                <a:gd name="connsiteY1" fmla="*/ 1320850 h 1918220"/>
                <a:gd name="connsiteX2" fmla="*/ 462841 w 1518129"/>
                <a:gd name="connsiteY2" fmla="*/ 1655174 h 1918220"/>
                <a:gd name="connsiteX3" fmla="*/ 670217 w 1518129"/>
                <a:gd name="connsiteY3" fmla="*/ 1896868 h 1918220"/>
                <a:gd name="connsiteX4" fmla="*/ 1366786 w 1518129"/>
                <a:gd name="connsiteY4" fmla="*/ 1899100 h 1918220"/>
                <a:gd name="connsiteX5" fmla="*/ 1516859 w 1518129"/>
                <a:gd name="connsiteY5" fmla="*/ 1069958 h 1918220"/>
                <a:gd name="connsiteX6" fmla="*/ 1464891 w 1518129"/>
                <a:gd name="connsiteY6" fmla="*/ 644162 h 1918220"/>
                <a:gd name="connsiteX7" fmla="*/ 1272486 w 1518129"/>
                <a:gd name="connsiteY7" fmla="*/ 612493 h 1918220"/>
                <a:gd name="connsiteX8" fmla="*/ 1264720 w 1518129"/>
                <a:gd name="connsiteY8" fmla="*/ 911472 h 1918220"/>
                <a:gd name="connsiteX9" fmla="*/ 1252622 w 1518129"/>
                <a:gd name="connsiteY9" fmla="*/ 600743 h 1918220"/>
                <a:gd name="connsiteX10" fmla="*/ 1022817 w 1518129"/>
                <a:gd name="connsiteY10" fmla="*/ 558366 h 1918220"/>
                <a:gd name="connsiteX11" fmla="*/ 1053082 w 1518129"/>
                <a:gd name="connsiteY11" fmla="*/ 887580 h 1918220"/>
                <a:gd name="connsiteX12" fmla="*/ 1001757 w 1518129"/>
                <a:gd name="connsiteY12" fmla="*/ 557324 h 1918220"/>
                <a:gd name="connsiteX13" fmla="*/ 806783 w 1518129"/>
                <a:gd name="connsiteY13" fmla="*/ 513030 h 1918220"/>
                <a:gd name="connsiteX14" fmla="*/ 810613 w 1518129"/>
                <a:gd name="connsiteY14" fmla="*/ 901237 h 1918220"/>
                <a:gd name="connsiteX15" fmla="*/ 778941 w 1518129"/>
                <a:gd name="connsiteY15" fmla="*/ 121917 h 1918220"/>
                <a:gd name="connsiteX16" fmla="*/ 582042 w 1518129"/>
                <a:gd name="connsiteY16" fmla="*/ 161731 h 1918220"/>
                <a:gd name="connsiteX17" fmla="*/ 554580 w 1518129"/>
                <a:gd name="connsiteY17" fmla="*/ 1197645 h 1918220"/>
                <a:gd name="connsiteX18" fmla="*/ 419736 w 1518129"/>
                <a:gd name="connsiteY18" fmla="*/ 1153389 h 1918220"/>
                <a:gd name="connsiteX19" fmla="*/ 0 w 1518129"/>
                <a:gd name="connsiteY19" fmla="*/ 891306 h 1918220"/>
                <a:gd name="connsiteX0" fmla="*/ 0 w 1518129"/>
                <a:gd name="connsiteY0" fmla="*/ 891306 h 1901925"/>
                <a:gd name="connsiteX1" fmla="*/ 227051 w 1518129"/>
                <a:gd name="connsiteY1" fmla="*/ 1320850 h 1901925"/>
                <a:gd name="connsiteX2" fmla="*/ 462841 w 1518129"/>
                <a:gd name="connsiteY2" fmla="*/ 1655174 h 1901925"/>
                <a:gd name="connsiteX3" fmla="*/ 670217 w 1518129"/>
                <a:gd name="connsiteY3" fmla="*/ 1896868 h 1901925"/>
                <a:gd name="connsiteX4" fmla="*/ 1366786 w 1518129"/>
                <a:gd name="connsiteY4" fmla="*/ 1899100 h 1901925"/>
                <a:gd name="connsiteX5" fmla="*/ 1516859 w 1518129"/>
                <a:gd name="connsiteY5" fmla="*/ 1069958 h 1901925"/>
                <a:gd name="connsiteX6" fmla="*/ 1464891 w 1518129"/>
                <a:gd name="connsiteY6" fmla="*/ 644162 h 1901925"/>
                <a:gd name="connsiteX7" fmla="*/ 1272486 w 1518129"/>
                <a:gd name="connsiteY7" fmla="*/ 612493 h 1901925"/>
                <a:gd name="connsiteX8" fmla="*/ 1264720 w 1518129"/>
                <a:gd name="connsiteY8" fmla="*/ 911472 h 1901925"/>
                <a:gd name="connsiteX9" fmla="*/ 1252622 w 1518129"/>
                <a:gd name="connsiteY9" fmla="*/ 600743 h 1901925"/>
                <a:gd name="connsiteX10" fmla="*/ 1022817 w 1518129"/>
                <a:gd name="connsiteY10" fmla="*/ 558366 h 1901925"/>
                <a:gd name="connsiteX11" fmla="*/ 1053082 w 1518129"/>
                <a:gd name="connsiteY11" fmla="*/ 887580 h 1901925"/>
                <a:gd name="connsiteX12" fmla="*/ 1001757 w 1518129"/>
                <a:gd name="connsiteY12" fmla="*/ 557324 h 1901925"/>
                <a:gd name="connsiteX13" fmla="*/ 806783 w 1518129"/>
                <a:gd name="connsiteY13" fmla="*/ 513030 h 1901925"/>
                <a:gd name="connsiteX14" fmla="*/ 810613 w 1518129"/>
                <a:gd name="connsiteY14" fmla="*/ 901237 h 1901925"/>
                <a:gd name="connsiteX15" fmla="*/ 778941 w 1518129"/>
                <a:gd name="connsiteY15" fmla="*/ 121917 h 1901925"/>
                <a:gd name="connsiteX16" fmla="*/ 582042 w 1518129"/>
                <a:gd name="connsiteY16" fmla="*/ 161731 h 1901925"/>
                <a:gd name="connsiteX17" fmla="*/ 554580 w 1518129"/>
                <a:gd name="connsiteY17" fmla="*/ 1197645 h 1901925"/>
                <a:gd name="connsiteX18" fmla="*/ 419736 w 1518129"/>
                <a:gd name="connsiteY18" fmla="*/ 1153389 h 1901925"/>
                <a:gd name="connsiteX19" fmla="*/ 0 w 1518129"/>
                <a:gd name="connsiteY19" fmla="*/ 891306 h 1901925"/>
                <a:gd name="connsiteX0" fmla="*/ 0 w 1518129"/>
                <a:gd name="connsiteY0" fmla="*/ 891306 h 1901925"/>
                <a:gd name="connsiteX1" fmla="*/ 227051 w 1518129"/>
                <a:gd name="connsiteY1" fmla="*/ 1320850 h 1901925"/>
                <a:gd name="connsiteX2" fmla="*/ 462841 w 1518129"/>
                <a:gd name="connsiteY2" fmla="*/ 1655174 h 1901925"/>
                <a:gd name="connsiteX3" fmla="*/ 670217 w 1518129"/>
                <a:gd name="connsiteY3" fmla="*/ 1896868 h 1901925"/>
                <a:gd name="connsiteX4" fmla="*/ 1366786 w 1518129"/>
                <a:gd name="connsiteY4" fmla="*/ 1899100 h 1901925"/>
                <a:gd name="connsiteX5" fmla="*/ 1516859 w 1518129"/>
                <a:gd name="connsiteY5" fmla="*/ 1069958 h 1901925"/>
                <a:gd name="connsiteX6" fmla="*/ 1464891 w 1518129"/>
                <a:gd name="connsiteY6" fmla="*/ 644162 h 1901925"/>
                <a:gd name="connsiteX7" fmla="*/ 1272486 w 1518129"/>
                <a:gd name="connsiteY7" fmla="*/ 612493 h 1901925"/>
                <a:gd name="connsiteX8" fmla="*/ 1264720 w 1518129"/>
                <a:gd name="connsiteY8" fmla="*/ 911472 h 1901925"/>
                <a:gd name="connsiteX9" fmla="*/ 1252622 w 1518129"/>
                <a:gd name="connsiteY9" fmla="*/ 600743 h 1901925"/>
                <a:gd name="connsiteX10" fmla="*/ 1022817 w 1518129"/>
                <a:gd name="connsiteY10" fmla="*/ 558366 h 1901925"/>
                <a:gd name="connsiteX11" fmla="*/ 1053082 w 1518129"/>
                <a:gd name="connsiteY11" fmla="*/ 887580 h 1901925"/>
                <a:gd name="connsiteX12" fmla="*/ 1001757 w 1518129"/>
                <a:gd name="connsiteY12" fmla="*/ 557324 h 1901925"/>
                <a:gd name="connsiteX13" fmla="*/ 806783 w 1518129"/>
                <a:gd name="connsiteY13" fmla="*/ 513030 h 1901925"/>
                <a:gd name="connsiteX14" fmla="*/ 810613 w 1518129"/>
                <a:gd name="connsiteY14" fmla="*/ 901237 h 1901925"/>
                <a:gd name="connsiteX15" fmla="*/ 778941 w 1518129"/>
                <a:gd name="connsiteY15" fmla="*/ 121917 h 1901925"/>
                <a:gd name="connsiteX16" fmla="*/ 582042 w 1518129"/>
                <a:gd name="connsiteY16" fmla="*/ 161731 h 1901925"/>
                <a:gd name="connsiteX17" fmla="*/ 554580 w 1518129"/>
                <a:gd name="connsiteY17" fmla="*/ 1197645 h 1901925"/>
                <a:gd name="connsiteX18" fmla="*/ 419736 w 1518129"/>
                <a:gd name="connsiteY18" fmla="*/ 1153389 h 1901925"/>
                <a:gd name="connsiteX19" fmla="*/ 0 w 1518129"/>
                <a:gd name="connsiteY19" fmla="*/ 891306 h 1901925"/>
                <a:gd name="connsiteX0" fmla="*/ 0 w 1518129"/>
                <a:gd name="connsiteY0" fmla="*/ 891306 h 1900789"/>
                <a:gd name="connsiteX1" fmla="*/ 227051 w 1518129"/>
                <a:gd name="connsiteY1" fmla="*/ 1320850 h 1900789"/>
                <a:gd name="connsiteX2" fmla="*/ 462841 w 1518129"/>
                <a:gd name="connsiteY2" fmla="*/ 1655174 h 1900789"/>
                <a:gd name="connsiteX3" fmla="*/ 670217 w 1518129"/>
                <a:gd name="connsiteY3" fmla="*/ 1896868 h 1900789"/>
                <a:gd name="connsiteX4" fmla="*/ 1366786 w 1518129"/>
                <a:gd name="connsiteY4" fmla="*/ 1899100 h 1900789"/>
                <a:gd name="connsiteX5" fmla="*/ 1516859 w 1518129"/>
                <a:gd name="connsiteY5" fmla="*/ 1069958 h 1900789"/>
                <a:gd name="connsiteX6" fmla="*/ 1464891 w 1518129"/>
                <a:gd name="connsiteY6" fmla="*/ 644162 h 1900789"/>
                <a:gd name="connsiteX7" fmla="*/ 1272486 w 1518129"/>
                <a:gd name="connsiteY7" fmla="*/ 612493 h 1900789"/>
                <a:gd name="connsiteX8" fmla="*/ 1264720 w 1518129"/>
                <a:gd name="connsiteY8" fmla="*/ 911472 h 1900789"/>
                <a:gd name="connsiteX9" fmla="*/ 1252622 w 1518129"/>
                <a:gd name="connsiteY9" fmla="*/ 600743 h 1900789"/>
                <a:gd name="connsiteX10" fmla="*/ 1022817 w 1518129"/>
                <a:gd name="connsiteY10" fmla="*/ 558366 h 1900789"/>
                <a:gd name="connsiteX11" fmla="*/ 1053082 w 1518129"/>
                <a:gd name="connsiteY11" fmla="*/ 887580 h 1900789"/>
                <a:gd name="connsiteX12" fmla="*/ 1001757 w 1518129"/>
                <a:gd name="connsiteY12" fmla="*/ 557324 h 1900789"/>
                <a:gd name="connsiteX13" fmla="*/ 806783 w 1518129"/>
                <a:gd name="connsiteY13" fmla="*/ 513030 h 1900789"/>
                <a:gd name="connsiteX14" fmla="*/ 810613 w 1518129"/>
                <a:gd name="connsiteY14" fmla="*/ 901237 h 1900789"/>
                <a:gd name="connsiteX15" fmla="*/ 778941 w 1518129"/>
                <a:gd name="connsiteY15" fmla="*/ 121917 h 1900789"/>
                <a:gd name="connsiteX16" fmla="*/ 582042 w 1518129"/>
                <a:gd name="connsiteY16" fmla="*/ 161731 h 1900789"/>
                <a:gd name="connsiteX17" fmla="*/ 554580 w 1518129"/>
                <a:gd name="connsiteY17" fmla="*/ 1197645 h 1900789"/>
                <a:gd name="connsiteX18" fmla="*/ 419736 w 1518129"/>
                <a:gd name="connsiteY18" fmla="*/ 1153389 h 1900789"/>
                <a:gd name="connsiteX19" fmla="*/ 0 w 1518129"/>
                <a:gd name="connsiteY19" fmla="*/ 891306 h 1900789"/>
                <a:gd name="connsiteX0" fmla="*/ 0 w 1518129"/>
                <a:gd name="connsiteY0" fmla="*/ 891306 h 1899182"/>
                <a:gd name="connsiteX1" fmla="*/ 227051 w 1518129"/>
                <a:gd name="connsiteY1" fmla="*/ 1320850 h 1899182"/>
                <a:gd name="connsiteX2" fmla="*/ 462841 w 1518129"/>
                <a:gd name="connsiteY2" fmla="*/ 1655174 h 1899182"/>
                <a:gd name="connsiteX3" fmla="*/ 670217 w 1518129"/>
                <a:gd name="connsiteY3" fmla="*/ 1896868 h 1899182"/>
                <a:gd name="connsiteX4" fmla="*/ 1366786 w 1518129"/>
                <a:gd name="connsiteY4" fmla="*/ 1899100 h 1899182"/>
                <a:gd name="connsiteX5" fmla="*/ 1516859 w 1518129"/>
                <a:gd name="connsiteY5" fmla="*/ 1069958 h 1899182"/>
                <a:gd name="connsiteX6" fmla="*/ 1464891 w 1518129"/>
                <a:gd name="connsiteY6" fmla="*/ 644162 h 1899182"/>
                <a:gd name="connsiteX7" fmla="*/ 1272486 w 1518129"/>
                <a:gd name="connsiteY7" fmla="*/ 612493 h 1899182"/>
                <a:gd name="connsiteX8" fmla="*/ 1264720 w 1518129"/>
                <a:gd name="connsiteY8" fmla="*/ 911472 h 1899182"/>
                <a:gd name="connsiteX9" fmla="*/ 1252622 w 1518129"/>
                <a:gd name="connsiteY9" fmla="*/ 600743 h 1899182"/>
                <a:gd name="connsiteX10" fmla="*/ 1022817 w 1518129"/>
                <a:gd name="connsiteY10" fmla="*/ 558366 h 1899182"/>
                <a:gd name="connsiteX11" fmla="*/ 1053082 w 1518129"/>
                <a:gd name="connsiteY11" fmla="*/ 887580 h 1899182"/>
                <a:gd name="connsiteX12" fmla="*/ 1001757 w 1518129"/>
                <a:gd name="connsiteY12" fmla="*/ 557324 h 1899182"/>
                <a:gd name="connsiteX13" fmla="*/ 806783 w 1518129"/>
                <a:gd name="connsiteY13" fmla="*/ 513030 h 1899182"/>
                <a:gd name="connsiteX14" fmla="*/ 810613 w 1518129"/>
                <a:gd name="connsiteY14" fmla="*/ 901237 h 1899182"/>
                <a:gd name="connsiteX15" fmla="*/ 778941 w 1518129"/>
                <a:gd name="connsiteY15" fmla="*/ 121917 h 1899182"/>
                <a:gd name="connsiteX16" fmla="*/ 582042 w 1518129"/>
                <a:gd name="connsiteY16" fmla="*/ 161731 h 1899182"/>
                <a:gd name="connsiteX17" fmla="*/ 554580 w 1518129"/>
                <a:gd name="connsiteY17" fmla="*/ 1197645 h 1899182"/>
                <a:gd name="connsiteX18" fmla="*/ 419736 w 1518129"/>
                <a:gd name="connsiteY18" fmla="*/ 1153389 h 1899182"/>
                <a:gd name="connsiteX19" fmla="*/ 0 w 1518129"/>
                <a:gd name="connsiteY19" fmla="*/ 891306 h 1899182"/>
                <a:gd name="connsiteX0" fmla="*/ 0 w 1518129"/>
                <a:gd name="connsiteY0" fmla="*/ 891306 h 1898397"/>
                <a:gd name="connsiteX1" fmla="*/ 227051 w 1518129"/>
                <a:gd name="connsiteY1" fmla="*/ 1320850 h 1898397"/>
                <a:gd name="connsiteX2" fmla="*/ 462841 w 1518129"/>
                <a:gd name="connsiteY2" fmla="*/ 1655174 h 1898397"/>
                <a:gd name="connsiteX3" fmla="*/ 670217 w 1518129"/>
                <a:gd name="connsiteY3" fmla="*/ 1896868 h 1898397"/>
                <a:gd name="connsiteX4" fmla="*/ 1366786 w 1518129"/>
                <a:gd name="connsiteY4" fmla="*/ 1893394 h 1898397"/>
                <a:gd name="connsiteX5" fmla="*/ 1516859 w 1518129"/>
                <a:gd name="connsiteY5" fmla="*/ 1069958 h 1898397"/>
                <a:gd name="connsiteX6" fmla="*/ 1464891 w 1518129"/>
                <a:gd name="connsiteY6" fmla="*/ 644162 h 1898397"/>
                <a:gd name="connsiteX7" fmla="*/ 1272486 w 1518129"/>
                <a:gd name="connsiteY7" fmla="*/ 612493 h 1898397"/>
                <a:gd name="connsiteX8" fmla="*/ 1264720 w 1518129"/>
                <a:gd name="connsiteY8" fmla="*/ 911472 h 1898397"/>
                <a:gd name="connsiteX9" fmla="*/ 1252622 w 1518129"/>
                <a:gd name="connsiteY9" fmla="*/ 600743 h 1898397"/>
                <a:gd name="connsiteX10" fmla="*/ 1022817 w 1518129"/>
                <a:gd name="connsiteY10" fmla="*/ 558366 h 1898397"/>
                <a:gd name="connsiteX11" fmla="*/ 1053082 w 1518129"/>
                <a:gd name="connsiteY11" fmla="*/ 887580 h 1898397"/>
                <a:gd name="connsiteX12" fmla="*/ 1001757 w 1518129"/>
                <a:gd name="connsiteY12" fmla="*/ 557324 h 1898397"/>
                <a:gd name="connsiteX13" fmla="*/ 806783 w 1518129"/>
                <a:gd name="connsiteY13" fmla="*/ 513030 h 1898397"/>
                <a:gd name="connsiteX14" fmla="*/ 810613 w 1518129"/>
                <a:gd name="connsiteY14" fmla="*/ 901237 h 1898397"/>
                <a:gd name="connsiteX15" fmla="*/ 778941 w 1518129"/>
                <a:gd name="connsiteY15" fmla="*/ 121917 h 1898397"/>
                <a:gd name="connsiteX16" fmla="*/ 582042 w 1518129"/>
                <a:gd name="connsiteY16" fmla="*/ 161731 h 1898397"/>
                <a:gd name="connsiteX17" fmla="*/ 554580 w 1518129"/>
                <a:gd name="connsiteY17" fmla="*/ 1197645 h 1898397"/>
                <a:gd name="connsiteX18" fmla="*/ 419736 w 1518129"/>
                <a:gd name="connsiteY18" fmla="*/ 1153389 h 1898397"/>
                <a:gd name="connsiteX19" fmla="*/ 0 w 1518129"/>
                <a:gd name="connsiteY19" fmla="*/ 891306 h 1898397"/>
                <a:gd name="connsiteX0" fmla="*/ 0 w 1518129"/>
                <a:gd name="connsiteY0" fmla="*/ 891306 h 2083506"/>
                <a:gd name="connsiteX1" fmla="*/ 227051 w 1518129"/>
                <a:gd name="connsiteY1" fmla="*/ 1320850 h 2083506"/>
                <a:gd name="connsiteX2" fmla="*/ 462841 w 1518129"/>
                <a:gd name="connsiteY2" fmla="*/ 1655174 h 2083506"/>
                <a:gd name="connsiteX3" fmla="*/ 685760 w 1518129"/>
                <a:gd name="connsiteY3" fmla="*/ 2083377 h 2083506"/>
                <a:gd name="connsiteX4" fmla="*/ 1366786 w 1518129"/>
                <a:gd name="connsiteY4" fmla="*/ 1893394 h 2083506"/>
                <a:gd name="connsiteX5" fmla="*/ 1516859 w 1518129"/>
                <a:gd name="connsiteY5" fmla="*/ 1069958 h 2083506"/>
                <a:gd name="connsiteX6" fmla="*/ 1464891 w 1518129"/>
                <a:gd name="connsiteY6" fmla="*/ 644162 h 2083506"/>
                <a:gd name="connsiteX7" fmla="*/ 1272486 w 1518129"/>
                <a:gd name="connsiteY7" fmla="*/ 612493 h 2083506"/>
                <a:gd name="connsiteX8" fmla="*/ 1264720 w 1518129"/>
                <a:gd name="connsiteY8" fmla="*/ 911472 h 2083506"/>
                <a:gd name="connsiteX9" fmla="*/ 1252622 w 1518129"/>
                <a:gd name="connsiteY9" fmla="*/ 600743 h 2083506"/>
                <a:gd name="connsiteX10" fmla="*/ 1022817 w 1518129"/>
                <a:gd name="connsiteY10" fmla="*/ 558366 h 2083506"/>
                <a:gd name="connsiteX11" fmla="*/ 1053082 w 1518129"/>
                <a:gd name="connsiteY11" fmla="*/ 887580 h 2083506"/>
                <a:gd name="connsiteX12" fmla="*/ 1001757 w 1518129"/>
                <a:gd name="connsiteY12" fmla="*/ 557324 h 2083506"/>
                <a:gd name="connsiteX13" fmla="*/ 806783 w 1518129"/>
                <a:gd name="connsiteY13" fmla="*/ 513030 h 2083506"/>
                <a:gd name="connsiteX14" fmla="*/ 810613 w 1518129"/>
                <a:gd name="connsiteY14" fmla="*/ 901237 h 2083506"/>
                <a:gd name="connsiteX15" fmla="*/ 778941 w 1518129"/>
                <a:gd name="connsiteY15" fmla="*/ 121917 h 2083506"/>
                <a:gd name="connsiteX16" fmla="*/ 582042 w 1518129"/>
                <a:gd name="connsiteY16" fmla="*/ 161731 h 2083506"/>
                <a:gd name="connsiteX17" fmla="*/ 554580 w 1518129"/>
                <a:gd name="connsiteY17" fmla="*/ 1197645 h 2083506"/>
                <a:gd name="connsiteX18" fmla="*/ 419736 w 1518129"/>
                <a:gd name="connsiteY18" fmla="*/ 1153389 h 2083506"/>
                <a:gd name="connsiteX19" fmla="*/ 0 w 1518129"/>
                <a:gd name="connsiteY19" fmla="*/ 891306 h 2083506"/>
                <a:gd name="connsiteX0" fmla="*/ 0 w 1518129"/>
                <a:gd name="connsiteY0" fmla="*/ 891306 h 2087673"/>
                <a:gd name="connsiteX1" fmla="*/ 227051 w 1518129"/>
                <a:gd name="connsiteY1" fmla="*/ 1320850 h 2087673"/>
                <a:gd name="connsiteX2" fmla="*/ 462841 w 1518129"/>
                <a:gd name="connsiteY2" fmla="*/ 1655174 h 2087673"/>
                <a:gd name="connsiteX3" fmla="*/ 685760 w 1518129"/>
                <a:gd name="connsiteY3" fmla="*/ 2083377 h 2087673"/>
                <a:gd name="connsiteX4" fmla="*/ 1304616 w 1518129"/>
                <a:gd name="connsiteY4" fmla="*/ 2087673 h 2087673"/>
                <a:gd name="connsiteX5" fmla="*/ 1516859 w 1518129"/>
                <a:gd name="connsiteY5" fmla="*/ 1069958 h 2087673"/>
                <a:gd name="connsiteX6" fmla="*/ 1464891 w 1518129"/>
                <a:gd name="connsiteY6" fmla="*/ 644162 h 2087673"/>
                <a:gd name="connsiteX7" fmla="*/ 1272486 w 1518129"/>
                <a:gd name="connsiteY7" fmla="*/ 612493 h 2087673"/>
                <a:gd name="connsiteX8" fmla="*/ 1264720 w 1518129"/>
                <a:gd name="connsiteY8" fmla="*/ 911472 h 2087673"/>
                <a:gd name="connsiteX9" fmla="*/ 1252622 w 1518129"/>
                <a:gd name="connsiteY9" fmla="*/ 600743 h 2087673"/>
                <a:gd name="connsiteX10" fmla="*/ 1022817 w 1518129"/>
                <a:gd name="connsiteY10" fmla="*/ 558366 h 2087673"/>
                <a:gd name="connsiteX11" fmla="*/ 1053082 w 1518129"/>
                <a:gd name="connsiteY11" fmla="*/ 887580 h 2087673"/>
                <a:gd name="connsiteX12" fmla="*/ 1001757 w 1518129"/>
                <a:gd name="connsiteY12" fmla="*/ 557324 h 2087673"/>
                <a:gd name="connsiteX13" fmla="*/ 806783 w 1518129"/>
                <a:gd name="connsiteY13" fmla="*/ 513030 h 2087673"/>
                <a:gd name="connsiteX14" fmla="*/ 810613 w 1518129"/>
                <a:gd name="connsiteY14" fmla="*/ 901237 h 2087673"/>
                <a:gd name="connsiteX15" fmla="*/ 778941 w 1518129"/>
                <a:gd name="connsiteY15" fmla="*/ 121917 h 2087673"/>
                <a:gd name="connsiteX16" fmla="*/ 582042 w 1518129"/>
                <a:gd name="connsiteY16" fmla="*/ 161731 h 2087673"/>
                <a:gd name="connsiteX17" fmla="*/ 554580 w 1518129"/>
                <a:gd name="connsiteY17" fmla="*/ 1197645 h 2087673"/>
                <a:gd name="connsiteX18" fmla="*/ 419736 w 1518129"/>
                <a:gd name="connsiteY18" fmla="*/ 1153389 h 2087673"/>
                <a:gd name="connsiteX19" fmla="*/ 0 w 1518129"/>
                <a:gd name="connsiteY19" fmla="*/ 891306 h 208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18129" h="2087673">
                  <a:moveTo>
                    <a:pt x="0" y="891306"/>
                  </a:moveTo>
                  <a:cubicBezTo>
                    <a:pt x="124742" y="1042097"/>
                    <a:pt x="180313" y="1188925"/>
                    <a:pt x="227051" y="1320850"/>
                  </a:cubicBezTo>
                  <a:cubicBezTo>
                    <a:pt x="283134" y="1440332"/>
                    <a:pt x="360533" y="1506746"/>
                    <a:pt x="462841" y="1655174"/>
                  </a:cubicBezTo>
                  <a:cubicBezTo>
                    <a:pt x="565096" y="1757587"/>
                    <a:pt x="645749" y="2041189"/>
                    <a:pt x="685760" y="2083377"/>
                  </a:cubicBezTo>
                  <a:cubicBezTo>
                    <a:pt x="889200" y="2089319"/>
                    <a:pt x="1008846" y="2083505"/>
                    <a:pt x="1304616" y="2087673"/>
                  </a:cubicBezTo>
                  <a:cubicBezTo>
                    <a:pt x="1468370" y="1792044"/>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rgbClr val="FCC698"/>
            </a:solidFill>
            <a:ln w="33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a:solidFill>
                  <a:schemeClr val="tx1"/>
                </a:solidFill>
              </a:endParaRPr>
            </a:p>
          </p:txBody>
        </p:sp>
      </p:grpSp>
      <p:grpSp>
        <p:nvGrpSpPr>
          <p:cNvPr id="63" name="Group 62">
            <a:extLst>
              <a:ext uri="{FF2B5EF4-FFF2-40B4-BE49-F238E27FC236}">
                <a16:creationId xmlns:a16="http://schemas.microsoft.com/office/drawing/2014/main" id="{199CA423-8831-4FA8-9534-323FED892CF5}"/>
              </a:ext>
            </a:extLst>
          </p:cNvPr>
          <p:cNvGrpSpPr/>
          <p:nvPr/>
        </p:nvGrpSpPr>
        <p:grpSpPr>
          <a:xfrm>
            <a:off x="5974146" y="2082610"/>
            <a:ext cx="1207481" cy="2254879"/>
            <a:chOff x="5358511" y="2127877"/>
            <a:chExt cx="1207481" cy="2254879"/>
          </a:xfrm>
        </p:grpSpPr>
        <p:grpSp>
          <p:nvGrpSpPr>
            <p:cNvPr id="46" name="Group 45">
              <a:extLst>
                <a:ext uri="{FF2B5EF4-FFF2-40B4-BE49-F238E27FC236}">
                  <a16:creationId xmlns:a16="http://schemas.microsoft.com/office/drawing/2014/main" id="{4E8FA264-6FE1-4981-8C83-7C46A75717C9}"/>
                </a:ext>
              </a:extLst>
            </p:cNvPr>
            <p:cNvGrpSpPr/>
            <p:nvPr/>
          </p:nvGrpSpPr>
          <p:grpSpPr>
            <a:xfrm>
              <a:off x="5671878" y="2127877"/>
              <a:ext cx="894114" cy="1668796"/>
              <a:chOff x="3501573" y="3178068"/>
              <a:chExt cx="1340594" cy="2737840"/>
            </a:xfrm>
          </p:grpSpPr>
          <p:sp>
            <p:nvSpPr>
              <p:cNvPr id="47" name="Freeform: Shape 46">
                <a:extLst>
                  <a:ext uri="{FF2B5EF4-FFF2-40B4-BE49-F238E27FC236}">
                    <a16:creationId xmlns:a16="http://schemas.microsoft.com/office/drawing/2014/main" id="{A086604F-3B5B-413A-94E7-C7DFECD1F602}"/>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F26AAF-F102-4076-A0D2-C6C265A992A2}"/>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946B4DB-1352-4D89-B7E9-490C512727C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ED3C73D-8349-452C-9449-023500E50637}"/>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67B4BDE-AA2B-48B8-A91C-C7CE010FA868}"/>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1D59B6A-9302-4B65-A26D-8F6732E7B887}"/>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53" name="Group 52">
                <a:extLst>
                  <a:ext uri="{FF2B5EF4-FFF2-40B4-BE49-F238E27FC236}">
                    <a16:creationId xmlns:a16="http://schemas.microsoft.com/office/drawing/2014/main" id="{CA64F929-DE66-4865-977B-16B5D23753F5}"/>
                  </a:ext>
                </a:extLst>
              </p:cNvPr>
              <p:cNvGrpSpPr/>
              <p:nvPr/>
            </p:nvGrpSpPr>
            <p:grpSpPr>
              <a:xfrm>
                <a:off x="4092761" y="5635852"/>
                <a:ext cx="164520" cy="173080"/>
                <a:chOff x="6772303" y="6038214"/>
                <a:chExt cx="140650" cy="147968"/>
              </a:xfrm>
            </p:grpSpPr>
            <p:sp>
              <p:nvSpPr>
                <p:cNvPr id="57" name="Oval 56">
                  <a:extLst>
                    <a:ext uri="{FF2B5EF4-FFF2-40B4-BE49-F238E27FC236}">
                      <a16:creationId xmlns:a16="http://schemas.microsoft.com/office/drawing/2014/main" id="{4801F9FF-23EE-41A0-A0E9-12A461EC1165}"/>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FAEFD6A-A8B8-4038-AF89-49E905DD243E}"/>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Freeform: Shape 53">
                <a:extLst>
                  <a:ext uri="{FF2B5EF4-FFF2-40B4-BE49-F238E27FC236}">
                    <a16:creationId xmlns:a16="http://schemas.microsoft.com/office/drawing/2014/main" id="{EBC3888E-01D7-4EE4-BA11-AB37FD49318D}"/>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55" name="Rectangle: Rounded Corners 54">
                <a:extLst>
                  <a:ext uri="{FF2B5EF4-FFF2-40B4-BE49-F238E27FC236}">
                    <a16:creationId xmlns:a16="http://schemas.microsoft.com/office/drawing/2014/main" id="{B0323A6A-7C95-4494-B940-1498254AEEF5}"/>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A694850-5289-4A40-A07F-BD188CB6EAF7}"/>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Freeform 62">
              <a:extLst>
                <a:ext uri="{FF2B5EF4-FFF2-40B4-BE49-F238E27FC236}">
                  <a16:creationId xmlns:a16="http://schemas.microsoft.com/office/drawing/2014/main" id="{842610EA-1E58-4144-B351-9DFAD59DD472}"/>
                </a:ext>
              </a:extLst>
            </p:cNvPr>
            <p:cNvSpPr/>
            <p:nvPr/>
          </p:nvSpPr>
          <p:spPr>
            <a:xfrm rot="1176569" flipH="1">
              <a:off x="5358511" y="3050258"/>
              <a:ext cx="968974" cy="1332498"/>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957545 h 2295953"/>
                <a:gd name="connsiteX1" fmla="*/ 140932 w 1421182"/>
                <a:gd name="connsiteY1" fmla="*/ 1353319 h 2295953"/>
                <a:gd name="connsiteX2" fmla="*/ 309182 w 1421182"/>
                <a:gd name="connsiteY2" fmla="*/ 1711764 h 2295953"/>
                <a:gd name="connsiteX3" fmla="*/ 693290 w 1421182"/>
                <a:gd name="connsiteY3" fmla="*/ 2019121 h 2295953"/>
                <a:gd name="connsiteX4" fmla="*/ 722524 w 1421182"/>
                <a:gd name="connsiteY4" fmla="*/ 2295953 h 2295953"/>
                <a:gd name="connsiteX5" fmla="*/ 1311364 w 1421182"/>
                <a:gd name="connsiteY5" fmla="*/ 2026318 h 2295953"/>
                <a:gd name="connsiteX6" fmla="*/ 1421092 w 1421182"/>
                <a:gd name="connsiteY6" fmla="*/ 1126548 h 2295953"/>
                <a:gd name="connsiteX7" fmla="*/ 1152597 w 1421182"/>
                <a:gd name="connsiteY7" fmla="*/ 669082 h 2295953"/>
                <a:gd name="connsiteX8" fmla="*/ 1168953 w 1421182"/>
                <a:gd name="connsiteY8" fmla="*/ 968062 h 2295953"/>
                <a:gd name="connsiteX9" fmla="*/ 927050 w 1421182"/>
                <a:gd name="connsiteY9" fmla="*/ 614956 h 2295953"/>
                <a:gd name="connsiteX10" fmla="*/ 957315 w 1421182"/>
                <a:gd name="connsiteY10" fmla="*/ 944170 h 2295953"/>
                <a:gd name="connsiteX11" fmla="*/ 711016 w 1421182"/>
                <a:gd name="connsiteY11" fmla="*/ 569620 h 2295953"/>
                <a:gd name="connsiteX12" fmla="*/ 729319 w 1421182"/>
                <a:gd name="connsiteY12" fmla="*/ 957827 h 2295953"/>
                <a:gd name="connsiteX13" fmla="*/ 543268 w 1421182"/>
                <a:gd name="connsiteY13" fmla="*/ 8 h 2295953"/>
                <a:gd name="connsiteX14" fmla="*/ 473286 w 1421182"/>
                <a:gd name="connsiteY14" fmla="*/ 1312127 h 2295953"/>
                <a:gd name="connsiteX15" fmla="*/ 338442 w 1421182"/>
                <a:gd name="connsiteY15" fmla="*/ 1258222 h 2295953"/>
                <a:gd name="connsiteX16" fmla="*/ 719 w 1421182"/>
                <a:gd name="connsiteY16" fmla="*/ 957545 h 2295953"/>
                <a:gd name="connsiteX0" fmla="*/ 719 w 1421182"/>
                <a:gd name="connsiteY0" fmla="*/ 957545 h 2317397"/>
                <a:gd name="connsiteX1" fmla="*/ 140932 w 1421182"/>
                <a:gd name="connsiteY1" fmla="*/ 1353319 h 2317397"/>
                <a:gd name="connsiteX2" fmla="*/ 309182 w 1421182"/>
                <a:gd name="connsiteY2" fmla="*/ 1711764 h 2317397"/>
                <a:gd name="connsiteX3" fmla="*/ 693290 w 1421182"/>
                <a:gd name="connsiteY3" fmla="*/ 2019121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7397"/>
                <a:gd name="connsiteX1" fmla="*/ 140932 w 1421182"/>
                <a:gd name="connsiteY1" fmla="*/ 1353319 h 2317397"/>
                <a:gd name="connsiteX2" fmla="*/ 309182 w 1421182"/>
                <a:gd name="connsiteY2" fmla="*/ 1711764 h 2317397"/>
                <a:gd name="connsiteX3" fmla="*/ 626141 w 1421182"/>
                <a:gd name="connsiteY3" fmla="*/ 1985150 h 2317397"/>
                <a:gd name="connsiteX4" fmla="*/ 722524 w 1421182"/>
                <a:gd name="connsiteY4" fmla="*/ 2295953 h 2317397"/>
                <a:gd name="connsiteX5" fmla="*/ 1170733 w 1421182"/>
                <a:gd name="connsiteY5" fmla="*/ 2300858 h 2317397"/>
                <a:gd name="connsiteX6" fmla="*/ 1311364 w 1421182"/>
                <a:gd name="connsiteY6" fmla="*/ 2026318 h 2317397"/>
                <a:gd name="connsiteX7" fmla="*/ 1421092 w 1421182"/>
                <a:gd name="connsiteY7" fmla="*/ 1126548 h 2317397"/>
                <a:gd name="connsiteX8" fmla="*/ 1152597 w 1421182"/>
                <a:gd name="connsiteY8" fmla="*/ 669082 h 2317397"/>
                <a:gd name="connsiteX9" fmla="*/ 1168953 w 1421182"/>
                <a:gd name="connsiteY9" fmla="*/ 968062 h 2317397"/>
                <a:gd name="connsiteX10" fmla="*/ 927050 w 1421182"/>
                <a:gd name="connsiteY10" fmla="*/ 614956 h 2317397"/>
                <a:gd name="connsiteX11" fmla="*/ 957315 w 1421182"/>
                <a:gd name="connsiteY11" fmla="*/ 944170 h 2317397"/>
                <a:gd name="connsiteX12" fmla="*/ 711016 w 1421182"/>
                <a:gd name="connsiteY12" fmla="*/ 569620 h 2317397"/>
                <a:gd name="connsiteX13" fmla="*/ 729319 w 1421182"/>
                <a:gd name="connsiteY13" fmla="*/ 957827 h 2317397"/>
                <a:gd name="connsiteX14" fmla="*/ 543268 w 1421182"/>
                <a:gd name="connsiteY14" fmla="*/ 8 h 2317397"/>
                <a:gd name="connsiteX15" fmla="*/ 473286 w 1421182"/>
                <a:gd name="connsiteY15" fmla="*/ 1312127 h 2317397"/>
                <a:gd name="connsiteX16" fmla="*/ 338442 w 1421182"/>
                <a:gd name="connsiteY16" fmla="*/ 1258222 h 2317397"/>
                <a:gd name="connsiteX17" fmla="*/ 719 w 1421182"/>
                <a:gd name="connsiteY17" fmla="*/ 957545 h 2317397"/>
                <a:gd name="connsiteX0" fmla="*/ 719 w 1421182"/>
                <a:gd name="connsiteY0" fmla="*/ 957545 h 2314785"/>
                <a:gd name="connsiteX1" fmla="*/ 140932 w 1421182"/>
                <a:gd name="connsiteY1" fmla="*/ 1353319 h 2314785"/>
                <a:gd name="connsiteX2" fmla="*/ 309182 w 1421182"/>
                <a:gd name="connsiteY2" fmla="*/ 1711764 h 2314785"/>
                <a:gd name="connsiteX3" fmla="*/ 626141 w 1421182"/>
                <a:gd name="connsiteY3" fmla="*/ 1985150 h 2314785"/>
                <a:gd name="connsiteX4" fmla="*/ 658780 w 1421182"/>
                <a:gd name="connsiteY4" fmla="*/ 2266927 h 2314785"/>
                <a:gd name="connsiteX5" fmla="*/ 1170733 w 1421182"/>
                <a:gd name="connsiteY5" fmla="*/ 2300858 h 2314785"/>
                <a:gd name="connsiteX6" fmla="*/ 1311364 w 1421182"/>
                <a:gd name="connsiteY6" fmla="*/ 2026318 h 2314785"/>
                <a:gd name="connsiteX7" fmla="*/ 1421092 w 1421182"/>
                <a:gd name="connsiteY7" fmla="*/ 1126548 h 2314785"/>
                <a:gd name="connsiteX8" fmla="*/ 1152597 w 1421182"/>
                <a:gd name="connsiteY8" fmla="*/ 669082 h 2314785"/>
                <a:gd name="connsiteX9" fmla="*/ 1168953 w 1421182"/>
                <a:gd name="connsiteY9" fmla="*/ 968062 h 2314785"/>
                <a:gd name="connsiteX10" fmla="*/ 927050 w 1421182"/>
                <a:gd name="connsiteY10" fmla="*/ 614956 h 2314785"/>
                <a:gd name="connsiteX11" fmla="*/ 957315 w 1421182"/>
                <a:gd name="connsiteY11" fmla="*/ 944170 h 2314785"/>
                <a:gd name="connsiteX12" fmla="*/ 711016 w 1421182"/>
                <a:gd name="connsiteY12" fmla="*/ 569620 h 2314785"/>
                <a:gd name="connsiteX13" fmla="*/ 729319 w 1421182"/>
                <a:gd name="connsiteY13" fmla="*/ 957827 h 2314785"/>
                <a:gd name="connsiteX14" fmla="*/ 543268 w 1421182"/>
                <a:gd name="connsiteY14" fmla="*/ 8 h 2314785"/>
                <a:gd name="connsiteX15" fmla="*/ 473286 w 1421182"/>
                <a:gd name="connsiteY15" fmla="*/ 1312127 h 2314785"/>
                <a:gd name="connsiteX16" fmla="*/ 338442 w 1421182"/>
                <a:gd name="connsiteY16" fmla="*/ 1258222 h 2314785"/>
                <a:gd name="connsiteX17" fmla="*/ 719 w 1421182"/>
                <a:gd name="connsiteY17" fmla="*/ 957545 h 2314785"/>
                <a:gd name="connsiteX0" fmla="*/ 719 w 1421182"/>
                <a:gd name="connsiteY0" fmla="*/ 957545 h 2323891"/>
                <a:gd name="connsiteX1" fmla="*/ 140932 w 1421182"/>
                <a:gd name="connsiteY1" fmla="*/ 1353319 h 2323891"/>
                <a:gd name="connsiteX2" fmla="*/ 309182 w 1421182"/>
                <a:gd name="connsiteY2" fmla="*/ 1711764 h 2323891"/>
                <a:gd name="connsiteX3" fmla="*/ 626141 w 1421182"/>
                <a:gd name="connsiteY3" fmla="*/ 1985150 h 2323891"/>
                <a:gd name="connsiteX4" fmla="*/ 658780 w 1421182"/>
                <a:gd name="connsiteY4" fmla="*/ 2266927 h 2323891"/>
                <a:gd name="connsiteX5" fmla="*/ 1170733 w 1421182"/>
                <a:gd name="connsiteY5" fmla="*/ 2300858 h 2323891"/>
                <a:gd name="connsiteX6" fmla="*/ 1311364 w 1421182"/>
                <a:gd name="connsiteY6" fmla="*/ 2026318 h 2323891"/>
                <a:gd name="connsiteX7" fmla="*/ 1421092 w 1421182"/>
                <a:gd name="connsiteY7" fmla="*/ 1126548 h 2323891"/>
                <a:gd name="connsiteX8" fmla="*/ 1152597 w 1421182"/>
                <a:gd name="connsiteY8" fmla="*/ 669082 h 2323891"/>
                <a:gd name="connsiteX9" fmla="*/ 1168953 w 1421182"/>
                <a:gd name="connsiteY9" fmla="*/ 968062 h 2323891"/>
                <a:gd name="connsiteX10" fmla="*/ 927050 w 1421182"/>
                <a:gd name="connsiteY10" fmla="*/ 614956 h 2323891"/>
                <a:gd name="connsiteX11" fmla="*/ 957315 w 1421182"/>
                <a:gd name="connsiteY11" fmla="*/ 944170 h 2323891"/>
                <a:gd name="connsiteX12" fmla="*/ 711016 w 1421182"/>
                <a:gd name="connsiteY12" fmla="*/ 569620 h 2323891"/>
                <a:gd name="connsiteX13" fmla="*/ 729319 w 1421182"/>
                <a:gd name="connsiteY13" fmla="*/ 957827 h 2323891"/>
                <a:gd name="connsiteX14" fmla="*/ 543268 w 1421182"/>
                <a:gd name="connsiteY14" fmla="*/ 8 h 2323891"/>
                <a:gd name="connsiteX15" fmla="*/ 473286 w 1421182"/>
                <a:gd name="connsiteY15" fmla="*/ 1312127 h 2323891"/>
                <a:gd name="connsiteX16" fmla="*/ 338442 w 1421182"/>
                <a:gd name="connsiteY16" fmla="*/ 1258222 h 2323891"/>
                <a:gd name="connsiteX17" fmla="*/ 719 w 1421182"/>
                <a:gd name="connsiteY17" fmla="*/ 957545 h 2323891"/>
                <a:gd name="connsiteX0" fmla="*/ 719 w 1421182"/>
                <a:gd name="connsiteY0" fmla="*/ 957545 h 2358736"/>
                <a:gd name="connsiteX1" fmla="*/ 140932 w 1421182"/>
                <a:gd name="connsiteY1" fmla="*/ 1353319 h 2358736"/>
                <a:gd name="connsiteX2" fmla="*/ 309182 w 1421182"/>
                <a:gd name="connsiteY2" fmla="*/ 1711764 h 2358736"/>
                <a:gd name="connsiteX3" fmla="*/ 626141 w 1421182"/>
                <a:gd name="connsiteY3" fmla="*/ 1985150 h 2358736"/>
                <a:gd name="connsiteX4" fmla="*/ 658780 w 1421182"/>
                <a:gd name="connsiteY4" fmla="*/ 2266927 h 2358736"/>
                <a:gd name="connsiteX5" fmla="*/ 1227989 w 1421182"/>
                <a:gd name="connsiteY5" fmla="*/ 2341644 h 2358736"/>
                <a:gd name="connsiteX6" fmla="*/ 1311364 w 1421182"/>
                <a:gd name="connsiteY6" fmla="*/ 2026318 h 2358736"/>
                <a:gd name="connsiteX7" fmla="*/ 1421092 w 1421182"/>
                <a:gd name="connsiteY7" fmla="*/ 1126548 h 2358736"/>
                <a:gd name="connsiteX8" fmla="*/ 1152597 w 1421182"/>
                <a:gd name="connsiteY8" fmla="*/ 669082 h 2358736"/>
                <a:gd name="connsiteX9" fmla="*/ 1168953 w 1421182"/>
                <a:gd name="connsiteY9" fmla="*/ 968062 h 2358736"/>
                <a:gd name="connsiteX10" fmla="*/ 927050 w 1421182"/>
                <a:gd name="connsiteY10" fmla="*/ 614956 h 2358736"/>
                <a:gd name="connsiteX11" fmla="*/ 957315 w 1421182"/>
                <a:gd name="connsiteY11" fmla="*/ 944170 h 2358736"/>
                <a:gd name="connsiteX12" fmla="*/ 711016 w 1421182"/>
                <a:gd name="connsiteY12" fmla="*/ 569620 h 2358736"/>
                <a:gd name="connsiteX13" fmla="*/ 729319 w 1421182"/>
                <a:gd name="connsiteY13" fmla="*/ 957827 h 2358736"/>
                <a:gd name="connsiteX14" fmla="*/ 543268 w 1421182"/>
                <a:gd name="connsiteY14" fmla="*/ 8 h 2358736"/>
                <a:gd name="connsiteX15" fmla="*/ 473286 w 1421182"/>
                <a:gd name="connsiteY15" fmla="*/ 1312127 h 2358736"/>
                <a:gd name="connsiteX16" fmla="*/ 338442 w 1421182"/>
                <a:gd name="connsiteY16" fmla="*/ 1258222 h 2358736"/>
                <a:gd name="connsiteX17" fmla="*/ 719 w 1421182"/>
                <a:gd name="connsiteY17" fmla="*/ 957545 h 2358736"/>
                <a:gd name="connsiteX0" fmla="*/ 719 w 1421182"/>
                <a:gd name="connsiteY0" fmla="*/ 957545 h 2341644"/>
                <a:gd name="connsiteX1" fmla="*/ 140932 w 1421182"/>
                <a:gd name="connsiteY1" fmla="*/ 1353319 h 2341644"/>
                <a:gd name="connsiteX2" fmla="*/ 309182 w 1421182"/>
                <a:gd name="connsiteY2" fmla="*/ 1711764 h 2341644"/>
                <a:gd name="connsiteX3" fmla="*/ 626141 w 1421182"/>
                <a:gd name="connsiteY3" fmla="*/ 1985150 h 2341644"/>
                <a:gd name="connsiteX4" fmla="*/ 658780 w 1421182"/>
                <a:gd name="connsiteY4" fmla="*/ 2266927 h 2341644"/>
                <a:gd name="connsiteX5" fmla="*/ 1227989 w 1421182"/>
                <a:gd name="connsiteY5" fmla="*/ 2341644 h 2341644"/>
                <a:gd name="connsiteX6" fmla="*/ 1311364 w 1421182"/>
                <a:gd name="connsiteY6" fmla="*/ 2026318 h 2341644"/>
                <a:gd name="connsiteX7" fmla="*/ 1421092 w 1421182"/>
                <a:gd name="connsiteY7" fmla="*/ 1126548 h 2341644"/>
                <a:gd name="connsiteX8" fmla="*/ 1152597 w 1421182"/>
                <a:gd name="connsiteY8" fmla="*/ 669082 h 2341644"/>
                <a:gd name="connsiteX9" fmla="*/ 1168953 w 1421182"/>
                <a:gd name="connsiteY9" fmla="*/ 968062 h 2341644"/>
                <a:gd name="connsiteX10" fmla="*/ 927050 w 1421182"/>
                <a:gd name="connsiteY10" fmla="*/ 614956 h 2341644"/>
                <a:gd name="connsiteX11" fmla="*/ 957315 w 1421182"/>
                <a:gd name="connsiteY11" fmla="*/ 944170 h 2341644"/>
                <a:gd name="connsiteX12" fmla="*/ 711016 w 1421182"/>
                <a:gd name="connsiteY12" fmla="*/ 569620 h 2341644"/>
                <a:gd name="connsiteX13" fmla="*/ 729319 w 1421182"/>
                <a:gd name="connsiteY13" fmla="*/ 957827 h 2341644"/>
                <a:gd name="connsiteX14" fmla="*/ 543268 w 1421182"/>
                <a:gd name="connsiteY14" fmla="*/ 8 h 2341644"/>
                <a:gd name="connsiteX15" fmla="*/ 473286 w 1421182"/>
                <a:gd name="connsiteY15" fmla="*/ 1312127 h 2341644"/>
                <a:gd name="connsiteX16" fmla="*/ 338442 w 1421182"/>
                <a:gd name="connsiteY16" fmla="*/ 1258222 h 2341644"/>
                <a:gd name="connsiteX17" fmla="*/ 719 w 1421182"/>
                <a:gd name="connsiteY17" fmla="*/ 957545 h 2341644"/>
                <a:gd name="connsiteX0" fmla="*/ 719 w 1421092"/>
                <a:gd name="connsiteY0" fmla="*/ 957545 h 2341644"/>
                <a:gd name="connsiteX1" fmla="*/ 140932 w 1421092"/>
                <a:gd name="connsiteY1" fmla="*/ 1353319 h 2341644"/>
                <a:gd name="connsiteX2" fmla="*/ 309182 w 1421092"/>
                <a:gd name="connsiteY2" fmla="*/ 1711764 h 2341644"/>
                <a:gd name="connsiteX3" fmla="*/ 626141 w 1421092"/>
                <a:gd name="connsiteY3" fmla="*/ 1985150 h 2341644"/>
                <a:gd name="connsiteX4" fmla="*/ 658780 w 1421092"/>
                <a:gd name="connsiteY4" fmla="*/ 2266927 h 2341644"/>
                <a:gd name="connsiteX5" fmla="*/ 1227989 w 1421092"/>
                <a:gd name="connsiteY5" fmla="*/ 2341644 h 2341644"/>
                <a:gd name="connsiteX6" fmla="*/ 1262460 w 1421092"/>
                <a:gd name="connsiteY6" fmla="*/ 1987074 h 2341644"/>
                <a:gd name="connsiteX7" fmla="*/ 1421092 w 1421092"/>
                <a:gd name="connsiteY7" fmla="*/ 1126548 h 2341644"/>
                <a:gd name="connsiteX8" fmla="*/ 1152597 w 1421092"/>
                <a:gd name="connsiteY8" fmla="*/ 669082 h 2341644"/>
                <a:gd name="connsiteX9" fmla="*/ 1168953 w 1421092"/>
                <a:gd name="connsiteY9" fmla="*/ 968062 h 2341644"/>
                <a:gd name="connsiteX10" fmla="*/ 927050 w 1421092"/>
                <a:gd name="connsiteY10" fmla="*/ 614956 h 2341644"/>
                <a:gd name="connsiteX11" fmla="*/ 957315 w 1421092"/>
                <a:gd name="connsiteY11" fmla="*/ 944170 h 2341644"/>
                <a:gd name="connsiteX12" fmla="*/ 711016 w 1421092"/>
                <a:gd name="connsiteY12" fmla="*/ 569620 h 2341644"/>
                <a:gd name="connsiteX13" fmla="*/ 729319 w 1421092"/>
                <a:gd name="connsiteY13" fmla="*/ 957827 h 2341644"/>
                <a:gd name="connsiteX14" fmla="*/ 543268 w 1421092"/>
                <a:gd name="connsiteY14" fmla="*/ 8 h 2341644"/>
                <a:gd name="connsiteX15" fmla="*/ 473286 w 1421092"/>
                <a:gd name="connsiteY15" fmla="*/ 1312127 h 2341644"/>
                <a:gd name="connsiteX16" fmla="*/ 338442 w 1421092"/>
                <a:gd name="connsiteY16" fmla="*/ 1258222 h 2341644"/>
                <a:gd name="connsiteX17" fmla="*/ 719 w 1421092"/>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58780 w 1421109"/>
                <a:gd name="connsiteY4" fmla="*/ 2266927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626141 w 1421109"/>
                <a:gd name="connsiteY3" fmla="*/ 1985150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22941 w 1421109"/>
                <a:gd name="connsiteY4" fmla="*/ 2320778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557331 w 1421109"/>
                <a:gd name="connsiteY4" fmla="*/ 2278453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41644"/>
                <a:gd name="connsiteX1" fmla="*/ 140932 w 1421109"/>
                <a:gd name="connsiteY1" fmla="*/ 1353319 h 2341644"/>
                <a:gd name="connsiteX2" fmla="*/ 309182 w 1421109"/>
                <a:gd name="connsiteY2" fmla="*/ 1711764 h 2341644"/>
                <a:gd name="connsiteX3" fmla="*/ 548773 w 1421109"/>
                <a:gd name="connsiteY3" fmla="*/ 1936338 h 2341644"/>
                <a:gd name="connsiteX4" fmla="*/ 601148 w 1421109"/>
                <a:gd name="connsiteY4" fmla="*/ 2297232 h 2341644"/>
                <a:gd name="connsiteX5" fmla="*/ 1227989 w 1421109"/>
                <a:gd name="connsiteY5" fmla="*/ 2341644 h 2341644"/>
                <a:gd name="connsiteX6" fmla="*/ 1262460 w 1421109"/>
                <a:gd name="connsiteY6" fmla="*/ 1987074 h 2341644"/>
                <a:gd name="connsiteX7" fmla="*/ 1421092 w 1421109"/>
                <a:gd name="connsiteY7" fmla="*/ 1126548 h 2341644"/>
                <a:gd name="connsiteX8" fmla="*/ 1152597 w 1421109"/>
                <a:gd name="connsiteY8" fmla="*/ 669082 h 2341644"/>
                <a:gd name="connsiteX9" fmla="*/ 1168953 w 1421109"/>
                <a:gd name="connsiteY9" fmla="*/ 968062 h 2341644"/>
                <a:gd name="connsiteX10" fmla="*/ 927050 w 1421109"/>
                <a:gd name="connsiteY10" fmla="*/ 614956 h 2341644"/>
                <a:gd name="connsiteX11" fmla="*/ 957315 w 1421109"/>
                <a:gd name="connsiteY11" fmla="*/ 944170 h 2341644"/>
                <a:gd name="connsiteX12" fmla="*/ 711016 w 1421109"/>
                <a:gd name="connsiteY12" fmla="*/ 569620 h 2341644"/>
                <a:gd name="connsiteX13" fmla="*/ 729319 w 1421109"/>
                <a:gd name="connsiteY13" fmla="*/ 957827 h 2341644"/>
                <a:gd name="connsiteX14" fmla="*/ 543268 w 1421109"/>
                <a:gd name="connsiteY14" fmla="*/ 8 h 2341644"/>
                <a:gd name="connsiteX15" fmla="*/ 473286 w 1421109"/>
                <a:gd name="connsiteY15" fmla="*/ 1312127 h 2341644"/>
                <a:gd name="connsiteX16" fmla="*/ 338442 w 1421109"/>
                <a:gd name="connsiteY16" fmla="*/ 1258222 h 2341644"/>
                <a:gd name="connsiteX17" fmla="*/ 719 w 1421109"/>
                <a:gd name="connsiteY17" fmla="*/ 957545 h 2341644"/>
                <a:gd name="connsiteX0" fmla="*/ 719 w 1421109"/>
                <a:gd name="connsiteY0" fmla="*/ 957545 h 2310754"/>
                <a:gd name="connsiteX1" fmla="*/ 140932 w 1421109"/>
                <a:gd name="connsiteY1" fmla="*/ 1353319 h 2310754"/>
                <a:gd name="connsiteX2" fmla="*/ 309182 w 1421109"/>
                <a:gd name="connsiteY2" fmla="*/ 1711764 h 2310754"/>
                <a:gd name="connsiteX3" fmla="*/ 548773 w 1421109"/>
                <a:gd name="connsiteY3" fmla="*/ 1936338 h 2310754"/>
                <a:gd name="connsiteX4" fmla="*/ 601148 w 1421109"/>
                <a:gd name="connsiteY4" fmla="*/ 2297232 h 2310754"/>
                <a:gd name="connsiteX5" fmla="*/ 1253027 w 1421109"/>
                <a:gd name="connsiteY5" fmla="*/ 2310347 h 2310754"/>
                <a:gd name="connsiteX6" fmla="*/ 1262460 w 1421109"/>
                <a:gd name="connsiteY6" fmla="*/ 1987074 h 2310754"/>
                <a:gd name="connsiteX7" fmla="*/ 1421092 w 1421109"/>
                <a:gd name="connsiteY7" fmla="*/ 1126548 h 2310754"/>
                <a:gd name="connsiteX8" fmla="*/ 1152597 w 1421109"/>
                <a:gd name="connsiteY8" fmla="*/ 669082 h 2310754"/>
                <a:gd name="connsiteX9" fmla="*/ 1168953 w 1421109"/>
                <a:gd name="connsiteY9" fmla="*/ 968062 h 2310754"/>
                <a:gd name="connsiteX10" fmla="*/ 927050 w 1421109"/>
                <a:gd name="connsiteY10" fmla="*/ 614956 h 2310754"/>
                <a:gd name="connsiteX11" fmla="*/ 957315 w 1421109"/>
                <a:gd name="connsiteY11" fmla="*/ 944170 h 2310754"/>
                <a:gd name="connsiteX12" fmla="*/ 711016 w 1421109"/>
                <a:gd name="connsiteY12" fmla="*/ 569620 h 2310754"/>
                <a:gd name="connsiteX13" fmla="*/ 729319 w 1421109"/>
                <a:gd name="connsiteY13" fmla="*/ 957827 h 2310754"/>
                <a:gd name="connsiteX14" fmla="*/ 543268 w 1421109"/>
                <a:gd name="connsiteY14" fmla="*/ 8 h 2310754"/>
                <a:gd name="connsiteX15" fmla="*/ 473286 w 1421109"/>
                <a:gd name="connsiteY15" fmla="*/ 1312127 h 2310754"/>
                <a:gd name="connsiteX16" fmla="*/ 338442 w 1421109"/>
                <a:gd name="connsiteY16" fmla="*/ 1258222 h 2310754"/>
                <a:gd name="connsiteX17" fmla="*/ 719 w 1421109"/>
                <a:gd name="connsiteY17" fmla="*/ 957545 h 2310754"/>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601148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755"/>
                <a:gd name="connsiteX1" fmla="*/ 140932 w 1421109"/>
                <a:gd name="connsiteY1" fmla="*/ 1353319 h 2310755"/>
                <a:gd name="connsiteX2" fmla="*/ 309182 w 1421109"/>
                <a:gd name="connsiteY2" fmla="*/ 1711764 h 2310755"/>
                <a:gd name="connsiteX3" fmla="*/ 548773 w 1421109"/>
                <a:gd name="connsiteY3" fmla="*/ 1936338 h 2310755"/>
                <a:gd name="connsiteX4" fmla="*/ 582370 w 1421109"/>
                <a:gd name="connsiteY4" fmla="*/ 2297232 h 2310755"/>
                <a:gd name="connsiteX5" fmla="*/ 1253027 w 1421109"/>
                <a:gd name="connsiteY5" fmla="*/ 2310347 h 2310755"/>
                <a:gd name="connsiteX6" fmla="*/ 1262460 w 1421109"/>
                <a:gd name="connsiteY6" fmla="*/ 1987074 h 2310755"/>
                <a:gd name="connsiteX7" fmla="*/ 1421092 w 1421109"/>
                <a:gd name="connsiteY7" fmla="*/ 1126548 h 2310755"/>
                <a:gd name="connsiteX8" fmla="*/ 1152597 w 1421109"/>
                <a:gd name="connsiteY8" fmla="*/ 669082 h 2310755"/>
                <a:gd name="connsiteX9" fmla="*/ 1168953 w 1421109"/>
                <a:gd name="connsiteY9" fmla="*/ 968062 h 2310755"/>
                <a:gd name="connsiteX10" fmla="*/ 927050 w 1421109"/>
                <a:gd name="connsiteY10" fmla="*/ 614956 h 2310755"/>
                <a:gd name="connsiteX11" fmla="*/ 957315 w 1421109"/>
                <a:gd name="connsiteY11" fmla="*/ 944170 h 2310755"/>
                <a:gd name="connsiteX12" fmla="*/ 711016 w 1421109"/>
                <a:gd name="connsiteY12" fmla="*/ 569620 h 2310755"/>
                <a:gd name="connsiteX13" fmla="*/ 729319 w 1421109"/>
                <a:gd name="connsiteY13" fmla="*/ 957827 h 2310755"/>
                <a:gd name="connsiteX14" fmla="*/ 543268 w 1421109"/>
                <a:gd name="connsiteY14" fmla="*/ 8 h 2310755"/>
                <a:gd name="connsiteX15" fmla="*/ 473286 w 1421109"/>
                <a:gd name="connsiteY15" fmla="*/ 1312127 h 2310755"/>
                <a:gd name="connsiteX16" fmla="*/ 338442 w 1421109"/>
                <a:gd name="connsiteY16" fmla="*/ 1258222 h 2310755"/>
                <a:gd name="connsiteX17" fmla="*/ 719 w 1421109"/>
                <a:gd name="connsiteY17" fmla="*/ 957545 h 2310755"/>
                <a:gd name="connsiteX0" fmla="*/ 719 w 1421109"/>
                <a:gd name="connsiteY0" fmla="*/ 957545 h 2310347"/>
                <a:gd name="connsiteX1" fmla="*/ 140932 w 1421109"/>
                <a:gd name="connsiteY1" fmla="*/ 1353319 h 2310347"/>
                <a:gd name="connsiteX2" fmla="*/ 309182 w 1421109"/>
                <a:gd name="connsiteY2" fmla="*/ 1711764 h 2310347"/>
                <a:gd name="connsiteX3" fmla="*/ 548773 w 1421109"/>
                <a:gd name="connsiteY3" fmla="*/ 1936338 h 2310347"/>
                <a:gd name="connsiteX4" fmla="*/ 582370 w 1421109"/>
                <a:gd name="connsiteY4" fmla="*/ 2297232 h 2310347"/>
                <a:gd name="connsiteX5" fmla="*/ 1253027 w 1421109"/>
                <a:gd name="connsiteY5" fmla="*/ 2310347 h 2310347"/>
                <a:gd name="connsiteX6" fmla="*/ 1262460 w 1421109"/>
                <a:gd name="connsiteY6" fmla="*/ 1987074 h 2310347"/>
                <a:gd name="connsiteX7" fmla="*/ 1421092 w 1421109"/>
                <a:gd name="connsiteY7" fmla="*/ 1126548 h 2310347"/>
                <a:gd name="connsiteX8" fmla="*/ 1152597 w 1421109"/>
                <a:gd name="connsiteY8" fmla="*/ 669082 h 2310347"/>
                <a:gd name="connsiteX9" fmla="*/ 1168953 w 1421109"/>
                <a:gd name="connsiteY9" fmla="*/ 968062 h 2310347"/>
                <a:gd name="connsiteX10" fmla="*/ 927050 w 1421109"/>
                <a:gd name="connsiteY10" fmla="*/ 614956 h 2310347"/>
                <a:gd name="connsiteX11" fmla="*/ 957315 w 1421109"/>
                <a:gd name="connsiteY11" fmla="*/ 944170 h 2310347"/>
                <a:gd name="connsiteX12" fmla="*/ 711016 w 1421109"/>
                <a:gd name="connsiteY12" fmla="*/ 569620 h 2310347"/>
                <a:gd name="connsiteX13" fmla="*/ 729319 w 1421109"/>
                <a:gd name="connsiteY13" fmla="*/ 957827 h 2310347"/>
                <a:gd name="connsiteX14" fmla="*/ 543268 w 1421109"/>
                <a:gd name="connsiteY14" fmla="*/ 8 h 2310347"/>
                <a:gd name="connsiteX15" fmla="*/ 473286 w 1421109"/>
                <a:gd name="connsiteY15" fmla="*/ 1312127 h 2310347"/>
                <a:gd name="connsiteX16" fmla="*/ 338442 w 1421109"/>
                <a:gd name="connsiteY16" fmla="*/ 1258222 h 2310347"/>
                <a:gd name="connsiteX17" fmla="*/ 719 w 1421109"/>
                <a:gd name="connsiteY17"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52597 w 1423213"/>
                <a:gd name="connsiteY9" fmla="*/ 669082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927050 w 1423213"/>
                <a:gd name="connsiteY11" fmla="*/ 614956 h 2310347"/>
                <a:gd name="connsiteX12" fmla="*/ 957315 w 1423213"/>
                <a:gd name="connsiteY12" fmla="*/ 944170 h 2310347"/>
                <a:gd name="connsiteX13" fmla="*/ 711016 w 1423213"/>
                <a:gd name="connsiteY13" fmla="*/ 569620 h 2310347"/>
                <a:gd name="connsiteX14" fmla="*/ 729319 w 1423213"/>
                <a:gd name="connsiteY14" fmla="*/ 957827 h 2310347"/>
                <a:gd name="connsiteX15" fmla="*/ 543268 w 1423213"/>
                <a:gd name="connsiteY15" fmla="*/ 8 h 2310347"/>
                <a:gd name="connsiteX16" fmla="*/ 473286 w 1423213"/>
                <a:gd name="connsiteY16" fmla="*/ 1312127 h 2310347"/>
                <a:gd name="connsiteX17" fmla="*/ 338442 w 1423213"/>
                <a:gd name="connsiteY17" fmla="*/ 1258222 h 2310347"/>
                <a:gd name="connsiteX18" fmla="*/ 719 w 1423213"/>
                <a:gd name="connsiteY18"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76719 w 1423213"/>
                <a:gd name="connsiteY9" fmla="*/ 664258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3213"/>
                <a:gd name="connsiteY0" fmla="*/ 957545 h 2310347"/>
                <a:gd name="connsiteX1" fmla="*/ 140932 w 1423213"/>
                <a:gd name="connsiteY1" fmla="*/ 1353319 h 2310347"/>
                <a:gd name="connsiteX2" fmla="*/ 309182 w 1423213"/>
                <a:gd name="connsiteY2" fmla="*/ 1711764 h 2310347"/>
                <a:gd name="connsiteX3" fmla="*/ 548773 w 1423213"/>
                <a:gd name="connsiteY3" fmla="*/ 1936338 h 2310347"/>
                <a:gd name="connsiteX4" fmla="*/ 582370 w 1423213"/>
                <a:gd name="connsiteY4" fmla="*/ 2297232 h 2310347"/>
                <a:gd name="connsiteX5" fmla="*/ 1253027 w 1423213"/>
                <a:gd name="connsiteY5" fmla="*/ 2310347 h 2310347"/>
                <a:gd name="connsiteX6" fmla="*/ 1262460 w 1423213"/>
                <a:gd name="connsiteY6" fmla="*/ 1987074 h 2310347"/>
                <a:gd name="connsiteX7" fmla="*/ 1421092 w 1423213"/>
                <a:gd name="connsiteY7" fmla="*/ 1126548 h 2310347"/>
                <a:gd name="connsiteX8" fmla="*/ 1378773 w 1423213"/>
                <a:gd name="connsiteY8" fmla="*/ 734522 h 2310347"/>
                <a:gd name="connsiteX9" fmla="*/ 1186368 w 1423213"/>
                <a:gd name="connsiteY9" fmla="*/ 644961 h 2310347"/>
                <a:gd name="connsiteX10" fmla="*/ 1168953 w 1423213"/>
                <a:gd name="connsiteY10" fmla="*/ 968062 h 2310347"/>
                <a:gd name="connsiteX11" fmla="*/ 1156855 w 1423213"/>
                <a:gd name="connsiteY11" fmla="*/ 657333 h 2310347"/>
                <a:gd name="connsiteX12" fmla="*/ 927050 w 1423213"/>
                <a:gd name="connsiteY12" fmla="*/ 614956 h 2310347"/>
                <a:gd name="connsiteX13" fmla="*/ 957315 w 1423213"/>
                <a:gd name="connsiteY13" fmla="*/ 944170 h 2310347"/>
                <a:gd name="connsiteX14" fmla="*/ 711016 w 1423213"/>
                <a:gd name="connsiteY14" fmla="*/ 569620 h 2310347"/>
                <a:gd name="connsiteX15" fmla="*/ 729319 w 1423213"/>
                <a:gd name="connsiteY15" fmla="*/ 957827 h 2310347"/>
                <a:gd name="connsiteX16" fmla="*/ 543268 w 1423213"/>
                <a:gd name="connsiteY16" fmla="*/ 8 h 2310347"/>
                <a:gd name="connsiteX17" fmla="*/ 473286 w 1423213"/>
                <a:gd name="connsiteY17" fmla="*/ 1312127 h 2310347"/>
                <a:gd name="connsiteX18" fmla="*/ 338442 w 1423213"/>
                <a:gd name="connsiteY18" fmla="*/ 1258222 h 2310347"/>
                <a:gd name="connsiteX19" fmla="*/ 719 w 1423213"/>
                <a:gd name="connsiteY19" fmla="*/ 957545 h 2310347"/>
                <a:gd name="connsiteX0" fmla="*/ 719 w 1426650"/>
                <a:gd name="connsiteY0" fmla="*/ 957545 h 2310347"/>
                <a:gd name="connsiteX1" fmla="*/ 140932 w 1426650"/>
                <a:gd name="connsiteY1" fmla="*/ 1353319 h 2310347"/>
                <a:gd name="connsiteX2" fmla="*/ 309182 w 1426650"/>
                <a:gd name="connsiteY2" fmla="*/ 1711764 h 2310347"/>
                <a:gd name="connsiteX3" fmla="*/ 548773 w 1426650"/>
                <a:gd name="connsiteY3" fmla="*/ 1936338 h 2310347"/>
                <a:gd name="connsiteX4" fmla="*/ 582370 w 1426650"/>
                <a:gd name="connsiteY4" fmla="*/ 2297232 h 2310347"/>
                <a:gd name="connsiteX5" fmla="*/ 1253027 w 1426650"/>
                <a:gd name="connsiteY5" fmla="*/ 2310347 h 2310347"/>
                <a:gd name="connsiteX6" fmla="*/ 1262460 w 1426650"/>
                <a:gd name="connsiteY6" fmla="*/ 1987074 h 2310347"/>
                <a:gd name="connsiteX7" fmla="*/ 1421092 w 1426650"/>
                <a:gd name="connsiteY7" fmla="*/ 1126548 h 2310347"/>
                <a:gd name="connsiteX8" fmla="*/ 1393246 w 1426650"/>
                <a:gd name="connsiteY8" fmla="*/ 734522 h 2310347"/>
                <a:gd name="connsiteX9" fmla="*/ 1186368 w 1426650"/>
                <a:gd name="connsiteY9" fmla="*/ 644961 h 2310347"/>
                <a:gd name="connsiteX10" fmla="*/ 1168953 w 1426650"/>
                <a:gd name="connsiteY10" fmla="*/ 968062 h 2310347"/>
                <a:gd name="connsiteX11" fmla="*/ 1156855 w 1426650"/>
                <a:gd name="connsiteY11" fmla="*/ 657333 h 2310347"/>
                <a:gd name="connsiteX12" fmla="*/ 927050 w 1426650"/>
                <a:gd name="connsiteY12" fmla="*/ 614956 h 2310347"/>
                <a:gd name="connsiteX13" fmla="*/ 957315 w 1426650"/>
                <a:gd name="connsiteY13" fmla="*/ 944170 h 2310347"/>
                <a:gd name="connsiteX14" fmla="*/ 711016 w 1426650"/>
                <a:gd name="connsiteY14" fmla="*/ 569620 h 2310347"/>
                <a:gd name="connsiteX15" fmla="*/ 729319 w 1426650"/>
                <a:gd name="connsiteY15" fmla="*/ 957827 h 2310347"/>
                <a:gd name="connsiteX16" fmla="*/ 543268 w 1426650"/>
                <a:gd name="connsiteY16" fmla="*/ 8 h 2310347"/>
                <a:gd name="connsiteX17" fmla="*/ 473286 w 1426650"/>
                <a:gd name="connsiteY17" fmla="*/ 1312127 h 2310347"/>
                <a:gd name="connsiteX18" fmla="*/ 338442 w 1426650"/>
                <a:gd name="connsiteY18" fmla="*/ 1258222 h 2310347"/>
                <a:gd name="connsiteX19" fmla="*/ 719 w 1426650"/>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711016 w 1422362"/>
                <a:gd name="connsiteY14" fmla="*/ 569620 h 2310347"/>
                <a:gd name="connsiteX15" fmla="*/ 729319 w 1422362"/>
                <a:gd name="connsiteY15" fmla="*/ 957827 h 2310347"/>
                <a:gd name="connsiteX16" fmla="*/ 543268 w 1422362"/>
                <a:gd name="connsiteY16" fmla="*/ 8 h 2310347"/>
                <a:gd name="connsiteX17" fmla="*/ 473286 w 1422362"/>
                <a:gd name="connsiteY17" fmla="*/ 1312127 h 2310347"/>
                <a:gd name="connsiteX18" fmla="*/ 338442 w 1422362"/>
                <a:gd name="connsiteY18" fmla="*/ 1258222 h 2310347"/>
                <a:gd name="connsiteX19" fmla="*/ 719 w 1422362"/>
                <a:gd name="connsiteY19"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86368 w 1422362"/>
                <a:gd name="connsiteY9" fmla="*/ 644961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957545 h 2310347"/>
                <a:gd name="connsiteX1" fmla="*/ 140932 w 1422362"/>
                <a:gd name="connsiteY1" fmla="*/ 1353319 h 2310347"/>
                <a:gd name="connsiteX2" fmla="*/ 309182 w 1422362"/>
                <a:gd name="connsiteY2" fmla="*/ 1711764 h 2310347"/>
                <a:gd name="connsiteX3" fmla="*/ 548773 w 1422362"/>
                <a:gd name="connsiteY3" fmla="*/ 1936338 h 2310347"/>
                <a:gd name="connsiteX4" fmla="*/ 582370 w 1422362"/>
                <a:gd name="connsiteY4" fmla="*/ 2297232 h 2310347"/>
                <a:gd name="connsiteX5" fmla="*/ 1253027 w 1422362"/>
                <a:gd name="connsiteY5" fmla="*/ 2310347 h 2310347"/>
                <a:gd name="connsiteX6" fmla="*/ 1262460 w 1422362"/>
                <a:gd name="connsiteY6" fmla="*/ 1987074 h 2310347"/>
                <a:gd name="connsiteX7" fmla="*/ 1421092 w 1422362"/>
                <a:gd name="connsiteY7" fmla="*/ 1126548 h 2310347"/>
                <a:gd name="connsiteX8" fmla="*/ 1369124 w 1422362"/>
                <a:gd name="connsiteY8" fmla="*/ 700752 h 2310347"/>
                <a:gd name="connsiteX9" fmla="*/ 1176719 w 1422362"/>
                <a:gd name="connsiteY9" fmla="*/ 669083 h 2310347"/>
                <a:gd name="connsiteX10" fmla="*/ 1168953 w 1422362"/>
                <a:gd name="connsiteY10" fmla="*/ 968062 h 2310347"/>
                <a:gd name="connsiteX11" fmla="*/ 1156855 w 1422362"/>
                <a:gd name="connsiteY11" fmla="*/ 657333 h 2310347"/>
                <a:gd name="connsiteX12" fmla="*/ 927050 w 1422362"/>
                <a:gd name="connsiteY12" fmla="*/ 614956 h 2310347"/>
                <a:gd name="connsiteX13" fmla="*/ 957315 w 1422362"/>
                <a:gd name="connsiteY13" fmla="*/ 944170 h 2310347"/>
                <a:gd name="connsiteX14" fmla="*/ 905990 w 1422362"/>
                <a:gd name="connsiteY14" fmla="*/ 613914 h 2310347"/>
                <a:gd name="connsiteX15" fmla="*/ 711016 w 1422362"/>
                <a:gd name="connsiteY15" fmla="*/ 569620 h 2310347"/>
                <a:gd name="connsiteX16" fmla="*/ 729319 w 1422362"/>
                <a:gd name="connsiteY16" fmla="*/ 957827 h 2310347"/>
                <a:gd name="connsiteX17" fmla="*/ 543268 w 1422362"/>
                <a:gd name="connsiteY17" fmla="*/ 8 h 2310347"/>
                <a:gd name="connsiteX18" fmla="*/ 473286 w 1422362"/>
                <a:gd name="connsiteY18" fmla="*/ 1312127 h 2310347"/>
                <a:gd name="connsiteX19" fmla="*/ 338442 w 1422362"/>
                <a:gd name="connsiteY19" fmla="*/ 1258222 h 2310347"/>
                <a:gd name="connsiteX20" fmla="*/ 719 w 1422362"/>
                <a:gd name="connsiteY20" fmla="*/ 957545 h 2310347"/>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8697 h 2381499"/>
                <a:gd name="connsiteX1" fmla="*/ 140932 w 1422362"/>
                <a:gd name="connsiteY1" fmla="*/ 1424471 h 2381499"/>
                <a:gd name="connsiteX2" fmla="*/ 309182 w 1422362"/>
                <a:gd name="connsiteY2" fmla="*/ 1782916 h 2381499"/>
                <a:gd name="connsiteX3" fmla="*/ 548773 w 1422362"/>
                <a:gd name="connsiteY3" fmla="*/ 2007490 h 2381499"/>
                <a:gd name="connsiteX4" fmla="*/ 582370 w 1422362"/>
                <a:gd name="connsiteY4" fmla="*/ 2368384 h 2381499"/>
                <a:gd name="connsiteX5" fmla="*/ 1253027 w 1422362"/>
                <a:gd name="connsiteY5" fmla="*/ 2381499 h 2381499"/>
                <a:gd name="connsiteX6" fmla="*/ 1262460 w 1422362"/>
                <a:gd name="connsiteY6" fmla="*/ 2058226 h 2381499"/>
                <a:gd name="connsiteX7" fmla="*/ 1421092 w 1422362"/>
                <a:gd name="connsiteY7" fmla="*/ 1197700 h 2381499"/>
                <a:gd name="connsiteX8" fmla="*/ 1369124 w 1422362"/>
                <a:gd name="connsiteY8" fmla="*/ 771904 h 2381499"/>
                <a:gd name="connsiteX9" fmla="*/ 1176719 w 1422362"/>
                <a:gd name="connsiteY9" fmla="*/ 740235 h 2381499"/>
                <a:gd name="connsiteX10" fmla="*/ 1168953 w 1422362"/>
                <a:gd name="connsiteY10" fmla="*/ 1039214 h 2381499"/>
                <a:gd name="connsiteX11" fmla="*/ 1156855 w 1422362"/>
                <a:gd name="connsiteY11" fmla="*/ 728485 h 2381499"/>
                <a:gd name="connsiteX12" fmla="*/ 927050 w 1422362"/>
                <a:gd name="connsiteY12" fmla="*/ 686108 h 2381499"/>
                <a:gd name="connsiteX13" fmla="*/ 957315 w 1422362"/>
                <a:gd name="connsiteY13" fmla="*/ 1015322 h 2381499"/>
                <a:gd name="connsiteX14" fmla="*/ 905990 w 1422362"/>
                <a:gd name="connsiteY14" fmla="*/ 685066 h 2381499"/>
                <a:gd name="connsiteX15" fmla="*/ 711016 w 1422362"/>
                <a:gd name="connsiteY15" fmla="*/ 640772 h 2381499"/>
                <a:gd name="connsiteX16" fmla="*/ 729319 w 1422362"/>
                <a:gd name="connsiteY16" fmla="*/ 1028979 h 2381499"/>
                <a:gd name="connsiteX17" fmla="*/ 543268 w 1422362"/>
                <a:gd name="connsiteY17" fmla="*/ 71160 h 2381499"/>
                <a:gd name="connsiteX18" fmla="*/ 471802 w 1422362"/>
                <a:gd name="connsiteY18" fmla="*/ 217109 h 2381499"/>
                <a:gd name="connsiteX19" fmla="*/ 473286 w 1422362"/>
                <a:gd name="connsiteY19" fmla="*/ 1383279 h 2381499"/>
                <a:gd name="connsiteX20" fmla="*/ 338442 w 1422362"/>
                <a:gd name="connsiteY20" fmla="*/ 1329374 h 2381499"/>
                <a:gd name="connsiteX21" fmla="*/ 719 w 1422362"/>
                <a:gd name="connsiteY21" fmla="*/ 1028697 h 2381499"/>
                <a:gd name="connsiteX0" fmla="*/ 719 w 1422362"/>
                <a:gd name="connsiteY0" fmla="*/ 1025260 h 2378062"/>
                <a:gd name="connsiteX1" fmla="*/ 140932 w 1422362"/>
                <a:gd name="connsiteY1" fmla="*/ 1421034 h 2378062"/>
                <a:gd name="connsiteX2" fmla="*/ 309182 w 1422362"/>
                <a:gd name="connsiteY2" fmla="*/ 1779479 h 2378062"/>
                <a:gd name="connsiteX3" fmla="*/ 548773 w 1422362"/>
                <a:gd name="connsiteY3" fmla="*/ 2004053 h 2378062"/>
                <a:gd name="connsiteX4" fmla="*/ 582370 w 1422362"/>
                <a:gd name="connsiteY4" fmla="*/ 2364947 h 2378062"/>
                <a:gd name="connsiteX5" fmla="*/ 1253027 w 1422362"/>
                <a:gd name="connsiteY5" fmla="*/ 2378062 h 2378062"/>
                <a:gd name="connsiteX6" fmla="*/ 1262460 w 1422362"/>
                <a:gd name="connsiteY6" fmla="*/ 2054789 h 2378062"/>
                <a:gd name="connsiteX7" fmla="*/ 1421092 w 1422362"/>
                <a:gd name="connsiteY7" fmla="*/ 1194263 h 2378062"/>
                <a:gd name="connsiteX8" fmla="*/ 1369124 w 1422362"/>
                <a:gd name="connsiteY8" fmla="*/ 768467 h 2378062"/>
                <a:gd name="connsiteX9" fmla="*/ 1176719 w 1422362"/>
                <a:gd name="connsiteY9" fmla="*/ 736798 h 2378062"/>
                <a:gd name="connsiteX10" fmla="*/ 1168953 w 1422362"/>
                <a:gd name="connsiteY10" fmla="*/ 1035777 h 2378062"/>
                <a:gd name="connsiteX11" fmla="*/ 1156855 w 1422362"/>
                <a:gd name="connsiteY11" fmla="*/ 725048 h 2378062"/>
                <a:gd name="connsiteX12" fmla="*/ 927050 w 1422362"/>
                <a:gd name="connsiteY12" fmla="*/ 682671 h 2378062"/>
                <a:gd name="connsiteX13" fmla="*/ 957315 w 1422362"/>
                <a:gd name="connsiteY13" fmla="*/ 1011885 h 2378062"/>
                <a:gd name="connsiteX14" fmla="*/ 905990 w 1422362"/>
                <a:gd name="connsiteY14" fmla="*/ 681629 h 2378062"/>
                <a:gd name="connsiteX15" fmla="*/ 711016 w 1422362"/>
                <a:gd name="connsiteY15" fmla="*/ 637335 h 2378062"/>
                <a:gd name="connsiteX16" fmla="*/ 729319 w 1422362"/>
                <a:gd name="connsiteY16" fmla="*/ 1025542 h 2378062"/>
                <a:gd name="connsiteX17" fmla="*/ 543268 w 1422362"/>
                <a:gd name="connsiteY17" fmla="*/ 67723 h 2378062"/>
                <a:gd name="connsiteX18" fmla="*/ 471802 w 1422362"/>
                <a:gd name="connsiteY18" fmla="*/ 213672 h 2378062"/>
                <a:gd name="connsiteX19" fmla="*/ 473286 w 1422362"/>
                <a:gd name="connsiteY19" fmla="*/ 1379842 h 2378062"/>
                <a:gd name="connsiteX20" fmla="*/ 338442 w 1422362"/>
                <a:gd name="connsiteY20" fmla="*/ 1325937 h 2378062"/>
                <a:gd name="connsiteX21" fmla="*/ 719 w 1422362"/>
                <a:gd name="connsiteY21" fmla="*/ 1025260 h 2378062"/>
                <a:gd name="connsiteX0" fmla="*/ 719 w 1422362"/>
                <a:gd name="connsiteY0" fmla="*/ 1011512 h 2364314"/>
                <a:gd name="connsiteX1" fmla="*/ 140932 w 1422362"/>
                <a:gd name="connsiteY1" fmla="*/ 1407286 h 2364314"/>
                <a:gd name="connsiteX2" fmla="*/ 309182 w 1422362"/>
                <a:gd name="connsiteY2" fmla="*/ 1765731 h 2364314"/>
                <a:gd name="connsiteX3" fmla="*/ 548773 w 1422362"/>
                <a:gd name="connsiteY3" fmla="*/ 1990305 h 2364314"/>
                <a:gd name="connsiteX4" fmla="*/ 582370 w 1422362"/>
                <a:gd name="connsiteY4" fmla="*/ 2351199 h 2364314"/>
                <a:gd name="connsiteX5" fmla="*/ 1253027 w 1422362"/>
                <a:gd name="connsiteY5" fmla="*/ 2364314 h 2364314"/>
                <a:gd name="connsiteX6" fmla="*/ 1262460 w 1422362"/>
                <a:gd name="connsiteY6" fmla="*/ 2041041 h 2364314"/>
                <a:gd name="connsiteX7" fmla="*/ 1421092 w 1422362"/>
                <a:gd name="connsiteY7" fmla="*/ 1180515 h 2364314"/>
                <a:gd name="connsiteX8" fmla="*/ 1369124 w 1422362"/>
                <a:gd name="connsiteY8" fmla="*/ 754719 h 2364314"/>
                <a:gd name="connsiteX9" fmla="*/ 1176719 w 1422362"/>
                <a:gd name="connsiteY9" fmla="*/ 723050 h 2364314"/>
                <a:gd name="connsiteX10" fmla="*/ 1168953 w 1422362"/>
                <a:gd name="connsiteY10" fmla="*/ 1022029 h 2364314"/>
                <a:gd name="connsiteX11" fmla="*/ 1156855 w 1422362"/>
                <a:gd name="connsiteY11" fmla="*/ 711300 h 2364314"/>
                <a:gd name="connsiteX12" fmla="*/ 927050 w 1422362"/>
                <a:gd name="connsiteY12" fmla="*/ 668923 h 2364314"/>
                <a:gd name="connsiteX13" fmla="*/ 957315 w 1422362"/>
                <a:gd name="connsiteY13" fmla="*/ 998137 h 2364314"/>
                <a:gd name="connsiteX14" fmla="*/ 905990 w 1422362"/>
                <a:gd name="connsiteY14" fmla="*/ 667881 h 2364314"/>
                <a:gd name="connsiteX15" fmla="*/ 711016 w 1422362"/>
                <a:gd name="connsiteY15" fmla="*/ 623587 h 2364314"/>
                <a:gd name="connsiteX16" fmla="*/ 729319 w 1422362"/>
                <a:gd name="connsiteY16" fmla="*/ 1011794 h 2364314"/>
                <a:gd name="connsiteX17" fmla="*/ 630106 w 1422362"/>
                <a:gd name="connsiteY17" fmla="*/ 73272 h 2364314"/>
                <a:gd name="connsiteX18" fmla="*/ 471802 w 1422362"/>
                <a:gd name="connsiteY18" fmla="*/ 199924 h 2364314"/>
                <a:gd name="connsiteX19" fmla="*/ 473286 w 1422362"/>
                <a:gd name="connsiteY19" fmla="*/ 1366094 h 2364314"/>
                <a:gd name="connsiteX20" fmla="*/ 338442 w 1422362"/>
                <a:gd name="connsiteY20" fmla="*/ 1312189 h 2364314"/>
                <a:gd name="connsiteX21" fmla="*/ 719 w 1422362"/>
                <a:gd name="connsiteY21" fmla="*/ 1011512 h 2364314"/>
                <a:gd name="connsiteX0" fmla="*/ 719 w 1422362"/>
                <a:gd name="connsiteY0" fmla="*/ 938672 h 2291474"/>
                <a:gd name="connsiteX1" fmla="*/ 140932 w 1422362"/>
                <a:gd name="connsiteY1" fmla="*/ 1334446 h 2291474"/>
                <a:gd name="connsiteX2" fmla="*/ 309182 w 1422362"/>
                <a:gd name="connsiteY2" fmla="*/ 1692891 h 2291474"/>
                <a:gd name="connsiteX3" fmla="*/ 548773 w 1422362"/>
                <a:gd name="connsiteY3" fmla="*/ 1917465 h 2291474"/>
                <a:gd name="connsiteX4" fmla="*/ 582370 w 1422362"/>
                <a:gd name="connsiteY4" fmla="*/ 2278359 h 2291474"/>
                <a:gd name="connsiteX5" fmla="*/ 1253027 w 1422362"/>
                <a:gd name="connsiteY5" fmla="*/ 2291474 h 2291474"/>
                <a:gd name="connsiteX6" fmla="*/ 1262460 w 1422362"/>
                <a:gd name="connsiteY6" fmla="*/ 1968201 h 2291474"/>
                <a:gd name="connsiteX7" fmla="*/ 1421092 w 1422362"/>
                <a:gd name="connsiteY7" fmla="*/ 1107675 h 2291474"/>
                <a:gd name="connsiteX8" fmla="*/ 1369124 w 1422362"/>
                <a:gd name="connsiteY8" fmla="*/ 681879 h 2291474"/>
                <a:gd name="connsiteX9" fmla="*/ 1176719 w 1422362"/>
                <a:gd name="connsiteY9" fmla="*/ 650210 h 2291474"/>
                <a:gd name="connsiteX10" fmla="*/ 1168953 w 1422362"/>
                <a:gd name="connsiteY10" fmla="*/ 949189 h 2291474"/>
                <a:gd name="connsiteX11" fmla="*/ 1156855 w 1422362"/>
                <a:gd name="connsiteY11" fmla="*/ 638460 h 2291474"/>
                <a:gd name="connsiteX12" fmla="*/ 927050 w 1422362"/>
                <a:gd name="connsiteY12" fmla="*/ 596083 h 2291474"/>
                <a:gd name="connsiteX13" fmla="*/ 957315 w 1422362"/>
                <a:gd name="connsiteY13" fmla="*/ 925297 h 2291474"/>
                <a:gd name="connsiteX14" fmla="*/ 905990 w 1422362"/>
                <a:gd name="connsiteY14" fmla="*/ 595041 h 2291474"/>
                <a:gd name="connsiteX15" fmla="*/ 711016 w 1422362"/>
                <a:gd name="connsiteY15" fmla="*/ 550747 h 2291474"/>
                <a:gd name="connsiteX16" fmla="*/ 729319 w 1422362"/>
                <a:gd name="connsiteY16" fmla="*/ 938954 h 2291474"/>
                <a:gd name="connsiteX17" fmla="*/ 673525 w 1422362"/>
                <a:gd name="connsiteY17" fmla="*/ 130688 h 2291474"/>
                <a:gd name="connsiteX18" fmla="*/ 471802 w 1422362"/>
                <a:gd name="connsiteY18" fmla="*/ 127084 h 2291474"/>
                <a:gd name="connsiteX19" fmla="*/ 473286 w 1422362"/>
                <a:gd name="connsiteY19" fmla="*/ 1293254 h 2291474"/>
                <a:gd name="connsiteX20" fmla="*/ 338442 w 1422362"/>
                <a:gd name="connsiteY20" fmla="*/ 1239349 h 2291474"/>
                <a:gd name="connsiteX21" fmla="*/ 719 w 1422362"/>
                <a:gd name="connsiteY21" fmla="*/ 938672 h 2291474"/>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29319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48524 h 2301326"/>
                <a:gd name="connsiteX1" fmla="*/ 140932 w 1422362"/>
                <a:gd name="connsiteY1" fmla="*/ 1344298 h 2301326"/>
                <a:gd name="connsiteX2" fmla="*/ 309182 w 1422362"/>
                <a:gd name="connsiteY2" fmla="*/ 1702743 h 2301326"/>
                <a:gd name="connsiteX3" fmla="*/ 548773 w 1422362"/>
                <a:gd name="connsiteY3" fmla="*/ 1927317 h 2301326"/>
                <a:gd name="connsiteX4" fmla="*/ 582370 w 1422362"/>
                <a:gd name="connsiteY4" fmla="*/ 2288211 h 2301326"/>
                <a:gd name="connsiteX5" fmla="*/ 1253027 w 1422362"/>
                <a:gd name="connsiteY5" fmla="*/ 2301326 h 2301326"/>
                <a:gd name="connsiteX6" fmla="*/ 1262460 w 1422362"/>
                <a:gd name="connsiteY6" fmla="*/ 1978053 h 2301326"/>
                <a:gd name="connsiteX7" fmla="*/ 1421092 w 1422362"/>
                <a:gd name="connsiteY7" fmla="*/ 1117527 h 2301326"/>
                <a:gd name="connsiteX8" fmla="*/ 1369124 w 1422362"/>
                <a:gd name="connsiteY8" fmla="*/ 691731 h 2301326"/>
                <a:gd name="connsiteX9" fmla="*/ 1176719 w 1422362"/>
                <a:gd name="connsiteY9" fmla="*/ 660062 h 2301326"/>
                <a:gd name="connsiteX10" fmla="*/ 1168953 w 1422362"/>
                <a:gd name="connsiteY10" fmla="*/ 959041 h 2301326"/>
                <a:gd name="connsiteX11" fmla="*/ 1156855 w 1422362"/>
                <a:gd name="connsiteY11" fmla="*/ 648312 h 2301326"/>
                <a:gd name="connsiteX12" fmla="*/ 927050 w 1422362"/>
                <a:gd name="connsiteY12" fmla="*/ 605935 h 2301326"/>
                <a:gd name="connsiteX13" fmla="*/ 957315 w 1422362"/>
                <a:gd name="connsiteY13" fmla="*/ 935149 h 2301326"/>
                <a:gd name="connsiteX14" fmla="*/ 905990 w 1422362"/>
                <a:gd name="connsiteY14" fmla="*/ 604893 h 2301326"/>
                <a:gd name="connsiteX15" fmla="*/ 711016 w 1422362"/>
                <a:gd name="connsiteY15" fmla="*/ 560599 h 2301326"/>
                <a:gd name="connsiteX16" fmla="*/ 714846 w 1422362"/>
                <a:gd name="connsiteY16" fmla="*/ 948806 h 2301326"/>
                <a:gd name="connsiteX17" fmla="*/ 673525 w 1422362"/>
                <a:gd name="connsiteY17" fmla="*/ 140540 h 2301326"/>
                <a:gd name="connsiteX18" fmla="*/ 471802 w 1422362"/>
                <a:gd name="connsiteY18" fmla="*/ 136936 h 2301326"/>
                <a:gd name="connsiteX19" fmla="*/ 473286 w 1422362"/>
                <a:gd name="connsiteY19" fmla="*/ 1303106 h 2301326"/>
                <a:gd name="connsiteX20" fmla="*/ 338442 w 1422362"/>
                <a:gd name="connsiteY20" fmla="*/ 1249201 h 2301326"/>
                <a:gd name="connsiteX21" fmla="*/ 719 w 1422362"/>
                <a:gd name="connsiteY21" fmla="*/ 948524 h 2301326"/>
                <a:gd name="connsiteX0" fmla="*/ 719 w 1422362"/>
                <a:gd name="connsiteY0" fmla="*/ 914198 h 2267000"/>
                <a:gd name="connsiteX1" fmla="*/ 140932 w 1422362"/>
                <a:gd name="connsiteY1" fmla="*/ 1309972 h 2267000"/>
                <a:gd name="connsiteX2" fmla="*/ 309182 w 1422362"/>
                <a:gd name="connsiteY2" fmla="*/ 1668417 h 2267000"/>
                <a:gd name="connsiteX3" fmla="*/ 548773 w 1422362"/>
                <a:gd name="connsiteY3" fmla="*/ 1892991 h 2267000"/>
                <a:gd name="connsiteX4" fmla="*/ 582370 w 1422362"/>
                <a:gd name="connsiteY4" fmla="*/ 2253885 h 2267000"/>
                <a:gd name="connsiteX5" fmla="*/ 1253027 w 1422362"/>
                <a:gd name="connsiteY5" fmla="*/ 2267000 h 2267000"/>
                <a:gd name="connsiteX6" fmla="*/ 1262460 w 1422362"/>
                <a:gd name="connsiteY6" fmla="*/ 1943727 h 2267000"/>
                <a:gd name="connsiteX7" fmla="*/ 1421092 w 1422362"/>
                <a:gd name="connsiteY7" fmla="*/ 1083201 h 2267000"/>
                <a:gd name="connsiteX8" fmla="*/ 1369124 w 1422362"/>
                <a:gd name="connsiteY8" fmla="*/ 657405 h 2267000"/>
                <a:gd name="connsiteX9" fmla="*/ 1176719 w 1422362"/>
                <a:gd name="connsiteY9" fmla="*/ 625736 h 2267000"/>
                <a:gd name="connsiteX10" fmla="*/ 1168953 w 1422362"/>
                <a:gd name="connsiteY10" fmla="*/ 924715 h 2267000"/>
                <a:gd name="connsiteX11" fmla="*/ 1156855 w 1422362"/>
                <a:gd name="connsiteY11" fmla="*/ 613986 h 2267000"/>
                <a:gd name="connsiteX12" fmla="*/ 927050 w 1422362"/>
                <a:gd name="connsiteY12" fmla="*/ 571609 h 2267000"/>
                <a:gd name="connsiteX13" fmla="*/ 957315 w 1422362"/>
                <a:gd name="connsiteY13" fmla="*/ 900823 h 2267000"/>
                <a:gd name="connsiteX14" fmla="*/ 905990 w 1422362"/>
                <a:gd name="connsiteY14" fmla="*/ 570567 h 2267000"/>
                <a:gd name="connsiteX15" fmla="*/ 711016 w 1422362"/>
                <a:gd name="connsiteY15" fmla="*/ 526273 h 2267000"/>
                <a:gd name="connsiteX16" fmla="*/ 714846 w 1422362"/>
                <a:gd name="connsiteY16" fmla="*/ 914480 h 2267000"/>
                <a:gd name="connsiteX17" fmla="*/ 673525 w 1422362"/>
                <a:gd name="connsiteY17" fmla="*/ 106214 h 2267000"/>
                <a:gd name="connsiteX18" fmla="*/ 486275 w 1422362"/>
                <a:gd name="connsiteY18" fmla="*/ 174974 h 2267000"/>
                <a:gd name="connsiteX19" fmla="*/ 473286 w 1422362"/>
                <a:gd name="connsiteY19" fmla="*/ 1268780 h 2267000"/>
                <a:gd name="connsiteX20" fmla="*/ 338442 w 1422362"/>
                <a:gd name="connsiteY20" fmla="*/ 1214875 h 2267000"/>
                <a:gd name="connsiteX21" fmla="*/ 719 w 1422362"/>
                <a:gd name="connsiteY21" fmla="*/ 914198 h 2267000"/>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897709 h 2250511"/>
                <a:gd name="connsiteX1" fmla="*/ 140932 w 1422362"/>
                <a:gd name="connsiteY1" fmla="*/ 1293483 h 2250511"/>
                <a:gd name="connsiteX2" fmla="*/ 309182 w 1422362"/>
                <a:gd name="connsiteY2" fmla="*/ 1651928 h 2250511"/>
                <a:gd name="connsiteX3" fmla="*/ 548773 w 1422362"/>
                <a:gd name="connsiteY3" fmla="*/ 1876502 h 2250511"/>
                <a:gd name="connsiteX4" fmla="*/ 582370 w 1422362"/>
                <a:gd name="connsiteY4" fmla="*/ 2237396 h 2250511"/>
                <a:gd name="connsiteX5" fmla="*/ 1253027 w 1422362"/>
                <a:gd name="connsiteY5" fmla="*/ 2250511 h 2250511"/>
                <a:gd name="connsiteX6" fmla="*/ 1262460 w 1422362"/>
                <a:gd name="connsiteY6" fmla="*/ 1927238 h 2250511"/>
                <a:gd name="connsiteX7" fmla="*/ 1421092 w 1422362"/>
                <a:gd name="connsiteY7" fmla="*/ 1066712 h 2250511"/>
                <a:gd name="connsiteX8" fmla="*/ 1369124 w 1422362"/>
                <a:gd name="connsiteY8" fmla="*/ 640916 h 2250511"/>
                <a:gd name="connsiteX9" fmla="*/ 1176719 w 1422362"/>
                <a:gd name="connsiteY9" fmla="*/ 609247 h 2250511"/>
                <a:gd name="connsiteX10" fmla="*/ 1168953 w 1422362"/>
                <a:gd name="connsiteY10" fmla="*/ 908226 h 2250511"/>
                <a:gd name="connsiteX11" fmla="*/ 1156855 w 1422362"/>
                <a:gd name="connsiteY11" fmla="*/ 597497 h 2250511"/>
                <a:gd name="connsiteX12" fmla="*/ 927050 w 1422362"/>
                <a:gd name="connsiteY12" fmla="*/ 555120 h 2250511"/>
                <a:gd name="connsiteX13" fmla="*/ 957315 w 1422362"/>
                <a:gd name="connsiteY13" fmla="*/ 884334 h 2250511"/>
                <a:gd name="connsiteX14" fmla="*/ 905990 w 1422362"/>
                <a:gd name="connsiteY14" fmla="*/ 554078 h 2250511"/>
                <a:gd name="connsiteX15" fmla="*/ 711016 w 1422362"/>
                <a:gd name="connsiteY15" fmla="*/ 509784 h 2250511"/>
                <a:gd name="connsiteX16" fmla="*/ 714846 w 1422362"/>
                <a:gd name="connsiteY16" fmla="*/ 897991 h 2250511"/>
                <a:gd name="connsiteX17" fmla="*/ 683174 w 1422362"/>
                <a:gd name="connsiteY17" fmla="*/ 118671 h 2250511"/>
                <a:gd name="connsiteX18" fmla="*/ 486275 w 1422362"/>
                <a:gd name="connsiteY18" fmla="*/ 158485 h 2250511"/>
                <a:gd name="connsiteX19" fmla="*/ 473286 w 1422362"/>
                <a:gd name="connsiteY19" fmla="*/ 1252291 h 2250511"/>
                <a:gd name="connsiteX20" fmla="*/ 338442 w 1422362"/>
                <a:gd name="connsiteY20" fmla="*/ 1198386 h 2250511"/>
                <a:gd name="connsiteX21" fmla="*/ 719 w 1422362"/>
                <a:gd name="connsiteY21" fmla="*/ 897709 h 2250511"/>
                <a:gd name="connsiteX0" fmla="*/ 719 w 1422362"/>
                <a:gd name="connsiteY0" fmla="*/ 904644 h 2257446"/>
                <a:gd name="connsiteX1" fmla="*/ 140932 w 1422362"/>
                <a:gd name="connsiteY1" fmla="*/ 1300418 h 2257446"/>
                <a:gd name="connsiteX2" fmla="*/ 309182 w 1422362"/>
                <a:gd name="connsiteY2" fmla="*/ 1658863 h 2257446"/>
                <a:gd name="connsiteX3" fmla="*/ 548773 w 1422362"/>
                <a:gd name="connsiteY3" fmla="*/ 1883437 h 2257446"/>
                <a:gd name="connsiteX4" fmla="*/ 582370 w 1422362"/>
                <a:gd name="connsiteY4" fmla="*/ 2244331 h 2257446"/>
                <a:gd name="connsiteX5" fmla="*/ 1253027 w 1422362"/>
                <a:gd name="connsiteY5" fmla="*/ 2257446 h 2257446"/>
                <a:gd name="connsiteX6" fmla="*/ 1262460 w 1422362"/>
                <a:gd name="connsiteY6" fmla="*/ 1934173 h 2257446"/>
                <a:gd name="connsiteX7" fmla="*/ 1421092 w 1422362"/>
                <a:gd name="connsiteY7" fmla="*/ 1073647 h 2257446"/>
                <a:gd name="connsiteX8" fmla="*/ 1369124 w 1422362"/>
                <a:gd name="connsiteY8" fmla="*/ 647851 h 2257446"/>
                <a:gd name="connsiteX9" fmla="*/ 1176719 w 1422362"/>
                <a:gd name="connsiteY9" fmla="*/ 616182 h 2257446"/>
                <a:gd name="connsiteX10" fmla="*/ 1168953 w 1422362"/>
                <a:gd name="connsiteY10" fmla="*/ 915161 h 2257446"/>
                <a:gd name="connsiteX11" fmla="*/ 1156855 w 1422362"/>
                <a:gd name="connsiteY11" fmla="*/ 604432 h 2257446"/>
                <a:gd name="connsiteX12" fmla="*/ 927050 w 1422362"/>
                <a:gd name="connsiteY12" fmla="*/ 562055 h 2257446"/>
                <a:gd name="connsiteX13" fmla="*/ 957315 w 1422362"/>
                <a:gd name="connsiteY13" fmla="*/ 891269 h 2257446"/>
                <a:gd name="connsiteX14" fmla="*/ 905990 w 1422362"/>
                <a:gd name="connsiteY14" fmla="*/ 561013 h 2257446"/>
                <a:gd name="connsiteX15" fmla="*/ 711016 w 1422362"/>
                <a:gd name="connsiteY15" fmla="*/ 516719 h 2257446"/>
                <a:gd name="connsiteX16" fmla="*/ 714846 w 1422362"/>
                <a:gd name="connsiteY16" fmla="*/ 904926 h 2257446"/>
                <a:gd name="connsiteX17" fmla="*/ 683174 w 1422362"/>
                <a:gd name="connsiteY17" fmla="*/ 125606 h 2257446"/>
                <a:gd name="connsiteX18" fmla="*/ 486275 w 1422362"/>
                <a:gd name="connsiteY18" fmla="*/ 165420 h 2257446"/>
                <a:gd name="connsiteX19" fmla="*/ 473286 w 1422362"/>
                <a:gd name="connsiteY19" fmla="*/ 1259226 h 2257446"/>
                <a:gd name="connsiteX20" fmla="*/ 338442 w 1422362"/>
                <a:gd name="connsiteY20" fmla="*/ 1205321 h 2257446"/>
                <a:gd name="connsiteX21" fmla="*/ 719 w 1422362"/>
                <a:gd name="connsiteY21" fmla="*/ 904644 h 2257446"/>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73286 w 1422362"/>
                <a:gd name="connsiteY19" fmla="*/ 1255537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38442 w 1422362"/>
                <a:gd name="connsiteY20" fmla="*/ 1201632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719 w 1422362"/>
                <a:gd name="connsiteY0" fmla="*/ 900955 h 2253757"/>
                <a:gd name="connsiteX1" fmla="*/ 140932 w 1422362"/>
                <a:gd name="connsiteY1" fmla="*/ 1296729 h 2253757"/>
                <a:gd name="connsiteX2" fmla="*/ 309182 w 1422362"/>
                <a:gd name="connsiteY2" fmla="*/ 1655174 h 2253757"/>
                <a:gd name="connsiteX3" fmla="*/ 548773 w 1422362"/>
                <a:gd name="connsiteY3" fmla="*/ 1879748 h 2253757"/>
                <a:gd name="connsiteX4" fmla="*/ 582370 w 1422362"/>
                <a:gd name="connsiteY4" fmla="*/ 2240642 h 2253757"/>
                <a:gd name="connsiteX5" fmla="*/ 1253027 w 1422362"/>
                <a:gd name="connsiteY5" fmla="*/ 2253757 h 2253757"/>
                <a:gd name="connsiteX6" fmla="*/ 1262460 w 1422362"/>
                <a:gd name="connsiteY6" fmla="*/ 1930484 h 2253757"/>
                <a:gd name="connsiteX7" fmla="*/ 1421092 w 1422362"/>
                <a:gd name="connsiteY7" fmla="*/ 1069958 h 2253757"/>
                <a:gd name="connsiteX8" fmla="*/ 1369124 w 1422362"/>
                <a:gd name="connsiteY8" fmla="*/ 644162 h 2253757"/>
                <a:gd name="connsiteX9" fmla="*/ 1176719 w 1422362"/>
                <a:gd name="connsiteY9" fmla="*/ 612493 h 2253757"/>
                <a:gd name="connsiteX10" fmla="*/ 1168953 w 1422362"/>
                <a:gd name="connsiteY10" fmla="*/ 911472 h 2253757"/>
                <a:gd name="connsiteX11" fmla="*/ 1156855 w 1422362"/>
                <a:gd name="connsiteY11" fmla="*/ 600743 h 2253757"/>
                <a:gd name="connsiteX12" fmla="*/ 927050 w 1422362"/>
                <a:gd name="connsiteY12" fmla="*/ 558366 h 2253757"/>
                <a:gd name="connsiteX13" fmla="*/ 957315 w 1422362"/>
                <a:gd name="connsiteY13" fmla="*/ 887580 h 2253757"/>
                <a:gd name="connsiteX14" fmla="*/ 905990 w 1422362"/>
                <a:gd name="connsiteY14" fmla="*/ 557324 h 2253757"/>
                <a:gd name="connsiteX15" fmla="*/ 711016 w 1422362"/>
                <a:gd name="connsiteY15" fmla="*/ 513030 h 2253757"/>
                <a:gd name="connsiteX16" fmla="*/ 714846 w 1422362"/>
                <a:gd name="connsiteY16" fmla="*/ 901237 h 2253757"/>
                <a:gd name="connsiteX17" fmla="*/ 683174 w 1422362"/>
                <a:gd name="connsiteY17" fmla="*/ 121917 h 2253757"/>
                <a:gd name="connsiteX18" fmla="*/ 486275 w 1422362"/>
                <a:gd name="connsiteY18" fmla="*/ 161731 h 2253757"/>
                <a:gd name="connsiteX19" fmla="*/ 463637 w 1422362"/>
                <a:gd name="connsiteY19" fmla="*/ 1183173 h 2253757"/>
                <a:gd name="connsiteX20" fmla="*/ 304672 w 1422362"/>
                <a:gd name="connsiteY20" fmla="*/ 1148565 h 2253757"/>
                <a:gd name="connsiteX21" fmla="*/ 719 w 1422362"/>
                <a:gd name="connsiteY21" fmla="*/ 900955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436 w 1494443"/>
                <a:gd name="connsiteY0" fmla="*/ 886482 h 2253757"/>
                <a:gd name="connsiteX1" fmla="*/ 213013 w 1494443"/>
                <a:gd name="connsiteY1" fmla="*/ 1296729 h 2253757"/>
                <a:gd name="connsiteX2" fmla="*/ 381263 w 1494443"/>
                <a:gd name="connsiteY2" fmla="*/ 1655174 h 2253757"/>
                <a:gd name="connsiteX3" fmla="*/ 620854 w 1494443"/>
                <a:gd name="connsiteY3" fmla="*/ 1879748 h 2253757"/>
                <a:gd name="connsiteX4" fmla="*/ 654451 w 1494443"/>
                <a:gd name="connsiteY4" fmla="*/ 2240642 h 2253757"/>
                <a:gd name="connsiteX5" fmla="*/ 1325108 w 1494443"/>
                <a:gd name="connsiteY5" fmla="*/ 2253757 h 2253757"/>
                <a:gd name="connsiteX6" fmla="*/ 1334541 w 1494443"/>
                <a:gd name="connsiteY6" fmla="*/ 1930484 h 2253757"/>
                <a:gd name="connsiteX7" fmla="*/ 1493173 w 1494443"/>
                <a:gd name="connsiteY7" fmla="*/ 1069958 h 2253757"/>
                <a:gd name="connsiteX8" fmla="*/ 1441205 w 1494443"/>
                <a:gd name="connsiteY8" fmla="*/ 644162 h 2253757"/>
                <a:gd name="connsiteX9" fmla="*/ 1248800 w 1494443"/>
                <a:gd name="connsiteY9" fmla="*/ 612493 h 2253757"/>
                <a:gd name="connsiteX10" fmla="*/ 1241034 w 1494443"/>
                <a:gd name="connsiteY10" fmla="*/ 911472 h 2253757"/>
                <a:gd name="connsiteX11" fmla="*/ 1228936 w 1494443"/>
                <a:gd name="connsiteY11" fmla="*/ 600743 h 2253757"/>
                <a:gd name="connsiteX12" fmla="*/ 999131 w 1494443"/>
                <a:gd name="connsiteY12" fmla="*/ 558366 h 2253757"/>
                <a:gd name="connsiteX13" fmla="*/ 1029396 w 1494443"/>
                <a:gd name="connsiteY13" fmla="*/ 887580 h 2253757"/>
                <a:gd name="connsiteX14" fmla="*/ 978071 w 1494443"/>
                <a:gd name="connsiteY14" fmla="*/ 557324 h 2253757"/>
                <a:gd name="connsiteX15" fmla="*/ 783097 w 1494443"/>
                <a:gd name="connsiteY15" fmla="*/ 513030 h 2253757"/>
                <a:gd name="connsiteX16" fmla="*/ 786927 w 1494443"/>
                <a:gd name="connsiteY16" fmla="*/ 901237 h 2253757"/>
                <a:gd name="connsiteX17" fmla="*/ 755255 w 1494443"/>
                <a:gd name="connsiteY17" fmla="*/ 121917 h 2253757"/>
                <a:gd name="connsiteX18" fmla="*/ 558356 w 1494443"/>
                <a:gd name="connsiteY18" fmla="*/ 161731 h 2253757"/>
                <a:gd name="connsiteX19" fmla="*/ 535718 w 1494443"/>
                <a:gd name="connsiteY19" fmla="*/ 1183173 h 2253757"/>
                <a:gd name="connsiteX20" fmla="*/ 376753 w 1494443"/>
                <a:gd name="connsiteY20" fmla="*/ 1148565 h 2253757"/>
                <a:gd name="connsiteX21" fmla="*/ 436 w 1494443"/>
                <a:gd name="connsiteY21" fmla="*/ 886482 h 2253757"/>
                <a:gd name="connsiteX0" fmla="*/ 0 w 1494007"/>
                <a:gd name="connsiteY0" fmla="*/ 886482 h 2253757"/>
                <a:gd name="connsiteX1" fmla="*/ 212577 w 1494007"/>
                <a:gd name="connsiteY1" fmla="*/ 1296729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380827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240642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253757"/>
                <a:gd name="connsiteX1" fmla="*/ 202929 w 1494007"/>
                <a:gd name="connsiteY1" fmla="*/ 1320850 h 2253757"/>
                <a:gd name="connsiteX2" fmla="*/ 438719 w 1494007"/>
                <a:gd name="connsiteY2" fmla="*/ 1655174 h 2253757"/>
                <a:gd name="connsiteX3" fmla="*/ 620418 w 1494007"/>
                <a:gd name="connsiteY3" fmla="*/ 1879748 h 2253757"/>
                <a:gd name="connsiteX4" fmla="*/ 654015 w 1494007"/>
                <a:gd name="connsiteY4" fmla="*/ 2115210 h 2253757"/>
                <a:gd name="connsiteX5" fmla="*/ 1324672 w 1494007"/>
                <a:gd name="connsiteY5" fmla="*/ 2253757 h 2253757"/>
                <a:gd name="connsiteX6" fmla="*/ 1334105 w 1494007"/>
                <a:gd name="connsiteY6" fmla="*/ 1930484 h 2253757"/>
                <a:gd name="connsiteX7" fmla="*/ 1492737 w 1494007"/>
                <a:gd name="connsiteY7" fmla="*/ 1069958 h 2253757"/>
                <a:gd name="connsiteX8" fmla="*/ 1440769 w 1494007"/>
                <a:gd name="connsiteY8" fmla="*/ 644162 h 2253757"/>
                <a:gd name="connsiteX9" fmla="*/ 1248364 w 1494007"/>
                <a:gd name="connsiteY9" fmla="*/ 612493 h 2253757"/>
                <a:gd name="connsiteX10" fmla="*/ 1240598 w 1494007"/>
                <a:gd name="connsiteY10" fmla="*/ 911472 h 2253757"/>
                <a:gd name="connsiteX11" fmla="*/ 1228500 w 1494007"/>
                <a:gd name="connsiteY11" fmla="*/ 600743 h 2253757"/>
                <a:gd name="connsiteX12" fmla="*/ 998695 w 1494007"/>
                <a:gd name="connsiteY12" fmla="*/ 558366 h 2253757"/>
                <a:gd name="connsiteX13" fmla="*/ 1028960 w 1494007"/>
                <a:gd name="connsiteY13" fmla="*/ 887580 h 2253757"/>
                <a:gd name="connsiteX14" fmla="*/ 977635 w 1494007"/>
                <a:gd name="connsiteY14" fmla="*/ 557324 h 2253757"/>
                <a:gd name="connsiteX15" fmla="*/ 782661 w 1494007"/>
                <a:gd name="connsiteY15" fmla="*/ 513030 h 2253757"/>
                <a:gd name="connsiteX16" fmla="*/ 786491 w 1494007"/>
                <a:gd name="connsiteY16" fmla="*/ 901237 h 2253757"/>
                <a:gd name="connsiteX17" fmla="*/ 754819 w 1494007"/>
                <a:gd name="connsiteY17" fmla="*/ 121917 h 2253757"/>
                <a:gd name="connsiteX18" fmla="*/ 557920 w 1494007"/>
                <a:gd name="connsiteY18" fmla="*/ 161731 h 2253757"/>
                <a:gd name="connsiteX19" fmla="*/ 535282 w 1494007"/>
                <a:gd name="connsiteY19" fmla="*/ 1183173 h 2253757"/>
                <a:gd name="connsiteX20" fmla="*/ 376317 w 1494007"/>
                <a:gd name="connsiteY20" fmla="*/ 1148565 h 2253757"/>
                <a:gd name="connsiteX21" fmla="*/ 0 w 1494007"/>
                <a:gd name="connsiteY21" fmla="*/ 886482 h 2253757"/>
                <a:gd name="connsiteX0" fmla="*/ 0 w 1494007"/>
                <a:gd name="connsiteY0" fmla="*/ 886482 h 2147622"/>
                <a:gd name="connsiteX1" fmla="*/ 202929 w 1494007"/>
                <a:gd name="connsiteY1" fmla="*/ 1320850 h 2147622"/>
                <a:gd name="connsiteX2" fmla="*/ 438719 w 1494007"/>
                <a:gd name="connsiteY2" fmla="*/ 1655174 h 2147622"/>
                <a:gd name="connsiteX3" fmla="*/ 620418 w 1494007"/>
                <a:gd name="connsiteY3" fmla="*/ 1879748 h 2147622"/>
                <a:gd name="connsiteX4" fmla="*/ 654015 w 1494007"/>
                <a:gd name="connsiteY4" fmla="*/ 2115210 h 2147622"/>
                <a:gd name="connsiteX5" fmla="*/ 1339145 w 1494007"/>
                <a:gd name="connsiteY5" fmla="*/ 2147622 h 2147622"/>
                <a:gd name="connsiteX6" fmla="*/ 1334105 w 1494007"/>
                <a:gd name="connsiteY6" fmla="*/ 1930484 h 2147622"/>
                <a:gd name="connsiteX7" fmla="*/ 1492737 w 1494007"/>
                <a:gd name="connsiteY7" fmla="*/ 1069958 h 2147622"/>
                <a:gd name="connsiteX8" fmla="*/ 1440769 w 1494007"/>
                <a:gd name="connsiteY8" fmla="*/ 644162 h 2147622"/>
                <a:gd name="connsiteX9" fmla="*/ 1248364 w 1494007"/>
                <a:gd name="connsiteY9" fmla="*/ 612493 h 2147622"/>
                <a:gd name="connsiteX10" fmla="*/ 1240598 w 1494007"/>
                <a:gd name="connsiteY10" fmla="*/ 911472 h 2147622"/>
                <a:gd name="connsiteX11" fmla="*/ 1228500 w 1494007"/>
                <a:gd name="connsiteY11" fmla="*/ 600743 h 2147622"/>
                <a:gd name="connsiteX12" fmla="*/ 998695 w 1494007"/>
                <a:gd name="connsiteY12" fmla="*/ 558366 h 2147622"/>
                <a:gd name="connsiteX13" fmla="*/ 1028960 w 1494007"/>
                <a:gd name="connsiteY13" fmla="*/ 887580 h 2147622"/>
                <a:gd name="connsiteX14" fmla="*/ 977635 w 1494007"/>
                <a:gd name="connsiteY14" fmla="*/ 557324 h 2147622"/>
                <a:gd name="connsiteX15" fmla="*/ 782661 w 1494007"/>
                <a:gd name="connsiteY15" fmla="*/ 513030 h 2147622"/>
                <a:gd name="connsiteX16" fmla="*/ 786491 w 1494007"/>
                <a:gd name="connsiteY16" fmla="*/ 901237 h 2147622"/>
                <a:gd name="connsiteX17" fmla="*/ 754819 w 1494007"/>
                <a:gd name="connsiteY17" fmla="*/ 121917 h 2147622"/>
                <a:gd name="connsiteX18" fmla="*/ 557920 w 1494007"/>
                <a:gd name="connsiteY18" fmla="*/ 161731 h 2147622"/>
                <a:gd name="connsiteX19" fmla="*/ 535282 w 1494007"/>
                <a:gd name="connsiteY19" fmla="*/ 1183173 h 2147622"/>
                <a:gd name="connsiteX20" fmla="*/ 376317 w 1494007"/>
                <a:gd name="connsiteY20" fmla="*/ 1148565 h 2147622"/>
                <a:gd name="connsiteX21" fmla="*/ 0 w 1494007"/>
                <a:gd name="connsiteY21" fmla="*/ 886482 h 2147622"/>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5282 w 1494007"/>
                <a:gd name="connsiteY19" fmla="*/ 1183173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01512 w 1494007"/>
                <a:gd name="connsiteY19" fmla="*/ 1192821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76317 w 1494007"/>
                <a:gd name="connsiteY20" fmla="*/ 1148565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494007"/>
                <a:gd name="connsiteY0" fmla="*/ 886482 h 2123500"/>
                <a:gd name="connsiteX1" fmla="*/ 202929 w 1494007"/>
                <a:gd name="connsiteY1" fmla="*/ 1320850 h 2123500"/>
                <a:gd name="connsiteX2" fmla="*/ 438719 w 1494007"/>
                <a:gd name="connsiteY2" fmla="*/ 1655174 h 2123500"/>
                <a:gd name="connsiteX3" fmla="*/ 620418 w 1494007"/>
                <a:gd name="connsiteY3" fmla="*/ 1879748 h 2123500"/>
                <a:gd name="connsiteX4" fmla="*/ 654015 w 1494007"/>
                <a:gd name="connsiteY4" fmla="*/ 2115210 h 2123500"/>
                <a:gd name="connsiteX5" fmla="*/ 1334321 w 1494007"/>
                <a:gd name="connsiteY5" fmla="*/ 2123500 h 2123500"/>
                <a:gd name="connsiteX6" fmla="*/ 1334105 w 1494007"/>
                <a:gd name="connsiteY6" fmla="*/ 1930484 h 2123500"/>
                <a:gd name="connsiteX7" fmla="*/ 1492737 w 1494007"/>
                <a:gd name="connsiteY7" fmla="*/ 1069958 h 2123500"/>
                <a:gd name="connsiteX8" fmla="*/ 1440769 w 1494007"/>
                <a:gd name="connsiteY8" fmla="*/ 644162 h 2123500"/>
                <a:gd name="connsiteX9" fmla="*/ 1248364 w 1494007"/>
                <a:gd name="connsiteY9" fmla="*/ 612493 h 2123500"/>
                <a:gd name="connsiteX10" fmla="*/ 1240598 w 1494007"/>
                <a:gd name="connsiteY10" fmla="*/ 911472 h 2123500"/>
                <a:gd name="connsiteX11" fmla="*/ 1228500 w 1494007"/>
                <a:gd name="connsiteY11" fmla="*/ 600743 h 2123500"/>
                <a:gd name="connsiteX12" fmla="*/ 998695 w 1494007"/>
                <a:gd name="connsiteY12" fmla="*/ 558366 h 2123500"/>
                <a:gd name="connsiteX13" fmla="*/ 1028960 w 1494007"/>
                <a:gd name="connsiteY13" fmla="*/ 887580 h 2123500"/>
                <a:gd name="connsiteX14" fmla="*/ 977635 w 1494007"/>
                <a:gd name="connsiteY14" fmla="*/ 557324 h 2123500"/>
                <a:gd name="connsiteX15" fmla="*/ 782661 w 1494007"/>
                <a:gd name="connsiteY15" fmla="*/ 513030 h 2123500"/>
                <a:gd name="connsiteX16" fmla="*/ 786491 w 1494007"/>
                <a:gd name="connsiteY16" fmla="*/ 901237 h 2123500"/>
                <a:gd name="connsiteX17" fmla="*/ 754819 w 1494007"/>
                <a:gd name="connsiteY17" fmla="*/ 121917 h 2123500"/>
                <a:gd name="connsiteX18" fmla="*/ 557920 w 1494007"/>
                <a:gd name="connsiteY18" fmla="*/ 161731 h 2123500"/>
                <a:gd name="connsiteX19" fmla="*/ 530458 w 1494007"/>
                <a:gd name="connsiteY19" fmla="*/ 1197645 h 2123500"/>
                <a:gd name="connsiteX20" fmla="*/ 395614 w 1494007"/>
                <a:gd name="connsiteY20" fmla="*/ 1153389 h 2123500"/>
                <a:gd name="connsiteX21" fmla="*/ 0 w 1494007"/>
                <a:gd name="connsiteY21" fmla="*/ 886482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23500"/>
                <a:gd name="connsiteX1" fmla="*/ 227051 w 1518129"/>
                <a:gd name="connsiteY1" fmla="*/ 1320850 h 2123500"/>
                <a:gd name="connsiteX2" fmla="*/ 462841 w 1518129"/>
                <a:gd name="connsiteY2" fmla="*/ 1655174 h 2123500"/>
                <a:gd name="connsiteX3" fmla="*/ 644540 w 1518129"/>
                <a:gd name="connsiteY3" fmla="*/ 1879748 h 2123500"/>
                <a:gd name="connsiteX4" fmla="*/ 678137 w 1518129"/>
                <a:gd name="connsiteY4" fmla="*/ 2115210 h 2123500"/>
                <a:gd name="connsiteX5" fmla="*/ 1358443 w 1518129"/>
                <a:gd name="connsiteY5" fmla="*/ 2123500 h 2123500"/>
                <a:gd name="connsiteX6" fmla="*/ 1358227 w 1518129"/>
                <a:gd name="connsiteY6" fmla="*/ 1930484 h 2123500"/>
                <a:gd name="connsiteX7" fmla="*/ 1516859 w 1518129"/>
                <a:gd name="connsiteY7" fmla="*/ 1069958 h 2123500"/>
                <a:gd name="connsiteX8" fmla="*/ 1464891 w 1518129"/>
                <a:gd name="connsiteY8" fmla="*/ 644162 h 2123500"/>
                <a:gd name="connsiteX9" fmla="*/ 1272486 w 1518129"/>
                <a:gd name="connsiteY9" fmla="*/ 612493 h 2123500"/>
                <a:gd name="connsiteX10" fmla="*/ 1264720 w 1518129"/>
                <a:gd name="connsiteY10" fmla="*/ 911472 h 2123500"/>
                <a:gd name="connsiteX11" fmla="*/ 1252622 w 1518129"/>
                <a:gd name="connsiteY11" fmla="*/ 600743 h 2123500"/>
                <a:gd name="connsiteX12" fmla="*/ 1022817 w 1518129"/>
                <a:gd name="connsiteY12" fmla="*/ 558366 h 2123500"/>
                <a:gd name="connsiteX13" fmla="*/ 1053082 w 1518129"/>
                <a:gd name="connsiteY13" fmla="*/ 887580 h 2123500"/>
                <a:gd name="connsiteX14" fmla="*/ 1001757 w 1518129"/>
                <a:gd name="connsiteY14" fmla="*/ 557324 h 2123500"/>
                <a:gd name="connsiteX15" fmla="*/ 806783 w 1518129"/>
                <a:gd name="connsiteY15" fmla="*/ 513030 h 2123500"/>
                <a:gd name="connsiteX16" fmla="*/ 810613 w 1518129"/>
                <a:gd name="connsiteY16" fmla="*/ 901237 h 2123500"/>
                <a:gd name="connsiteX17" fmla="*/ 778941 w 1518129"/>
                <a:gd name="connsiteY17" fmla="*/ 121917 h 2123500"/>
                <a:gd name="connsiteX18" fmla="*/ 582042 w 1518129"/>
                <a:gd name="connsiteY18" fmla="*/ 161731 h 2123500"/>
                <a:gd name="connsiteX19" fmla="*/ 554580 w 1518129"/>
                <a:gd name="connsiteY19" fmla="*/ 1197645 h 2123500"/>
                <a:gd name="connsiteX20" fmla="*/ 419736 w 1518129"/>
                <a:gd name="connsiteY20" fmla="*/ 1153389 h 2123500"/>
                <a:gd name="connsiteX21" fmla="*/ 0 w 1518129"/>
                <a:gd name="connsiteY21" fmla="*/ 891306 h 2123500"/>
                <a:gd name="connsiteX0" fmla="*/ 0 w 1518129"/>
                <a:gd name="connsiteY0" fmla="*/ 891306 h 2133149"/>
                <a:gd name="connsiteX1" fmla="*/ 227051 w 1518129"/>
                <a:gd name="connsiteY1" fmla="*/ 1320850 h 2133149"/>
                <a:gd name="connsiteX2" fmla="*/ 462841 w 1518129"/>
                <a:gd name="connsiteY2" fmla="*/ 1655174 h 2133149"/>
                <a:gd name="connsiteX3" fmla="*/ 644540 w 1518129"/>
                <a:gd name="connsiteY3" fmla="*/ 1879748 h 2133149"/>
                <a:gd name="connsiteX4" fmla="*/ 678137 w 1518129"/>
                <a:gd name="connsiteY4" fmla="*/ 2115210 h 2133149"/>
                <a:gd name="connsiteX5" fmla="*/ 1348794 w 1518129"/>
                <a:gd name="connsiteY5" fmla="*/ 2133149 h 2133149"/>
                <a:gd name="connsiteX6" fmla="*/ 1358227 w 1518129"/>
                <a:gd name="connsiteY6" fmla="*/ 1930484 h 2133149"/>
                <a:gd name="connsiteX7" fmla="*/ 1516859 w 1518129"/>
                <a:gd name="connsiteY7" fmla="*/ 1069958 h 2133149"/>
                <a:gd name="connsiteX8" fmla="*/ 1464891 w 1518129"/>
                <a:gd name="connsiteY8" fmla="*/ 644162 h 2133149"/>
                <a:gd name="connsiteX9" fmla="*/ 1272486 w 1518129"/>
                <a:gd name="connsiteY9" fmla="*/ 612493 h 2133149"/>
                <a:gd name="connsiteX10" fmla="*/ 1264720 w 1518129"/>
                <a:gd name="connsiteY10" fmla="*/ 911472 h 2133149"/>
                <a:gd name="connsiteX11" fmla="*/ 1252622 w 1518129"/>
                <a:gd name="connsiteY11" fmla="*/ 600743 h 2133149"/>
                <a:gd name="connsiteX12" fmla="*/ 1022817 w 1518129"/>
                <a:gd name="connsiteY12" fmla="*/ 558366 h 2133149"/>
                <a:gd name="connsiteX13" fmla="*/ 1053082 w 1518129"/>
                <a:gd name="connsiteY13" fmla="*/ 887580 h 2133149"/>
                <a:gd name="connsiteX14" fmla="*/ 1001757 w 1518129"/>
                <a:gd name="connsiteY14" fmla="*/ 557324 h 2133149"/>
                <a:gd name="connsiteX15" fmla="*/ 806783 w 1518129"/>
                <a:gd name="connsiteY15" fmla="*/ 513030 h 2133149"/>
                <a:gd name="connsiteX16" fmla="*/ 810613 w 1518129"/>
                <a:gd name="connsiteY16" fmla="*/ 901237 h 2133149"/>
                <a:gd name="connsiteX17" fmla="*/ 778941 w 1518129"/>
                <a:gd name="connsiteY17" fmla="*/ 121917 h 2133149"/>
                <a:gd name="connsiteX18" fmla="*/ 582042 w 1518129"/>
                <a:gd name="connsiteY18" fmla="*/ 161731 h 2133149"/>
                <a:gd name="connsiteX19" fmla="*/ 554580 w 1518129"/>
                <a:gd name="connsiteY19" fmla="*/ 1197645 h 2133149"/>
                <a:gd name="connsiteX20" fmla="*/ 419736 w 1518129"/>
                <a:gd name="connsiteY20" fmla="*/ 1153389 h 2133149"/>
                <a:gd name="connsiteX21" fmla="*/ 0 w 1518129"/>
                <a:gd name="connsiteY21" fmla="*/ 891306 h 2133149"/>
                <a:gd name="connsiteX0" fmla="*/ 0 w 1518129"/>
                <a:gd name="connsiteY0" fmla="*/ 891306 h 2115210"/>
                <a:gd name="connsiteX1" fmla="*/ 227051 w 1518129"/>
                <a:gd name="connsiteY1" fmla="*/ 1320850 h 2115210"/>
                <a:gd name="connsiteX2" fmla="*/ 462841 w 1518129"/>
                <a:gd name="connsiteY2" fmla="*/ 1655174 h 2115210"/>
                <a:gd name="connsiteX3" fmla="*/ 644540 w 1518129"/>
                <a:gd name="connsiteY3" fmla="*/ 1879748 h 2115210"/>
                <a:gd name="connsiteX4" fmla="*/ 678137 w 1518129"/>
                <a:gd name="connsiteY4" fmla="*/ 2115210 h 2115210"/>
                <a:gd name="connsiteX5" fmla="*/ 1339145 w 1518129"/>
                <a:gd name="connsiteY5" fmla="*/ 2113852 h 2115210"/>
                <a:gd name="connsiteX6" fmla="*/ 1358227 w 1518129"/>
                <a:gd name="connsiteY6" fmla="*/ 1930484 h 2115210"/>
                <a:gd name="connsiteX7" fmla="*/ 1516859 w 1518129"/>
                <a:gd name="connsiteY7" fmla="*/ 1069958 h 2115210"/>
                <a:gd name="connsiteX8" fmla="*/ 1464891 w 1518129"/>
                <a:gd name="connsiteY8" fmla="*/ 644162 h 2115210"/>
                <a:gd name="connsiteX9" fmla="*/ 1272486 w 1518129"/>
                <a:gd name="connsiteY9" fmla="*/ 612493 h 2115210"/>
                <a:gd name="connsiteX10" fmla="*/ 1264720 w 1518129"/>
                <a:gd name="connsiteY10" fmla="*/ 911472 h 2115210"/>
                <a:gd name="connsiteX11" fmla="*/ 1252622 w 1518129"/>
                <a:gd name="connsiteY11" fmla="*/ 600743 h 2115210"/>
                <a:gd name="connsiteX12" fmla="*/ 1022817 w 1518129"/>
                <a:gd name="connsiteY12" fmla="*/ 558366 h 2115210"/>
                <a:gd name="connsiteX13" fmla="*/ 1053082 w 1518129"/>
                <a:gd name="connsiteY13" fmla="*/ 887580 h 2115210"/>
                <a:gd name="connsiteX14" fmla="*/ 1001757 w 1518129"/>
                <a:gd name="connsiteY14" fmla="*/ 557324 h 2115210"/>
                <a:gd name="connsiteX15" fmla="*/ 806783 w 1518129"/>
                <a:gd name="connsiteY15" fmla="*/ 513030 h 2115210"/>
                <a:gd name="connsiteX16" fmla="*/ 810613 w 1518129"/>
                <a:gd name="connsiteY16" fmla="*/ 901237 h 2115210"/>
                <a:gd name="connsiteX17" fmla="*/ 778941 w 1518129"/>
                <a:gd name="connsiteY17" fmla="*/ 121917 h 2115210"/>
                <a:gd name="connsiteX18" fmla="*/ 582042 w 1518129"/>
                <a:gd name="connsiteY18" fmla="*/ 161731 h 2115210"/>
                <a:gd name="connsiteX19" fmla="*/ 554580 w 1518129"/>
                <a:gd name="connsiteY19" fmla="*/ 1197645 h 2115210"/>
                <a:gd name="connsiteX20" fmla="*/ 419736 w 1518129"/>
                <a:gd name="connsiteY20" fmla="*/ 1153389 h 2115210"/>
                <a:gd name="connsiteX21" fmla="*/ 0 w 1518129"/>
                <a:gd name="connsiteY21" fmla="*/ 891306 h 2115210"/>
                <a:gd name="connsiteX0" fmla="*/ 0 w 1518129"/>
                <a:gd name="connsiteY0" fmla="*/ 891306 h 2174861"/>
                <a:gd name="connsiteX1" fmla="*/ 227051 w 1518129"/>
                <a:gd name="connsiteY1" fmla="*/ 1320850 h 2174861"/>
                <a:gd name="connsiteX2" fmla="*/ 462841 w 1518129"/>
                <a:gd name="connsiteY2" fmla="*/ 1655174 h 2174861"/>
                <a:gd name="connsiteX3" fmla="*/ 644540 w 1518129"/>
                <a:gd name="connsiteY3" fmla="*/ 1879748 h 2174861"/>
                <a:gd name="connsiteX4" fmla="*/ 678137 w 1518129"/>
                <a:gd name="connsiteY4" fmla="*/ 2115210 h 2174861"/>
                <a:gd name="connsiteX5" fmla="*/ 1339145 w 1518129"/>
                <a:gd name="connsiteY5" fmla="*/ 2174859 h 2174861"/>
                <a:gd name="connsiteX6" fmla="*/ 1358227 w 1518129"/>
                <a:gd name="connsiteY6" fmla="*/ 1930484 h 2174861"/>
                <a:gd name="connsiteX7" fmla="*/ 1516859 w 1518129"/>
                <a:gd name="connsiteY7" fmla="*/ 1069958 h 2174861"/>
                <a:gd name="connsiteX8" fmla="*/ 1464891 w 1518129"/>
                <a:gd name="connsiteY8" fmla="*/ 644162 h 2174861"/>
                <a:gd name="connsiteX9" fmla="*/ 1272486 w 1518129"/>
                <a:gd name="connsiteY9" fmla="*/ 612493 h 2174861"/>
                <a:gd name="connsiteX10" fmla="*/ 1264720 w 1518129"/>
                <a:gd name="connsiteY10" fmla="*/ 911472 h 2174861"/>
                <a:gd name="connsiteX11" fmla="*/ 1252622 w 1518129"/>
                <a:gd name="connsiteY11" fmla="*/ 600743 h 2174861"/>
                <a:gd name="connsiteX12" fmla="*/ 1022817 w 1518129"/>
                <a:gd name="connsiteY12" fmla="*/ 558366 h 2174861"/>
                <a:gd name="connsiteX13" fmla="*/ 1053082 w 1518129"/>
                <a:gd name="connsiteY13" fmla="*/ 887580 h 2174861"/>
                <a:gd name="connsiteX14" fmla="*/ 1001757 w 1518129"/>
                <a:gd name="connsiteY14" fmla="*/ 557324 h 2174861"/>
                <a:gd name="connsiteX15" fmla="*/ 806783 w 1518129"/>
                <a:gd name="connsiteY15" fmla="*/ 513030 h 2174861"/>
                <a:gd name="connsiteX16" fmla="*/ 810613 w 1518129"/>
                <a:gd name="connsiteY16" fmla="*/ 901237 h 2174861"/>
                <a:gd name="connsiteX17" fmla="*/ 778941 w 1518129"/>
                <a:gd name="connsiteY17" fmla="*/ 121917 h 2174861"/>
                <a:gd name="connsiteX18" fmla="*/ 582042 w 1518129"/>
                <a:gd name="connsiteY18" fmla="*/ 161731 h 2174861"/>
                <a:gd name="connsiteX19" fmla="*/ 554580 w 1518129"/>
                <a:gd name="connsiteY19" fmla="*/ 1197645 h 2174861"/>
                <a:gd name="connsiteX20" fmla="*/ 419736 w 1518129"/>
                <a:gd name="connsiteY20" fmla="*/ 1153389 h 2174861"/>
                <a:gd name="connsiteX21" fmla="*/ 0 w 1518129"/>
                <a:gd name="connsiteY21" fmla="*/ 891306 h 2174861"/>
                <a:gd name="connsiteX0" fmla="*/ 0 w 1518129"/>
                <a:gd name="connsiteY0" fmla="*/ 891306 h 2116848"/>
                <a:gd name="connsiteX1" fmla="*/ 227051 w 1518129"/>
                <a:gd name="connsiteY1" fmla="*/ 1320850 h 2116848"/>
                <a:gd name="connsiteX2" fmla="*/ 462841 w 1518129"/>
                <a:gd name="connsiteY2" fmla="*/ 1655174 h 2116848"/>
                <a:gd name="connsiteX3" fmla="*/ 644540 w 1518129"/>
                <a:gd name="connsiteY3" fmla="*/ 1879748 h 2116848"/>
                <a:gd name="connsiteX4" fmla="*/ 678137 w 1518129"/>
                <a:gd name="connsiteY4" fmla="*/ 2115210 h 2116848"/>
                <a:gd name="connsiteX5" fmla="*/ 1358227 w 1518129"/>
                <a:gd name="connsiteY5" fmla="*/ 1930484 h 2116848"/>
                <a:gd name="connsiteX6" fmla="*/ 1516859 w 1518129"/>
                <a:gd name="connsiteY6" fmla="*/ 1069958 h 2116848"/>
                <a:gd name="connsiteX7" fmla="*/ 1464891 w 1518129"/>
                <a:gd name="connsiteY7" fmla="*/ 644162 h 2116848"/>
                <a:gd name="connsiteX8" fmla="*/ 1272486 w 1518129"/>
                <a:gd name="connsiteY8" fmla="*/ 612493 h 2116848"/>
                <a:gd name="connsiteX9" fmla="*/ 1264720 w 1518129"/>
                <a:gd name="connsiteY9" fmla="*/ 911472 h 2116848"/>
                <a:gd name="connsiteX10" fmla="*/ 1252622 w 1518129"/>
                <a:gd name="connsiteY10" fmla="*/ 600743 h 2116848"/>
                <a:gd name="connsiteX11" fmla="*/ 1022817 w 1518129"/>
                <a:gd name="connsiteY11" fmla="*/ 558366 h 2116848"/>
                <a:gd name="connsiteX12" fmla="*/ 1053082 w 1518129"/>
                <a:gd name="connsiteY12" fmla="*/ 887580 h 2116848"/>
                <a:gd name="connsiteX13" fmla="*/ 1001757 w 1518129"/>
                <a:gd name="connsiteY13" fmla="*/ 557324 h 2116848"/>
                <a:gd name="connsiteX14" fmla="*/ 806783 w 1518129"/>
                <a:gd name="connsiteY14" fmla="*/ 513030 h 2116848"/>
                <a:gd name="connsiteX15" fmla="*/ 810613 w 1518129"/>
                <a:gd name="connsiteY15" fmla="*/ 901237 h 2116848"/>
                <a:gd name="connsiteX16" fmla="*/ 778941 w 1518129"/>
                <a:gd name="connsiteY16" fmla="*/ 121917 h 2116848"/>
                <a:gd name="connsiteX17" fmla="*/ 582042 w 1518129"/>
                <a:gd name="connsiteY17" fmla="*/ 161731 h 2116848"/>
                <a:gd name="connsiteX18" fmla="*/ 554580 w 1518129"/>
                <a:gd name="connsiteY18" fmla="*/ 1197645 h 2116848"/>
                <a:gd name="connsiteX19" fmla="*/ 419736 w 1518129"/>
                <a:gd name="connsiteY19" fmla="*/ 1153389 h 2116848"/>
                <a:gd name="connsiteX20" fmla="*/ 0 w 1518129"/>
                <a:gd name="connsiteY20" fmla="*/ 891306 h 2116848"/>
                <a:gd name="connsiteX0" fmla="*/ 0 w 1518129"/>
                <a:gd name="connsiteY0" fmla="*/ 891306 h 1987766"/>
                <a:gd name="connsiteX1" fmla="*/ 227051 w 1518129"/>
                <a:gd name="connsiteY1" fmla="*/ 1320850 h 1987766"/>
                <a:gd name="connsiteX2" fmla="*/ 462841 w 1518129"/>
                <a:gd name="connsiteY2" fmla="*/ 1655174 h 1987766"/>
                <a:gd name="connsiteX3" fmla="*/ 644540 w 1518129"/>
                <a:gd name="connsiteY3" fmla="*/ 1879748 h 1987766"/>
                <a:gd name="connsiteX4" fmla="*/ 1358227 w 1518129"/>
                <a:gd name="connsiteY4" fmla="*/ 1930484 h 1987766"/>
                <a:gd name="connsiteX5" fmla="*/ 1516859 w 1518129"/>
                <a:gd name="connsiteY5" fmla="*/ 1069958 h 1987766"/>
                <a:gd name="connsiteX6" fmla="*/ 1464891 w 1518129"/>
                <a:gd name="connsiteY6" fmla="*/ 644162 h 1987766"/>
                <a:gd name="connsiteX7" fmla="*/ 1272486 w 1518129"/>
                <a:gd name="connsiteY7" fmla="*/ 612493 h 1987766"/>
                <a:gd name="connsiteX8" fmla="*/ 1264720 w 1518129"/>
                <a:gd name="connsiteY8" fmla="*/ 911472 h 1987766"/>
                <a:gd name="connsiteX9" fmla="*/ 1252622 w 1518129"/>
                <a:gd name="connsiteY9" fmla="*/ 600743 h 1987766"/>
                <a:gd name="connsiteX10" fmla="*/ 1022817 w 1518129"/>
                <a:gd name="connsiteY10" fmla="*/ 558366 h 1987766"/>
                <a:gd name="connsiteX11" fmla="*/ 1053082 w 1518129"/>
                <a:gd name="connsiteY11" fmla="*/ 887580 h 1987766"/>
                <a:gd name="connsiteX12" fmla="*/ 1001757 w 1518129"/>
                <a:gd name="connsiteY12" fmla="*/ 557324 h 1987766"/>
                <a:gd name="connsiteX13" fmla="*/ 806783 w 1518129"/>
                <a:gd name="connsiteY13" fmla="*/ 513030 h 1987766"/>
                <a:gd name="connsiteX14" fmla="*/ 810613 w 1518129"/>
                <a:gd name="connsiteY14" fmla="*/ 901237 h 1987766"/>
                <a:gd name="connsiteX15" fmla="*/ 778941 w 1518129"/>
                <a:gd name="connsiteY15" fmla="*/ 121917 h 1987766"/>
                <a:gd name="connsiteX16" fmla="*/ 582042 w 1518129"/>
                <a:gd name="connsiteY16" fmla="*/ 161731 h 1987766"/>
                <a:gd name="connsiteX17" fmla="*/ 554580 w 1518129"/>
                <a:gd name="connsiteY17" fmla="*/ 1197645 h 1987766"/>
                <a:gd name="connsiteX18" fmla="*/ 419736 w 1518129"/>
                <a:gd name="connsiteY18" fmla="*/ 1153389 h 1987766"/>
                <a:gd name="connsiteX19" fmla="*/ 0 w 1518129"/>
                <a:gd name="connsiteY19" fmla="*/ 891306 h 1987766"/>
                <a:gd name="connsiteX0" fmla="*/ 0 w 1518129"/>
                <a:gd name="connsiteY0" fmla="*/ 891306 h 1934599"/>
                <a:gd name="connsiteX1" fmla="*/ 227051 w 1518129"/>
                <a:gd name="connsiteY1" fmla="*/ 1320850 h 1934599"/>
                <a:gd name="connsiteX2" fmla="*/ 462841 w 1518129"/>
                <a:gd name="connsiteY2" fmla="*/ 1655174 h 1934599"/>
                <a:gd name="connsiteX3" fmla="*/ 644540 w 1518129"/>
                <a:gd name="connsiteY3" fmla="*/ 1879748 h 1934599"/>
                <a:gd name="connsiteX4" fmla="*/ 1358227 w 1518129"/>
                <a:gd name="connsiteY4" fmla="*/ 1930484 h 1934599"/>
                <a:gd name="connsiteX5" fmla="*/ 1516859 w 1518129"/>
                <a:gd name="connsiteY5" fmla="*/ 1069958 h 1934599"/>
                <a:gd name="connsiteX6" fmla="*/ 1464891 w 1518129"/>
                <a:gd name="connsiteY6" fmla="*/ 644162 h 1934599"/>
                <a:gd name="connsiteX7" fmla="*/ 1272486 w 1518129"/>
                <a:gd name="connsiteY7" fmla="*/ 612493 h 1934599"/>
                <a:gd name="connsiteX8" fmla="*/ 1264720 w 1518129"/>
                <a:gd name="connsiteY8" fmla="*/ 911472 h 1934599"/>
                <a:gd name="connsiteX9" fmla="*/ 1252622 w 1518129"/>
                <a:gd name="connsiteY9" fmla="*/ 600743 h 1934599"/>
                <a:gd name="connsiteX10" fmla="*/ 1022817 w 1518129"/>
                <a:gd name="connsiteY10" fmla="*/ 558366 h 1934599"/>
                <a:gd name="connsiteX11" fmla="*/ 1053082 w 1518129"/>
                <a:gd name="connsiteY11" fmla="*/ 887580 h 1934599"/>
                <a:gd name="connsiteX12" fmla="*/ 1001757 w 1518129"/>
                <a:gd name="connsiteY12" fmla="*/ 557324 h 1934599"/>
                <a:gd name="connsiteX13" fmla="*/ 806783 w 1518129"/>
                <a:gd name="connsiteY13" fmla="*/ 513030 h 1934599"/>
                <a:gd name="connsiteX14" fmla="*/ 810613 w 1518129"/>
                <a:gd name="connsiteY14" fmla="*/ 901237 h 1934599"/>
                <a:gd name="connsiteX15" fmla="*/ 778941 w 1518129"/>
                <a:gd name="connsiteY15" fmla="*/ 121917 h 1934599"/>
                <a:gd name="connsiteX16" fmla="*/ 582042 w 1518129"/>
                <a:gd name="connsiteY16" fmla="*/ 161731 h 1934599"/>
                <a:gd name="connsiteX17" fmla="*/ 554580 w 1518129"/>
                <a:gd name="connsiteY17" fmla="*/ 1197645 h 1934599"/>
                <a:gd name="connsiteX18" fmla="*/ 419736 w 1518129"/>
                <a:gd name="connsiteY18" fmla="*/ 1153389 h 1934599"/>
                <a:gd name="connsiteX19" fmla="*/ 0 w 1518129"/>
                <a:gd name="connsiteY19" fmla="*/ 891306 h 1934599"/>
                <a:gd name="connsiteX0" fmla="*/ 0 w 1518129"/>
                <a:gd name="connsiteY0" fmla="*/ 891306 h 1914832"/>
                <a:gd name="connsiteX1" fmla="*/ 227051 w 1518129"/>
                <a:gd name="connsiteY1" fmla="*/ 1320850 h 1914832"/>
                <a:gd name="connsiteX2" fmla="*/ 462841 w 1518129"/>
                <a:gd name="connsiteY2" fmla="*/ 1655174 h 1914832"/>
                <a:gd name="connsiteX3" fmla="*/ 644540 w 1518129"/>
                <a:gd name="connsiteY3" fmla="*/ 1879748 h 1914832"/>
                <a:gd name="connsiteX4" fmla="*/ 1366786 w 1518129"/>
                <a:gd name="connsiteY4" fmla="*/ 1904807 h 1914832"/>
                <a:gd name="connsiteX5" fmla="*/ 1516859 w 1518129"/>
                <a:gd name="connsiteY5" fmla="*/ 1069958 h 1914832"/>
                <a:gd name="connsiteX6" fmla="*/ 1464891 w 1518129"/>
                <a:gd name="connsiteY6" fmla="*/ 644162 h 1914832"/>
                <a:gd name="connsiteX7" fmla="*/ 1272486 w 1518129"/>
                <a:gd name="connsiteY7" fmla="*/ 612493 h 1914832"/>
                <a:gd name="connsiteX8" fmla="*/ 1264720 w 1518129"/>
                <a:gd name="connsiteY8" fmla="*/ 911472 h 1914832"/>
                <a:gd name="connsiteX9" fmla="*/ 1252622 w 1518129"/>
                <a:gd name="connsiteY9" fmla="*/ 600743 h 1914832"/>
                <a:gd name="connsiteX10" fmla="*/ 1022817 w 1518129"/>
                <a:gd name="connsiteY10" fmla="*/ 558366 h 1914832"/>
                <a:gd name="connsiteX11" fmla="*/ 1053082 w 1518129"/>
                <a:gd name="connsiteY11" fmla="*/ 887580 h 1914832"/>
                <a:gd name="connsiteX12" fmla="*/ 1001757 w 1518129"/>
                <a:gd name="connsiteY12" fmla="*/ 557324 h 1914832"/>
                <a:gd name="connsiteX13" fmla="*/ 806783 w 1518129"/>
                <a:gd name="connsiteY13" fmla="*/ 513030 h 1914832"/>
                <a:gd name="connsiteX14" fmla="*/ 810613 w 1518129"/>
                <a:gd name="connsiteY14" fmla="*/ 901237 h 1914832"/>
                <a:gd name="connsiteX15" fmla="*/ 778941 w 1518129"/>
                <a:gd name="connsiteY15" fmla="*/ 121917 h 1914832"/>
                <a:gd name="connsiteX16" fmla="*/ 582042 w 1518129"/>
                <a:gd name="connsiteY16" fmla="*/ 161731 h 1914832"/>
                <a:gd name="connsiteX17" fmla="*/ 554580 w 1518129"/>
                <a:gd name="connsiteY17" fmla="*/ 1197645 h 1914832"/>
                <a:gd name="connsiteX18" fmla="*/ 419736 w 1518129"/>
                <a:gd name="connsiteY18" fmla="*/ 1153389 h 1914832"/>
                <a:gd name="connsiteX19" fmla="*/ 0 w 1518129"/>
                <a:gd name="connsiteY19" fmla="*/ 891306 h 1914832"/>
                <a:gd name="connsiteX0" fmla="*/ 0 w 1518129"/>
                <a:gd name="connsiteY0" fmla="*/ 891306 h 1910129"/>
                <a:gd name="connsiteX1" fmla="*/ 227051 w 1518129"/>
                <a:gd name="connsiteY1" fmla="*/ 1320850 h 1910129"/>
                <a:gd name="connsiteX2" fmla="*/ 462841 w 1518129"/>
                <a:gd name="connsiteY2" fmla="*/ 1655174 h 1910129"/>
                <a:gd name="connsiteX3" fmla="*/ 644540 w 1518129"/>
                <a:gd name="connsiteY3" fmla="*/ 1879748 h 1910129"/>
                <a:gd name="connsiteX4" fmla="*/ 1366786 w 1518129"/>
                <a:gd name="connsiteY4" fmla="*/ 1904807 h 1910129"/>
                <a:gd name="connsiteX5" fmla="*/ 1516859 w 1518129"/>
                <a:gd name="connsiteY5" fmla="*/ 1069958 h 1910129"/>
                <a:gd name="connsiteX6" fmla="*/ 1464891 w 1518129"/>
                <a:gd name="connsiteY6" fmla="*/ 644162 h 1910129"/>
                <a:gd name="connsiteX7" fmla="*/ 1272486 w 1518129"/>
                <a:gd name="connsiteY7" fmla="*/ 612493 h 1910129"/>
                <a:gd name="connsiteX8" fmla="*/ 1264720 w 1518129"/>
                <a:gd name="connsiteY8" fmla="*/ 911472 h 1910129"/>
                <a:gd name="connsiteX9" fmla="*/ 1252622 w 1518129"/>
                <a:gd name="connsiteY9" fmla="*/ 600743 h 1910129"/>
                <a:gd name="connsiteX10" fmla="*/ 1022817 w 1518129"/>
                <a:gd name="connsiteY10" fmla="*/ 558366 h 1910129"/>
                <a:gd name="connsiteX11" fmla="*/ 1053082 w 1518129"/>
                <a:gd name="connsiteY11" fmla="*/ 887580 h 1910129"/>
                <a:gd name="connsiteX12" fmla="*/ 1001757 w 1518129"/>
                <a:gd name="connsiteY12" fmla="*/ 557324 h 1910129"/>
                <a:gd name="connsiteX13" fmla="*/ 806783 w 1518129"/>
                <a:gd name="connsiteY13" fmla="*/ 513030 h 1910129"/>
                <a:gd name="connsiteX14" fmla="*/ 810613 w 1518129"/>
                <a:gd name="connsiteY14" fmla="*/ 901237 h 1910129"/>
                <a:gd name="connsiteX15" fmla="*/ 778941 w 1518129"/>
                <a:gd name="connsiteY15" fmla="*/ 121917 h 1910129"/>
                <a:gd name="connsiteX16" fmla="*/ 582042 w 1518129"/>
                <a:gd name="connsiteY16" fmla="*/ 161731 h 1910129"/>
                <a:gd name="connsiteX17" fmla="*/ 554580 w 1518129"/>
                <a:gd name="connsiteY17" fmla="*/ 1197645 h 1910129"/>
                <a:gd name="connsiteX18" fmla="*/ 419736 w 1518129"/>
                <a:gd name="connsiteY18" fmla="*/ 1153389 h 1910129"/>
                <a:gd name="connsiteX19" fmla="*/ 0 w 1518129"/>
                <a:gd name="connsiteY19" fmla="*/ 891306 h 1910129"/>
                <a:gd name="connsiteX0" fmla="*/ 0 w 1518129"/>
                <a:gd name="connsiteY0" fmla="*/ 891306 h 1907268"/>
                <a:gd name="connsiteX1" fmla="*/ 227051 w 1518129"/>
                <a:gd name="connsiteY1" fmla="*/ 1320850 h 1907268"/>
                <a:gd name="connsiteX2" fmla="*/ 462841 w 1518129"/>
                <a:gd name="connsiteY2" fmla="*/ 1655174 h 1907268"/>
                <a:gd name="connsiteX3" fmla="*/ 644540 w 1518129"/>
                <a:gd name="connsiteY3" fmla="*/ 1879748 h 1907268"/>
                <a:gd name="connsiteX4" fmla="*/ 1366786 w 1518129"/>
                <a:gd name="connsiteY4" fmla="*/ 1899100 h 1907268"/>
                <a:gd name="connsiteX5" fmla="*/ 1516859 w 1518129"/>
                <a:gd name="connsiteY5" fmla="*/ 1069958 h 1907268"/>
                <a:gd name="connsiteX6" fmla="*/ 1464891 w 1518129"/>
                <a:gd name="connsiteY6" fmla="*/ 644162 h 1907268"/>
                <a:gd name="connsiteX7" fmla="*/ 1272486 w 1518129"/>
                <a:gd name="connsiteY7" fmla="*/ 612493 h 1907268"/>
                <a:gd name="connsiteX8" fmla="*/ 1264720 w 1518129"/>
                <a:gd name="connsiteY8" fmla="*/ 911472 h 1907268"/>
                <a:gd name="connsiteX9" fmla="*/ 1252622 w 1518129"/>
                <a:gd name="connsiteY9" fmla="*/ 600743 h 1907268"/>
                <a:gd name="connsiteX10" fmla="*/ 1022817 w 1518129"/>
                <a:gd name="connsiteY10" fmla="*/ 558366 h 1907268"/>
                <a:gd name="connsiteX11" fmla="*/ 1053082 w 1518129"/>
                <a:gd name="connsiteY11" fmla="*/ 887580 h 1907268"/>
                <a:gd name="connsiteX12" fmla="*/ 1001757 w 1518129"/>
                <a:gd name="connsiteY12" fmla="*/ 557324 h 1907268"/>
                <a:gd name="connsiteX13" fmla="*/ 806783 w 1518129"/>
                <a:gd name="connsiteY13" fmla="*/ 513030 h 1907268"/>
                <a:gd name="connsiteX14" fmla="*/ 810613 w 1518129"/>
                <a:gd name="connsiteY14" fmla="*/ 901237 h 1907268"/>
                <a:gd name="connsiteX15" fmla="*/ 778941 w 1518129"/>
                <a:gd name="connsiteY15" fmla="*/ 121917 h 1907268"/>
                <a:gd name="connsiteX16" fmla="*/ 582042 w 1518129"/>
                <a:gd name="connsiteY16" fmla="*/ 161731 h 1907268"/>
                <a:gd name="connsiteX17" fmla="*/ 554580 w 1518129"/>
                <a:gd name="connsiteY17" fmla="*/ 1197645 h 1907268"/>
                <a:gd name="connsiteX18" fmla="*/ 419736 w 1518129"/>
                <a:gd name="connsiteY18" fmla="*/ 1153389 h 1907268"/>
                <a:gd name="connsiteX19" fmla="*/ 0 w 1518129"/>
                <a:gd name="connsiteY19" fmla="*/ 891306 h 1907268"/>
                <a:gd name="connsiteX0" fmla="*/ 0 w 1518129"/>
                <a:gd name="connsiteY0" fmla="*/ 891306 h 1907268"/>
                <a:gd name="connsiteX1" fmla="*/ 227051 w 1518129"/>
                <a:gd name="connsiteY1" fmla="*/ 1320850 h 1907268"/>
                <a:gd name="connsiteX2" fmla="*/ 462841 w 1518129"/>
                <a:gd name="connsiteY2" fmla="*/ 1655174 h 1907268"/>
                <a:gd name="connsiteX3" fmla="*/ 644540 w 1518129"/>
                <a:gd name="connsiteY3" fmla="*/ 1879748 h 1907268"/>
                <a:gd name="connsiteX4" fmla="*/ 1366786 w 1518129"/>
                <a:gd name="connsiteY4" fmla="*/ 1899100 h 1907268"/>
                <a:gd name="connsiteX5" fmla="*/ 1516859 w 1518129"/>
                <a:gd name="connsiteY5" fmla="*/ 1069958 h 1907268"/>
                <a:gd name="connsiteX6" fmla="*/ 1464891 w 1518129"/>
                <a:gd name="connsiteY6" fmla="*/ 644162 h 1907268"/>
                <a:gd name="connsiteX7" fmla="*/ 1272486 w 1518129"/>
                <a:gd name="connsiteY7" fmla="*/ 612493 h 1907268"/>
                <a:gd name="connsiteX8" fmla="*/ 1264720 w 1518129"/>
                <a:gd name="connsiteY8" fmla="*/ 911472 h 1907268"/>
                <a:gd name="connsiteX9" fmla="*/ 1252622 w 1518129"/>
                <a:gd name="connsiteY9" fmla="*/ 600743 h 1907268"/>
                <a:gd name="connsiteX10" fmla="*/ 1022817 w 1518129"/>
                <a:gd name="connsiteY10" fmla="*/ 558366 h 1907268"/>
                <a:gd name="connsiteX11" fmla="*/ 1053082 w 1518129"/>
                <a:gd name="connsiteY11" fmla="*/ 887580 h 1907268"/>
                <a:gd name="connsiteX12" fmla="*/ 1001757 w 1518129"/>
                <a:gd name="connsiteY12" fmla="*/ 557324 h 1907268"/>
                <a:gd name="connsiteX13" fmla="*/ 806783 w 1518129"/>
                <a:gd name="connsiteY13" fmla="*/ 513030 h 1907268"/>
                <a:gd name="connsiteX14" fmla="*/ 810613 w 1518129"/>
                <a:gd name="connsiteY14" fmla="*/ 901237 h 1907268"/>
                <a:gd name="connsiteX15" fmla="*/ 778941 w 1518129"/>
                <a:gd name="connsiteY15" fmla="*/ 121917 h 1907268"/>
                <a:gd name="connsiteX16" fmla="*/ 582042 w 1518129"/>
                <a:gd name="connsiteY16" fmla="*/ 161731 h 1907268"/>
                <a:gd name="connsiteX17" fmla="*/ 554580 w 1518129"/>
                <a:gd name="connsiteY17" fmla="*/ 1197645 h 1907268"/>
                <a:gd name="connsiteX18" fmla="*/ 419736 w 1518129"/>
                <a:gd name="connsiteY18" fmla="*/ 1153389 h 1907268"/>
                <a:gd name="connsiteX19" fmla="*/ 0 w 1518129"/>
                <a:gd name="connsiteY19" fmla="*/ 891306 h 1907268"/>
                <a:gd name="connsiteX0" fmla="*/ 0 w 1518129"/>
                <a:gd name="connsiteY0" fmla="*/ 891306 h 1910576"/>
                <a:gd name="connsiteX1" fmla="*/ 227051 w 1518129"/>
                <a:gd name="connsiteY1" fmla="*/ 1320850 h 1910576"/>
                <a:gd name="connsiteX2" fmla="*/ 462841 w 1518129"/>
                <a:gd name="connsiteY2" fmla="*/ 1655174 h 1910576"/>
                <a:gd name="connsiteX3" fmla="*/ 655952 w 1518129"/>
                <a:gd name="connsiteY3" fmla="*/ 1885455 h 1910576"/>
                <a:gd name="connsiteX4" fmla="*/ 1366786 w 1518129"/>
                <a:gd name="connsiteY4" fmla="*/ 1899100 h 1910576"/>
                <a:gd name="connsiteX5" fmla="*/ 1516859 w 1518129"/>
                <a:gd name="connsiteY5" fmla="*/ 1069958 h 1910576"/>
                <a:gd name="connsiteX6" fmla="*/ 1464891 w 1518129"/>
                <a:gd name="connsiteY6" fmla="*/ 644162 h 1910576"/>
                <a:gd name="connsiteX7" fmla="*/ 1272486 w 1518129"/>
                <a:gd name="connsiteY7" fmla="*/ 612493 h 1910576"/>
                <a:gd name="connsiteX8" fmla="*/ 1264720 w 1518129"/>
                <a:gd name="connsiteY8" fmla="*/ 911472 h 1910576"/>
                <a:gd name="connsiteX9" fmla="*/ 1252622 w 1518129"/>
                <a:gd name="connsiteY9" fmla="*/ 600743 h 1910576"/>
                <a:gd name="connsiteX10" fmla="*/ 1022817 w 1518129"/>
                <a:gd name="connsiteY10" fmla="*/ 558366 h 1910576"/>
                <a:gd name="connsiteX11" fmla="*/ 1053082 w 1518129"/>
                <a:gd name="connsiteY11" fmla="*/ 887580 h 1910576"/>
                <a:gd name="connsiteX12" fmla="*/ 1001757 w 1518129"/>
                <a:gd name="connsiteY12" fmla="*/ 557324 h 1910576"/>
                <a:gd name="connsiteX13" fmla="*/ 806783 w 1518129"/>
                <a:gd name="connsiteY13" fmla="*/ 513030 h 1910576"/>
                <a:gd name="connsiteX14" fmla="*/ 810613 w 1518129"/>
                <a:gd name="connsiteY14" fmla="*/ 901237 h 1910576"/>
                <a:gd name="connsiteX15" fmla="*/ 778941 w 1518129"/>
                <a:gd name="connsiteY15" fmla="*/ 121917 h 1910576"/>
                <a:gd name="connsiteX16" fmla="*/ 582042 w 1518129"/>
                <a:gd name="connsiteY16" fmla="*/ 161731 h 1910576"/>
                <a:gd name="connsiteX17" fmla="*/ 554580 w 1518129"/>
                <a:gd name="connsiteY17" fmla="*/ 1197645 h 1910576"/>
                <a:gd name="connsiteX18" fmla="*/ 419736 w 1518129"/>
                <a:gd name="connsiteY18" fmla="*/ 1153389 h 1910576"/>
                <a:gd name="connsiteX19" fmla="*/ 0 w 1518129"/>
                <a:gd name="connsiteY19" fmla="*/ 891306 h 1910576"/>
                <a:gd name="connsiteX0" fmla="*/ 0 w 1518129"/>
                <a:gd name="connsiteY0" fmla="*/ 891306 h 1918220"/>
                <a:gd name="connsiteX1" fmla="*/ 227051 w 1518129"/>
                <a:gd name="connsiteY1" fmla="*/ 1320850 h 1918220"/>
                <a:gd name="connsiteX2" fmla="*/ 462841 w 1518129"/>
                <a:gd name="connsiteY2" fmla="*/ 1655174 h 1918220"/>
                <a:gd name="connsiteX3" fmla="*/ 670217 w 1518129"/>
                <a:gd name="connsiteY3" fmla="*/ 1896868 h 1918220"/>
                <a:gd name="connsiteX4" fmla="*/ 1366786 w 1518129"/>
                <a:gd name="connsiteY4" fmla="*/ 1899100 h 1918220"/>
                <a:gd name="connsiteX5" fmla="*/ 1516859 w 1518129"/>
                <a:gd name="connsiteY5" fmla="*/ 1069958 h 1918220"/>
                <a:gd name="connsiteX6" fmla="*/ 1464891 w 1518129"/>
                <a:gd name="connsiteY6" fmla="*/ 644162 h 1918220"/>
                <a:gd name="connsiteX7" fmla="*/ 1272486 w 1518129"/>
                <a:gd name="connsiteY7" fmla="*/ 612493 h 1918220"/>
                <a:gd name="connsiteX8" fmla="*/ 1264720 w 1518129"/>
                <a:gd name="connsiteY8" fmla="*/ 911472 h 1918220"/>
                <a:gd name="connsiteX9" fmla="*/ 1252622 w 1518129"/>
                <a:gd name="connsiteY9" fmla="*/ 600743 h 1918220"/>
                <a:gd name="connsiteX10" fmla="*/ 1022817 w 1518129"/>
                <a:gd name="connsiteY10" fmla="*/ 558366 h 1918220"/>
                <a:gd name="connsiteX11" fmla="*/ 1053082 w 1518129"/>
                <a:gd name="connsiteY11" fmla="*/ 887580 h 1918220"/>
                <a:gd name="connsiteX12" fmla="*/ 1001757 w 1518129"/>
                <a:gd name="connsiteY12" fmla="*/ 557324 h 1918220"/>
                <a:gd name="connsiteX13" fmla="*/ 806783 w 1518129"/>
                <a:gd name="connsiteY13" fmla="*/ 513030 h 1918220"/>
                <a:gd name="connsiteX14" fmla="*/ 810613 w 1518129"/>
                <a:gd name="connsiteY14" fmla="*/ 901237 h 1918220"/>
                <a:gd name="connsiteX15" fmla="*/ 778941 w 1518129"/>
                <a:gd name="connsiteY15" fmla="*/ 121917 h 1918220"/>
                <a:gd name="connsiteX16" fmla="*/ 582042 w 1518129"/>
                <a:gd name="connsiteY16" fmla="*/ 161731 h 1918220"/>
                <a:gd name="connsiteX17" fmla="*/ 554580 w 1518129"/>
                <a:gd name="connsiteY17" fmla="*/ 1197645 h 1918220"/>
                <a:gd name="connsiteX18" fmla="*/ 419736 w 1518129"/>
                <a:gd name="connsiteY18" fmla="*/ 1153389 h 1918220"/>
                <a:gd name="connsiteX19" fmla="*/ 0 w 1518129"/>
                <a:gd name="connsiteY19" fmla="*/ 891306 h 1918220"/>
                <a:gd name="connsiteX0" fmla="*/ 0 w 1518129"/>
                <a:gd name="connsiteY0" fmla="*/ 891306 h 1901925"/>
                <a:gd name="connsiteX1" fmla="*/ 227051 w 1518129"/>
                <a:gd name="connsiteY1" fmla="*/ 1320850 h 1901925"/>
                <a:gd name="connsiteX2" fmla="*/ 462841 w 1518129"/>
                <a:gd name="connsiteY2" fmla="*/ 1655174 h 1901925"/>
                <a:gd name="connsiteX3" fmla="*/ 670217 w 1518129"/>
                <a:gd name="connsiteY3" fmla="*/ 1896868 h 1901925"/>
                <a:gd name="connsiteX4" fmla="*/ 1366786 w 1518129"/>
                <a:gd name="connsiteY4" fmla="*/ 1899100 h 1901925"/>
                <a:gd name="connsiteX5" fmla="*/ 1516859 w 1518129"/>
                <a:gd name="connsiteY5" fmla="*/ 1069958 h 1901925"/>
                <a:gd name="connsiteX6" fmla="*/ 1464891 w 1518129"/>
                <a:gd name="connsiteY6" fmla="*/ 644162 h 1901925"/>
                <a:gd name="connsiteX7" fmla="*/ 1272486 w 1518129"/>
                <a:gd name="connsiteY7" fmla="*/ 612493 h 1901925"/>
                <a:gd name="connsiteX8" fmla="*/ 1264720 w 1518129"/>
                <a:gd name="connsiteY8" fmla="*/ 911472 h 1901925"/>
                <a:gd name="connsiteX9" fmla="*/ 1252622 w 1518129"/>
                <a:gd name="connsiteY9" fmla="*/ 600743 h 1901925"/>
                <a:gd name="connsiteX10" fmla="*/ 1022817 w 1518129"/>
                <a:gd name="connsiteY10" fmla="*/ 558366 h 1901925"/>
                <a:gd name="connsiteX11" fmla="*/ 1053082 w 1518129"/>
                <a:gd name="connsiteY11" fmla="*/ 887580 h 1901925"/>
                <a:gd name="connsiteX12" fmla="*/ 1001757 w 1518129"/>
                <a:gd name="connsiteY12" fmla="*/ 557324 h 1901925"/>
                <a:gd name="connsiteX13" fmla="*/ 806783 w 1518129"/>
                <a:gd name="connsiteY13" fmla="*/ 513030 h 1901925"/>
                <a:gd name="connsiteX14" fmla="*/ 810613 w 1518129"/>
                <a:gd name="connsiteY14" fmla="*/ 901237 h 1901925"/>
                <a:gd name="connsiteX15" fmla="*/ 778941 w 1518129"/>
                <a:gd name="connsiteY15" fmla="*/ 121917 h 1901925"/>
                <a:gd name="connsiteX16" fmla="*/ 582042 w 1518129"/>
                <a:gd name="connsiteY16" fmla="*/ 161731 h 1901925"/>
                <a:gd name="connsiteX17" fmla="*/ 554580 w 1518129"/>
                <a:gd name="connsiteY17" fmla="*/ 1197645 h 1901925"/>
                <a:gd name="connsiteX18" fmla="*/ 419736 w 1518129"/>
                <a:gd name="connsiteY18" fmla="*/ 1153389 h 1901925"/>
                <a:gd name="connsiteX19" fmla="*/ 0 w 1518129"/>
                <a:gd name="connsiteY19" fmla="*/ 891306 h 1901925"/>
                <a:gd name="connsiteX0" fmla="*/ 0 w 1518129"/>
                <a:gd name="connsiteY0" fmla="*/ 891306 h 1901925"/>
                <a:gd name="connsiteX1" fmla="*/ 227051 w 1518129"/>
                <a:gd name="connsiteY1" fmla="*/ 1320850 h 1901925"/>
                <a:gd name="connsiteX2" fmla="*/ 462841 w 1518129"/>
                <a:gd name="connsiteY2" fmla="*/ 1655174 h 1901925"/>
                <a:gd name="connsiteX3" fmla="*/ 670217 w 1518129"/>
                <a:gd name="connsiteY3" fmla="*/ 1896868 h 1901925"/>
                <a:gd name="connsiteX4" fmla="*/ 1366786 w 1518129"/>
                <a:gd name="connsiteY4" fmla="*/ 1899100 h 1901925"/>
                <a:gd name="connsiteX5" fmla="*/ 1516859 w 1518129"/>
                <a:gd name="connsiteY5" fmla="*/ 1069958 h 1901925"/>
                <a:gd name="connsiteX6" fmla="*/ 1464891 w 1518129"/>
                <a:gd name="connsiteY6" fmla="*/ 644162 h 1901925"/>
                <a:gd name="connsiteX7" fmla="*/ 1272486 w 1518129"/>
                <a:gd name="connsiteY7" fmla="*/ 612493 h 1901925"/>
                <a:gd name="connsiteX8" fmla="*/ 1264720 w 1518129"/>
                <a:gd name="connsiteY8" fmla="*/ 911472 h 1901925"/>
                <a:gd name="connsiteX9" fmla="*/ 1252622 w 1518129"/>
                <a:gd name="connsiteY9" fmla="*/ 600743 h 1901925"/>
                <a:gd name="connsiteX10" fmla="*/ 1022817 w 1518129"/>
                <a:gd name="connsiteY10" fmla="*/ 558366 h 1901925"/>
                <a:gd name="connsiteX11" fmla="*/ 1053082 w 1518129"/>
                <a:gd name="connsiteY11" fmla="*/ 887580 h 1901925"/>
                <a:gd name="connsiteX12" fmla="*/ 1001757 w 1518129"/>
                <a:gd name="connsiteY12" fmla="*/ 557324 h 1901925"/>
                <a:gd name="connsiteX13" fmla="*/ 806783 w 1518129"/>
                <a:gd name="connsiteY13" fmla="*/ 513030 h 1901925"/>
                <a:gd name="connsiteX14" fmla="*/ 810613 w 1518129"/>
                <a:gd name="connsiteY14" fmla="*/ 901237 h 1901925"/>
                <a:gd name="connsiteX15" fmla="*/ 778941 w 1518129"/>
                <a:gd name="connsiteY15" fmla="*/ 121917 h 1901925"/>
                <a:gd name="connsiteX16" fmla="*/ 582042 w 1518129"/>
                <a:gd name="connsiteY16" fmla="*/ 161731 h 1901925"/>
                <a:gd name="connsiteX17" fmla="*/ 554580 w 1518129"/>
                <a:gd name="connsiteY17" fmla="*/ 1197645 h 1901925"/>
                <a:gd name="connsiteX18" fmla="*/ 419736 w 1518129"/>
                <a:gd name="connsiteY18" fmla="*/ 1153389 h 1901925"/>
                <a:gd name="connsiteX19" fmla="*/ 0 w 1518129"/>
                <a:gd name="connsiteY19" fmla="*/ 891306 h 1901925"/>
                <a:gd name="connsiteX0" fmla="*/ 0 w 1518129"/>
                <a:gd name="connsiteY0" fmla="*/ 891306 h 1900789"/>
                <a:gd name="connsiteX1" fmla="*/ 227051 w 1518129"/>
                <a:gd name="connsiteY1" fmla="*/ 1320850 h 1900789"/>
                <a:gd name="connsiteX2" fmla="*/ 462841 w 1518129"/>
                <a:gd name="connsiteY2" fmla="*/ 1655174 h 1900789"/>
                <a:gd name="connsiteX3" fmla="*/ 670217 w 1518129"/>
                <a:gd name="connsiteY3" fmla="*/ 1896868 h 1900789"/>
                <a:gd name="connsiteX4" fmla="*/ 1366786 w 1518129"/>
                <a:gd name="connsiteY4" fmla="*/ 1899100 h 1900789"/>
                <a:gd name="connsiteX5" fmla="*/ 1516859 w 1518129"/>
                <a:gd name="connsiteY5" fmla="*/ 1069958 h 1900789"/>
                <a:gd name="connsiteX6" fmla="*/ 1464891 w 1518129"/>
                <a:gd name="connsiteY6" fmla="*/ 644162 h 1900789"/>
                <a:gd name="connsiteX7" fmla="*/ 1272486 w 1518129"/>
                <a:gd name="connsiteY7" fmla="*/ 612493 h 1900789"/>
                <a:gd name="connsiteX8" fmla="*/ 1264720 w 1518129"/>
                <a:gd name="connsiteY8" fmla="*/ 911472 h 1900789"/>
                <a:gd name="connsiteX9" fmla="*/ 1252622 w 1518129"/>
                <a:gd name="connsiteY9" fmla="*/ 600743 h 1900789"/>
                <a:gd name="connsiteX10" fmla="*/ 1022817 w 1518129"/>
                <a:gd name="connsiteY10" fmla="*/ 558366 h 1900789"/>
                <a:gd name="connsiteX11" fmla="*/ 1053082 w 1518129"/>
                <a:gd name="connsiteY11" fmla="*/ 887580 h 1900789"/>
                <a:gd name="connsiteX12" fmla="*/ 1001757 w 1518129"/>
                <a:gd name="connsiteY12" fmla="*/ 557324 h 1900789"/>
                <a:gd name="connsiteX13" fmla="*/ 806783 w 1518129"/>
                <a:gd name="connsiteY13" fmla="*/ 513030 h 1900789"/>
                <a:gd name="connsiteX14" fmla="*/ 810613 w 1518129"/>
                <a:gd name="connsiteY14" fmla="*/ 901237 h 1900789"/>
                <a:gd name="connsiteX15" fmla="*/ 778941 w 1518129"/>
                <a:gd name="connsiteY15" fmla="*/ 121917 h 1900789"/>
                <a:gd name="connsiteX16" fmla="*/ 582042 w 1518129"/>
                <a:gd name="connsiteY16" fmla="*/ 161731 h 1900789"/>
                <a:gd name="connsiteX17" fmla="*/ 554580 w 1518129"/>
                <a:gd name="connsiteY17" fmla="*/ 1197645 h 1900789"/>
                <a:gd name="connsiteX18" fmla="*/ 419736 w 1518129"/>
                <a:gd name="connsiteY18" fmla="*/ 1153389 h 1900789"/>
                <a:gd name="connsiteX19" fmla="*/ 0 w 1518129"/>
                <a:gd name="connsiteY19" fmla="*/ 891306 h 1900789"/>
                <a:gd name="connsiteX0" fmla="*/ 0 w 1518129"/>
                <a:gd name="connsiteY0" fmla="*/ 891306 h 1899182"/>
                <a:gd name="connsiteX1" fmla="*/ 227051 w 1518129"/>
                <a:gd name="connsiteY1" fmla="*/ 1320850 h 1899182"/>
                <a:gd name="connsiteX2" fmla="*/ 462841 w 1518129"/>
                <a:gd name="connsiteY2" fmla="*/ 1655174 h 1899182"/>
                <a:gd name="connsiteX3" fmla="*/ 670217 w 1518129"/>
                <a:gd name="connsiteY3" fmla="*/ 1896868 h 1899182"/>
                <a:gd name="connsiteX4" fmla="*/ 1366786 w 1518129"/>
                <a:gd name="connsiteY4" fmla="*/ 1899100 h 1899182"/>
                <a:gd name="connsiteX5" fmla="*/ 1516859 w 1518129"/>
                <a:gd name="connsiteY5" fmla="*/ 1069958 h 1899182"/>
                <a:gd name="connsiteX6" fmla="*/ 1464891 w 1518129"/>
                <a:gd name="connsiteY6" fmla="*/ 644162 h 1899182"/>
                <a:gd name="connsiteX7" fmla="*/ 1272486 w 1518129"/>
                <a:gd name="connsiteY7" fmla="*/ 612493 h 1899182"/>
                <a:gd name="connsiteX8" fmla="*/ 1264720 w 1518129"/>
                <a:gd name="connsiteY8" fmla="*/ 911472 h 1899182"/>
                <a:gd name="connsiteX9" fmla="*/ 1252622 w 1518129"/>
                <a:gd name="connsiteY9" fmla="*/ 600743 h 1899182"/>
                <a:gd name="connsiteX10" fmla="*/ 1022817 w 1518129"/>
                <a:gd name="connsiteY10" fmla="*/ 558366 h 1899182"/>
                <a:gd name="connsiteX11" fmla="*/ 1053082 w 1518129"/>
                <a:gd name="connsiteY11" fmla="*/ 887580 h 1899182"/>
                <a:gd name="connsiteX12" fmla="*/ 1001757 w 1518129"/>
                <a:gd name="connsiteY12" fmla="*/ 557324 h 1899182"/>
                <a:gd name="connsiteX13" fmla="*/ 806783 w 1518129"/>
                <a:gd name="connsiteY13" fmla="*/ 513030 h 1899182"/>
                <a:gd name="connsiteX14" fmla="*/ 810613 w 1518129"/>
                <a:gd name="connsiteY14" fmla="*/ 901237 h 1899182"/>
                <a:gd name="connsiteX15" fmla="*/ 778941 w 1518129"/>
                <a:gd name="connsiteY15" fmla="*/ 121917 h 1899182"/>
                <a:gd name="connsiteX16" fmla="*/ 582042 w 1518129"/>
                <a:gd name="connsiteY16" fmla="*/ 161731 h 1899182"/>
                <a:gd name="connsiteX17" fmla="*/ 554580 w 1518129"/>
                <a:gd name="connsiteY17" fmla="*/ 1197645 h 1899182"/>
                <a:gd name="connsiteX18" fmla="*/ 419736 w 1518129"/>
                <a:gd name="connsiteY18" fmla="*/ 1153389 h 1899182"/>
                <a:gd name="connsiteX19" fmla="*/ 0 w 1518129"/>
                <a:gd name="connsiteY19" fmla="*/ 891306 h 1899182"/>
                <a:gd name="connsiteX0" fmla="*/ 0 w 1518129"/>
                <a:gd name="connsiteY0" fmla="*/ 891306 h 1898397"/>
                <a:gd name="connsiteX1" fmla="*/ 227051 w 1518129"/>
                <a:gd name="connsiteY1" fmla="*/ 1320850 h 1898397"/>
                <a:gd name="connsiteX2" fmla="*/ 462841 w 1518129"/>
                <a:gd name="connsiteY2" fmla="*/ 1655174 h 1898397"/>
                <a:gd name="connsiteX3" fmla="*/ 670217 w 1518129"/>
                <a:gd name="connsiteY3" fmla="*/ 1896868 h 1898397"/>
                <a:gd name="connsiteX4" fmla="*/ 1366786 w 1518129"/>
                <a:gd name="connsiteY4" fmla="*/ 1893394 h 1898397"/>
                <a:gd name="connsiteX5" fmla="*/ 1516859 w 1518129"/>
                <a:gd name="connsiteY5" fmla="*/ 1069958 h 1898397"/>
                <a:gd name="connsiteX6" fmla="*/ 1464891 w 1518129"/>
                <a:gd name="connsiteY6" fmla="*/ 644162 h 1898397"/>
                <a:gd name="connsiteX7" fmla="*/ 1272486 w 1518129"/>
                <a:gd name="connsiteY7" fmla="*/ 612493 h 1898397"/>
                <a:gd name="connsiteX8" fmla="*/ 1264720 w 1518129"/>
                <a:gd name="connsiteY8" fmla="*/ 911472 h 1898397"/>
                <a:gd name="connsiteX9" fmla="*/ 1252622 w 1518129"/>
                <a:gd name="connsiteY9" fmla="*/ 600743 h 1898397"/>
                <a:gd name="connsiteX10" fmla="*/ 1022817 w 1518129"/>
                <a:gd name="connsiteY10" fmla="*/ 558366 h 1898397"/>
                <a:gd name="connsiteX11" fmla="*/ 1053082 w 1518129"/>
                <a:gd name="connsiteY11" fmla="*/ 887580 h 1898397"/>
                <a:gd name="connsiteX12" fmla="*/ 1001757 w 1518129"/>
                <a:gd name="connsiteY12" fmla="*/ 557324 h 1898397"/>
                <a:gd name="connsiteX13" fmla="*/ 806783 w 1518129"/>
                <a:gd name="connsiteY13" fmla="*/ 513030 h 1898397"/>
                <a:gd name="connsiteX14" fmla="*/ 810613 w 1518129"/>
                <a:gd name="connsiteY14" fmla="*/ 901237 h 1898397"/>
                <a:gd name="connsiteX15" fmla="*/ 778941 w 1518129"/>
                <a:gd name="connsiteY15" fmla="*/ 121917 h 1898397"/>
                <a:gd name="connsiteX16" fmla="*/ 582042 w 1518129"/>
                <a:gd name="connsiteY16" fmla="*/ 161731 h 1898397"/>
                <a:gd name="connsiteX17" fmla="*/ 554580 w 1518129"/>
                <a:gd name="connsiteY17" fmla="*/ 1197645 h 1898397"/>
                <a:gd name="connsiteX18" fmla="*/ 419736 w 1518129"/>
                <a:gd name="connsiteY18" fmla="*/ 1153389 h 1898397"/>
                <a:gd name="connsiteX19" fmla="*/ 0 w 1518129"/>
                <a:gd name="connsiteY19" fmla="*/ 891306 h 1898397"/>
                <a:gd name="connsiteX0" fmla="*/ 0 w 1518129"/>
                <a:gd name="connsiteY0" fmla="*/ 891306 h 2083506"/>
                <a:gd name="connsiteX1" fmla="*/ 227051 w 1518129"/>
                <a:gd name="connsiteY1" fmla="*/ 1320850 h 2083506"/>
                <a:gd name="connsiteX2" fmla="*/ 462841 w 1518129"/>
                <a:gd name="connsiteY2" fmla="*/ 1655174 h 2083506"/>
                <a:gd name="connsiteX3" fmla="*/ 685760 w 1518129"/>
                <a:gd name="connsiteY3" fmla="*/ 2083377 h 2083506"/>
                <a:gd name="connsiteX4" fmla="*/ 1366786 w 1518129"/>
                <a:gd name="connsiteY4" fmla="*/ 1893394 h 2083506"/>
                <a:gd name="connsiteX5" fmla="*/ 1516859 w 1518129"/>
                <a:gd name="connsiteY5" fmla="*/ 1069958 h 2083506"/>
                <a:gd name="connsiteX6" fmla="*/ 1464891 w 1518129"/>
                <a:gd name="connsiteY6" fmla="*/ 644162 h 2083506"/>
                <a:gd name="connsiteX7" fmla="*/ 1272486 w 1518129"/>
                <a:gd name="connsiteY7" fmla="*/ 612493 h 2083506"/>
                <a:gd name="connsiteX8" fmla="*/ 1264720 w 1518129"/>
                <a:gd name="connsiteY8" fmla="*/ 911472 h 2083506"/>
                <a:gd name="connsiteX9" fmla="*/ 1252622 w 1518129"/>
                <a:gd name="connsiteY9" fmla="*/ 600743 h 2083506"/>
                <a:gd name="connsiteX10" fmla="*/ 1022817 w 1518129"/>
                <a:gd name="connsiteY10" fmla="*/ 558366 h 2083506"/>
                <a:gd name="connsiteX11" fmla="*/ 1053082 w 1518129"/>
                <a:gd name="connsiteY11" fmla="*/ 887580 h 2083506"/>
                <a:gd name="connsiteX12" fmla="*/ 1001757 w 1518129"/>
                <a:gd name="connsiteY12" fmla="*/ 557324 h 2083506"/>
                <a:gd name="connsiteX13" fmla="*/ 806783 w 1518129"/>
                <a:gd name="connsiteY13" fmla="*/ 513030 h 2083506"/>
                <a:gd name="connsiteX14" fmla="*/ 810613 w 1518129"/>
                <a:gd name="connsiteY14" fmla="*/ 901237 h 2083506"/>
                <a:gd name="connsiteX15" fmla="*/ 778941 w 1518129"/>
                <a:gd name="connsiteY15" fmla="*/ 121917 h 2083506"/>
                <a:gd name="connsiteX16" fmla="*/ 582042 w 1518129"/>
                <a:gd name="connsiteY16" fmla="*/ 161731 h 2083506"/>
                <a:gd name="connsiteX17" fmla="*/ 554580 w 1518129"/>
                <a:gd name="connsiteY17" fmla="*/ 1197645 h 2083506"/>
                <a:gd name="connsiteX18" fmla="*/ 419736 w 1518129"/>
                <a:gd name="connsiteY18" fmla="*/ 1153389 h 2083506"/>
                <a:gd name="connsiteX19" fmla="*/ 0 w 1518129"/>
                <a:gd name="connsiteY19" fmla="*/ 891306 h 2083506"/>
                <a:gd name="connsiteX0" fmla="*/ 0 w 1518129"/>
                <a:gd name="connsiteY0" fmla="*/ 891306 h 2087673"/>
                <a:gd name="connsiteX1" fmla="*/ 227051 w 1518129"/>
                <a:gd name="connsiteY1" fmla="*/ 1320850 h 2087673"/>
                <a:gd name="connsiteX2" fmla="*/ 462841 w 1518129"/>
                <a:gd name="connsiteY2" fmla="*/ 1655174 h 2087673"/>
                <a:gd name="connsiteX3" fmla="*/ 685760 w 1518129"/>
                <a:gd name="connsiteY3" fmla="*/ 2083377 h 2087673"/>
                <a:gd name="connsiteX4" fmla="*/ 1304616 w 1518129"/>
                <a:gd name="connsiteY4" fmla="*/ 2087673 h 2087673"/>
                <a:gd name="connsiteX5" fmla="*/ 1516859 w 1518129"/>
                <a:gd name="connsiteY5" fmla="*/ 1069958 h 2087673"/>
                <a:gd name="connsiteX6" fmla="*/ 1464891 w 1518129"/>
                <a:gd name="connsiteY6" fmla="*/ 644162 h 2087673"/>
                <a:gd name="connsiteX7" fmla="*/ 1272486 w 1518129"/>
                <a:gd name="connsiteY7" fmla="*/ 612493 h 2087673"/>
                <a:gd name="connsiteX8" fmla="*/ 1264720 w 1518129"/>
                <a:gd name="connsiteY8" fmla="*/ 911472 h 2087673"/>
                <a:gd name="connsiteX9" fmla="*/ 1252622 w 1518129"/>
                <a:gd name="connsiteY9" fmla="*/ 600743 h 2087673"/>
                <a:gd name="connsiteX10" fmla="*/ 1022817 w 1518129"/>
                <a:gd name="connsiteY10" fmla="*/ 558366 h 2087673"/>
                <a:gd name="connsiteX11" fmla="*/ 1053082 w 1518129"/>
                <a:gd name="connsiteY11" fmla="*/ 887580 h 2087673"/>
                <a:gd name="connsiteX12" fmla="*/ 1001757 w 1518129"/>
                <a:gd name="connsiteY12" fmla="*/ 557324 h 2087673"/>
                <a:gd name="connsiteX13" fmla="*/ 806783 w 1518129"/>
                <a:gd name="connsiteY13" fmla="*/ 513030 h 2087673"/>
                <a:gd name="connsiteX14" fmla="*/ 810613 w 1518129"/>
                <a:gd name="connsiteY14" fmla="*/ 901237 h 2087673"/>
                <a:gd name="connsiteX15" fmla="*/ 778941 w 1518129"/>
                <a:gd name="connsiteY15" fmla="*/ 121917 h 2087673"/>
                <a:gd name="connsiteX16" fmla="*/ 582042 w 1518129"/>
                <a:gd name="connsiteY16" fmla="*/ 161731 h 2087673"/>
                <a:gd name="connsiteX17" fmla="*/ 554580 w 1518129"/>
                <a:gd name="connsiteY17" fmla="*/ 1197645 h 2087673"/>
                <a:gd name="connsiteX18" fmla="*/ 419736 w 1518129"/>
                <a:gd name="connsiteY18" fmla="*/ 1153389 h 2087673"/>
                <a:gd name="connsiteX19" fmla="*/ 0 w 1518129"/>
                <a:gd name="connsiteY19" fmla="*/ 891306 h 208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18129" h="2087673">
                  <a:moveTo>
                    <a:pt x="0" y="891306"/>
                  </a:moveTo>
                  <a:cubicBezTo>
                    <a:pt x="124742" y="1042097"/>
                    <a:pt x="180313" y="1188925"/>
                    <a:pt x="227051" y="1320850"/>
                  </a:cubicBezTo>
                  <a:cubicBezTo>
                    <a:pt x="283134" y="1440332"/>
                    <a:pt x="360533" y="1506746"/>
                    <a:pt x="462841" y="1655174"/>
                  </a:cubicBezTo>
                  <a:cubicBezTo>
                    <a:pt x="565096" y="1757587"/>
                    <a:pt x="645749" y="2041189"/>
                    <a:pt x="685760" y="2083377"/>
                  </a:cubicBezTo>
                  <a:cubicBezTo>
                    <a:pt x="889200" y="2089319"/>
                    <a:pt x="1008846" y="2083505"/>
                    <a:pt x="1304616" y="2087673"/>
                  </a:cubicBezTo>
                  <a:cubicBezTo>
                    <a:pt x="1468370" y="1792044"/>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rgbClr val="FCC698"/>
            </a:solidFill>
            <a:ln w="33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a:solidFill>
                  <a:schemeClr val="tx1"/>
                </a:solidFill>
              </a:endParaRPr>
            </a:p>
          </p:txBody>
        </p:sp>
        <p:sp>
          <p:nvSpPr>
            <p:cNvPr id="62" name="Freeform: Shape 61">
              <a:extLst>
                <a:ext uri="{FF2B5EF4-FFF2-40B4-BE49-F238E27FC236}">
                  <a16:creationId xmlns:a16="http://schemas.microsoft.com/office/drawing/2014/main" id="{B608431B-5C4C-4D0F-B748-6210D6FAC31B}"/>
                </a:ext>
              </a:extLst>
            </p:cNvPr>
            <p:cNvSpPr/>
            <p:nvPr/>
          </p:nvSpPr>
          <p:spPr>
            <a:xfrm>
              <a:off x="5972306" y="2661668"/>
              <a:ext cx="299619" cy="298686"/>
            </a:xfrm>
            <a:custGeom>
              <a:avLst/>
              <a:gdLst/>
              <a:ahLst/>
              <a:cxnLst/>
              <a:rect l="l" t="t" r="r" b="b"/>
              <a:pathLst>
                <a:path w="170460" h="169929">
                  <a:moveTo>
                    <a:pt x="83154" y="51960"/>
                  </a:moveTo>
                  <a:cubicBezTo>
                    <a:pt x="78087" y="51960"/>
                    <a:pt x="73404" y="53918"/>
                    <a:pt x="69103" y="57836"/>
                  </a:cubicBezTo>
                  <a:cubicBezTo>
                    <a:pt x="64803" y="61754"/>
                    <a:pt x="61563" y="67335"/>
                    <a:pt x="59383" y="74582"/>
                  </a:cubicBezTo>
                  <a:cubicBezTo>
                    <a:pt x="57203" y="81828"/>
                    <a:pt x="56113" y="88249"/>
                    <a:pt x="56113" y="93845"/>
                  </a:cubicBezTo>
                  <a:cubicBezTo>
                    <a:pt x="56113" y="101327"/>
                    <a:pt x="57630" y="106835"/>
                    <a:pt x="60664" y="110370"/>
                  </a:cubicBezTo>
                  <a:cubicBezTo>
                    <a:pt x="63698" y="113905"/>
                    <a:pt x="67454" y="115672"/>
                    <a:pt x="71931" y="115672"/>
                  </a:cubicBezTo>
                  <a:cubicBezTo>
                    <a:pt x="75289" y="115672"/>
                    <a:pt x="78441" y="114847"/>
                    <a:pt x="81386" y="113198"/>
                  </a:cubicBezTo>
                  <a:cubicBezTo>
                    <a:pt x="83625" y="112020"/>
                    <a:pt x="85834" y="110164"/>
                    <a:pt x="88014" y="107631"/>
                  </a:cubicBezTo>
                  <a:cubicBezTo>
                    <a:pt x="91136" y="104037"/>
                    <a:pt x="93831" y="98794"/>
                    <a:pt x="96099" y="91901"/>
                  </a:cubicBezTo>
                  <a:cubicBezTo>
                    <a:pt x="98367" y="85009"/>
                    <a:pt x="99501" y="78587"/>
                    <a:pt x="99501" y="72637"/>
                  </a:cubicBezTo>
                  <a:cubicBezTo>
                    <a:pt x="99501" y="65980"/>
                    <a:pt x="97955" y="60870"/>
                    <a:pt x="94862" y="57306"/>
                  </a:cubicBezTo>
                  <a:cubicBezTo>
                    <a:pt x="91769" y="53742"/>
                    <a:pt x="87866" y="51960"/>
                    <a:pt x="83154" y="51960"/>
                  </a:cubicBezTo>
                  <a:close/>
                  <a:moveTo>
                    <a:pt x="90576" y="0"/>
                  </a:moveTo>
                  <a:cubicBezTo>
                    <a:pt x="105422" y="0"/>
                    <a:pt x="118618" y="2887"/>
                    <a:pt x="130165" y="8660"/>
                  </a:cubicBezTo>
                  <a:cubicBezTo>
                    <a:pt x="141711" y="14433"/>
                    <a:pt x="150533" y="22637"/>
                    <a:pt x="156630" y="33270"/>
                  </a:cubicBezTo>
                  <a:cubicBezTo>
                    <a:pt x="162728" y="43904"/>
                    <a:pt x="165776" y="55524"/>
                    <a:pt x="165776" y="68131"/>
                  </a:cubicBezTo>
                  <a:cubicBezTo>
                    <a:pt x="165776" y="83153"/>
                    <a:pt x="161152" y="96732"/>
                    <a:pt x="151903" y="108868"/>
                  </a:cubicBezTo>
                  <a:cubicBezTo>
                    <a:pt x="140297" y="124185"/>
                    <a:pt x="125422" y="131843"/>
                    <a:pt x="107278" y="131843"/>
                  </a:cubicBezTo>
                  <a:cubicBezTo>
                    <a:pt x="102388" y="131843"/>
                    <a:pt x="98706" y="130989"/>
                    <a:pt x="96232" y="129280"/>
                  </a:cubicBezTo>
                  <a:cubicBezTo>
                    <a:pt x="93758" y="127572"/>
                    <a:pt x="92108" y="125068"/>
                    <a:pt x="91283" y="121769"/>
                  </a:cubicBezTo>
                  <a:cubicBezTo>
                    <a:pt x="84332" y="128485"/>
                    <a:pt x="76320" y="131843"/>
                    <a:pt x="67248" y="131843"/>
                  </a:cubicBezTo>
                  <a:cubicBezTo>
                    <a:pt x="57468" y="131843"/>
                    <a:pt x="49353" y="128470"/>
                    <a:pt x="42903" y="121725"/>
                  </a:cubicBezTo>
                  <a:cubicBezTo>
                    <a:pt x="36452" y="114980"/>
                    <a:pt x="33227" y="106011"/>
                    <a:pt x="33227" y="94817"/>
                  </a:cubicBezTo>
                  <a:cubicBezTo>
                    <a:pt x="33227" y="80973"/>
                    <a:pt x="37115" y="68337"/>
                    <a:pt x="44891" y="56908"/>
                  </a:cubicBezTo>
                  <a:cubicBezTo>
                    <a:pt x="54317" y="43005"/>
                    <a:pt x="66393" y="36054"/>
                    <a:pt x="81121" y="36054"/>
                  </a:cubicBezTo>
                  <a:cubicBezTo>
                    <a:pt x="91607" y="36054"/>
                    <a:pt x="99354" y="40060"/>
                    <a:pt x="104362" y="48072"/>
                  </a:cubicBezTo>
                  <a:lnTo>
                    <a:pt x="106571" y="38263"/>
                  </a:lnTo>
                  <a:lnTo>
                    <a:pt x="129900" y="38263"/>
                  </a:lnTo>
                  <a:lnTo>
                    <a:pt x="116556" y="101622"/>
                  </a:lnTo>
                  <a:cubicBezTo>
                    <a:pt x="115732" y="105628"/>
                    <a:pt x="115319" y="108220"/>
                    <a:pt x="115319" y="109398"/>
                  </a:cubicBezTo>
                  <a:cubicBezTo>
                    <a:pt x="115319" y="110871"/>
                    <a:pt x="115658" y="111975"/>
                    <a:pt x="116335" y="112712"/>
                  </a:cubicBezTo>
                  <a:cubicBezTo>
                    <a:pt x="117013" y="113448"/>
                    <a:pt x="117823" y="113816"/>
                    <a:pt x="118765" y="113816"/>
                  </a:cubicBezTo>
                  <a:cubicBezTo>
                    <a:pt x="121593" y="113816"/>
                    <a:pt x="125246" y="112108"/>
                    <a:pt x="129723" y="108691"/>
                  </a:cubicBezTo>
                  <a:cubicBezTo>
                    <a:pt x="135732" y="104214"/>
                    <a:pt x="140592" y="98205"/>
                    <a:pt x="144303" y="90664"/>
                  </a:cubicBezTo>
                  <a:cubicBezTo>
                    <a:pt x="148015" y="83124"/>
                    <a:pt x="149870" y="75318"/>
                    <a:pt x="149870" y="67247"/>
                  </a:cubicBezTo>
                  <a:cubicBezTo>
                    <a:pt x="149870" y="52755"/>
                    <a:pt x="144627" y="40634"/>
                    <a:pt x="134141" y="30884"/>
                  </a:cubicBezTo>
                  <a:cubicBezTo>
                    <a:pt x="123655" y="21134"/>
                    <a:pt x="109016" y="16259"/>
                    <a:pt x="90223" y="16259"/>
                  </a:cubicBezTo>
                  <a:cubicBezTo>
                    <a:pt x="74258" y="16259"/>
                    <a:pt x="60723" y="19514"/>
                    <a:pt x="49618" y="26024"/>
                  </a:cubicBezTo>
                  <a:cubicBezTo>
                    <a:pt x="38514" y="32534"/>
                    <a:pt x="30148" y="41694"/>
                    <a:pt x="24522" y="53506"/>
                  </a:cubicBezTo>
                  <a:cubicBezTo>
                    <a:pt x="18896" y="65318"/>
                    <a:pt x="16083" y="77615"/>
                    <a:pt x="16083" y="90399"/>
                  </a:cubicBezTo>
                  <a:cubicBezTo>
                    <a:pt x="16083" y="102829"/>
                    <a:pt x="19220" y="114140"/>
                    <a:pt x="25494" y="124332"/>
                  </a:cubicBezTo>
                  <a:cubicBezTo>
                    <a:pt x="31768" y="134524"/>
                    <a:pt x="40576" y="141961"/>
                    <a:pt x="51916" y="146645"/>
                  </a:cubicBezTo>
                  <a:cubicBezTo>
                    <a:pt x="63256" y="151328"/>
                    <a:pt x="76232" y="153670"/>
                    <a:pt x="90841" y="153670"/>
                  </a:cubicBezTo>
                  <a:cubicBezTo>
                    <a:pt x="104921" y="153670"/>
                    <a:pt x="117028" y="151711"/>
                    <a:pt x="127160" y="147793"/>
                  </a:cubicBezTo>
                  <a:cubicBezTo>
                    <a:pt x="137293" y="143876"/>
                    <a:pt x="145452" y="137999"/>
                    <a:pt x="151638" y="130164"/>
                  </a:cubicBezTo>
                  <a:lnTo>
                    <a:pt x="170460" y="130164"/>
                  </a:lnTo>
                  <a:cubicBezTo>
                    <a:pt x="164569" y="142123"/>
                    <a:pt x="155526" y="151490"/>
                    <a:pt x="143331" y="158265"/>
                  </a:cubicBezTo>
                  <a:cubicBezTo>
                    <a:pt x="129369" y="166041"/>
                    <a:pt x="112344" y="169929"/>
                    <a:pt x="92255" y="169929"/>
                  </a:cubicBezTo>
                  <a:cubicBezTo>
                    <a:pt x="72815" y="169929"/>
                    <a:pt x="56025" y="166645"/>
                    <a:pt x="41886" y="160076"/>
                  </a:cubicBezTo>
                  <a:cubicBezTo>
                    <a:pt x="27748" y="153508"/>
                    <a:pt x="17232" y="143817"/>
                    <a:pt x="10339" y="131004"/>
                  </a:cubicBezTo>
                  <a:cubicBezTo>
                    <a:pt x="3447" y="118190"/>
                    <a:pt x="0" y="104243"/>
                    <a:pt x="0" y="89162"/>
                  </a:cubicBezTo>
                  <a:cubicBezTo>
                    <a:pt x="0" y="72608"/>
                    <a:pt x="3918" y="57188"/>
                    <a:pt x="11753" y="42902"/>
                  </a:cubicBezTo>
                  <a:cubicBezTo>
                    <a:pt x="19589" y="28616"/>
                    <a:pt x="30310" y="17894"/>
                    <a:pt x="43919" y="10737"/>
                  </a:cubicBezTo>
                  <a:cubicBezTo>
                    <a:pt x="57527" y="3579"/>
                    <a:pt x="73080" y="0"/>
                    <a:pt x="905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aphic 5343">
            <a:extLst>
              <a:ext uri="{FF2B5EF4-FFF2-40B4-BE49-F238E27FC236}">
                <a16:creationId xmlns:a16="http://schemas.microsoft.com/office/drawing/2014/main" id="{6FF32ECD-F9A8-4BD6-9AE0-EA2778C55F74}"/>
              </a:ext>
            </a:extLst>
          </p:cNvPr>
          <p:cNvGrpSpPr/>
          <p:nvPr/>
        </p:nvGrpSpPr>
        <p:grpSpPr>
          <a:xfrm rot="14298466">
            <a:off x="5671152" y="5665264"/>
            <a:ext cx="255324" cy="1157652"/>
            <a:chOff x="7783270" y="3992865"/>
            <a:chExt cx="267645" cy="1213522"/>
          </a:xfrm>
        </p:grpSpPr>
        <p:sp>
          <p:nvSpPr>
            <p:cNvPr id="86" name="Freeform: Shape 85">
              <a:extLst>
                <a:ext uri="{FF2B5EF4-FFF2-40B4-BE49-F238E27FC236}">
                  <a16:creationId xmlns:a16="http://schemas.microsoft.com/office/drawing/2014/main" id="{172591F3-2D39-4C82-860D-6635D5D38BB1}"/>
                </a:ext>
              </a:extLst>
            </p:cNvPr>
            <p:cNvSpPr/>
            <p:nvPr/>
          </p:nvSpPr>
          <p:spPr>
            <a:xfrm>
              <a:off x="7783287" y="4105294"/>
              <a:ext cx="190501" cy="990600"/>
            </a:xfrm>
            <a:custGeom>
              <a:avLst/>
              <a:gdLst>
                <a:gd name="connsiteX0" fmla="*/ 155734 w 190500"/>
                <a:gd name="connsiteY0" fmla="*/ 973931 h 990600"/>
                <a:gd name="connsiteX1" fmla="*/ 21431 w 190500"/>
                <a:gd name="connsiteY1" fmla="*/ 970121 h 990600"/>
                <a:gd name="connsiteX2" fmla="*/ 43339 w 190500"/>
                <a:gd name="connsiteY2" fmla="*/ 21431 h 990600"/>
                <a:gd name="connsiteX3" fmla="*/ 177641 w 190500"/>
                <a:gd name="connsiteY3" fmla="*/ 25241 h 990600"/>
              </a:gdLst>
              <a:ahLst/>
              <a:cxnLst>
                <a:cxn ang="0">
                  <a:pos x="connsiteX0" y="connsiteY0"/>
                </a:cxn>
                <a:cxn ang="0">
                  <a:pos x="connsiteX1" y="connsiteY1"/>
                </a:cxn>
                <a:cxn ang="0">
                  <a:pos x="connsiteX2" y="connsiteY2"/>
                </a:cxn>
                <a:cxn ang="0">
                  <a:pos x="connsiteX3" y="connsiteY3"/>
                </a:cxn>
              </a:cxnLst>
              <a:rect l="l" t="t" r="r" b="b"/>
              <a:pathLst>
                <a:path w="190500" h="990600">
                  <a:moveTo>
                    <a:pt x="155734" y="973931"/>
                  </a:moveTo>
                  <a:lnTo>
                    <a:pt x="21431" y="970121"/>
                  </a:lnTo>
                  <a:lnTo>
                    <a:pt x="43339" y="21431"/>
                  </a:lnTo>
                  <a:lnTo>
                    <a:pt x="177641" y="25241"/>
                  </a:lnTo>
                  <a:close/>
                </a:path>
              </a:pathLst>
            </a:custGeom>
            <a:solidFill>
              <a:schemeClr val="accent1"/>
            </a:solidFill>
            <a:ln w="28575" cap="rnd">
              <a:solidFill>
                <a:srgbClr val="333331"/>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C81E7CF1-F59F-4541-86FD-58A95E7F1136}"/>
                </a:ext>
              </a:extLst>
            </p:cNvPr>
            <p:cNvSpPr/>
            <p:nvPr/>
          </p:nvSpPr>
          <p:spPr>
            <a:xfrm>
              <a:off x="7831864" y="3992865"/>
              <a:ext cx="123825" cy="152400"/>
            </a:xfrm>
            <a:custGeom>
              <a:avLst/>
              <a:gdLst>
                <a:gd name="connsiteX0" fmla="*/ 66199 w 123825"/>
                <a:gd name="connsiteY0" fmla="*/ 21467 h 152400"/>
                <a:gd name="connsiteX1" fmla="*/ 66199 w 123825"/>
                <a:gd name="connsiteY1" fmla="*/ 21467 h 152400"/>
                <a:gd name="connsiteX2" fmla="*/ 24289 w 123825"/>
                <a:gd name="connsiteY2" fmla="*/ 61472 h 152400"/>
                <a:gd name="connsiteX3" fmla="*/ 21431 w 123825"/>
                <a:gd name="connsiteY3" fmla="*/ 134815 h 152400"/>
                <a:gd name="connsiteX4" fmla="*/ 102394 w 123825"/>
                <a:gd name="connsiteY4" fmla="*/ 137672 h 152400"/>
                <a:gd name="connsiteX5" fmla="*/ 105251 w 123825"/>
                <a:gd name="connsiteY5" fmla="*/ 64330 h 152400"/>
                <a:gd name="connsiteX6" fmla="*/ 66199 w 123825"/>
                <a:gd name="connsiteY6" fmla="*/ 2146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66199" y="21467"/>
                  </a:moveTo>
                  <a:lnTo>
                    <a:pt x="66199" y="21467"/>
                  </a:lnTo>
                  <a:cubicBezTo>
                    <a:pt x="44291" y="20515"/>
                    <a:pt x="25241" y="38612"/>
                    <a:pt x="24289" y="61472"/>
                  </a:cubicBezTo>
                  <a:lnTo>
                    <a:pt x="21431" y="134815"/>
                  </a:lnTo>
                  <a:lnTo>
                    <a:pt x="102394" y="137672"/>
                  </a:lnTo>
                  <a:lnTo>
                    <a:pt x="105251" y="64330"/>
                  </a:lnTo>
                  <a:cubicBezTo>
                    <a:pt x="106204" y="40517"/>
                    <a:pt x="89059" y="22420"/>
                    <a:pt x="66199" y="21467"/>
                  </a:cubicBezTo>
                  <a:close/>
                </a:path>
              </a:pathLst>
            </a:custGeom>
            <a:solidFill>
              <a:schemeClr val="bg1"/>
            </a:solidFill>
            <a:ln w="28575" cap="rnd">
              <a:solidFill>
                <a:srgbClr val="333331"/>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15010C36-B5EB-4CA5-88F5-43E7DA5D873B}"/>
                </a:ext>
              </a:extLst>
            </p:cNvPr>
            <p:cNvSpPr/>
            <p:nvPr/>
          </p:nvSpPr>
          <p:spPr>
            <a:xfrm>
              <a:off x="7783270" y="5053987"/>
              <a:ext cx="171451" cy="152400"/>
            </a:xfrm>
            <a:custGeom>
              <a:avLst/>
              <a:gdLst>
                <a:gd name="connsiteX0" fmla="*/ 21431 w 171450"/>
                <a:gd name="connsiteY0" fmla="*/ 21431 h 152400"/>
                <a:gd name="connsiteX1" fmla="*/ 61436 w 171450"/>
                <a:gd name="connsiteY1" fmla="*/ 118586 h 152400"/>
                <a:gd name="connsiteX2" fmla="*/ 109061 w 171450"/>
                <a:gd name="connsiteY2" fmla="*/ 119539 h 152400"/>
                <a:gd name="connsiteX3" fmla="*/ 154781 w 171450"/>
                <a:gd name="connsiteY3" fmla="*/ 25241 h 152400"/>
                <a:gd name="connsiteX4" fmla="*/ 21431 w 171450"/>
                <a:gd name="connsiteY4" fmla="*/ 2143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21431" y="21431"/>
                  </a:moveTo>
                  <a:lnTo>
                    <a:pt x="61436" y="118586"/>
                  </a:lnTo>
                  <a:cubicBezTo>
                    <a:pt x="70009" y="139541"/>
                    <a:pt x="99536" y="140494"/>
                    <a:pt x="109061" y="119539"/>
                  </a:cubicBezTo>
                  <a:lnTo>
                    <a:pt x="154781" y="25241"/>
                  </a:lnTo>
                  <a:lnTo>
                    <a:pt x="21431" y="21431"/>
                  </a:lnTo>
                  <a:close/>
                </a:path>
              </a:pathLst>
            </a:custGeom>
            <a:solidFill>
              <a:schemeClr val="tx1">
                <a:lumMod val="75000"/>
                <a:lumOff val="25000"/>
              </a:schemeClr>
            </a:solidFill>
            <a:ln w="28575" cap="rnd">
              <a:solidFill>
                <a:srgbClr val="333331"/>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63A6B83A-5FEA-4D7F-B2B0-C52DC60D2A7A}"/>
                </a:ext>
              </a:extLst>
            </p:cNvPr>
            <p:cNvSpPr/>
            <p:nvPr/>
          </p:nvSpPr>
          <p:spPr>
            <a:xfrm>
              <a:off x="7812789" y="4156731"/>
              <a:ext cx="238126" cy="314325"/>
            </a:xfrm>
            <a:custGeom>
              <a:avLst/>
              <a:gdLst>
                <a:gd name="connsiteX0" fmla="*/ 21431 w 238125"/>
                <a:gd name="connsiteY0" fmla="*/ 21431 h 314325"/>
                <a:gd name="connsiteX1" fmla="*/ 164306 w 238125"/>
                <a:gd name="connsiteY1" fmla="*/ 23336 h 314325"/>
                <a:gd name="connsiteX2" fmla="*/ 224314 w 238125"/>
                <a:gd name="connsiteY2" fmla="*/ 100489 h 314325"/>
                <a:gd name="connsiteX3" fmla="*/ 218599 w 238125"/>
                <a:gd name="connsiteY3" fmla="*/ 297656 h 314325"/>
              </a:gdLst>
              <a:ahLst/>
              <a:cxnLst>
                <a:cxn ang="0">
                  <a:pos x="connsiteX0" y="connsiteY0"/>
                </a:cxn>
                <a:cxn ang="0">
                  <a:pos x="connsiteX1" y="connsiteY1"/>
                </a:cxn>
                <a:cxn ang="0">
                  <a:pos x="connsiteX2" y="connsiteY2"/>
                </a:cxn>
                <a:cxn ang="0">
                  <a:pos x="connsiteX3" y="connsiteY3"/>
                </a:cxn>
              </a:cxnLst>
              <a:rect l="l" t="t" r="r" b="b"/>
              <a:pathLst>
                <a:path w="238125" h="314325">
                  <a:moveTo>
                    <a:pt x="21431" y="21431"/>
                  </a:moveTo>
                  <a:lnTo>
                    <a:pt x="164306" y="23336"/>
                  </a:lnTo>
                  <a:cubicBezTo>
                    <a:pt x="198596" y="24289"/>
                    <a:pt x="226219" y="58579"/>
                    <a:pt x="224314" y="100489"/>
                  </a:cubicBezTo>
                  <a:lnTo>
                    <a:pt x="218599" y="297656"/>
                  </a:lnTo>
                </a:path>
              </a:pathLst>
            </a:custGeom>
            <a:noFill/>
            <a:ln w="28575" cap="rnd">
              <a:solidFill>
                <a:srgbClr val="333331"/>
              </a:solidFill>
              <a:prstDash val="solid"/>
              <a:round/>
            </a:ln>
          </p:spPr>
          <p:txBody>
            <a:bodyPr rtlCol="0" anchor="ctr"/>
            <a:lstStyle/>
            <a:p>
              <a:endParaRPr lang="en-US"/>
            </a:p>
          </p:txBody>
        </p:sp>
      </p:grpSp>
      <p:sp>
        <p:nvSpPr>
          <p:cNvPr id="90" name="Content Placeholder 2">
            <a:extLst>
              <a:ext uri="{FF2B5EF4-FFF2-40B4-BE49-F238E27FC236}">
                <a16:creationId xmlns:a16="http://schemas.microsoft.com/office/drawing/2014/main" id="{F674250F-4AC6-CB44-A51B-2BE87D80A398}"/>
              </a:ext>
            </a:extLst>
          </p:cNvPr>
          <p:cNvSpPr txBox="1">
            <a:spLocks/>
          </p:cNvSpPr>
          <p:nvPr/>
        </p:nvSpPr>
        <p:spPr>
          <a:xfrm>
            <a:off x="838200" y="1825625"/>
            <a:ext cx="431332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Tư</a:t>
            </a:r>
            <a:r>
              <a:rPr lang="en-US" dirty="0"/>
              <a:t> </a:t>
            </a:r>
            <a:r>
              <a:rPr lang="en-US" dirty="0" err="1"/>
              <a:t>duy</a:t>
            </a:r>
            <a:r>
              <a:rPr lang="en-US" dirty="0"/>
              <a:t> </a:t>
            </a:r>
            <a:r>
              <a:rPr lang="en-US" dirty="0" err="1"/>
              <a:t>biện</a:t>
            </a:r>
            <a:r>
              <a:rPr lang="en-US" dirty="0"/>
              <a:t> </a:t>
            </a:r>
            <a:r>
              <a:rPr lang="en-US" dirty="0" err="1"/>
              <a:t>luận</a:t>
            </a:r>
            <a:r>
              <a:rPr lang="en-US" dirty="0"/>
              <a:t> </a:t>
            </a:r>
            <a:r>
              <a:rPr lang="en-US" dirty="0" err="1"/>
              <a:t>là</a:t>
            </a:r>
            <a:r>
              <a:rPr lang="en-US" dirty="0"/>
              <a:t> </a:t>
            </a:r>
            <a:r>
              <a:rPr lang="en-US" dirty="0" err="1"/>
              <a:t>gì</a:t>
            </a:r>
            <a:r>
              <a:rPr lang="en-US" dirty="0"/>
              <a:t>?</a:t>
            </a:r>
          </a:p>
          <a:p>
            <a:r>
              <a:rPr lang="en-US" dirty="0" err="1"/>
              <a:t>Tại</a:t>
            </a:r>
            <a:r>
              <a:rPr lang="en-US" dirty="0"/>
              <a:t> </a:t>
            </a:r>
            <a:r>
              <a:rPr lang="en-US" dirty="0" err="1"/>
              <a:t>sao</a:t>
            </a:r>
            <a:r>
              <a:rPr lang="en-US" dirty="0"/>
              <a:t> </a:t>
            </a:r>
            <a:r>
              <a:rPr lang="en-US" dirty="0" err="1"/>
              <a:t>cần</a:t>
            </a:r>
            <a:r>
              <a:rPr lang="en-US" dirty="0"/>
              <a:t> </a:t>
            </a:r>
            <a:r>
              <a:rPr lang="en-US" dirty="0" err="1"/>
              <a:t>có</a:t>
            </a:r>
            <a:r>
              <a:rPr lang="en-US" dirty="0"/>
              <a:t> </a:t>
            </a:r>
            <a:r>
              <a:rPr lang="en-US" dirty="0" err="1"/>
              <a:t>Tư</a:t>
            </a:r>
            <a:r>
              <a:rPr lang="en-US" dirty="0"/>
              <a:t> </a:t>
            </a:r>
            <a:r>
              <a:rPr lang="en-US" dirty="0" err="1"/>
              <a:t>duy</a:t>
            </a:r>
            <a:r>
              <a:rPr lang="en-US" dirty="0"/>
              <a:t> </a:t>
            </a:r>
            <a:r>
              <a:rPr lang="en-US" dirty="0" err="1"/>
              <a:t>biện</a:t>
            </a:r>
            <a:r>
              <a:rPr lang="en-US" dirty="0"/>
              <a:t> </a:t>
            </a:r>
            <a:r>
              <a:rPr lang="en-US" dirty="0" err="1"/>
              <a:t>luận</a:t>
            </a:r>
            <a:r>
              <a:rPr lang="en-US" dirty="0"/>
              <a:t>?</a:t>
            </a:r>
          </a:p>
          <a:p>
            <a:r>
              <a:rPr lang="en-US" dirty="0" err="1"/>
              <a:t>Làm</a:t>
            </a:r>
            <a:r>
              <a:rPr lang="en-US" dirty="0"/>
              <a:t> </a:t>
            </a:r>
            <a:r>
              <a:rPr lang="en-US" dirty="0" err="1"/>
              <a:t>bài</a:t>
            </a:r>
            <a:r>
              <a:rPr lang="en-US" dirty="0"/>
              <a:t> </a:t>
            </a:r>
            <a:r>
              <a:rPr lang="en-US" dirty="0" err="1"/>
              <a:t>tập</a:t>
            </a:r>
            <a:r>
              <a:rPr lang="en-US" dirty="0"/>
              <a:t> </a:t>
            </a:r>
            <a:r>
              <a:rPr lang="en-US" dirty="0" err="1"/>
              <a:t>khảo</a:t>
            </a:r>
            <a:r>
              <a:rPr lang="en-US" dirty="0"/>
              <a:t> </a:t>
            </a:r>
            <a:r>
              <a:rPr lang="en-US" dirty="0" err="1"/>
              <a:t>sát</a:t>
            </a:r>
            <a:r>
              <a:rPr lang="en-US" dirty="0"/>
              <a:t> 1 (Quizizz)</a:t>
            </a:r>
          </a:p>
        </p:txBody>
      </p:sp>
    </p:spTree>
    <p:extLst>
      <p:ext uri="{BB962C8B-B14F-4D97-AF65-F5344CB8AC3E}">
        <p14:creationId xmlns:p14="http://schemas.microsoft.com/office/powerpoint/2010/main" val="4076167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BB095-D13F-E041-988C-8332D8369F38}"/>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PHƯƠNG PHÁP BẢNG CHÂN LÝ</a:t>
            </a:r>
          </a:p>
        </p:txBody>
      </p:sp>
      <p:sp>
        <p:nvSpPr>
          <p:cNvPr id="26" name="Rectangle 25">
            <a:extLst>
              <a:ext uri="{FF2B5EF4-FFF2-40B4-BE49-F238E27FC236}">
                <a16:creationId xmlns:a16="http://schemas.microsoft.com/office/drawing/2014/main" id="{E7E2C51A-2038-4F4B-B313-E75CBAC2FF75}"/>
              </a:ext>
            </a:extLst>
          </p:cNvPr>
          <p:cNvSpPr/>
          <p:nvPr/>
        </p:nvSpPr>
        <p:spPr>
          <a:xfrm>
            <a:off x="751069" y="1003667"/>
            <a:ext cx="5599762" cy="861774"/>
          </a:xfrm>
          <a:prstGeom prst="rect">
            <a:avLst/>
          </a:prstGeom>
        </p:spPr>
        <p:txBody>
          <a:bodyPr wrap="square">
            <a:spAutoFit/>
          </a:bodyPr>
          <a:lstStyle/>
          <a:p>
            <a:r>
              <a:rPr lang="en-US" sz="2500" dirty="0"/>
              <a:t>“</a:t>
            </a:r>
            <a:r>
              <a:rPr lang="en-US" sz="2500" dirty="0" err="1"/>
              <a:t>Nếu</a:t>
            </a:r>
            <a:r>
              <a:rPr lang="en-US" sz="2500" dirty="0"/>
              <a:t> </a:t>
            </a:r>
            <a:r>
              <a:rPr lang="en-US" sz="2500" dirty="0" err="1"/>
              <a:t>trời</a:t>
            </a:r>
            <a:r>
              <a:rPr lang="en-US" sz="2500" dirty="0"/>
              <a:t> </a:t>
            </a:r>
            <a:r>
              <a:rPr lang="en-US" sz="2500" dirty="0" err="1"/>
              <a:t>mưa</a:t>
            </a:r>
            <a:r>
              <a:rPr lang="en-US" sz="2500" dirty="0"/>
              <a:t> </a:t>
            </a:r>
            <a:r>
              <a:rPr lang="en-US" sz="2500" dirty="0" err="1"/>
              <a:t>thì</a:t>
            </a:r>
            <a:r>
              <a:rPr lang="en-US" sz="2500" dirty="0"/>
              <a:t> </a:t>
            </a:r>
            <a:r>
              <a:rPr lang="en-US" sz="2500" dirty="0" err="1"/>
              <a:t>đường</a:t>
            </a:r>
            <a:r>
              <a:rPr lang="en-US" sz="2500" dirty="0"/>
              <a:t> </a:t>
            </a:r>
            <a:r>
              <a:rPr lang="en-US" sz="2500" dirty="0" err="1"/>
              <a:t>ướt</a:t>
            </a:r>
            <a:r>
              <a:rPr lang="en-US" sz="2500" dirty="0"/>
              <a:t>. </a:t>
            </a:r>
            <a:r>
              <a:rPr lang="en-US" sz="2500" dirty="0" err="1"/>
              <a:t>Đường</a:t>
            </a:r>
            <a:r>
              <a:rPr lang="en-US" sz="2500" dirty="0"/>
              <a:t> </a:t>
            </a:r>
            <a:r>
              <a:rPr lang="en-US" sz="2500" dirty="0" err="1"/>
              <a:t>ướt</a:t>
            </a:r>
            <a:r>
              <a:rPr lang="en-US" sz="2500" dirty="0"/>
              <a:t>. Do </a:t>
            </a:r>
            <a:r>
              <a:rPr lang="en-US" sz="2500" dirty="0" err="1"/>
              <a:t>đó</a:t>
            </a:r>
            <a:r>
              <a:rPr lang="en-US" sz="2500" dirty="0"/>
              <a:t>, </a:t>
            </a:r>
            <a:r>
              <a:rPr lang="en-US" sz="2500" dirty="0" err="1"/>
              <a:t>trời</a:t>
            </a:r>
            <a:r>
              <a:rPr lang="en-US" sz="2500" dirty="0"/>
              <a:t> </a:t>
            </a:r>
            <a:r>
              <a:rPr lang="en-US" sz="2500" dirty="0" err="1"/>
              <a:t>mưa</a:t>
            </a:r>
            <a:r>
              <a:rPr lang="en-US" sz="2500" dirty="0"/>
              <a:t>.”</a:t>
            </a:r>
          </a:p>
        </p:txBody>
      </p:sp>
      <p:grpSp>
        <p:nvGrpSpPr>
          <p:cNvPr id="27" name="Group 26">
            <a:extLst>
              <a:ext uri="{FF2B5EF4-FFF2-40B4-BE49-F238E27FC236}">
                <a16:creationId xmlns:a16="http://schemas.microsoft.com/office/drawing/2014/main" id="{7B2599C1-9AEC-5148-AFD9-5D823F32AB5F}"/>
              </a:ext>
            </a:extLst>
          </p:cNvPr>
          <p:cNvGrpSpPr/>
          <p:nvPr/>
        </p:nvGrpSpPr>
        <p:grpSpPr>
          <a:xfrm>
            <a:off x="6712338" y="2605787"/>
            <a:ext cx="1042054" cy="477055"/>
            <a:chOff x="6712338" y="2605787"/>
            <a:chExt cx="1042054" cy="477055"/>
          </a:xfrm>
        </p:grpSpPr>
        <p:sp>
          <p:nvSpPr>
            <p:cNvPr id="28" name="Rectangle 27">
              <a:extLst>
                <a:ext uri="{FF2B5EF4-FFF2-40B4-BE49-F238E27FC236}">
                  <a16:creationId xmlns:a16="http://schemas.microsoft.com/office/drawing/2014/main" id="{CC502B98-F926-534B-A15A-301682A27DB4}"/>
                </a:ext>
              </a:extLst>
            </p:cNvPr>
            <p:cNvSpPr/>
            <p:nvPr/>
          </p:nvSpPr>
          <p:spPr>
            <a:xfrm>
              <a:off x="6712338" y="2605788"/>
              <a:ext cx="380232" cy="477054"/>
            </a:xfrm>
            <a:prstGeom prst="rect">
              <a:avLst/>
            </a:prstGeom>
          </p:spPr>
          <p:txBody>
            <a:bodyPr wrap="none">
              <a:spAutoFit/>
            </a:bodyPr>
            <a:lstStyle/>
            <a:p>
              <a:r>
                <a:rPr lang="en-US" sz="2500" b="1"/>
                <a:t>P</a:t>
              </a:r>
              <a:endParaRPr lang="en-US" sz="2500" dirty="0"/>
            </a:p>
          </p:txBody>
        </p:sp>
        <p:sp>
          <p:nvSpPr>
            <p:cNvPr id="29" name="Rectangle 28">
              <a:extLst>
                <a:ext uri="{FF2B5EF4-FFF2-40B4-BE49-F238E27FC236}">
                  <a16:creationId xmlns:a16="http://schemas.microsoft.com/office/drawing/2014/main" id="{10785312-FABB-364B-A24C-F125B4BF5B89}"/>
                </a:ext>
              </a:extLst>
            </p:cNvPr>
            <p:cNvSpPr/>
            <p:nvPr/>
          </p:nvSpPr>
          <p:spPr>
            <a:xfrm>
              <a:off x="7302024" y="2605787"/>
              <a:ext cx="452368" cy="477054"/>
            </a:xfrm>
            <a:prstGeom prst="rect">
              <a:avLst/>
            </a:prstGeom>
          </p:spPr>
          <p:txBody>
            <a:bodyPr wrap="none">
              <a:spAutoFit/>
            </a:bodyPr>
            <a:lstStyle/>
            <a:p>
              <a:r>
                <a:rPr lang="en-US" sz="2500" b="1"/>
                <a:t>Q</a:t>
              </a:r>
              <a:endParaRPr lang="en-US" sz="2500" dirty="0"/>
            </a:p>
          </p:txBody>
        </p:sp>
      </p:grpSp>
      <p:grpSp>
        <p:nvGrpSpPr>
          <p:cNvPr id="30" name="Group 29">
            <a:extLst>
              <a:ext uri="{FF2B5EF4-FFF2-40B4-BE49-F238E27FC236}">
                <a16:creationId xmlns:a16="http://schemas.microsoft.com/office/drawing/2014/main" id="{5F6583F5-E660-0242-BD84-A5A746C06E7D}"/>
              </a:ext>
            </a:extLst>
          </p:cNvPr>
          <p:cNvGrpSpPr/>
          <p:nvPr/>
        </p:nvGrpSpPr>
        <p:grpSpPr>
          <a:xfrm>
            <a:off x="7280497" y="3084858"/>
            <a:ext cx="433132" cy="935249"/>
            <a:chOff x="7280497" y="3084858"/>
            <a:chExt cx="433132" cy="935249"/>
          </a:xfrm>
        </p:grpSpPr>
        <p:sp>
          <p:nvSpPr>
            <p:cNvPr id="31" name="Rectangle 30">
              <a:extLst>
                <a:ext uri="{FF2B5EF4-FFF2-40B4-BE49-F238E27FC236}">
                  <a16:creationId xmlns:a16="http://schemas.microsoft.com/office/drawing/2014/main" id="{FE8203A1-F915-2A4F-9F69-853372D33DB8}"/>
                </a:ext>
              </a:extLst>
            </p:cNvPr>
            <p:cNvSpPr/>
            <p:nvPr/>
          </p:nvSpPr>
          <p:spPr>
            <a:xfrm>
              <a:off x="7280497" y="3084858"/>
              <a:ext cx="433132" cy="477054"/>
            </a:xfrm>
            <a:prstGeom prst="rect">
              <a:avLst/>
            </a:prstGeom>
          </p:spPr>
          <p:txBody>
            <a:bodyPr wrap="none">
              <a:spAutoFit/>
            </a:bodyPr>
            <a:lstStyle/>
            <a:p>
              <a:r>
                <a:rPr lang="en-US" sz="2500" dirty="0"/>
                <a:t>Đ</a:t>
              </a:r>
            </a:p>
          </p:txBody>
        </p:sp>
        <p:sp>
          <p:nvSpPr>
            <p:cNvPr id="32" name="Rectangle 31">
              <a:extLst>
                <a:ext uri="{FF2B5EF4-FFF2-40B4-BE49-F238E27FC236}">
                  <a16:creationId xmlns:a16="http://schemas.microsoft.com/office/drawing/2014/main" id="{814D3ECD-4072-7D48-8339-D8B68D4B69A0}"/>
                </a:ext>
              </a:extLst>
            </p:cNvPr>
            <p:cNvSpPr/>
            <p:nvPr/>
          </p:nvSpPr>
          <p:spPr>
            <a:xfrm>
              <a:off x="7280497" y="3543053"/>
              <a:ext cx="352982" cy="477054"/>
            </a:xfrm>
            <a:prstGeom prst="rect">
              <a:avLst/>
            </a:prstGeom>
          </p:spPr>
          <p:txBody>
            <a:bodyPr wrap="none">
              <a:spAutoFit/>
            </a:bodyPr>
            <a:lstStyle/>
            <a:p>
              <a:r>
                <a:rPr lang="en-US" sz="2500" dirty="0"/>
                <a:t>S</a:t>
              </a:r>
            </a:p>
          </p:txBody>
        </p:sp>
      </p:grpSp>
      <p:sp>
        <p:nvSpPr>
          <p:cNvPr id="33" name="Rectangle 32">
            <a:extLst>
              <a:ext uri="{FF2B5EF4-FFF2-40B4-BE49-F238E27FC236}">
                <a16:creationId xmlns:a16="http://schemas.microsoft.com/office/drawing/2014/main" id="{00A60A59-A3F3-A24A-96B9-7A6C07A36F60}"/>
              </a:ext>
            </a:extLst>
          </p:cNvPr>
          <p:cNvSpPr/>
          <p:nvPr/>
        </p:nvSpPr>
        <p:spPr>
          <a:xfrm>
            <a:off x="8244826" y="3543052"/>
            <a:ext cx="352982" cy="477054"/>
          </a:xfrm>
          <a:prstGeom prst="rect">
            <a:avLst/>
          </a:prstGeom>
        </p:spPr>
        <p:txBody>
          <a:bodyPr wrap="none">
            <a:spAutoFit/>
          </a:bodyPr>
          <a:lstStyle/>
          <a:p>
            <a:r>
              <a:rPr lang="en-US" sz="2500" dirty="0"/>
              <a:t>S</a:t>
            </a:r>
          </a:p>
        </p:txBody>
      </p:sp>
      <p:grpSp>
        <p:nvGrpSpPr>
          <p:cNvPr id="34" name="Group 33">
            <a:extLst>
              <a:ext uri="{FF2B5EF4-FFF2-40B4-BE49-F238E27FC236}">
                <a16:creationId xmlns:a16="http://schemas.microsoft.com/office/drawing/2014/main" id="{97DA01B1-8580-AB4E-ACD3-2688EE2B0D6B}"/>
              </a:ext>
            </a:extLst>
          </p:cNvPr>
          <p:cNvGrpSpPr/>
          <p:nvPr/>
        </p:nvGrpSpPr>
        <p:grpSpPr>
          <a:xfrm>
            <a:off x="6690811" y="3115001"/>
            <a:ext cx="433132" cy="1713725"/>
            <a:chOff x="6690811" y="3115001"/>
            <a:chExt cx="433132" cy="1713725"/>
          </a:xfrm>
        </p:grpSpPr>
        <p:sp>
          <p:nvSpPr>
            <p:cNvPr id="35" name="Rectangle 34">
              <a:extLst>
                <a:ext uri="{FF2B5EF4-FFF2-40B4-BE49-F238E27FC236}">
                  <a16:creationId xmlns:a16="http://schemas.microsoft.com/office/drawing/2014/main" id="{0B4E3F84-C9C8-5A45-A1C1-D12730CBD8EE}"/>
                </a:ext>
              </a:extLst>
            </p:cNvPr>
            <p:cNvSpPr/>
            <p:nvPr/>
          </p:nvSpPr>
          <p:spPr>
            <a:xfrm>
              <a:off x="6690811" y="3115001"/>
              <a:ext cx="433132" cy="477054"/>
            </a:xfrm>
            <a:prstGeom prst="rect">
              <a:avLst/>
            </a:prstGeom>
          </p:spPr>
          <p:txBody>
            <a:bodyPr wrap="none">
              <a:spAutoFit/>
            </a:bodyPr>
            <a:lstStyle/>
            <a:p>
              <a:r>
                <a:rPr lang="en-US" sz="2500" dirty="0"/>
                <a:t>Đ</a:t>
              </a:r>
            </a:p>
          </p:txBody>
        </p:sp>
        <p:sp>
          <p:nvSpPr>
            <p:cNvPr id="36" name="Rectangle 35">
              <a:extLst>
                <a:ext uri="{FF2B5EF4-FFF2-40B4-BE49-F238E27FC236}">
                  <a16:creationId xmlns:a16="http://schemas.microsoft.com/office/drawing/2014/main" id="{638B7E5F-DE29-734A-9B1D-B17536343D02}"/>
                </a:ext>
              </a:extLst>
            </p:cNvPr>
            <p:cNvSpPr/>
            <p:nvPr/>
          </p:nvSpPr>
          <p:spPr>
            <a:xfrm>
              <a:off x="6690811" y="3543054"/>
              <a:ext cx="433132" cy="477054"/>
            </a:xfrm>
            <a:prstGeom prst="rect">
              <a:avLst/>
            </a:prstGeom>
          </p:spPr>
          <p:txBody>
            <a:bodyPr wrap="none">
              <a:spAutoFit/>
            </a:bodyPr>
            <a:lstStyle/>
            <a:p>
              <a:r>
                <a:rPr lang="en-US" sz="2500" dirty="0"/>
                <a:t>Đ</a:t>
              </a:r>
            </a:p>
          </p:txBody>
        </p:sp>
        <p:sp>
          <p:nvSpPr>
            <p:cNvPr id="37" name="Rectangle 36">
              <a:extLst>
                <a:ext uri="{FF2B5EF4-FFF2-40B4-BE49-F238E27FC236}">
                  <a16:creationId xmlns:a16="http://schemas.microsoft.com/office/drawing/2014/main" id="{6D6E5B41-C70F-5D4F-989A-BEDD834E5A90}"/>
                </a:ext>
              </a:extLst>
            </p:cNvPr>
            <p:cNvSpPr/>
            <p:nvPr/>
          </p:nvSpPr>
          <p:spPr>
            <a:xfrm>
              <a:off x="6690811" y="3964814"/>
              <a:ext cx="352982" cy="477054"/>
            </a:xfrm>
            <a:prstGeom prst="rect">
              <a:avLst/>
            </a:prstGeom>
          </p:spPr>
          <p:txBody>
            <a:bodyPr wrap="none">
              <a:spAutoFit/>
            </a:bodyPr>
            <a:lstStyle/>
            <a:p>
              <a:r>
                <a:rPr lang="en-US" sz="2500" dirty="0"/>
                <a:t>S</a:t>
              </a:r>
            </a:p>
          </p:txBody>
        </p:sp>
        <p:sp>
          <p:nvSpPr>
            <p:cNvPr id="38" name="Rectangle 37">
              <a:extLst>
                <a:ext uri="{FF2B5EF4-FFF2-40B4-BE49-F238E27FC236}">
                  <a16:creationId xmlns:a16="http://schemas.microsoft.com/office/drawing/2014/main" id="{C871C894-A320-CD45-B9F4-7781662D7E16}"/>
                </a:ext>
              </a:extLst>
            </p:cNvPr>
            <p:cNvSpPr/>
            <p:nvPr/>
          </p:nvSpPr>
          <p:spPr>
            <a:xfrm>
              <a:off x="6690811" y="4351672"/>
              <a:ext cx="352982" cy="477054"/>
            </a:xfrm>
            <a:prstGeom prst="rect">
              <a:avLst/>
            </a:prstGeom>
          </p:spPr>
          <p:txBody>
            <a:bodyPr wrap="none">
              <a:spAutoFit/>
            </a:bodyPr>
            <a:lstStyle/>
            <a:p>
              <a:r>
                <a:rPr lang="en-US" sz="2500" dirty="0"/>
                <a:t>S</a:t>
              </a:r>
            </a:p>
          </p:txBody>
        </p:sp>
      </p:grpSp>
      <p:grpSp>
        <p:nvGrpSpPr>
          <p:cNvPr id="39" name="Group 38">
            <a:extLst>
              <a:ext uri="{FF2B5EF4-FFF2-40B4-BE49-F238E27FC236}">
                <a16:creationId xmlns:a16="http://schemas.microsoft.com/office/drawing/2014/main" id="{39C92E69-6D46-1C44-A71D-2F23BDD4BD89}"/>
              </a:ext>
            </a:extLst>
          </p:cNvPr>
          <p:cNvGrpSpPr/>
          <p:nvPr/>
        </p:nvGrpSpPr>
        <p:grpSpPr>
          <a:xfrm>
            <a:off x="7280497" y="3964813"/>
            <a:ext cx="433132" cy="863912"/>
            <a:chOff x="7280497" y="3964813"/>
            <a:chExt cx="433132" cy="863912"/>
          </a:xfrm>
        </p:grpSpPr>
        <p:sp>
          <p:nvSpPr>
            <p:cNvPr id="40" name="Rectangle 39">
              <a:extLst>
                <a:ext uri="{FF2B5EF4-FFF2-40B4-BE49-F238E27FC236}">
                  <a16:creationId xmlns:a16="http://schemas.microsoft.com/office/drawing/2014/main" id="{5E05262F-BDA9-E74F-A4D8-193319C1AE20}"/>
                </a:ext>
              </a:extLst>
            </p:cNvPr>
            <p:cNvSpPr/>
            <p:nvPr/>
          </p:nvSpPr>
          <p:spPr>
            <a:xfrm>
              <a:off x="7280497" y="3964813"/>
              <a:ext cx="433132" cy="477054"/>
            </a:xfrm>
            <a:prstGeom prst="rect">
              <a:avLst/>
            </a:prstGeom>
          </p:spPr>
          <p:txBody>
            <a:bodyPr wrap="none">
              <a:spAutoFit/>
            </a:bodyPr>
            <a:lstStyle/>
            <a:p>
              <a:r>
                <a:rPr lang="en-US" sz="2500" dirty="0"/>
                <a:t>Đ</a:t>
              </a:r>
            </a:p>
          </p:txBody>
        </p:sp>
        <p:sp>
          <p:nvSpPr>
            <p:cNvPr id="41" name="Rectangle 40">
              <a:extLst>
                <a:ext uri="{FF2B5EF4-FFF2-40B4-BE49-F238E27FC236}">
                  <a16:creationId xmlns:a16="http://schemas.microsoft.com/office/drawing/2014/main" id="{A943A9A6-A8E5-F24C-A860-33EC44F98289}"/>
                </a:ext>
              </a:extLst>
            </p:cNvPr>
            <p:cNvSpPr/>
            <p:nvPr/>
          </p:nvSpPr>
          <p:spPr>
            <a:xfrm>
              <a:off x="7280497" y="4351671"/>
              <a:ext cx="352982" cy="477054"/>
            </a:xfrm>
            <a:prstGeom prst="rect">
              <a:avLst/>
            </a:prstGeom>
          </p:spPr>
          <p:txBody>
            <a:bodyPr wrap="none">
              <a:spAutoFit/>
            </a:bodyPr>
            <a:lstStyle/>
            <a:p>
              <a:r>
                <a:rPr lang="en-US" sz="2500" dirty="0"/>
                <a:t>S</a:t>
              </a:r>
            </a:p>
          </p:txBody>
        </p:sp>
      </p:grpSp>
      <p:grpSp>
        <p:nvGrpSpPr>
          <p:cNvPr id="42" name="Group 41">
            <a:extLst>
              <a:ext uri="{FF2B5EF4-FFF2-40B4-BE49-F238E27FC236}">
                <a16:creationId xmlns:a16="http://schemas.microsoft.com/office/drawing/2014/main" id="{6C015C8C-E4AD-6745-8571-9A0343C66950}"/>
              </a:ext>
            </a:extLst>
          </p:cNvPr>
          <p:cNvGrpSpPr/>
          <p:nvPr/>
        </p:nvGrpSpPr>
        <p:grpSpPr>
          <a:xfrm>
            <a:off x="8244826" y="3084857"/>
            <a:ext cx="433132" cy="1743867"/>
            <a:chOff x="8244826" y="3084857"/>
            <a:chExt cx="433132" cy="1743867"/>
          </a:xfrm>
        </p:grpSpPr>
        <p:sp>
          <p:nvSpPr>
            <p:cNvPr id="43" name="Rectangle 42">
              <a:extLst>
                <a:ext uri="{FF2B5EF4-FFF2-40B4-BE49-F238E27FC236}">
                  <a16:creationId xmlns:a16="http://schemas.microsoft.com/office/drawing/2014/main" id="{FC7153EB-1DE3-AC49-B291-6BF759896996}"/>
                </a:ext>
              </a:extLst>
            </p:cNvPr>
            <p:cNvSpPr/>
            <p:nvPr/>
          </p:nvSpPr>
          <p:spPr>
            <a:xfrm>
              <a:off x="8244826" y="3084857"/>
              <a:ext cx="433132" cy="477054"/>
            </a:xfrm>
            <a:prstGeom prst="rect">
              <a:avLst/>
            </a:prstGeom>
          </p:spPr>
          <p:txBody>
            <a:bodyPr wrap="none">
              <a:spAutoFit/>
            </a:bodyPr>
            <a:lstStyle/>
            <a:p>
              <a:r>
                <a:rPr lang="en-US" sz="2500" dirty="0"/>
                <a:t>Đ</a:t>
              </a:r>
            </a:p>
          </p:txBody>
        </p:sp>
        <p:sp>
          <p:nvSpPr>
            <p:cNvPr id="44" name="Rectangle 43">
              <a:extLst>
                <a:ext uri="{FF2B5EF4-FFF2-40B4-BE49-F238E27FC236}">
                  <a16:creationId xmlns:a16="http://schemas.microsoft.com/office/drawing/2014/main" id="{6F005CE4-84B3-954B-8685-E2761E41238F}"/>
                </a:ext>
              </a:extLst>
            </p:cNvPr>
            <p:cNvSpPr/>
            <p:nvPr/>
          </p:nvSpPr>
          <p:spPr>
            <a:xfrm>
              <a:off x="8244826" y="3964812"/>
              <a:ext cx="433132" cy="477054"/>
            </a:xfrm>
            <a:prstGeom prst="rect">
              <a:avLst/>
            </a:prstGeom>
          </p:spPr>
          <p:txBody>
            <a:bodyPr wrap="none">
              <a:spAutoFit/>
            </a:bodyPr>
            <a:lstStyle/>
            <a:p>
              <a:r>
                <a:rPr lang="en-US" sz="2500" dirty="0"/>
                <a:t>Đ</a:t>
              </a:r>
            </a:p>
          </p:txBody>
        </p:sp>
        <p:sp>
          <p:nvSpPr>
            <p:cNvPr id="45" name="Rectangle 44">
              <a:extLst>
                <a:ext uri="{FF2B5EF4-FFF2-40B4-BE49-F238E27FC236}">
                  <a16:creationId xmlns:a16="http://schemas.microsoft.com/office/drawing/2014/main" id="{2CF250C7-E68D-B846-9940-EBA62F2865B7}"/>
                </a:ext>
              </a:extLst>
            </p:cNvPr>
            <p:cNvSpPr/>
            <p:nvPr/>
          </p:nvSpPr>
          <p:spPr>
            <a:xfrm>
              <a:off x="8244826" y="4351670"/>
              <a:ext cx="433132" cy="477054"/>
            </a:xfrm>
            <a:prstGeom prst="rect">
              <a:avLst/>
            </a:prstGeom>
          </p:spPr>
          <p:txBody>
            <a:bodyPr wrap="none">
              <a:spAutoFit/>
            </a:bodyPr>
            <a:lstStyle/>
            <a:p>
              <a:r>
                <a:rPr lang="en-US" sz="2500" dirty="0"/>
                <a:t>Đ</a:t>
              </a:r>
            </a:p>
          </p:txBody>
        </p:sp>
      </p:grpSp>
      <p:grpSp>
        <p:nvGrpSpPr>
          <p:cNvPr id="46" name="Group 45">
            <a:extLst>
              <a:ext uri="{FF2B5EF4-FFF2-40B4-BE49-F238E27FC236}">
                <a16:creationId xmlns:a16="http://schemas.microsoft.com/office/drawing/2014/main" id="{F54C9043-EAA3-5C46-AB96-BE2FB91BFB64}"/>
              </a:ext>
            </a:extLst>
          </p:cNvPr>
          <p:cNvGrpSpPr/>
          <p:nvPr/>
        </p:nvGrpSpPr>
        <p:grpSpPr>
          <a:xfrm>
            <a:off x="9223721" y="3084858"/>
            <a:ext cx="433132" cy="1743867"/>
            <a:chOff x="9223721" y="3084858"/>
            <a:chExt cx="433132" cy="1743867"/>
          </a:xfrm>
        </p:grpSpPr>
        <p:sp>
          <p:nvSpPr>
            <p:cNvPr id="47" name="Rectangle 46">
              <a:extLst>
                <a:ext uri="{FF2B5EF4-FFF2-40B4-BE49-F238E27FC236}">
                  <a16:creationId xmlns:a16="http://schemas.microsoft.com/office/drawing/2014/main" id="{91E1A5F6-A11F-0F46-B505-AEC68D8A307A}"/>
                </a:ext>
              </a:extLst>
            </p:cNvPr>
            <p:cNvSpPr/>
            <p:nvPr/>
          </p:nvSpPr>
          <p:spPr>
            <a:xfrm>
              <a:off x="9223721" y="3084858"/>
              <a:ext cx="433132" cy="477054"/>
            </a:xfrm>
            <a:prstGeom prst="rect">
              <a:avLst/>
            </a:prstGeom>
          </p:spPr>
          <p:txBody>
            <a:bodyPr wrap="none">
              <a:spAutoFit/>
            </a:bodyPr>
            <a:lstStyle/>
            <a:p>
              <a:r>
                <a:rPr lang="en-US" sz="2500" dirty="0"/>
                <a:t>Đ</a:t>
              </a:r>
            </a:p>
          </p:txBody>
        </p:sp>
        <p:sp>
          <p:nvSpPr>
            <p:cNvPr id="48" name="Rectangle 47">
              <a:extLst>
                <a:ext uri="{FF2B5EF4-FFF2-40B4-BE49-F238E27FC236}">
                  <a16:creationId xmlns:a16="http://schemas.microsoft.com/office/drawing/2014/main" id="{270DD5FC-3531-7442-8AC3-434B9718074B}"/>
                </a:ext>
              </a:extLst>
            </p:cNvPr>
            <p:cNvSpPr/>
            <p:nvPr/>
          </p:nvSpPr>
          <p:spPr>
            <a:xfrm>
              <a:off x="9223721" y="3543053"/>
              <a:ext cx="352982" cy="477054"/>
            </a:xfrm>
            <a:prstGeom prst="rect">
              <a:avLst/>
            </a:prstGeom>
          </p:spPr>
          <p:txBody>
            <a:bodyPr wrap="none">
              <a:spAutoFit/>
            </a:bodyPr>
            <a:lstStyle/>
            <a:p>
              <a:r>
                <a:rPr lang="en-US" sz="2500" dirty="0"/>
                <a:t>S</a:t>
              </a:r>
            </a:p>
          </p:txBody>
        </p:sp>
        <p:sp>
          <p:nvSpPr>
            <p:cNvPr id="49" name="Rectangle 48">
              <a:extLst>
                <a:ext uri="{FF2B5EF4-FFF2-40B4-BE49-F238E27FC236}">
                  <a16:creationId xmlns:a16="http://schemas.microsoft.com/office/drawing/2014/main" id="{56B70E64-CD3D-E244-9E20-DB4670B23605}"/>
                </a:ext>
              </a:extLst>
            </p:cNvPr>
            <p:cNvSpPr/>
            <p:nvPr/>
          </p:nvSpPr>
          <p:spPr>
            <a:xfrm>
              <a:off x="9223721" y="3964813"/>
              <a:ext cx="433132" cy="477054"/>
            </a:xfrm>
            <a:prstGeom prst="rect">
              <a:avLst/>
            </a:prstGeom>
          </p:spPr>
          <p:txBody>
            <a:bodyPr wrap="none">
              <a:spAutoFit/>
            </a:bodyPr>
            <a:lstStyle/>
            <a:p>
              <a:r>
                <a:rPr lang="en-US" sz="2500" dirty="0"/>
                <a:t>Đ</a:t>
              </a:r>
            </a:p>
          </p:txBody>
        </p:sp>
        <p:sp>
          <p:nvSpPr>
            <p:cNvPr id="50" name="Rectangle 49">
              <a:extLst>
                <a:ext uri="{FF2B5EF4-FFF2-40B4-BE49-F238E27FC236}">
                  <a16:creationId xmlns:a16="http://schemas.microsoft.com/office/drawing/2014/main" id="{450CFB2B-F6DC-E34C-AD31-245FA68CE0F1}"/>
                </a:ext>
              </a:extLst>
            </p:cNvPr>
            <p:cNvSpPr/>
            <p:nvPr/>
          </p:nvSpPr>
          <p:spPr>
            <a:xfrm>
              <a:off x="9223721" y="4351671"/>
              <a:ext cx="352982" cy="477054"/>
            </a:xfrm>
            <a:prstGeom prst="rect">
              <a:avLst/>
            </a:prstGeom>
          </p:spPr>
          <p:txBody>
            <a:bodyPr wrap="none">
              <a:spAutoFit/>
            </a:bodyPr>
            <a:lstStyle/>
            <a:p>
              <a:r>
                <a:rPr lang="en-US" sz="2500" dirty="0"/>
                <a:t>S</a:t>
              </a:r>
            </a:p>
          </p:txBody>
        </p:sp>
      </p:grpSp>
      <p:grpSp>
        <p:nvGrpSpPr>
          <p:cNvPr id="51" name="Group 50">
            <a:extLst>
              <a:ext uri="{FF2B5EF4-FFF2-40B4-BE49-F238E27FC236}">
                <a16:creationId xmlns:a16="http://schemas.microsoft.com/office/drawing/2014/main" id="{986F3251-58C7-AC4C-AB61-0AD50D10DA8E}"/>
              </a:ext>
            </a:extLst>
          </p:cNvPr>
          <p:cNvGrpSpPr/>
          <p:nvPr/>
        </p:nvGrpSpPr>
        <p:grpSpPr>
          <a:xfrm>
            <a:off x="10084459" y="3084857"/>
            <a:ext cx="433132" cy="1743867"/>
            <a:chOff x="10084459" y="3084857"/>
            <a:chExt cx="433132" cy="1743867"/>
          </a:xfrm>
        </p:grpSpPr>
        <p:sp>
          <p:nvSpPr>
            <p:cNvPr id="52" name="Rectangle 51">
              <a:extLst>
                <a:ext uri="{FF2B5EF4-FFF2-40B4-BE49-F238E27FC236}">
                  <a16:creationId xmlns:a16="http://schemas.microsoft.com/office/drawing/2014/main" id="{93C24FED-F54F-3449-9BCF-42993DD41F3E}"/>
                </a:ext>
              </a:extLst>
            </p:cNvPr>
            <p:cNvSpPr/>
            <p:nvPr/>
          </p:nvSpPr>
          <p:spPr>
            <a:xfrm>
              <a:off x="10084459" y="3084857"/>
              <a:ext cx="433132" cy="477054"/>
            </a:xfrm>
            <a:prstGeom prst="rect">
              <a:avLst/>
            </a:prstGeom>
          </p:spPr>
          <p:txBody>
            <a:bodyPr wrap="none">
              <a:spAutoFit/>
            </a:bodyPr>
            <a:lstStyle/>
            <a:p>
              <a:r>
                <a:rPr lang="en-US" sz="2500" dirty="0"/>
                <a:t>Đ</a:t>
              </a:r>
            </a:p>
          </p:txBody>
        </p:sp>
        <p:sp>
          <p:nvSpPr>
            <p:cNvPr id="53" name="Rectangle 52">
              <a:extLst>
                <a:ext uri="{FF2B5EF4-FFF2-40B4-BE49-F238E27FC236}">
                  <a16:creationId xmlns:a16="http://schemas.microsoft.com/office/drawing/2014/main" id="{E7FFF644-C634-9E4A-A48E-8110240D6476}"/>
                </a:ext>
              </a:extLst>
            </p:cNvPr>
            <p:cNvSpPr/>
            <p:nvPr/>
          </p:nvSpPr>
          <p:spPr>
            <a:xfrm>
              <a:off x="10084459" y="3543052"/>
              <a:ext cx="433132" cy="477054"/>
            </a:xfrm>
            <a:prstGeom prst="rect">
              <a:avLst/>
            </a:prstGeom>
          </p:spPr>
          <p:txBody>
            <a:bodyPr wrap="none">
              <a:spAutoFit/>
            </a:bodyPr>
            <a:lstStyle/>
            <a:p>
              <a:r>
                <a:rPr lang="en-US" sz="2500" dirty="0"/>
                <a:t>Đ</a:t>
              </a:r>
            </a:p>
          </p:txBody>
        </p:sp>
        <p:sp>
          <p:nvSpPr>
            <p:cNvPr id="54" name="Rectangle 53">
              <a:extLst>
                <a:ext uri="{FF2B5EF4-FFF2-40B4-BE49-F238E27FC236}">
                  <a16:creationId xmlns:a16="http://schemas.microsoft.com/office/drawing/2014/main" id="{81197D78-2828-C345-806C-3EFE2E23B15F}"/>
                </a:ext>
              </a:extLst>
            </p:cNvPr>
            <p:cNvSpPr/>
            <p:nvPr/>
          </p:nvSpPr>
          <p:spPr>
            <a:xfrm>
              <a:off x="10084459" y="3964812"/>
              <a:ext cx="352982" cy="477054"/>
            </a:xfrm>
            <a:prstGeom prst="rect">
              <a:avLst/>
            </a:prstGeom>
          </p:spPr>
          <p:txBody>
            <a:bodyPr wrap="none">
              <a:spAutoFit/>
            </a:bodyPr>
            <a:lstStyle/>
            <a:p>
              <a:r>
                <a:rPr lang="en-US" sz="2500" dirty="0"/>
                <a:t>S</a:t>
              </a:r>
            </a:p>
          </p:txBody>
        </p:sp>
        <p:sp>
          <p:nvSpPr>
            <p:cNvPr id="55" name="Rectangle 54">
              <a:extLst>
                <a:ext uri="{FF2B5EF4-FFF2-40B4-BE49-F238E27FC236}">
                  <a16:creationId xmlns:a16="http://schemas.microsoft.com/office/drawing/2014/main" id="{071CBC7C-12E4-CB4A-9303-14ECBDA2A247}"/>
                </a:ext>
              </a:extLst>
            </p:cNvPr>
            <p:cNvSpPr/>
            <p:nvPr/>
          </p:nvSpPr>
          <p:spPr>
            <a:xfrm>
              <a:off x="10084459" y="4351670"/>
              <a:ext cx="352982" cy="477054"/>
            </a:xfrm>
            <a:prstGeom prst="rect">
              <a:avLst/>
            </a:prstGeom>
          </p:spPr>
          <p:txBody>
            <a:bodyPr wrap="none">
              <a:spAutoFit/>
            </a:bodyPr>
            <a:lstStyle/>
            <a:p>
              <a:r>
                <a:rPr lang="en-US" sz="2500" dirty="0"/>
                <a:t>S</a:t>
              </a:r>
            </a:p>
          </p:txBody>
        </p:sp>
      </p:grpSp>
      <p:grpSp>
        <p:nvGrpSpPr>
          <p:cNvPr id="56" name="Group 55">
            <a:extLst>
              <a:ext uri="{FF2B5EF4-FFF2-40B4-BE49-F238E27FC236}">
                <a16:creationId xmlns:a16="http://schemas.microsoft.com/office/drawing/2014/main" id="{2F268CDC-491E-D24B-97BB-392FF7D397E6}"/>
              </a:ext>
            </a:extLst>
          </p:cNvPr>
          <p:cNvGrpSpPr/>
          <p:nvPr/>
        </p:nvGrpSpPr>
        <p:grpSpPr>
          <a:xfrm>
            <a:off x="7973993" y="2605786"/>
            <a:ext cx="2512225" cy="543432"/>
            <a:chOff x="7973993" y="2605786"/>
            <a:chExt cx="2512225" cy="543432"/>
          </a:xfrm>
        </p:grpSpPr>
        <p:sp>
          <p:nvSpPr>
            <p:cNvPr id="57" name="Rectangle 56">
              <a:extLst>
                <a:ext uri="{FF2B5EF4-FFF2-40B4-BE49-F238E27FC236}">
                  <a16:creationId xmlns:a16="http://schemas.microsoft.com/office/drawing/2014/main" id="{DD08A1B0-F5F0-7547-B237-B45A2FA5739A}"/>
                </a:ext>
              </a:extLst>
            </p:cNvPr>
            <p:cNvSpPr/>
            <p:nvPr/>
          </p:nvSpPr>
          <p:spPr>
            <a:xfrm>
              <a:off x="7973993" y="2605787"/>
              <a:ext cx="380232" cy="477054"/>
            </a:xfrm>
            <a:prstGeom prst="rect">
              <a:avLst/>
            </a:prstGeom>
          </p:spPr>
          <p:txBody>
            <a:bodyPr wrap="none">
              <a:spAutoFit/>
            </a:bodyPr>
            <a:lstStyle/>
            <a:p>
              <a:r>
                <a:rPr lang="en-US" sz="2500" b="1"/>
                <a:t>P</a:t>
              </a:r>
              <a:endParaRPr lang="en-US" sz="2500" dirty="0"/>
            </a:p>
          </p:txBody>
        </p:sp>
        <p:sp>
          <p:nvSpPr>
            <p:cNvPr id="58" name="Rectangle 57">
              <a:extLst>
                <a:ext uri="{FF2B5EF4-FFF2-40B4-BE49-F238E27FC236}">
                  <a16:creationId xmlns:a16="http://schemas.microsoft.com/office/drawing/2014/main" id="{CB6C8FF2-C620-A24C-8FF3-A1094D88FEDF}"/>
                </a:ext>
              </a:extLst>
            </p:cNvPr>
            <p:cNvSpPr/>
            <p:nvPr/>
          </p:nvSpPr>
          <p:spPr>
            <a:xfrm>
              <a:off x="8638906" y="2605787"/>
              <a:ext cx="452368" cy="477054"/>
            </a:xfrm>
            <a:prstGeom prst="rect">
              <a:avLst/>
            </a:prstGeom>
          </p:spPr>
          <p:txBody>
            <a:bodyPr wrap="none">
              <a:spAutoFit/>
            </a:bodyPr>
            <a:lstStyle/>
            <a:p>
              <a:r>
                <a:rPr lang="en-US" sz="2500" b="1"/>
                <a:t>Q</a:t>
              </a:r>
              <a:endParaRPr lang="en-US" sz="2500" dirty="0"/>
            </a:p>
          </p:txBody>
        </p:sp>
        <p:sp>
          <p:nvSpPr>
            <p:cNvPr id="59" name="Rectangle 58">
              <a:extLst>
                <a:ext uri="{FF2B5EF4-FFF2-40B4-BE49-F238E27FC236}">
                  <a16:creationId xmlns:a16="http://schemas.microsoft.com/office/drawing/2014/main" id="{074E9F92-ECAA-E140-9C52-E178628110BA}"/>
                </a:ext>
              </a:extLst>
            </p:cNvPr>
            <p:cNvSpPr/>
            <p:nvPr/>
          </p:nvSpPr>
          <p:spPr>
            <a:xfrm>
              <a:off x="9245248" y="2605787"/>
              <a:ext cx="452368" cy="477054"/>
            </a:xfrm>
            <a:prstGeom prst="rect">
              <a:avLst/>
            </a:prstGeom>
          </p:spPr>
          <p:txBody>
            <a:bodyPr wrap="none">
              <a:spAutoFit/>
            </a:bodyPr>
            <a:lstStyle/>
            <a:p>
              <a:r>
                <a:rPr lang="en-US" sz="2500" b="1"/>
                <a:t>Q</a:t>
              </a:r>
              <a:endParaRPr lang="en-US" sz="2500" dirty="0"/>
            </a:p>
          </p:txBody>
        </p:sp>
        <p:sp>
          <p:nvSpPr>
            <p:cNvPr id="60" name="Rectangle 59">
              <a:extLst>
                <a:ext uri="{FF2B5EF4-FFF2-40B4-BE49-F238E27FC236}">
                  <a16:creationId xmlns:a16="http://schemas.microsoft.com/office/drawing/2014/main" id="{8B9D0427-F9E3-294F-9D3C-5B34FB18C7F2}"/>
                </a:ext>
              </a:extLst>
            </p:cNvPr>
            <p:cNvSpPr/>
            <p:nvPr/>
          </p:nvSpPr>
          <p:spPr>
            <a:xfrm>
              <a:off x="10105986" y="2605786"/>
              <a:ext cx="380232" cy="477054"/>
            </a:xfrm>
            <a:prstGeom prst="rect">
              <a:avLst/>
            </a:prstGeom>
          </p:spPr>
          <p:txBody>
            <a:bodyPr wrap="none">
              <a:spAutoFit/>
            </a:bodyPr>
            <a:lstStyle/>
            <a:p>
              <a:r>
                <a:rPr lang="en-US" sz="2500" b="1"/>
                <a:t>P</a:t>
              </a:r>
              <a:endParaRPr lang="en-US" sz="2500" dirty="0"/>
            </a:p>
          </p:txBody>
        </p:sp>
        <p:sp>
          <p:nvSpPr>
            <p:cNvPr id="61" name="Rectangle 60">
              <a:extLst>
                <a:ext uri="{FF2B5EF4-FFF2-40B4-BE49-F238E27FC236}">
                  <a16:creationId xmlns:a16="http://schemas.microsoft.com/office/drawing/2014/main" id="{D128A5B0-0375-704D-B54E-979CE10A3BD8}"/>
                </a:ext>
              </a:extLst>
            </p:cNvPr>
            <p:cNvSpPr/>
            <p:nvPr/>
          </p:nvSpPr>
          <p:spPr>
            <a:xfrm>
              <a:off x="8238365" y="2624661"/>
              <a:ext cx="446054" cy="477054"/>
            </a:xfrm>
            <a:prstGeom prst="rect">
              <a:avLst/>
            </a:prstGeom>
          </p:spPr>
          <p:txBody>
            <a:bodyPr wrap="square">
              <a:spAutoFit/>
            </a:bodyPr>
            <a:lstStyle/>
            <a:p>
              <a:r>
                <a:rPr lang="en-US" sz="2500" dirty="0"/>
                <a:t>→</a:t>
              </a:r>
            </a:p>
          </p:txBody>
        </p:sp>
        <p:sp>
          <p:nvSpPr>
            <p:cNvPr id="62" name="Rectangle 61">
              <a:extLst>
                <a:ext uri="{FF2B5EF4-FFF2-40B4-BE49-F238E27FC236}">
                  <a16:creationId xmlns:a16="http://schemas.microsoft.com/office/drawing/2014/main" id="{6D790196-3A9F-6440-8FFA-242D3995441E}"/>
                </a:ext>
              </a:extLst>
            </p:cNvPr>
            <p:cNvSpPr/>
            <p:nvPr/>
          </p:nvSpPr>
          <p:spPr>
            <a:xfrm>
              <a:off x="9034879" y="2672164"/>
              <a:ext cx="287258" cy="477054"/>
            </a:xfrm>
            <a:prstGeom prst="rect">
              <a:avLst/>
            </a:prstGeom>
          </p:spPr>
          <p:txBody>
            <a:bodyPr wrap="none">
              <a:spAutoFit/>
            </a:bodyPr>
            <a:lstStyle/>
            <a:p>
              <a:r>
                <a:rPr lang="en-US" sz="2500" dirty="0">
                  <a:solidFill>
                    <a:srgbClr val="0000FF"/>
                  </a:solidFill>
                </a:rPr>
                <a:t>/</a:t>
              </a:r>
            </a:p>
          </p:txBody>
        </p:sp>
        <p:sp>
          <p:nvSpPr>
            <p:cNvPr id="63" name="Rectangle 62">
              <a:extLst>
                <a:ext uri="{FF2B5EF4-FFF2-40B4-BE49-F238E27FC236}">
                  <a16:creationId xmlns:a16="http://schemas.microsoft.com/office/drawing/2014/main" id="{D69B8396-3784-9F4A-B202-40A1C13B00CB}"/>
                </a:ext>
              </a:extLst>
            </p:cNvPr>
            <p:cNvSpPr/>
            <p:nvPr/>
          </p:nvSpPr>
          <p:spPr>
            <a:xfrm>
              <a:off x="9671512" y="2663063"/>
              <a:ext cx="389850" cy="477054"/>
            </a:xfrm>
            <a:prstGeom prst="rect">
              <a:avLst/>
            </a:prstGeom>
          </p:spPr>
          <p:txBody>
            <a:bodyPr wrap="none">
              <a:spAutoFit/>
            </a:bodyPr>
            <a:lstStyle/>
            <a:p>
              <a:r>
                <a:rPr lang="en-US" sz="2500" dirty="0">
                  <a:solidFill>
                    <a:srgbClr val="0000FF"/>
                  </a:solidFill>
                </a:rPr>
                <a:t>//</a:t>
              </a:r>
            </a:p>
          </p:txBody>
        </p:sp>
      </p:grpSp>
      <p:sp>
        <p:nvSpPr>
          <p:cNvPr id="64" name="Frame 63">
            <a:extLst>
              <a:ext uri="{FF2B5EF4-FFF2-40B4-BE49-F238E27FC236}">
                <a16:creationId xmlns:a16="http://schemas.microsoft.com/office/drawing/2014/main" id="{3106F4F3-4F45-9F42-A3EB-F07A1E8BB644}"/>
              </a:ext>
            </a:extLst>
          </p:cNvPr>
          <p:cNvSpPr/>
          <p:nvPr/>
        </p:nvSpPr>
        <p:spPr>
          <a:xfrm>
            <a:off x="8075269" y="3882111"/>
            <a:ext cx="2507810" cy="552261"/>
          </a:xfrm>
          <a:prstGeom prst="fram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500">
              <a:solidFill>
                <a:schemeClr val="tx1"/>
              </a:solidFill>
            </a:endParaRPr>
          </a:p>
        </p:txBody>
      </p:sp>
      <p:grpSp>
        <p:nvGrpSpPr>
          <p:cNvPr id="65" name="Group 64">
            <a:extLst>
              <a:ext uri="{FF2B5EF4-FFF2-40B4-BE49-F238E27FC236}">
                <a16:creationId xmlns:a16="http://schemas.microsoft.com/office/drawing/2014/main" id="{ECC457D2-890E-F940-B5E1-73D2B09C8FAF}"/>
              </a:ext>
            </a:extLst>
          </p:cNvPr>
          <p:cNvGrpSpPr/>
          <p:nvPr/>
        </p:nvGrpSpPr>
        <p:grpSpPr>
          <a:xfrm>
            <a:off x="7107496" y="789782"/>
            <a:ext cx="3745696" cy="1331412"/>
            <a:chOff x="7107496" y="789782"/>
            <a:chExt cx="3745696" cy="1331412"/>
          </a:xfrm>
        </p:grpSpPr>
        <p:sp>
          <p:nvSpPr>
            <p:cNvPr id="66" name="Rectangle 65">
              <a:extLst>
                <a:ext uri="{FF2B5EF4-FFF2-40B4-BE49-F238E27FC236}">
                  <a16:creationId xmlns:a16="http://schemas.microsoft.com/office/drawing/2014/main" id="{89E92070-ED39-0540-B3AD-2D7173EC4192}"/>
                </a:ext>
              </a:extLst>
            </p:cNvPr>
            <p:cNvSpPr/>
            <p:nvPr/>
          </p:nvSpPr>
          <p:spPr>
            <a:xfrm>
              <a:off x="8107667" y="797662"/>
              <a:ext cx="2745525" cy="477054"/>
            </a:xfrm>
            <a:prstGeom prst="rect">
              <a:avLst/>
            </a:prstGeom>
          </p:spPr>
          <p:txBody>
            <a:bodyPr wrap="square">
              <a:spAutoFit/>
            </a:bodyPr>
            <a:lstStyle/>
            <a:p>
              <a:r>
                <a:rPr lang="en-US" sz="2500" b="1"/>
                <a:t>1) P </a:t>
              </a:r>
              <a:r>
                <a:rPr lang="en-US" sz="2500"/>
                <a:t>→</a:t>
              </a:r>
              <a:r>
                <a:rPr lang="en-US" sz="2500" b="1"/>
                <a:t> Q </a:t>
              </a:r>
              <a:endParaRPr lang="en-US" sz="2500" b="1" dirty="0"/>
            </a:p>
          </p:txBody>
        </p:sp>
        <p:sp>
          <p:nvSpPr>
            <p:cNvPr id="67" name="Rectangle 66">
              <a:extLst>
                <a:ext uri="{FF2B5EF4-FFF2-40B4-BE49-F238E27FC236}">
                  <a16:creationId xmlns:a16="http://schemas.microsoft.com/office/drawing/2014/main" id="{85A5671D-097B-FF44-945F-1447F13A4ED9}"/>
                </a:ext>
              </a:extLst>
            </p:cNvPr>
            <p:cNvSpPr/>
            <p:nvPr/>
          </p:nvSpPr>
          <p:spPr>
            <a:xfrm>
              <a:off x="8085819" y="1145131"/>
              <a:ext cx="2189627" cy="477054"/>
            </a:xfrm>
            <a:prstGeom prst="rect">
              <a:avLst/>
            </a:prstGeom>
          </p:spPr>
          <p:txBody>
            <a:bodyPr wrap="square">
              <a:spAutoFit/>
            </a:bodyPr>
            <a:lstStyle/>
            <a:p>
              <a:r>
                <a:rPr lang="en-US" sz="2500" b="1" dirty="0"/>
                <a:t>2</a:t>
              </a:r>
              <a:r>
                <a:rPr lang="en-US" sz="2500" b="1"/>
                <a:t>) Q </a:t>
              </a:r>
              <a:endParaRPr lang="en-US" sz="2500" b="1" dirty="0"/>
            </a:p>
          </p:txBody>
        </p:sp>
        <p:sp>
          <p:nvSpPr>
            <p:cNvPr id="68" name="Rectangle 67">
              <a:extLst>
                <a:ext uri="{FF2B5EF4-FFF2-40B4-BE49-F238E27FC236}">
                  <a16:creationId xmlns:a16="http://schemas.microsoft.com/office/drawing/2014/main" id="{57EBE7A8-522E-3941-BB02-A6EFB7509459}"/>
                </a:ext>
              </a:extLst>
            </p:cNvPr>
            <p:cNvSpPr/>
            <p:nvPr/>
          </p:nvSpPr>
          <p:spPr>
            <a:xfrm>
              <a:off x="8107667" y="1644140"/>
              <a:ext cx="2189627" cy="477054"/>
            </a:xfrm>
            <a:prstGeom prst="rect">
              <a:avLst/>
            </a:prstGeom>
          </p:spPr>
          <p:txBody>
            <a:bodyPr wrap="square">
              <a:spAutoFit/>
            </a:bodyPr>
            <a:lstStyle/>
            <a:p>
              <a:r>
                <a:rPr lang="en-US" sz="2500" b="1" dirty="0"/>
                <a:t>3</a:t>
              </a:r>
              <a:r>
                <a:rPr lang="en-US" sz="2500" b="1"/>
                <a:t>) P</a:t>
              </a:r>
              <a:endParaRPr lang="en-US" sz="2500" b="1" dirty="0"/>
            </a:p>
          </p:txBody>
        </p:sp>
        <p:cxnSp>
          <p:nvCxnSpPr>
            <p:cNvPr id="69" name="Straight Connector 68">
              <a:extLst>
                <a:ext uri="{FF2B5EF4-FFF2-40B4-BE49-F238E27FC236}">
                  <a16:creationId xmlns:a16="http://schemas.microsoft.com/office/drawing/2014/main" id="{8FA67E36-9C79-D240-92C6-9A422BF727F5}"/>
                </a:ext>
              </a:extLst>
            </p:cNvPr>
            <p:cNvCxnSpPr/>
            <p:nvPr/>
          </p:nvCxnSpPr>
          <p:spPr>
            <a:xfrm>
              <a:off x="8183093" y="1586060"/>
              <a:ext cx="1513034" cy="0"/>
            </a:xfrm>
            <a:prstGeom prst="line">
              <a:avLst/>
            </a:prstGeom>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A9A6FDBD-AE06-A342-ADE6-C0B734B1CFD2}"/>
                </a:ext>
              </a:extLst>
            </p:cNvPr>
            <p:cNvSpPr/>
            <p:nvPr/>
          </p:nvSpPr>
          <p:spPr>
            <a:xfrm>
              <a:off x="7107496" y="789782"/>
              <a:ext cx="1000422" cy="477054"/>
            </a:xfrm>
            <a:prstGeom prst="rect">
              <a:avLst/>
            </a:prstGeom>
          </p:spPr>
          <p:txBody>
            <a:bodyPr wrap="square">
              <a:spAutoFit/>
            </a:bodyPr>
            <a:lstStyle/>
            <a:p>
              <a:r>
                <a:rPr lang="en-US" sz="2500"/>
                <a:t>Ta có:</a:t>
              </a:r>
              <a:endParaRPr lang="en-US" sz="2500" dirty="0"/>
            </a:p>
          </p:txBody>
        </p:sp>
      </p:grpSp>
      <p:grpSp>
        <p:nvGrpSpPr>
          <p:cNvPr id="71" name="Group 70">
            <a:extLst>
              <a:ext uri="{FF2B5EF4-FFF2-40B4-BE49-F238E27FC236}">
                <a16:creationId xmlns:a16="http://schemas.microsoft.com/office/drawing/2014/main" id="{7039DE0E-7F6D-6E4B-8DE3-4ABCE4CD7A89}"/>
              </a:ext>
            </a:extLst>
          </p:cNvPr>
          <p:cNvGrpSpPr/>
          <p:nvPr/>
        </p:nvGrpSpPr>
        <p:grpSpPr>
          <a:xfrm>
            <a:off x="6623266" y="2209966"/>
            <a:ext cx="5236638" cy="477057"/>
            <a:chOff x="6623266" y="2209966"/>
            <a:chExt cx="5236638" cy="477057"/>
          </a:xfrm>
        </p:grpSpPr>
        <p:sp>
          <p:nvSpPr>
            <p:cNvPr id="72" name="Rectangle 71">
              <a:extLst>
                <a:ext uri="{FF2B5EF4-FFF2-40B4-BE49-F238E27FC236}">
                  <a16:creationId xmlns:a16="http://schemas.microsoft.com/office/drawing/2014/main" id="{BBF4CA9B-299F-224A-9876-78DA3BD7FA09}"/>
                </a:ext>
              </a:extLst>
            </p:cNvPr>
            <p:cNvSpPr/>
            <p:nvPr/>
          </p:nvSpPr>
          <p:spPr>
            <a:xfrm>
              <a:off x="7641493" y="2209966"/>
              <a:ext cx="4218411" cy="477054"/>
            </a:xfrm>
            <a:prstGeom prst="rect">
              <a:avLst/>
            </a:prstGeom>
          </p:spPr>
          <p:txBody>
            <a:bodyPr wrap="square">
              <a:spAutoFit/>
            </a:bodyPr>
            <a:lstStyle/>
            <a:p>
              <a:r>
                <a:rPr lang="en-US" sz="2500" dirty="0" err="1"/>
                <a:t>Kiểm</a:t>
              </a:r>
              <a:r>
                <a:rPr lang="en-US" sz="2500" dirty="0"/>
                <a:t> </a:t>
              </a:r>
              <a:r>
                <a:rPr lang="en-US" sz="2500" dirty="0" err="1"/>
                <a:t>tra</a:t>
              </a:r>
              <a:r>
                <a:rPr lang="en-US" sz="2500" dirty="0"/>
                <a:t> </a:t>
              </a:r>
              <a:r>
                <a:rPr lang="en-US" sz="2500" dirty="0" err="1"/>
                <a:t>bằng</a:t>
              </a:r>
              <a:r>
                <a:rPr lang="en-US" sz="2500" dirty="0"/>
                <a:t> </a:t>
              </a:r>
              <a:r>
                <a:rPr lang="en-US" sz="2500" dirty="0" err="1"/>
                <a:t>bảng</a:t>
              </a:r>
              <a:r>
                <a:rPr lang="en-US" sz="2500" dirty="0"/>
                <a:t> </a:t>
              </a:r>
              <a:r>
                <a:rPr lang="en-US" sz="2500" dirty="0" err="1"/>
                <a:t>chân</a:t>
              </a:r>
              <a:r>
                <a:rPr lang="en-US" sz="2500" dirty="0"/>
                <a:t> </a:t>
              </a:r>
              <a:r>
                <a:rPr lang="en-US" sz="2500" dirty="0" err="1"/>
                <a:t>lý</a:t>
              </a:r>
              <a:endParaRPr lang="en-US" sz="2500" dirty="0"/>
            </a:p>
          </p:txBody>
        </p:sp>
        <p:sp>
          <p:nvSpPr>
            <p:cNvPr id="73" name="Rectangle 72">
              <a:extLst>
                <a:ext uri="{FF2B5EF4-FFF2-40B4-BE49-F238E27FC236}">
                  <a16:creationId xmlns:a16="http://schemas.microsoft.com/office/drawing/2014/main" id="{8B205724-E5BB-5140-8B4B-BC22B06A566A}"/>
                </a:ext>
              </a:extLst>
            </p:cNvPr>
            <p:cNvSpPr/>
            <p:nvPr/>
          </p:nvSpPr>
          <p:spPr>
            <a:xfrm>
              <a:off x="6623266" y="2209969"/>
              <a:ext cx="1101584" cy="477054"/>
            </a:xfrm>
            <a:prstGeom prst="rect">
              <a:avLst/>
            </a:prstGeom>
          </p:spPr>
          <p:txBody>
            <a:bodyPr wrap="none">
              <a:spAutoFit/>
            </a:bodyPr>
            <a:lstStyle/>
            <a:p>
              <a:r>
                <a:rPr lang="en-US" sz="2500" i="1" dirty="0" err="1">
                  <a:solidFill>
                    <a:srgbClr val="0000FF"/>
                  </a:solidFill>
                </a:rPr>
                <a:t>Bước</a:t>
              </a:r>
              <a:r>
                <a:rPr lang="en-US" sz="2500" i="1" dirty="0">
                  <a:solidFill>
                    <a:srgbClr val="0000FF"/>
                  </a:solidFill>
                </a:rPr>
                <a:t> 3</a:t>
              </a:r>
            </a:p>
          </p:txBody>
        </p:sp>
      </p:grpSp>
      <p:grpSp>
        <p:nvGrpSpPr>
          <p:cNvPr id="74" name="Group 73">
            <a:extLst>
              <a:ext uri="{FF2B5EF4-FFF2-40B4-BE49-F238E27FC236}">
                <a16:creationId xmlns:a16="http://schemas.microsoft.com/office/drawing/2014/main" id="{2D3A0583-84F6-7E48-88CF-BB955F16A529}"/>
              </a:ext>
            </a:extLst>
          </p:cNvPr>
          <p:cNvGrpSpPr/>
          <p:nvPr/>
        </p:nvGrpSpPr>
        <p:grpSpPr>
          <a:xfrm>
            <a:off x="6586933" y="4887132"/>
            <a:ext cx="5477692" cy="1699592"/>
            <a:chOff x="6586933" y="4887132"/>
            <a:chExt cx="5477692" cy="1699592"/>
          </a:xfrm>
        </p:grpSpPr>
        <p:sp>
          <p:nvSpPr>
            <p:cNvPr id="75" name="Rectangle 74">
              <a:extLst>
                <a:ext uri="{FF2B5EF4-FFF2-40B4-BE49-F238E27FC236}">
                  <a16:creationId xmlns:a16="http://schemas.microsoft.com/office/drawing/2014/main" id="{6B7FBEDE-9D60-6C4F-939B-6767638B9029}"/>
                </a:ext>
              </a:extLst>
            </p:cNvPr>
            <p:cNvSpPr/>
            <p:nvPr/>
          </p:nvSpPr>
          <p:spPr>
            <a:xfrm>
              <a:off x="7675906" y="4896160"/>
              <a:ext cx="2723064" cy="477054"/>
            </a:xfrm>
            <a:prstGeom prst="rect">
              <a:avLst/>
            </a:prstGeom>
          </p:spPr>
          <p:txBody>
            <a:bodyPr wrap="square">
              <a:spAutoFit/>
            </a:bodyPr>
            <a:lstStyle/>
            <a:p>
              <a:r>
                <a:rPr lang="en-US" sz="2500"/>
                <a:t>Đánh giá:</a:t>
              </a:r>
              <a:endParaRPr lang="en-US" sz="2500" dirty="0"/>
            </a:p>
          </p:txBody>
        </p:sp>
        <p:sp>
          <p:nvSpPr>
            <p:cNvPr id="76" name="Rectangle 75">
              <a:extLst>
                <a:ext uri="{FF2B5EF4-FFF2-40B4-BE49-F238E27FC236}">
                  <a16:creationId xmlns:a16="http://schemas.microsoft.com/office/drawing/2014/main" id="{61D8837B-8CFA-044F-BD38-A6F3B4586B6A}"/>
                </a:ext>
              </a:extLst>
            </p:cNvPr>
            <p:cNvSpPr/>
            <p:nvPr/>
          </p:nvSpPr>
          <p:spPr>
            <a:xfrm>
              <a:off x="6644125" y="4887132"/>
              <a:ext cx="1101584" cy="477054"/>
            </a:xfrm>
            <a:prstGeom prst="rect">
              <a:avLst/>
            </a:prstGeom>
          </p:spPr>
          <p:txBody>
            <a:bodyPr wrap="none">
              <a:spAutoFit/>
            </a:bodyPr>
            <a:lstStyle/>
            <a:p>
              <a:r>
                <a:rPr lang="en-US" sz="2500" i="1" dirty="0" err="1">
                  <a:solidFill>
                    <a:srgbClr val="0000FF"/>
                  </a:solidFill>
                </a:rPr>
                <a:t>Bước</a:t>
              </a:r>
              <a:r>
                <a:rPr lang="en-US" sz="2500" i="1" dirty="0">
                  <a:solidFill>
                    <a:srgbClr val="0000FF"/>
                  </a:solidFill>
                </a:rPr>
                <a:t> 4</a:t>
              </a:r>
            </a:p>
          </p:txBody>
        </p:sp>
        <p:sp>
          <p:nvSpPr>
            <p:cNvPr id="77" name="Rectangle 76">
              <a:extLst>
                <a:ext uri="{FF2B5EF4-FFF2-40B4-BE49-F238E27FC236}">
                  <a16:creationId xmlns:a16="http://schemas.microsoft.com/office/drawing/2014/main" id="{6F9967E5-FC4C-644F-8AD3-93B6CE24980F}"/>
                </a:ext>
              </a:extLst>
            </p:cNvPr>
            <p:cNvSpPr/>
            <p:nvPr/>
          </p:nvSpPr>
          <p:spPr>
            <a:xfrm>
              <a:off x="6586933" y="5340229"/>
              <a:ext cx="5477692" cy="1246495"/>
            </a:xfrm>
            <a:prstGeom prst="rect">
              <a:avLst/>
            </a:prstGeom>
          </p:spPr>
          <p:txBody>
            <a:bodyPr wrap="square">
              <a:spAutoFit/>
            </a:bodyPr>
            <a:lstStyle/>
            <a:p>
              <a:r>
                <a:rPr lang="en-US" sz="2500" dirty="0"/>
                <a:t>Ở </a:t>
              </a:r>
              <a:r>
                <a:rPr lang="en-US" sz="2500" dirty="0" err="1"/>
                <a:t>dòng</a:t>
              </a:r>
              <a:r>
                <a:rPr lang="en-US" sz="2500" dirty="0"/>
                <a:t> 3, </a:t>
              </a:r>
              <a:r>
                <a:rPr lang="en-US" sz="2500" dirty="0" err="1"/>
                <a:t>mọi</a:t>
              </a:r>
              <a:r>
                <a:rPr lang="en-US" sz="2500" dirty="0"/>
                <a:t> </a:t>
              </a:r>
              <a:r>
                <a:rPr lang="en-US" sz="2500" dirty="0" err="1"/>
                <a:t>tiền</a:t>
              </a:r>
              <a:r>
                <a:rPr lang="en-US" sz="2500" dirty="0"/>
                <a:t> </a:t>
              </a:r>
              <a:r>
                <a:rPr lang="en-US" sz="2500" dirty="0" err="1"/>
                <a:t>đề</a:t>
              </a:r>
              <a:r>
                <a:rPr lang="en-US" sz="2500" dirty="0"/>
                <a:t> </a:t>
              </a:r>
              <a:r>
                <a:rPr lang="en-US" sz="2500" dirty="0" err="1"/>
                <a:t>luận</a:t>
              </a:r>
              <a:r>
                <a:rPr lang="en-US" sz="2500" dirty="0"/>
                <a:t> </a:t>
              </a:r>
              <a:r>
                <a:rPr lang="en-US" sz="2500" dirty="0" err="1"/>
                <a:t>cứ</a:t>
              </a:r>
              <a:r>
                <a:rPr lang="en-US" sz="2500" dirty="0"/>
                <a:t> </a:t>
              </a:r>
              <a:r>
                <a:rPr lang="en-US" sz="2500" dirty="0" err="1"/>
                <a:t>đúng</a:t>
              </a:r>
              <a:r>
                <a:rPr lang="en-US" sz="2500" dirty="0"/>
                <a:t> </a:t>
              </a:r>
              <a:r>
                <a:rPr lang="en-US" sz="2500" dirty="0" err="1"/>
                <a:t>nhưng</a:t>
              </a:r>
              <a:r>
                <a:rPr lang="en-US" sz="2500" dirty="0"/>
                <a:t> </a:t>
              </a:r>
              <a:r>
                <a:rPr lang="en-US" sz="2500" dirty="0" err="1"/>
                <a:t>kết</a:t>
              </a:r>
              <a:r>
                <a:rPr lang="en-US" sz="2500" dirty="0"/>
                <a:t> </a:t>
              </a:r>
              <a:r>
                <a:rPr lang="en-US" sz="2500" dirty="0" err="1"/>
                <a:t>luận</a:t>
              </a:r>
              <a:r>
                <a:rPr lang="en-US" sz="2500" dirty="0"/>
                <a:t> </a:t>
              </a:r>
              <a:r>
                <a:rPr lang="en-US" sz="2500" dirty="0" err="1"/>
                <a:t>lại</a:t>
              </a:r>
              <a:r>
                <a:rPr lang="en-US" sz="2500" dirty="0"/>
                <a:t> </a:t>
              </a:r>
              <a:r>
                <a:rPr lang="en-US" sz="2500" dirty="0" err="1"/>
                <a:t>sai</a:t>
              </a:r>
              <a:r>
                <a:rPr lang="en-US" sz="2500" dirty="0"/>
                <a:t>, </a:t>
              </a:r>
              <a:r>
                <a:rPr lang="en-US" sz="2500" dirty="0" err="1"/>
                <a:t>vì</a:t>
              </a:r>
              <a:r>
                <a:rPr lang="en-US" sz="2500" dirty="0"/>
                <a:t> </a:t>
              </a:r>
              <a:r>
                <a:rPr lang="en-US" sz="2500" dirty="0" err="1"/>
                <a:t>thế</a:t>
              </a:r>
              <a:r>
                <a:rPr lang="en-US" sz="2500" dirty="0"/>
                <a:t> </a:t>
              </a:r>
              <a:r>
                <a:rPr lang="en-US" sz="2500" dirty="0" err="1"/>
                <a:t>hình</a:t>
              </a:r>
              <a:r>
                <a:rPr lang="en-US" sz="2500" dirty="0"/>
                <a:t> </a:t>
              </a:r>
              <a:r>
                <a:rPr lang="en-US" sz="2500" dirty="0" err="1"/>
                <a:t>thức</a:t>
              </a:r>
              <a:r>
                <a:rPr lang="en-US" sz="2500" dirty="0"/>
                <a:t> </a:t>
              </a:r>
              <a:r>
                <a:rPr lang="en-US" sz="2500" dirty="0" err="1"/>
                <a:t>luận</a:t>
              </a:r>
              <a:r>
                <a:rPr lang="en-US" sz="2500" dirty="0"/>
                <a:t> </a:t>
              </a:r>
              <a:r>
                <a:rPr lang="en-US" sz="2500" dirty="0" err="1"/>
                <a:t>cứ</a:t>
              </a:r>
              <a:r>
                <a:rPr lang="en-US" sz="2500" dirty="0"/>
                <a:t> </a:t>
              </a:r>
              <a:r>
                <a:rPr lang="en-US" sz="2500" dirty="0" err="1"/>
                <a:t>không</a:t>
              </a:r>
              <a:r>
                <a:rPr lang="en-US" sz="2500" dirty="0"/>
                <a:t> </a:t>
              </a:r>
              <a:r>
                <a:rPr lang="en-US" sz="2500" dirty="0" err="1"/>
                <a:t>hợp</a:t>
              </a:r>
              <a:r>
                <a:rPr lang="en-US" sz="2500" dirty="0"/>
                <a:t> </a:t>
              </a:r>
              <a:r>
                <a:rPr lang="en-US" sz="2500" dirty="0" err="1"/>
                <a:t>lệ</a:t>
              </a:r>
              <a:r>
                <a:rPr lang="en-US" sz="2500" dirty="0"/>
                <a:t> (invalid)</a:t>
              </a:r>
            </a:p>
          </p:txBody>
        </p:sp>
      </p:grpSp>
      <p:sp>
        <p:nvSpPr>
          <p:cNvPr id="78" name="Rectangle 77">
            <a:extLst>
              <a:ext uri="{FF2B5EF4-FFF2-40B4-BE49-F238E27FC236}">
                <a16:creationId xmlns:a16="http://schemas.microsoft.com/office/drawing/2014/main" id="{1758BD04-DC47-7D4F-B1E8-F15605737758}"/>
              </a:ext>
            </a:extLst>
          </p:cNvPr>
          <p:cNvSpPr/>
          <p:nvPr/>
        </p:nvSpPr>
        <p:spPr>
          <a:xfrm>
            <a:off x="783362" y="1992907"/>
            <a:ext cx="5310125" cy="892552"/>
          </a:xfrm>
          <a:prstGeom prst="rect">
            <a:avLst/>
          </a:prstGeom>
        </p:spPr>
        <p:txBody>
          <a:bodyPr wrap="square">
            <a:spAutoFit/>
          </a:bodyPr>
          <a:lstStyle/>
          <a:p>
            <a:r>
              <a:rPr lang="en-US" sz="2500" i="1" dirty="0" err="1">
                <a:solidFill>
                  <a:srgbClr val="0000FF"/>
                </a:solidFill>
              </a:rPr>
              <a:t>Mục</a:t>
            </a:r>
            <a:r>
              <a:rPr lang="en-US" sz="2500" i="1" dirty="0">
                <a:solidFill>
                  <a:srgbClr val="0000FF"/>
                </a:solidFill>
              </a:rPr>
              <a:t> </a:t>
            </a:r>
            <a:r>
              <a:rPr lang="en-US" sz="2500" i="1" dirty="0" err="1">
                <a:solidFill>
                  <a:srgbClr val="0000FF"/>
                </a:solidFill>
              </a:rPr>
              <a:t>đích</a:t>
            </a:r>
            <a:r>
              <a:rPr lang="en-US" sz="2500" i="1" dirty="0">
                <a:solidFill>
                  <a:srgbClr val="0000FF"/>
                </a:solidFill>
              </a:rPr>
              <a:t>: </a:t>
            </a:r>
            <a:r>
              <a:rPr lang="en-US" sz="2500" i="1" dirty="0" err="1">
                <a:solidFill>
                  <a:srgbClr val="0000FF"/>
                </a:solidFill>
              </a:rPr>
              <a:t>tìm</a:t>
            </a:r>
            <a:r>
              <a:rPr lang="en-US" sz="2500" i="1" dirty="0">
                <a:solidFill>
                  <a:srgbClr val="0000FF"/>
                </a:solidFill>
              </a:rPr>
              <a:t> </a:t>
            </a:r>
            <a:r>
              <a:rPr lang="en-US" sz="2500" i="1" dirty="0" err="1">
                <a:solidFill>
                  <a:srgbClr val="0000FF"/>
                </a:solidFill>
              </a:rPr>
              <a:t>trường</a:t>
            </a:r>
            <a:r>
              <a:rPr lang="en-US" sz="2500" i="1" dirty="0">
                <a:solidFill>
                  <a:srgbClr val="0000FF"/>
                </a:solidFill>
              </a:rPr>
              <a:t> </a:t>
            </a:r>
            <a:r>
              <a:rPr lang="en-US" sz="2500" i="1" dirty="0" err="1">
                <a:solidFill>
                  <a:srgbClr val="0000FF"/>
                </a:solidFill>
              </a:rPr>
              <a:t>hợp</a:t>
            </a:r>
            <a:r>
              <a:rPr lang="en-US" sz="2500" i="1" dirty="0">
                <a:solidFill>
                  <a:srgbClr val="0000FF"/>
                </a:solidFill>
              </a:rPr>
              <a:t> </a:t>
            </a:r>
            <a:r>
              <a:rPr lang="en-US" sz="2500" i="1" dirty="0" err="1">
                <a:solidFill>
                  <a:srgbClr val="0000FF"/>
                </a:solidFill>
              </a:rPr>
              <a:t>các</a:t>
            </a:r>
            <a:r>
              <a:rPr lang="en-US" sz="2500" i="1" dirty="0">
                <a:solidFill>
                  <a:srgbClr val="0000FF"/>
                </a:solidFill>
              </a:rPr>
              <a:t> </a:t>
            </a:r>
            <a:r>
              <a:rPr lang="en-US" sz="2500" i="1" dirty="0" err="1">
                <a:solidFill>
                  <a:srgbClr val="0000FF"/>
                </a:solidFill>
              </a:rPr>
              <a:t>tiền</a:t>
            </a:r>
            <a:r>
              <a:rPr lang="en-US" sz="2500" i="1" dirty="0">
                <a:solidFill>
                  <a:srgbClr val="0000FF"/>
                </a:solidFill>
              </a:rPr>
              <a:t> </a:t>
            </a:r>
            <a:r>
              <a:rPr lang="en-US" sz="2500" i="1" dirty="0" err="1">
                <a:solidFill>
                  <a:srgbClr val="0000FF"/>
                </a:solidFill>
              </a:rPr>
              <a:t>đề</a:t>
            </a:r>
            <a:r>
              <a:rPr lang="en-US" sz="2500" i="1" dirty="0">
                <a:solidFill>
                  <a:srgbClr val="0000FF"/>
                </a:solidFill>
              </a:rPr>
              <a:t> </a:t>
            </a:r>
            <a:r>
              <a:rPr lang="en-US" sz="2500" i="1" dirty="0" err="1">
                <a:solidFill>
                  <a:srgbClr val="0000FF"/>
                </a:solidFill>
              </a:rPr>
              <a:t>đúng</a:t>
            </a:r>
            <a:r>
              <a:rPr lang="en-US" sz="2500" i="1" dirty="0">
                <a:solidFill>
                  <a:srgbClr val="0000FF"/>
                </a:solidFill>
              </a:rPr>
              <a:t> </a:t>
            </a:r>
            <a:r>
              <a:rPr lang="en-US" sz="2500" i="1" dirty="0" err="1">
                <a:solidFill>
                  <a:srgbClr val="0000FF"/>
                </a:solidFill>
              </a:rPr>
              <a:t>nhưng</a:t>
            </a:r>
            <a:r>
              <a:rPr lang="en-US" sz="2500" i="1" dirty="0">
                <a:solidFill>
                  <a:srgbClr val="0000FF"/>
                </a:solidFill>
              </a:rPr>
              <a:t> </a:t>
            </a:r>
            <a:r>
              <a:rPr lang="en-US" sz="2500" i="1" dirty="0" err="1">
                <a:solidFill>
                  <a:srgbClr val="0000FF"/>
                </a:solidFill>
              </a:rPr>
              <a:t>kết</a:t>
            </a:r>
            <a:r>
              <a:rPr lang="en-US" sz="2500" i="1" dirty="0">
                <a:solidFill>
                  <a:srgbClr val="0000FF"/>
                </a:solidFill>
              </a:rPr>
              <a:t> </a:t>
            </a:r>
            <a:r>
              <a:rPr lang="en-US" sz="2500" i="1" dirty="0" err="1">
                <a:solidFill>
                  <a:srgbClr val="0000FF"/>
                </a:solidFill>
              </a:rPr>
              <a:t>luận</a:t>
            </a:r>
            <a:r>
              <a:rPr lang="en-US" sz="2500" i="1" dirty="0">
                <a:solidFill>
                  <a:srgbClr val="0000FF"/>
                </a:solidFill>
              </a:rPr>
              <a:t> </a:t>
            </a:r>
            <a:r>
              <a:rPr lang="en-US" sz="2500" i="1" dirty="0" err="1">
                <a:solidFill>
                  <a:srgbClr val="0000FF"/>
                </a:solidFill>
              </a:rPr>
              <a:t>sai</a:t>
            </a:r>
            <a:endParaRPr lang="en-US" sz="2500" i="1" dirty="0">
              <a:solidFill>
                <a:srgbClr val="0000FF"/>
              </a:solidFill>
            </a:endParaRPr>
          </a:p>
        </p:txBody>
      </p:sp>
      <p:grpSp>
        <p:nvGrpSpPr>
          <p:cNvPr id="80" name="Group 79">
            <a:extLst>
              <a:ext uri="{FF2B5EF4-FFF2-40B4-BE49-F238E27FC236}">
                <a16:creationId xmlns:a16="http://schemas.microsoft.com/office/drawing/2014/main" id="{FFCDA287-FBD6-F248-9CB8-0BEF08C603C4}"/>
              </a:ext>
            </a:extLst>
          </p:cNvPr>
          <p:cNvGrpSpPr/>
          <p:nvPr/>
        </p:nvGrpSpPr>
        <p:grpSpPr>
          <a:xfrm>
            <a:off x="6772495" y="2695368"/>
            <a:ext cx="3666653" cy="1860861"/>
            <a:chOff x="6772495" y="2695368"/>
            <a:chExt cx="3666653" cy="1860861"/>
          </a:xfrm>
        </p:grpSpPr>
        <p:cxnSp>
          <p:nvCxnSpPr>
            <p:cNvPr id="81" name="Straight Connector 80">
              <a:extLst>
                <a:ext uri="{FF2B5EF4-FFF2-40B4-BE49-F238E27FC236}">
                  <a16:creationId xmlns:a16="http://schemas.microsoft.com/office/drawing/2014/main" id="{3B9C78D0-74C0-B643-BFE8-F069E259B866}"/>
                </a:ext>
              </a:extLst>
            </p:cNvPr>
            <p:cNvCxnSpPr/>
            <p:nvPr/>
          </p:nvCxnSpPr>
          <p:spPr>
            <a:xfrm>
              <a:off x="6772495" y="3084857"/>
              <a:ext cx="3666653" cy="0"/>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98F1B774-FD05-E04C-B137-7A04A1421BDA}"/>
                </a:ext>
              </a:extLst>
            </p:cNvPr>
            <p:cNvCxnSpPr/>
            <p:nvPr/>
          </p:nvCxnSpPr>
          <p:spPr>
            <a:xfrm>
              <a:off x="7806523" y="2695368"/>
              <a:ext cx="17174" cy="1860861"/>
            </a:xfrm>
            <a:prstGeom prst="line">
              <a:avLst/>
            </a:prstGeom>
          </p:spPr>
          <p:style>
            <a:lnRef idx="1">
              <a:schemeClr val="dk1"/>
            </a:lnRef>
            <a:fillRef idx="0">
              <a:schemeClr val="dk1"/>
            </a:fillRef>
            <a:effectRef idx="0">
              <a:schemeClr val="dk1"/>
            </a:effectRef>
            <a:fontRef idx="minor">
              <a:schemeClr val="tx1"/>
            </a:fontRef>
          </p:style>
        </p:cxnSp>
      </p:grpSp>
      <p:grpSp>
        <p:nvGrpSpPr>
          <p:cNvPr id="83" name="Group 82">
            <a:extLst>
              <a:ext uri="{FF2B5EF4-FFF2-40B4-BE49-F238E27FC236}">
                <a16:creationId xmlns:a16="http://schemas.microsoft.com/office/drawing/2014/main" id="{626BDA8C-6406-5C46-9C36-75730E621B1D}"/>
              </a:ext>
            </a:extLst>
          </p:cNvPr>
          <p:cNvGrpSpPr/>
          <p:nvPr/>
        </p:nvGrpSpPr>
        <p:grpSpPr>
          <a:xfrm>
            <a:off x="854251" y="5283306"/>
            <a:ext cx="5799564" cy="1378857"/>
            <a:chOff x="435802" y="5285688"/>
            <a:chExt cx="5799564" cy="1378857"/>
          </a:xfrm>
        </p:grpSpPr>
        <p:sp>
          <p:nvSpPr>
            <p:cNvPr id="84" name="Rectangle 83">
              <a:extLst>
                <a:ext uri="{FF2B5EF4-FFF2-40B4-BE49-F238E27FC236}">
                  <a16:creationId xmlns:a16="http://schemas.microsoft.com/office/drawing/2014/main" id="{43C3F353-E986-9943-9309-7BC5E2C703CD}"/>
                </a:ext>
              </a:extLst>
            </p:cNvPr>
            <p:cNvSpPr/>
            <p:nvPr/>
          </p:nvSpPr>
          <p:spPr>
            <a:xfrm>
              <a:off x="2187308" y="5797274"/>
              <a:ext cx="2416085" cy="492443"/>
            </a:xfrm>
            <a:prstGeom prst="rect">
              <a:avLst/>
            </a:prstGeom>
          </p:spPr>
          <p:txBody>
            <a:bodyPr wrap="square">
              <a:spAutoFit/>
            </a:bodyPr>
            <a:lstStyle/>
            <a:p>
              <a:r>
                <a:rPr lang="en-US" sz="2500" dirty="0"/>
                <a:t>=  </a:t>
              </a:r>
              <a:r>
                <a:rPr lang="en-US" sz="2500" dirty="0" err="1"/>
                <a:t>Trời</a:t>
              </a:r>
              <a:r>
                <a:rPr lang="en-US" sz="2500" dirty="0"/>
                <a:t> </a:t>
              </a:r>
              <a:r>
                <a:rPr lang="en-US" sz="2500" dirty="0" err="1"/>
                <a:t>mưa</a:t>
              </a:r>
              <a:r>
                <a:rPr lang="en-US" sz="2500" dirty="0"/>
                <a:t>.</a:t>
              </a:r>
            </a:p>
          </p:txBody>
        </p:sp>
        <p:sp>
          <p:nvSpPr>
            <p:cNvPr id="85" name="Rectangle 84">
              <a:extLst>
                <a:ext uri="{FF2B5EF4-FFF2-40B4-BE49-F238E27FC236}">
                  <a16:creationId xmlns:a16="http://schemas.microsoft.com/office/drawing/2014/main" id="{9F14E946-583F-0741-B499-896BBDAABDB4}"/>
                </a:ext>
              </a:extLst>
            </p:cNvPr>
            <p:cNvSpPr/>
            <p:nvPr/>
          </p:nvSpPr>
          <p:spPr>
            <a:xfrm>
              <a:off x="1876238" y="5786681"/>
              <a:ext cx="743638" cy="492443"/>
            </a:xfrm>
            <a:prstGeom prst="rect">
              <a:avLst/>
            </a:prstGeom>
          </p:spPr>
          <p:txBody>
            <a:bodyPr wrap="square">
              <a:spAutoFit/>
            </a:bodyPr>
            <a:lstStyle/>
            <a:p>
              <a:r>
                <a:rPr lang="en-US" sz="2500" b="1"/>
                <a:t>P</a:t>
              </a:r>
              <a:endParaRPr lang="en-US" sz="2500" dirty="0"/>
            </a:p>
          </p:txBody>
        </p:sp>
        <p:sp>
          <p:nvSpPr>
            <p:cNvPr id="86" name="Rectangle 85">
              <a:extLst>
                <a:ext uri="{FF2B5EF4-FFF2-40B4-BE49-F238E27FC236}">
                  <a16:creationId xmlns:a16="http://schemas.microsoft.com/office/drawing/2014/main" id="{A325AB9A-AA5F-9B49-9A0C-2A96473BB7A1}"/>
                </a:ext>
              </a:extLst>
            </p:cNvPr>
            <p:cNvSpPr/>
            <p:nvPr/>
          </p:nvSpPr>
          <p:spPr>
            <a:xfrm>
              <a:off x="1854080" y="6165586"/>
              <a:ext cx="584265" cy="492443"/>
            </a:xfrm>
            <a:prstGeom prst="rect">
              <a:avLst/>
            </a:prstGeom>
          </p:spPr>
          <p:txBody>
            <a:bodyPr wrap="square">
              <a:spAutoFit/>
            </a:bodyPr>
            <a:lstStyle/>
            <a:p>
              <a:r>
                <a:rPr lang="en-US" sz="2500" b="1"/>
                <a:t>Q</a:t>
              </a:r>
              <a:endParaRPr lang="en-US" sz="2500" dirty="0"/>
            </a:p>
          </p:txBody>
        </p:sp>
        <p:sp>
          <p:nvSpPr>
            <p:cNvPr id="87" name="Rectangle 86">
              <a:extLst>
                <a:ext uri="{FF2B5EF4-FFF2-40B4-BE49-F238E27FC236}">
                  <a16:creationId xmlns:a16="http://schemas.microsoft.com/office/drawing/2014/main" id="{B9EB2CE4-7528-EF40-AF2D-3EF05BB4A0C6}"/>
                </a:ext>
              </a:extLst>
            </p:cNvPr>
            <p:cNvSpPr/>
            <p:nvPr/>
          </p:nvSpPr>
          <p:spPr>
            <a:xfrm>
              <a:off x="435802" y="5808213"/>
              <a:ext cx="1706436" cy="492443"/>
            </a:xfrm>
            <a:prstGeom prst="rect">
              <a:avLst/>
            </a:prstGeom>
          </p:spPr>
          <p:txBody>
            <a:bodyPr wrap="square">
              <a:spAutoFit/>
            </a:bodyPr>
            <a:lstStyle/>
            <a:p>
              <a:r>
                <a:rPr lang="en-US" sz="2500" dirty="0" err="1"/>
                <a:t>Đặt</a:t>
              </a:r>
              <a:r>
                <a:rPr lang="en-US" sz="2500" dirty="0"/>
                <a:t> </a:t>
              </a:r>
              <a:r>
                <a:rPr lang="en-US" sz="2500" dirty="0" err="1"/>
                <a:t>biến</a:t>
              </a:r>
              <a:r>
                <a:rPr lang="en-US" sz="2500" dirty="0"/>
                <a:t>:</a:t>
              </a:r>
            </a:p>
          </p:txBody>
        </p:sp>
        <p:sp>
          <p:nvSpPr>
            <p:cNvPr id="88" name="Rectangle 87">
              <a:extLst>
                <a:ext uri="{FF2B5EF4-FFF2-40B4-BE49-F238E27FC236}">
                  <a16:creationId xmlns:a16="http://schemas.microsoft.com/office/drawing/2014/main" id="{143E7758-EADB-3847-ABA4-358EB1324A4D}"/>
                </a:ext>
              </a:extLst>
            </p:cNvPr>
            <p:cNvSpPr/>
            <p:nvPr/>
          </p:nvSpPr>
          <p:spPr>
            <a:xfrm>
              <a:off x="2123570" y="6172102"/>
              <a:ext cx="4111796" cy="492443"/>
            </a:xfrm>
            <a:prstGeom prst="rect">
              <a:avLst/>
            </a:prstGeom>
          </p:spPr>
          <p:txBody>
            <a:bodyPr wrap="square">
              <a:spAutoFit/>
            </a:bodyPr>
            <a:lstStyle/>
            <a:p>
              <a:r>
                <a:rPr lang="en-US" sz="2500" dirty="0"/>
                <a:t>=  </a:t>
              </a:r>
              <a:r>
                <a:rPr lang="en-US" sz="2500" dirty="0" err="1"/>
                <a:t>Đường</a:t>
              </a:r>
              <a:r>
                <a:rPr lang="en-US" sz="2500" dirty="0"/>
                <a:t> </a:t>
              </a:r>
              <a:r>
                <a:rPr lang="en-US" sz="2500" dirty="0" err="1"/>
                <a:t>ướt</a:t>
              </a:r>
              <a:r>
                <a:rPr lang="en-US" sz="2500" dirty="0"/>
                <a:t>. </a:t>
              </a:r>
            </a:p>
          </p:txBody>
        </p:sp>
        <p:sp>
          <p:nvSpPr>
            <p:cNvPr id="89" name="Rectangle 88">
              <a:extLst>
                <a:ext uri="{FF2B5EF4-FFF2-40B4-BE49-F238E27FC236}">
                  <a16:creationId xmlns:a16="http://schemas.microsoft.com/office/drawing/2014/main" id="{B699F378-7136-2843-8CB1-C6F0F8219E28}"/>
                </a:ext>
              </a:extLst>
            </p:cNvPr>
            <p:cNvSpPr/>
            <p:nvPr/>
          </p:nvSpPr>
          <p:spPr>
            <a:xfrm>
              <a:off x="435802" y="5285688"/>
              <a:ext cx="1492238" cy="492443"/>
            </a:xfrm>
            <a:prstGeom prst="rect">
              <a:avLst/>
            </a:prstGeom>
          </p:spPr>
          <p:txBody>
            <a:bodyPr wrap="square">
              <a:spAutoFit/>
            </a:bodyPr>
            <a:lstStyle/>
            <a:p>
              <a:r>
                <a:rPr lang="en-US" sz="2500" i="1" dirty="0" err="1">
                  <a:solidFill>
                    <a:srgbClr val="0000FF"/>
                  </a:solidFill>
                </a:rPr>
                <a:t>Bước</a:t>
              </a:r>
              <a:r>
                <a:rPr lang="en-US" sz="2500" i="1" dirty="0">
                  <a:solidFill>
                    <a:srgbClr val="0000FF"/>
                  </a:solidFill>
                </a:rPr>
                <a:t> 2</a:t>
              </a:r>
            </a:p>
          </p:txBody>
        </p:sp>
        <p:sp>
          <p:nvSpPr>
            <p:cNvPr id="90" name="Rectangle 89">
              <a:extLst>
                <a:ext uri="{FF2B5EF4-FFF2-40B4-BE49-F238E27FC236}">
                  <a16:creationId xmlns:a16="http://schemas.microsoft.com/office/drawing/2014/main" id="{DCB1ABB0-3CBF-ED40-B78A-9408717F2784}"/>
                </a:ext>
              </a:extLst>
            </p:cNvPr>
            <p:cNvSpPr/>
            <p:nvPr/>
          </p:nvSpPr>
          <p:spPr>
            <a:xfrm>
              <a:off x="1451523" y="5300152"/>
              <a:ext cx="3638694" cy="492443"/>
            </a:xfrm>
            <a:prstGeom prst="rect">
              <a:avLst/>
            </a:prstGeom>
          </p:spPr>
          <p:txBody>
            <a:bodyPr wrap="square">
              <a:spAutoFit/>
            </a:bodyPr>
            <a:lstStyle/>
            <a:p>
              <a:r>
                <a:rPr lang="en-US" sz="2500" i="1"/>
                <a:t>Cấu trúc hình thức</a:t>
              </a:r>
              <a:endParaRPr lang="en-US" sz="2500" i="1" dirty="0"/>
            </a:p>
          </p:txBody>
        </p:sp>
      </p:grpSp>
      <p:grpSp>
        <p:nvGrpSpPr>
          <p:cNvPr id="91" name="Group 90">
            <a:extLst>
              <a:ext uri="{FF2B5EF4-FFF2-40B4-BE49-F238E27FC236}">
                <a16:creationId xmlns:a16="http://schemas.microsoft.com/office/drawing/2014/main" id="{311B5F47-E0A8-2E47-A527-8B39C403FEE5}"/>
              </a:ext>
            </a:extLst>
          </p:cNvPr>
          <p:cNvGrpSpPr/>
          <p:nvPr/>
        </p:nvGrpSpPr>
        <p:grpSpPr>
          <a:xfrm>
            <a:off x="925130" y="3206536"/>
            <a:ext cx="5454339" cy="1928884"/>
            <a:chOff x="506681" y="3208918"/>
            <a:chExt cx="5454339" cy="1928884"/>
          </a:xfrm>
        </p:grpSpPr>
        <p:sp>
          <p:nvSpPr>
            <p:cNvPr id="92" name="Rectangle 91">
              <a:extLst>
                <a:ext uri="{FF2B5EF4-FFF2-40B4-BE49-F238E27FC236}">
                  <a16:creationId xmlns:a16="http://schemas.microsoft.com/office/drawing/2014/main" id="{7A8B4769-1E7A-BA42-80E0-8B40C699D46D}"/>
                </a:ext>
              </a:extLst>
            </p:cNvPr>
            <p:cNvSpPr/>
            <p:nvPr/>
          </p:nvSpPr>
          <p:spPr>
            <a:xfrm>
              <a:off x="506681" y="3209843"/>
              <a:ext cx="1101584" cy="477054"/>
            </a:xfrm>
            <a:prstGeom prst="rect">
              <a:avLst/>
            </a:prstGeom>
          </p:spPr>
          <p:txBody>
            <a:bodyPr wrap="none">
              <a:spAutoFit/>
            </a:bodyPr>
            <a:lstStyle/>
            <a:p>
              <a:r>
                <a:rPr lang="en-US" sz="2500" i="1" dirty="0" err="1">
                  <a:solidFill>
                    <a:srgbClr val="0000FF"/>
                  </a:solidFill>
                </a:rPr>
                <a:t>Bước</a:t>
              </a:r>
              <a:r>
                <a:rPr lang="en-US" sz="2500" i="1" dirty="0">
                  <a:solidFill>
                    <a:srgbClr val="0000FF"/>
                  </a:solidFill>
                </a:rPr>
                <a:t> 1</a:t>
              </a:r>
            </a:p>
          </p:txBody>
        </p:sp>
        <p:sp>
          <p:nvSpPr>
            <p:cNvPr id="93" name="Rectangle 92">
              <a:extLst>
                <a:ext uri="{FF2B5EF4-FFF2-40B4-BE49-F238E27FC236}">
                  <a16:creationId xmlns:a16="http://schemas.microsoft.com/office/drawing/2014/main" id="{5465E8B3-65B6-5A45-82EF-D584C6C035D9}"/>
                </a:ext>
              </a:extLst>
            </p:cNvPr>
            <p:cNvSpPr/>
            <p:nvPr/>
          </p:nvSpPr>
          <p:spPr>
            <a:xfrm>
              <a:off x="1585344" y="3208918"/>
              <a:ext cx="3714229" cy="492443"/>
            </a:xfrm>
            <a:prstGeom prst="rect">
              <a:avLst/>
            </a:prstGeom>
          </p:spPr>
          <p:txBody>
            <a:bodyPr wrap="square">
              <a:spAutoFit/>
            </a:bodyPr>
            <a:lstStyle/>
            <a:p>
              <a:r>
                <a:rPr lang="en-US" sz="2500" i="1"/>
                <a:t>Chuẩn hóa luận cứ:</a:t>
              </a:r>
              <a:endParaRPr lang="en-US" sz="2500" i="1" dirty="0"/>
            </a:p>
          </p:txBody>
        </p:sp>
        <p:sp>
          <p:nvSpPr>
            <p:cNvPr id="94" name="Rectangle 93">
              <a:extLst>
                <a:ext uri="{FF2B5EF4-FFF2-40B4-BE49-F238E27FC236}">
                  <a16:creationId xmlns:a16="http://schemas.microsoft.com/office/drawing/2014/main" id="{F085A393-43C0-004F-AEFC-D902EDC5D0E6}"/>
                </a:ext>
              </a:extLst>
            </p:cNvPr>
            <p:cNvSpPr/>
            <p:nvPr/>
          </p:nvSpPr>
          <p:spPr>
            <a:xfrm>
              <a:off x="580720" y="3814363"/>
              <a:ext cx="5380300" cy="1323439"/>
            </a:xfrm>
            <a:prstGeom prst="rect">
              <a:avLst/>
            </a:prstGeom>
          </p:spPr>
          <p:txBody>
            <a:bodyPr wrap="square">
              <a:spAutoFit/>
            </a:bodyPr>
            <a:lstStyle/>
            <a:p>
              <a:pPr marL="342900" indent="-342900">
                <a:spcAft>
                  <a:spcPts val="300"/>
                </a:spcAft>
                <a:buAutoNum type="arabicParenBoth"/>
              </a:pPr>
              <a:r>
                <a:rPr lang="en-US" sz="2500" dirty="0"/>
                <a:t> </a:t>
              </a:r>
              <a:r>
                <a:rPr lang="en-US" sz="2500" dirty="0" err="1"/>
                <a:t>Nếu</a:t>
              </a:r>
              <a:r>
                <a:rPr lang="en-US" sz="2500" dirty="0"/>
                <a:t> </a:t>
              </a:r>
              <a:r>
                <a:rPr lang="en-US" sz="2500" dirty="0" err="1"/>
                <a:t>trời</a:t>
              </a:r>
              <a:r>
                <a:rPr lang="en-US" sz="2500" dirty="0"/>
                <a:t> </a:t>
              </a:r>
              <a:r>
                <a:rPr lang="en-US" sz="2500" dirty="0" err="1"/>
                <a:t>mưa</a:t>
              </a:r>
              <a:r>
                <a:rPr lang="en-US" sz="2500" dirty="0"/>
                <a:t> </a:t>
              </a:r>
              <a:r>
                <a:rPr lang="en-US" sz="2500" dirty="0" err="1"/>
                <a:t>thì</a:t>
              </a:r>
              <a:r>
                <a:rPr lang="en-US" sz="2500" dirty="0"/>
                <a:t> </a:t>
              </a:r>
              <a:r>
                <a:rPr lang="en-US" sz="2500" dirty="0" err="1"/>
                <a:t>đường</a:t>
              </a:r>
              <a:r>
                <a:rPr lang="en-US" sz="2500" dirty="0"/>
                <a:t> </a:t>
              </a:r>
              <a:r>
                <a:rPr lang="en-US" sz="2500" dirty="0" err="1"/>
                <a:t>ướt</a:t>
              </a:r>
              <a:r>
                <a:rPr lang="en-US" sz="2500" dirty="0"/>
                <a:t>. </a:t>
              </a:r>
            </a:p>
            <a:p>
              <a:pPr marL="342900" indent="-342900">
                <a:spcAft>
                  <a:spcPts val="300"/>
                </a:spcAft>
                <a:buAutoNum type="arabicParenBoth"/>
              </a:pPr>
              <a:r>
                <a:rPr lang="en-US" sz="2500" dirty="0"/>
                <a:t> </a:t>
              </a:r>
              <a:r>
                <a:rPr lang="en-US" sz="2500" dirty="0" err="1"/>
                <a:t>Đường</a:t>
              </a:r>
              <a:r>
                <a:rPr lang="en-US" sz="2500" dirty="0"/>
                <a:t> </a:t>
              </a:r>
              <a:r>
                <a:rPr lang="en-US" sz="2500" dirty="0" err="1"/>
                <a:t>ướt</a:t>
              </a:r>
              <a:r>
                <a:rPr lang="en-US" sz="2500" dirty="0"/>
                <a:t>. </a:t>
              </a:r>
            </a:p>
            <a:p>
              <a:pPr marL="342900" indent="-342900">
                <a:spcAft>
                  <a:spcPts val="300"/>
                </a:spcAft>
                <a:buAutoNum type="arabicParenBoth"/>
              </a:pPr>
              <a:r>
                <a:rPr lang="en-US" sz="2500" dirty="0"/>
                <a:t> </a:t>
              </a:r>
              <a:r>
                <a:rPr lang="en-US" sz="2500" dirty="0" err="1"/>
                <a:t>Trời</a:t>
              </a:r>
              <a:r>
                <a:rPr lang="en-US" sz="2500" dirty="0"/>
                <a:t> </a:t>
              </a:r>
              <a:r>
                <a:rPr lang="en-US" sz="2500" dirty="0" err="1"/>
                <a:t>mưa</a:t>
              </a:r>
              <a:r>
                <a:rPr lang="en-US" sz="2500" dirty="0"/>
                <a:t>.</a:t>
              </a:r>
              <a:endParaRPr lang="vi-VN" sz="2500" dirty="0"/>
            </a:p>
          </p:txBody>
        </p:sp>
        <p:cxnSp>
          <p:nvCxnSpPr>
            <p:cNvPr id="95" name="Straight Connector 94">
              <a:extLst>
                <a:ext uri="{FF2B5EF4-FFF2-40B4-BE49-F238E27FC236}">
                  <a16:creationId xmlns:a16="http://schemas.microsoft.com/office/drawing/2014/main" id="{D36C756F-6836-3644-A5F8-2FA006B6D448}"/>
                </a:ext>
              </a:extLst>
            </p:cNvPr>
            <p:cNvCxnSpPr/>
            <p:nvPr/>
          </p:nvCxnSpPr>
          <p:spPr>
            <a:xfrm flipV="1">
              <a:off x="1052535" y="4670474"/>
              <a:ext cx="2597610" cy="20452"/>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5352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arn(inVertical)">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barn(inVertical)">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down)">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down)">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arn(inVertical)">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barn(inVertical)">
                                      <p:cBhvr>
                                        <p:cTn id="42" dur="500"/>
                                        <p:tgtEl>
                                          <p:spTgt spid="8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arn(inVertical)">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arn(inVertical)">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barn(inVertical)">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barn(inVertical)">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barn(inVertical)">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barn(inVertical)">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barn(inVertical)">
                                      <p:cBhvr>
                                        <p:cTn id="77" dur="500"/>
                                        <p:tgtEl>
                                          <p:spTgt spid="51"/>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barn(inVertical)">
                                      <p:cBhvr>
                                        <p:cTn id="82" dur="500"/>
                                        <p:tgtEl>
                                          <p:spTgt spid="64"/>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barn(inVertical)">
                                      <p:cBhvr>
                                        <p:cTn id="8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4" grpId="0" animBg="1"/>
      <p:bldP spid="7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BB095-D13F-E041-988C-8332D8369F38}"/>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PHƯƠNG PHÁP BẢNG CHÂN LÝ</a:t>
            </a:r>
          </a:p>
        </p:txBody>
      </p:sp>
      <p:sp>
        <p:nvSpPr>
          <p:cNvPr id="79" name="Rectangle 78">
            <a:extLst>
              <a:ext uri="{FF2B5EF4-FFF2-40B4-BE49-F238E27FC236}">
                <a16:creationId xmlns:a16="http://schemas.microsoft.com/office/drawing/2014/main" id="{5CD6B90B-C415-4B43-B566-A297B96486AE}"/>
              </a:ext>
            </a:extLst>
          </p:cNvPr>
          <p:cNvSpPr/>
          <p:nvPr/>
        </p:nvSpPr>
        <p:spPr>
          <a:xfrm>
            <a:off x="711365" y="909732"/>
            <a:ext cx="5371956" cy="861774"/>
          </a:xfrm>
          <a:prstGeom prst="rect">
            <a:avLst/>
          </a:prstGeom>
        </p:spPr>
        <p:txBody>
          <a:bodyPr wrap="square">
            <a:spAutoFit/>
          </a:bodyPr>
          <a:lstStyle/>
          <a:p>
            <a:pPr algn="just">
              <a:spcBef>
                <a:spcPts val="400"/>
              </a:spcBef>
              <a:spcAft>
                <a:spcPts val="400"/>
              </a:spcAft>
            </a:pPr>
            <a:r>
              <a:rPr lang="en-US" sz="2500" dirty="0"/>
              <a:t>“</a:t>
            </a:r>
            <a:r>
              <a:rPr lang="en-US" sz="2500" dirty="0" err="1">
                <a:cs typeface="Times New Roman" panose="02020603050405020304" pitchFamily="18" charset="0"/>
              </a:rPr>
              <a:t>Nếu</a:t>
            </a:r>
            <a:r>
              <a:rPr lang="en-US" sz="2500" dirty="0">
                <a:cs typeface="Times New Roman" panose="02020603050405020304" pitchFamily="18" charset="0"/>
              </a:rPr>
              <a:t> </a:t>
            </a:r>
            <a:r>
              <a:rPr lang="en-US" sz="2500" dirty="0" err="1">
                <a:cs typeface="Times New Roman" panose="02020603050405020304" pitchFamily="18" charset="0"/>
              </a:rPr>
              <a:t>trời</a:t>
            </a:r>
            <a:r>
              <a:rPr lang="en-US" sz="2500" dirty="0">
                <a:cs typeface="Times New Roman" panose="02020603050405020304" pitchFamily="18" charset="0"/>
              </a:rPr>
              <a:t> </a:t>
            </a:r>
            <a:r>
              <a:rPr lang="en-US" sz="2500" dirty="0" err="1">
                <a:cs typeface="Times New Roman" panose="02020603050405020304" pitchFamily="18" charset="0"/>
              </a:rPr>
              <a:t>mưa</a:t>
            </a:r>
            <a:r>
              <a:rPr lang="en-US" sz="2500" dirty="0">
                <a:cs typeface="Times New Roman" panose="02020603050405020304" pitchFamily="18" charset="0"/>
              </a:rPr>
              <a:t> </a:t>
            </a:r>
            <a:r>
              <a:rPr lang="en-US" sz="2500" dirty="0" err="1">
                <a:cs typeface="Times New Roman" panose="02020603050405020304" pitchFamily="18" charset="0"/>
              </a:rPr>
              <a:t>thì</a:t>
            </a:r>
            <a:r>
              <a:rPr lang="en-US" sz="2500" dirty="0">
                <a:cs typeface="Times New Roman" panose="02020603050405020304" pitchFamily="18" charset="0"/>
              </a:rPr>
              <a:t> </a:t>
            </a:r>
            <a:r>
              <a:rPr lang="en-US" sz="2500" dirty="0" err="1">
                <a:cs typeface="Times New Roman" panose="02020603050405020304" pitchFamily="18" charset="0"/>
              </a:rPr>
              <a:t>đường</a:t>
            </a:r>
            <a:r>
              <a:rPr lang="en-US" sz="2500" dirty="0">
                <a:cs typeface="Times New Roman" panose="02020603050405020304" pitchFamily="18" charset="0"/>
              </a:rPr>
              <a:t> </a:t>
            </a:r>
            <a:r>
              <a:rPr lang="en-US" sz="2500" dirty="0" err="1">
                <a:cs typeface="Times New Roman" panose="02020603050405020304" pitchFamily="18" charset="0"/>
              </a:rPr>
              <a:t>ướt</a:t>
            </a:r>
            <a:r>
              <a:rPr lang="en-US" sz="2500" dirty="0">
                <a:cs typeface="Times New Roman" panose="02020603050405020304" pitchFamily="18" charset="0"/>
              </a:rPr>
              <a:t>. </a:t>
            </a:r>
            <a:r>
              <a:rPr lang="en-US" sz="2500" dirty="0" err="1">
                <a:cs typeface="Times New Roman" panose="02020603050405020304" pitchFamily="18" charset="0"/>
              </a:rPr>
              <a:t>Trời</a:t>
            </a:r>
            <a:r>
              <a:rPr lang="en-US" sz="2500" dirty="0">
                <a:cs typeface="Times New Roman" panose="02020603050405020304" pitchFamily="18" charset="0"/>
              </a:rPr>
              <a:t> </a:t>
            </a:r>
            <a:r>
              <a:rPr lang="en-US" sz="2500" dirty="0" err="1">
                <a:cs typeface="Times New Roman" panose="02020603050405020304" pitchFamily="18" charset="0"/>
              </a:rPr>
              <a:t>mưa</a:t>
            </a:r>
            <a:r>
              <a:rPr lang="en-US" sz="2500" dirty="0">
                <a:cs typeface="Times New Roman" panose="02020603050405020304" pitchFamily="18" charset="0"/>
              </a:rPr>
              <a:t>. Do </a:t>
            </a:r>
            <a:r>
              <a:rPr lang="en-US" sz="2500" dirty="0" err="1">
                <a:cs typeface="Times New Roman" panose="02020603050405020304" pitchFamily="18" charset="0"/>
              </a:rPr>
              <a:t>đó</a:t>
            </a:r>
            <a:r>
              <a:rPr lang="en-US" sz="2500" dirty="0">
                <a:cs typeface="Times New Roman" panose="02020603050405020304" pitchFamily="18" charset="0"/>
              </a:rPr>
              <a:t>, </a:t>
            </a:r>
            <a:r>
              <a:rPr lang="en-US" sz="2500" dirty="0" err="1">
                <a:cs typeface="Times New Roman" panose="02020603050405020304" pitchFamily="18" charset="0"/>
              </a:rPr>
              <a:t>đường</a:t>
            </a:r>
            <a:r>
              <a:rPr lang="en-US" sz="2500" dirty="0">
                <a:cs typeface="Times New Roman" panose="02020603050405020304" pitchFamily="18" charset="0"/>
              </a:rPr>
              <a:t> </a:t>
            </a:r>
            <a:r>
              <a:rPr lang="en-US" sz="2500" dirty="0" err="1">
                <a:cs typeface="Times New Roman" panose="02020603050405020304" pitchFamily="18" charset="0"/>
              </a:rPr>
              <a:t>ướt</a:t>
            </a:r>
            <a:r>
              <a:rPr lang="en-US" sz="2500" dirty="0">
                <a:cs typeface="Times New Roman" panose="02020603050405020304" pitchFamily="18" charset="0"/>
              </a:rPr>
              <a:t>.”</a:t>
            </a:r>
            <a:endParaRPr lang="en-US" sz="2500" dirty="0"/>
          </a:p>
        </p:txBody>
      </p:sp>
      <p:sp>
        <p:nvSpPr>
          <p:cNvPr id="96" name="Rectangle 95">
            <a:extLst>
              <a:ext uri="{FF2B5EF4-FFF2-40B4-BE49-F238E27FC236}">
                <a16:creationId xmlns:a16="http://schemas.microsoft.com/office/drawing/2014/main" id="{FFD65103-EF65-7A4D-9CEC-4E351E881982}"/>
              </a:ext>
            </a:extLst>
          </p:cNvPr>
          <p:cNvSpPr/>
          <p:nvPr/>
        </p:nvSpPr>
        <p:spPr>
          <a:xfrm>
            <a:off x="2196181" y="5494260"/>
            <a:ext cx="727733" cy="477054"/>
          </a:xfrm>
          <a:prstGeom prst="rect">
            <a:avLst/>
          </a:prstGeom>
        </p:spPr>
        <p:txBody>
          <a:bodyPr wrap="square">
            <a:spAutoFit/>
          </a:bodyPr>
          <a:lstStyle/>
          <a:p>
            <a:r>
              <a:rPr lang="en-US" sz="2500" b="1"/>
              <a:t>P</a:t>
            </a:r>
            <a:endParaRPr lang="en-US" sz="2500" dirty="0"/>
          </a:p>
        </p:txBody>
      </p:sp>
      <p:sp>
        <p:nvSpPr>
          <p:cNvPr id="97" name="Rectangle 96">
            <a:extLst>
              <a:ext uri="{FF2B5EF4-FFF2-40B4-BE49-F238E27FC236}">
                <a16:creationId xmlns:a16="http://schemas.microsoft.com/office/drawing/2014/main" id="{270D0D8E-9D00-0141-A90A-04A406D895C0}"/>
              </a:ext>
            </a:extLst>
          </p:cNvPr>
          <p:cNvSpPr/>
          <p:nvPr/>
        </p:nvSpPr>
        <p:spPr>
          <a:xfrm>
            <a:off x="2140693" y="5899473"/>
            <a:ext cx="571768" cy="477054"/>
          </a:xfrm>
          <a:prstGeom prst="rect">
            <a:avLst/>
          </a:prstGeom>
        </p:spPr>
        <p:txBody>
          <a:bodyPr wrap="square">
            <a:spAutoFit/>
          </a:bodyPr>
          <a:lstStyle/>
          <a:p>
            <a:r>
              <a:rPr lang="en-US" sz="2500" b="1"/>
              <a:t>Q</a:t>
            </a:r>
            <a:endParaRPr lang="en-US" sz="2500" dirty="0"/>
          </a:p>
        </p:txBody>
      </p:sp>
      <p:sp>
        <p:nvSpPr>
          <p:cNvPr id="98" name="Rectangle 97">
            <a:extLst>
              <a:ext uri="{FF2B5EF4-FFF2-40B4-BE49-F238E27FC236}">
                <a16:creationId xmlns:a16="http://schemas.microsoft.com/office/drawing/2014/main" id="{11CEA060-1B23-2A4B-AA6C-D9EF1EBD8D76}"/>
              </a:ext>
            </a:extLst>
          </p:cNvPr>
          <p:cNvSpPr/>
          <p:nvPr/>
        </p:nvSpPr>
        <p:spPr>
          <a:xfrm>
            <a:off x="773156" y="5510642"/>
            <a:ext cx="1778925" cy="477054"/>
          </a:xfrm>
          <a:prstGeom prst="rect">
            <a:avLst/>
          </a:prstGeom>
        </p:spPr>
        <p:txBody>
          <a:bodyPr wrap="square">
            <a:spAutoFit/>
          </a:bodyPr>
          <a:lstStyle/>
          <a:p>
            <a:r>
              <a:rPr lang="en-US" sz="2500" dirty="0" err="1"/>
              <a:t>Đặt</a:t>
            </a:r>
            <a:r>
              <a:rPr lang="en-US" sz="2500" dirty="0"/>
              <a:t> </a:t>
            </a:r>
            <a:r>
              <a:rPr lang="en-US" sz="2500" dirty="0" err="1"/>
              <a:t>biến</a:t>
            </a:r>
            <a:r>
              <a:rPr lang="en-US" sz="2500" dirty="0"/>
              <a:t>:</a:t>
            </a:r>
          </a:p>
        </p:txBody>
      </p:sp>
      <p:sp>
        <p:nvSpPr>
          <p:cNvPr id="99" name="Rectangle 98">
            <a:extLst>
              <a:ext uri="{FF2B5EF4-FFF2-40B4-BE49-F238E27FC236}">
                <a16:creationId xmlns:a16="http://schemas.microsoft.com/office/drawing/2014/main" id="{1537BFF2-2710-8A4A-B857-78EF19A99ECC}"/>
              </a:ext>
            </a:extLst>
          </p:cNvPr>
          <p:cNvSpPr/>
          <p:nvPr/>
        </p:nvSpPr>
        <p:spPr>
          <a:xfrm>
            <a:off x="2544739" y="5530703"/>
            <a:ext cx="3546792" cy="477054"/>
          </a:xfrm>
          <a:prstGeom prst="rect">
            <a:avLst/>
          </a:prstGeom>
        </p:spPr>
        <p:txBody>
          <a:bodyPr wrap="square">
            <a:spAutoFit/>
          </a:bodyPr>
          <a:lstStyle/>
          <a:p>
            <a:r>
              <a:rPr lang="en-US" sz="2500" dirty="0"/>
              <a:t>=  </a:t>
            </a:r>
            <a:r>
              <a:rPr lang="en-US" sz="2500" dirty="0" err="1"/>
              <a:t>Trời</a:t>
            </a:r>
            <a:r>
              <a:rPr lang="en-US" sz="2500" dirty="0"/>
              <a:t> </a:t>
            </a:r>
            <a:r>
              <a:rPr lang="en-US" sz="2500" dirty="0" err="1"/>
              <a:t>mưa</a:t>
            </a:r>
            <a:r>
              <a:rPr lang="en-US" sz="2500" dirty="0"/>
              <a:t>.</a:t>
            </a:r>
          </a:p>
        </p:txBody>
      </p:sp>
      <p:sp>
        <p:nvSpPr>
          <p:cNvPr id="100" name="Rectangle 99">
            <a:extLst>
              <a:ext uri="{FF2B5EF4-FFF2-40B4-BE49-F238E27FC236}">
                <a16:creationId xmlns:a16="http://schemas.microsoft.com/office/drawing/2014/main" id="{4CD0994E-5FC6-8643-8C38-F18451091ABA}"/>
              </a:ext>
            </a:extLst>
          </p:cNvPr>
          <p:cNvSpPr/>
          <p:nvPr/>
        </p:nvSpPr>
        <p:spPr>
          <a:xfrm>
            <a:off x="2530195" y="5905989"/>
            <a:ext cx="3187162" cy="477054"/>
          </a:xfrm>
          <a:prstGeom prst="rect">
            <a:avLst/>
          </a:prstGeom>
        </p:spPr>
        <p:txBody>
          <a:bodyPr wrap="square">
            <a:spAutoFit/>
          </a:bodyPr>
          <a:lstStyle/>
          <a:p>
            <a:r>
              <a:rPr lang="en-US" sz="2500" dirty="0"/>
              <a:t>=  </a:t>
            </a:r>
            <a:r>
              <a:rPr lang="en-US" sz="2500" dirty="0" err="1"/>
              <a:t>Đường</a:t>
            </a:r>
            <a:r>
              <a:rPr lang="en-US" sz="2500" dirty="0"/>
              <a:t> </a:t>
            </a:r>
            <a:r>
              <a:rPr lang="en-US" sz="2500" dirty="0" err="1"/>
              <a:t>ướt</a:t>
            </a:r>
            <a:r>
              <a:rPr lang="en-US" sz="2500" dirty="0"/>
              <a:t>. </a:t>
            </a:r>
          </a:p>
        </p:txBody>
      </p:sp>
      <p:sp>
        <p:nvSpPr>
          <p:cNvPr id="101" name="Rectangle 100">
            <a:extLst>
              <a:ext uri="{FF2B5EF4-FFF2-40B4-BE49-F238E27FC236}">
                <a16:creationId xmlns:a16="http://schemas.microsoft.com/office/drawing/2014/main" id="{037E903F-F2CF-2D43-8C55-B23F0335E736}"/>
              </a:ext>
            </a:extLst>
          </p:cNvPr>
          <p:cNvSpPr/>
          <p:nvPr/>
        </p:nvSpPr>
        <p:spPr>
          <a:xfrm>
            <a:off x="7468558" y="928414"/>
            <a:ext cx="3516798" cy="477054"/>
          </a:xfrm>
          <a:prstGeom prst="rect">
            <a:avLst/>
          </a:prstGeom>
        </p:spPr>
        <p:txBody>
          <a:bodyPr wrap="square">
            <a:spAutoFit/>
          </a:bodyPr>
          <a:lstStyle/>
          <a:p>
            <a:r>
              <a:rPr lang="en-US" sz="2500" b="1" dirty="0"/>
              <a:t>1</a:t>
            </a:r>
            <a:r>
              <a:rPr lang="en-US" sz="2500" b="1"/>
              <a:t>) P </a:t>
            </a:r>
            <a:r>
              <a:rPr lang="en-US" sz="2500"/>
              <a:t>→ </a:t>
            </a:r>
            <a:r>
              <a:rPr lang="en-US" sz="2500" b="1"/>
              <a:t>Q </a:t>
            </a:r>
            <a:endParaRPr lang="en-US" sz="2500" b="1" dirty="0"/>
          </a:p>
        </p:txBody>
      </p:sp>
      <p:sp>
        <p:nvSpPr>
          <p:cNvPr id="102" name="Rectangle 101">
            <a:extLst>
              <a:ext uri="{FF2B5EF4-FFF2-40B4-BE49-F238E27FC236}">
                <a16:creationId xmlns:a16="http://schemas.microsoft.com/office/drawing/2014/main" id="{33CB9D3E-A827-D648-B9E4-D2A395E2EED8}"/>
              </a:ext>
            </a:extLst>
          </p:cNvPr>
          <p:cNvSpPr/>
          <p:nvPr/>
        </p:nvSpPr>
        <p:spPr>
          <a:xfrm>
            <a:off x="7468558" y="1307517"/>
            <a:ext cx="4070193" cy="477054"/>
          </a:xfrm>
          <a:prstGeom prst="rect">
            <a:avLst/>
          </a:prstGeom>
        </p:spPr>
        <p:txBody>
          <a:bodyPr wrap="square">
            <a:spAutoFit/>
          </a:bodyPr>
          <a:lstStyle/>
          <a:p>
            <a:r>
              <a:rPr lang="en-US" sz="2500" b="1" dirty="0"/>
              <a:t>2</a:t>
            </a:r>
            <a:r>
              <a:rPr lang="en-US" sz="2500" b="1"/>
              <a:t>) P </a:t>
            </a:r>
            <a:endParaRPr lang="en-US" sz="2500" b="1" dirty="0"/>
          </a:p>
        </p:txBody>
      </p:sp>
      <p:sp>
        <p:nvSpPr>
          <p:cNvPr id="103" name="Rectangle 102">
            <a:extLst>
              <a:ext uri="{FF2B5EF4-FFF2-40B4-BE49-F238E27FC236}">
                <a16:creationId xmlns:a16="http://schemas.microsoft.com/office/drawing/2014/main" id="{7B691884-C0A4-FD41-BCF4-7C2F5F6F5546}"/>
              </a:ext>
            </a:extLst>
          </p:cNvPr>
          <p:cNvSpPr/>
          <p:nvPr/>
        </p:nvSpPr>
        <p:spPr>
          <a:xfrm>
            <a:off x="7459875" y="1782746"/>
            <a:ext cx="2804737" cy="477054"/>
          </a:xfrm>
          <a:prstGeom prst="rect">
            <a:avLst/>
          </a:prstGeom>
        </p:spPr>
        <p:txBody>
          <a:bodyPr wrap="square">
            <a:spAutoFit/>
          </a:bodyPr>
          <a:lstStyle/>
          <a:p>
            <a:r>
              <a:rPr lang="en-US" sz="2500" b="1" dirty="0"/>
              <a:t>3</a:t>
            </a:r>
            <a:r>
              <a:rPr lang="en-US" sz="2500" b="1"/>
              <a:t>) Q</a:t>
            </a:r>
            <a:endParaRPr lang="en-US" sz="2500" b="1" dirty="0"/>
          </a:p>
        </p:txBody>
      </p:sp>
      <p:cxnSp>
        <p:nvCxnSpPr>
          <p:cNvPr id="104" name="Straight Connector 103">
            <a:extLst>
              <a:ext uri="{FF2B5EF4-FFF2-40B4-BE49-F238E27FC236}">
                <a16:creationId xmlns:a16="http://schemas.microsoft.com/office/drawing/2014/main" id="{DE467B1B-822A-ED42-8F36-203FB01FA4F6}"/>
              </a:ext>
            </a:extLst>
          </p:cNvPr>
          <p:cNvCxnSpPr/>
          <p:nvPr/>
        </p:nvCxnSpPr>
        <p:spPr>
          <a:xfrm>
            <a:off x="7544299" y="1754421"/>
            <a:ext cx="1938075" cy="0"/>
          </a:xfrm>
          <a:prstGeom prst="line">
            <a:avLst/>
          </a:prstGeom>
        </p:spPr>
        <p:style>
          <a:lnRef idx="1">
            <a:schemeClr val="dk1"/>
          </a:lnRef>
          <a:fillRef idx="0">
            <a:schemeClr val="dk1"/>
          </a:fillRef>
          <a:effectRef idx="0">
            <a:schemeClr val="dk1"/>
          </a:effectRef>
          <a:fontRef idx="minor">
            <a:schemeClr val="tx1"/>
          </a:fontRef>
        </p:style>
      </p:cxnSp>
      <p:sp>
        <p:nvSpPr>
          <p:cNvPr id="105" name="Rectangle 104">
            <a:extLst>
              <a:ext uri="{FF2B5EF4-FFF2-40B4-BE49-F238E27FC236}">
                <a16:creationId xmlns:a16="http://schemas.microsoft.com/office/drawing/2014/main" id="{F50ADC46-F262-1641-82DE-6A15F55E60E6}"/>
              </a:ext>
            </a:extLst>
          </p:cNvPr>
          <p:cNvSpPr/>
          <p:nvPr/>
        </p:nvSpPr>
        <p:spPr>
          <a:xfrm>
            <a:off x="6434218" y="2783507"/>
            <a:ext cx="487047" cy="477054"/>
          </a:xfrm>
          <a:prstGeom prst="rect">
            <a:avLst/>
          </a:prstGeom>
        </p:spPr>
        <p:txBody>
          <a:bodyPr wrap="square">
            <a:spAutoFit/>
          </a:bodyPr>
          <a:lstStyle/>
          <a:p>
            <a:r>
              <a:rPr lang="en-US" sz="2500" b="1"/>
              <a:t>P</a:t>
            </a:r>
            <a:endParaRPr lang="en-US" sz="2500" dirty="0"/>
          </a:p>
        </p:txBody>
      </p:sp>
      <p:sp>
        <p:nvSpPr>
          <p:cNvPr id="106" name="Rectangle 105">
            <a:extLst>
              <a:ext uri="{FF2B5EF4-FFF2-40B4-BE49-F238E27FC236}">
                <a16:creationId xmlns:a16="http://schemas.microsoft.com/office/drawing/2014/main" id="{2A70052A-CE6A-2A45-8722-B1F1652F6D6F}"/>
              </a:ext>
            </a:extLst>
          </p:cNvPr>
          <p:cNvSpPr/>
          <p:nvPr/>
        </p:nvSpPr>
        <p:spPr>
          <a:xfrm>
            <a:off x="7023904" y="2783506"/>
            <a:ext cx="487047" cy="477054"/>
          </a:xfrm>
          <a:prstGeom prst="rect">
            <a:avLst/>
          </a:prstGeom>
        </p:spPr>
        <p:txBody>
          <a:bodyPr wrap="square">
            <a:spAutoFit/>
          </a:bodyPr>
          <a:lstStyle/>
          <a:p>
            <a:r>
              <a:rPr lang="en-US" sz="2500" b="1"/>
              <a:t>Q</a:t>
            </a:r>
            <a:endParaRPr lang="en-US" sz="2500" dirty="0"/>
          </a:p>
        </p:txBody>
      </p:sp>
      <p:sp>
        <p:nvSpPr>
          <p:cNvPr id="107" name="Rectangle 106">
            <a:extLst>
              <a:ext uri="{FF2B5EF4-FFF2-40B4-BE49-F238E27FC236}">
                <a16:creationId xmlns:a16="http://schemas.microsoft.com/office/drawing/2014/main" id="{A6C3AF4D-D120-DA47-8C57-99ABDCBE383A}"/>
              </a:ext>
            </a:extLst>
          </p:cNvPr>
          <p:cNvSpPr/>
          <p:nvPr/>
        </p:nvSpPr>
        <p:spPr>
          <a:xfrm>
            <a:off x="7695873" y="2783506"/>
            <a:ext cx="487047" cy="477054"/>
          </a:xfrm>
          <a:prstGeom prst="rect">
            <a:avLst/>
          </a:prstGeom>
        </p:spPr>
        <p:txBody>
          <a:bodyPr wrap="square">
            <a:spAutoFit/>
          </a:bodyPr>
          <a:lstStyle/>
          <a:p>
            <a:r>
              <a:rPr lang="en-US" sz="2500" b="1"/>
              <a:t>P</a:t>
            </a:r>
            <a:endParaRPr lang="en-US" sz="2500" dirty="0"/>
          </a:p>
        </p:txBody>
      </p:sp>
      <p:sp>
        <p:nvSpPr>
          <p:cNvPr id="108" name="Rectangle 107">
            <a:extLst>
              <a:ext uri="{FF2B5EF4-FFF2-40B4-BE49-F238E27FC236}">
                <a16:creationId xmlns:a16="http://schemas.microsoft.com/office/drawing/2014/main" id="{F200560F-240A-A34A-BB47-5AF3D2F78CBE}"/>
              </a:ext>
            </a:extLst>
          </p:cNvPr>
          <p:cNvSpPr/>
          <p:nvPr/>
        </p:nvSpPr>
        <p:spPr>
          <a:xfrm>
            <a:off x="8360786" y="2783506"/>
            <a:ext cx="487047" cy="477054"/>
          </a:xfrm>
          <a:prstGeom prst="rect">
            <a:avLst/>
          </a:prstGeom>
        </p:spPr>
        <p:txBody>
          <a:bodyPr wrap="square">
            <a:spAutoFit/>
          </a:bodyPr>
          <a:lstStyle/>
          <a:p>
            <a:r>
              <a:rPr lang="en-US" sz="2500" b="1"/>
              <a:t>Q</a:t>
            </a:r>
            <a:endParaRPr lang="en-US" sz="2500" dirty="0"/>
          </a:p>
        </p:txBody>
      </p:sp>
      <p:sp>
        <p:nvSpPr>
          <p:cNvPr id="109" name="Rectangle 108">
            <a:extLst>
              <a:ext uri="{FF2B5EF4-FFF2-40B4-BE49-F238E27FC236}">
                <a16:creationId xmlns:a16="http://schemas.microsoft.com/office/drawing/2014/main" id="{C03A9876-E9A7-3544-B1A2-A74E70A4F124}"/>
              </a:ext>
            </a:extLst>
          </p:cNvPr>
          <p:cNvSpPr/>
          <p:nvPr/>
        </p:nvSpPr>
        <p:spPr>
          <a:xfrm>
            <a:off x="8967128" y="2783506"/>
            <a:ext cx="487047" cy="477054"/>
          </a:xfrm>
          <a:prstGeom prst="rect">
            <a:avLst/>
          </a:prstGeom>
        </p:spPr>
        <p:txBody>
          <a:bodyPr wrap="square">
            <a:spAutoFit/>
          </a:bodyPr>
          <a:lstStyle/>
          <a:p>
            <a:r>
              <a:rPr lang="en-US" sz="2500" b="1"/>
              <a:t>P</a:t>
            </a:r>
            <a:endParaRPr lang="en-US" sz="2500" dirty="0"/>
          </a:p>
        </p:txBody>
      </p:sp>
      <p:sp>
        <p:nvSpPr>
          <p:cNvPr id="110" name="Rectangle 109">
            <a:extLst>
              <a:ext uri="{FF2B5EF4-FFF2-40B4-BE49-F238E27FC236}">
                <a16:creationId xmlns:a16="http://schemas.microsoft.com/office/drawing/2014/main" id="{FF7174E5-48D4-6245-8D6D-3CCC7337D85A}"/>
              </a:ext>
            </a:extLst>
          </p:cNvPr>
          <p:cNvSpPr/>
          <p:nvPr/>
        </p:nvSpPr>
        <p:spPr>
          <a:xfrm>
            <a:off x="9827866" y="2783505"/>
            <a:ext cx="487047" cy="477054"/>
          </a:xfrm>
          <a:prstGeom prst="rect">
            <a:avLst/>
          </a:prstGeom>
        </p:spPr>
        <p:txBody>
          <a:bodyPr wrap="square">
            <a:spAutoFit/>
          </a:bodyPr>
          <a:lstStyle/>
          <a:p>
            <a:r>
              <a:rPr lang="en-US" sz="2500" b="1"/>
              <a:t>Q</a:t>
            </a:r>
            <a:endParaRPr lang="en-US" sz="2500" dirty="0"/>
          </a:p>
        </p:txBody>
      </p:sp>
      <p:grpSp>
        <p:nvGrpSpPr>
          <p:cNvPr id="111" name="Group 110">
            <a:extLst>
              <a:ext uri="{FF2B5EF4-FFF2-40B4-BE49-F238E27FC236}">
                <a16:creationId xmlns:a16="http://schemas.microsoft.com/office/drawing/2014/main" id="{4CA72BFA-3816-064C-834C-4190A9632B68}"/>
              </a:ext>
            </a:extLst>
          </p:cNvPr>
          <p:cNvGrpSpPr/>
          <p:nvPr/>
        </p:nvGrpSpPr>
        <p:grpSpPr>
          <a:xfrm>
            <a:off x="7023904" y="3262858"/>
            <a:ext cx="554807" cy="934116"/>
            <a:chOff x="7023904" y="3262858"/>
            <a:chExt cx="554807" cy="934116"/>
          </a:xfrm>
        </p:grpSpPr>
        <p:sp>
          <p:nvSpPr>
            <p:cNvPr id="112" name="Rectangle 111">
              <a:extLst>
                <a:ext uri="{FF2B5EF4-FFF2-40B4-BE49-F238E27FC236}">
                  <a16:creationId xmlns:a16="http://schemas.microsoft.com/office/drawing/2014/main" id="{B8EDCD8E-8303-154B-9345-AD0E0D1A1A8B}"/>
                </a:ext>
              </a:extLst>
            </p:cNvPr>
            <p:cNvSpPr/>
            <p:nvPr/>
          </p:nvSpPr>
          <p:spPr>
            <a:xfrm>
              <a:off x="7023904" y="3262858"/>
              <a:ext cx="554807" cy="477054"/>
            </a:xfrm>
            <a:prstGeom prst="rect">
              <a:avLst/>
            </a:prstGeom>
          </p:spPr>
          <p:txBody>
            <a:bodyPr wrap="square">
              <a:spAutoFit/>
            </a:bodyPr>
            <a:lstStyle/>
            <a:p>
              <a:r>
                <a:rPr lang="en-US" sz="2500" dirty="0"/>
                <a:t>Đ</a:t>
              </a:r>
            </a:p>
          </p:txBody>
        </p:sp>
        <p:sp>
          <p:nvSpPr>
            <p:cNvPr id="113" name="Rectangle 112">
              <a:extLst>
                <a:ext uri="{FF2B5EF4-FFF2-40B4-BE49-F238E27FC236}">
                  <a16:creationId xmlns:a16="http://schemas.microsoft.com/office/drawing/2014/main" id="{47435470-C599-254F-8B21-0FBCFB39BAEB}"/>
                </a:ext>
              </a:extLst>
            </p:cNvPr>
            <p:cNvSpPr/>
            <p:nvPr/>
          </p:nvSpPr>
          <p:spPr>
            <a:xfrm>
              <a:off x="7023905" y="3719920"/>
              <a:ext cx="452142" cy="477054"/>
            </a:xfrm>
            <a:prstGeom prst="rect">
              <a:avLst/>
            </a:prstGeom>
          </p:spPr>
          <p:txBody>
            <a:bodyPr wrap="square">
              <a:spAutoFit/>
            </a:bodyPr>
            <a:lstStyle/>
            <a:p>
              <a:r>
                <a:rPr lang="en-US" sz="2500" dirty="0"/>
                <a:t>S</a:t>
              </a:r>
            </a:p>
          </p:txBody>
        </p:sp>
      </p:grpSp>
      <p:sp>
        <p:nvSpPr>
          <p:cNvPr id="114" name="Rectangle 113">
            <a:extLst>
              <a:ext uri="{FF2B5EF4-FFF2-40B4-BE49-F238E27FC236}">
                <a16:creationId xmlns:a16="http://schemas.microsoft.com/office/drawing/2014/main" id="{7D293DB3-EDCF-4B4C-B1F8-E0E9BC63B7A0}"/>
              </a:ext>
            </a:extLst>
          </p:cNvPr>
          <p:cNvSpPr/>
          <p:nvPr/>
        </p:nvSpPr>
        <p:spPr>
          <a:xfrm>
            <a:off x="7988234" y="3719919"/>
            <a:ext cx="452142" cy="477054"/>
          </a:xfrm>
          <a:prstGeom prst="rect">
            <a:avLst/>
          </a:prstGeom>
        </p:spPr>
        <p:txBody>
          <a:bodyPr wrap="square">
            <a:spAutoFit/>
          </a:bodyPr>
          <a:lstStyle/>
          <a:p>
            <a:r>
              <a:rPr lang="en-US" sz="2500" dirty="0"/>
              <a:t>S</a:t>
            </a:r>
          </a:p>
        </p:txBody>
      </p:sp>
      <p:grpSp>
        <p:nvGrpSpPr>
          <p:cNvPr id="115" name="Group 114">
            <a:extLst>
              <a:ext uri="{FF2B5EF4-FFF2-40B4-BE49-F238E27FC236}">
                <a16:creationId xmlns:a16="http://schemas.microsoft.com/office/drawing/2014/main" id="{EEC172BC-83A6-C949-916E-6EBC02F127A3}"/>
              </a:ext>
            </a:extLst>
          </p:cNvPr>
          <p:cNvGrpSpPr/>
          <p:nvPr/>
        </p:nvGrpSpPr>
        <p:grpSpPr>
          <a:xfrm>
            <a:off x="6434218" y="3293001"/>
            <a:ext cx="554807" cy="1712341"/>
            <a:chOff x="6434218" y="3293001"/>
            <a:chExt cx="554807" cy="1712341"/>
          </a:xfrm>
        </p:grpSpPr>
        <p:sp>
          <p:nvSpPr>
            <p:cNvPr id="116" name="Rectangle 115">
              <a:extLst>
                <a:ext uri="{FF2B5EF4-FFF2-40B4-BE49-F238E27FC236}">
                  <a16:creationId xmlns:a16="http://schemas.microsoft.com/office/drawing/2014/main" id="{3CD2396D-916E-F046-A91A-97E8119838F3}"/>
                </a:ext>
              </a:extLst>
            </p:cNvPr>
            <p:cNvSpPr/>
            <p:nvPr/>
          </p:nvSpPr>
          <p:spPr>
            <a:xfrm>
              <a:off x="6434218" y="3293001"/>
              <a:ext cx="554807" cy="477054"/>
            </a:xfrm>
            <a:prstGeom prst="rect">
              <a:avLst/>
            </a:prstGeom>
          </p:spPr>
          <p:txBody>
            <a:bodyPr wrap="square">
              <a:spAutoFit/>
            </a:bodyPr>
            <a:lstStyle/>
            <a:p>
              <a:r>
                <a:rPr lang="en-US" sz="2500" dirty="0"/>
                <a:t>Đ</a:t>
              </a:r>
            </a:p>
          </p:txBody>
        </p:sp>
        <p:sp>
          <p:nvSpPr>
            <p:cNvPr id="117" name="Rectangle 116">
              <a:extLst>
                <a:ext uri="{FF2B5EF4-FFF2-40B4-BE49-F238E27FC236}">
                  <a16:creationId xmlns:a16="http://schemas.microsoft.com/office/drawing/2014/main" id="{B630E7DF-2ACA-C347-BFC5-8AB28238D6C4}"/>
                </a:ext>
              </a:extLst>
            </p:cNvPr>
            <p:cNvSpPr/>
            <p:nvPr/>
          </p:nvSpPr>
          <p:spPr>
            <a:xfrm>
              <a:off x="6434218" y="3719921"/>
              <a:ext cx="554807" cy="477054"/>
            </a:xfrm>
            <a:prstGeom prst="rect">
              <a:avLst/>
            </a:prstGeom>
          </p:spPr>
          <p:txBody>
            <a:bodyPr wrap="square">
              <a:spAutoFit/>
            </a:bodyPr>
            <a:lstStyle/>
            <a:p>
              <a:r>
                <a:rPr lang="en-US" sz="2500" dirty="0"/>
                <a:t>Đ</a:t>
              </a:r>
            </a:p>
          </p:txBody>
        </p:sp>
        <p:sp>
          <p:nvSpPr>
            <p:cNvPr id="118" name="Rectangle 117">
              <a:extLst>
                <a:ext uri="{FF2B5EF4-FFF2-40B4-BE49-F238E27FC236}">
                  <a16:creationId xmlns:a16="http://schemas.microsoft.com/office/drawing/2014/main" id="{8F746FC9-B221-5349-A3EE-97137914AF5A}"/>
                </a:ext>
              </a:extLst>
            </p:cNvPr>
            <p:cNvSpPr/>
            <p:nvPr/>
          </p:nvSpPr>
          <p:spPr>
            <a:xfrm>
              <a:off x="6434219" y="4125820"/>
              <a:ext cx="452142" cy="477054"/>
            </a:xfrm>
            <a:prstGeom prst="rect">
              <a:avLst/>
            </a:prstGeom>
          </p:spPr>
          <p:txBody>
            <a:bodyPr wrap="square">
              <a:spAutoFit/>
            </a:bodyPr>
            <a:lstStyle/>
            <a:p>
              <a:r>
                <a:rPr lang="en-US" sz="2500" dirty="0"/>
                <a:t>S</a:t>
              </a:r>
            </a:p>
          </p:txBody>
        </p:sp>
        <p:sp>
          <p:nvSpPr>
            <p:cNvPr id="119" name="Rectangle 118">
              <a:extLst>
                <a:ext uri="{FF2B5EF4-FFF2-40B4-BE49-F238E27FC236}">
                  <a16:creationId xmlns:a16="http://schemas.microsoft.com/office/drawing/2014/main" id="{0B2DEAF0-D136-A346-B9B8-D0B882CA5DAF}"/>
                </a:ext>
              </a:extLst>
            </p:cNvPr>
            <p:cNvSpPr/>
            <p:nvPr/>
          </p:nvSpPr>
          <p:spPr>
            <a:xfrm>
              <a:off x="6434219" y="4528288"/>
              <a:ext cx="452142" cy="477054"/>
            </a:xfrm>
            <a:prstGeom prst="rect">
              <a:avLst/>
            </a:prstGeom>
          </p:spPr>
          <p:txBody>
            <a:bodyPr wrap="square">
              <a:spAutoFit/>
            </a:bodyPr>
            <a:lstStyle/>
            <a:p>
              <a:r>
                <a:rPr lang="en-US" sz="2500" dirty="0"/>
                <a:t>S</a:t>
              </a:r>
            </a:p>
          </p:txBody>
        </p:sp>
      </p:grpSp>
      <p:grpSp>
        <p:nvGrpSpPr>
          <p:cNvPr id="120" name="Group 119">
            <a:extLst>
              <a:ext uri="{FF2B5EF4-FFF2-40B4-BE49-F238E27FC236}">
                <a16:creationId xmlns:a16="http://schemas.microsoft.com/office/drawing/2014/main" id="{422A88BF-CCA5-054D-ABCB-8187F262AD44}"/>
              </a:ext>
            </a:extLst>
          </p:cNvPr>
          <p:cNvGrpSpPr/>
          <p:nvPr/>
        </p:nvGrpSpPr>
        <p:grpSpPr>
          <a:xfrm>
            <a:off x="7023904" y="4125819"/>
            <a:ext cx="554807" cy="879522"/>
            <a:chOff x="7023904" y="4125819"/>
            <a:chExt cx="554807" cy="879522"/>
          </a:xfrm>
        </p:grpSpPr>
        <p:sp>
          <p:nvSpPr>
            <p:cNvPr id="121" name="Rectangle 120">
              <a:extLst>
                <a:ext uri="{FF2B5EF4-FFF2-40B4-BE49-F238E27FC236}">
                  <a16:creationId xmlns:a16="http://schemas.microsoft.com/office/drawing/2014/main" id="{0AD3AD43-EED1-B14A-B0D3-AE87FC0EFDA5}"/>
                </a:ext>
              </a:extLst>
            </p:cNvPr>
            <p:cNvSpPr/>
            <p:nvPr/>
          </p:nvSpPr>
          <p:spPr>
            <a:xfrm>
              <a:off x="7023904" y="4125819"/>
              <a:ext cx="554807" cy="477054"/>
            </a:xfrm>
            <a:prstGeom prst="rect">
              <a:avLst/>
            </a:prstGeom>
          </p:spPr>
          <p:txBody>
            <a:bodyPr wrap="square">
              <a:spAutoFit/>
            </a:bodyPr>
            <a:lstStyle/>
            <a:p>
              <a:r>
                <a:rPr lang="en-US" sz="2500" dirty="0"/>
                <a:t>Đ</a:t>
              </a:r>
            </a:p>
          </p:txBody>
        </p:sp>
        <p:sp>
          <p:nvSpPr>
            <p:cNvPr id="122" name="Rectangle 121">
              <a:extLst>
                <a:ext uri="{FF2B5EF4-FFF2-40B4-BE49-F238E27FC236}">
                  <a16:creationId xmlns:a16="http://schemas.microsoft.com/office/drawing/2014/main" id="{FA06C137-20E0-3B4C-A7E4-28C3556B6845}"/>
                </a:ext>
              </a:extLst>
            </p:cNvPr>
            <p:cNvSpPr/>
            <p:nvPr/>
          </p:nvSpPr>
          <p:spPr>
            <a:xfrm>
              <a:off x="7023905" y="4528287"/>
              <a:ext cx="452142" cy="477054"/>
            </a:xfrm>
            <a:prstGeom prst="rect">
              <a:avLst/>
            </a:prstGeom>
          </p:spPr>
          <p:txBody>
            <a:bodyPr wrap="square">
              <a:spAutoFit/>
            </a:bodyPr>
            <a:lstStyle/>
            <a:p>
              <a:r>
                <a:rPr lang="en-US" sz="2500" dirty="0"/>
                <a:t>S</a:t>
              </a:r>
            </a:p>
          </p:txBody>
        </p:sp>
      </p:grpSp>
      <p:grpSp>
        <p:nvGrpSpPr>
          <p:cNvPr id="123" name="Group 122">
            <a:extLst>
              <a:ext uri="{FF2B5EF4-FFF2-40B4-BE49-F238E27FC236}">
                <a16:creationId xmlns:a16="http://schemas.microsoft.com/office/drawing/2014/main" id="{C1669ACE-6A81-3545-8593-2F4DD42CCB43}"/>
              </a:ext>
            </a:extLst>
          </p:cNvPr>
          <p:cNvGrpSpPr/>
          <p:nvPr/>
        </p:nvGrpSpPr>
        <p:grpSpPr>
          <a:xfrm>
            <a:off x="7988233" y="3262857"/>
            <a:ext cx="554807" cy="1742483"/>
            <a:chOff x="7988233" y="3262857"/>
            <a:chExt cx="554807" cy="1742483"/>
          </a:xfrm>
        </p:grpSpPr>
        <p:sp>
          <p:nvSpPr>
            <p:cNvPr id="124" name="Rectangle 123">
              <a:extLst>
                <a:ext uri="{FF2B5EF4-FFF2-40B4-BE49-F238E27FC236}">
                  <a16:creationId xmlns:a16="http://schemas.microsoft.com/office/drawing/2014/main" id="{3DF6D72F-35CF-114A-8EE5-F9BE1A07C4AD}"/>
                </a:ext>
              </a:extLst>
            </p:cNvPr>
            <p:cNvSpPr/>
            <p:nvPr/>
          </p:nvSpPr>
          <p:spPr>
            <a:xfrm>
              <a:off x="7988233" y="3262857"/>
              <a:ext cx="554807" cy="477054"/>
            </a:xfrm>
            <a:prstGeom prst="rect">
              <a:avLst/>
            </a:prstGeom>
          </p:spPr>
          <p:txBody>
            <a:bodyPr wrap="square">
              <a:spAutoFit/>
            </a:bodyPr>
            <a:lstStyle/>
            <a:p>
              <a:r>
                <a:rPr lang="en-US" sz="2500" dirty="0"/>
                <a:t>Đ</a:t>
              </a:r>
            </a:p>
          </p:txBody>
        </p:sp>
        <p:sp>
          <p:nvSpPr>
            <p:cNvPr id="125" name="Rectangle 124">
              <a:extLst>
                <a:ext uri="{FF2B5EF4-FFF2-40B4-BE49-F238E27FC236}">
                  <a16:creationId xmlns:a16="http://schemas.microsoft.com/office/drawing/2014/main" id="{FA2B537F-2126-864B-A622-314FEF4590F1}"/>
                </a:ext>
              </a:extLst>
            </p:cNvPr>
            <p:cNvSpPr/>
            <p:nvPr/>
          </p:nvSpPr>
          <p:spPr>
            <a:xfrm>
              <a:off x="7988233" y="4125818"/>
              <a:ext cx="554807" cy="477054"/>
            </a:xfrm>
            <a:prstGeom prst="rect">
              <a:avLst/>
            </a:prstGeom>
          </p:spPr>
          <p:txBody>
            <a:bodyPr wrap="square">
              <a:spAutoFit/>
            </a:bodyPr>
            <a:lstStyle/>
            <a:p>
              <a:r>
                <a:rPr lang="en-US" sz="2500" dirty="0"/>
                <a:t>Đ</a:t>
              </a:r>
            </a:p>
          </p:txBody>
        </p:sp>
        <p:sp>
          <p:nvSpPr>
            <p:cNvPr id="126" name="Rectangle 125">
              <a:extLst>
                <a:ext uri="{FF2B5EF4-FFF2-40B4-BE49-F238E27FC236}">
                  <a16:creationId xmlns:a16="http://schemas.microsoft.com/office/drawing/2014/main" id="{A798303C-8276-B145-B179-D29CFD2A4F88}"/>
                </a:ext>
              </a:extLst>
            </p:cNvPr>
            <p:cNvSpPr/>
            <p:nvPr/>
          </p:nvSpPr>
          <p:spPr>
            <a:xfrm>
              <a:off x="7988233" y="4528286"/>
              <a:ext cx="554807" cy="477054"/>
            </a:xfrm>
            <a:prstGeom prst="rect">
              <a:avLst/>
            </a:prstGeom>
          </p:spPr>
          <p:txBody>
            <a:bodyPr wrap="square">
              <a:spAutoFit/>
            </a:bodyPr>
            <a:lstStyle/>
            <a:p>
              <a:r>
                <a:rPr lang="en-US" sz="2500" dirty="0"/>
                <a:t>Đ</a:t>
              </a:r>
            </a:p>
          </p:txBody>
        </p:sp>
      </p:grpSp>
      <p:grpSp>
        <p:nvGrpSpPr>
          <p:cNvPr id="127" name="Group 126">
            <a:extLst>
              <a:ext uri="{FF2B5EF4-FFF2-40B4-BE49-F238E27FC236}">
                <a16:creationId xmlns:a16="http://schemas.microsoft.com/office/drawing/2014/main" id="{06AD61AE-0A53-5A4C-B810-04AB91B690B0}"/>
              </a:ext>
            </a:extLst>
          </p:cNvPr>
          <p:cNvGrpSpPr/>
          <p:nvPr/>
        </p:nvGrpSpPr>
        <p:grpSpPr>
          <a:xfrm>
            <a:off x="8967128" y="3262858"/>
            <a:ext cx="554807" cy="1742483"/>
            <a:chOff x="8967128" y="3262858"/>
            <a:chExt cx="554807" cy="1742483"/>
          </a:xfrm>
        </p:grpSpPr>
        <p:sp>
          <p:nvSpPr>
            <p:cNvPr id="128" name="Rectangle 127">
              <a:extLst>
                <a:ext uri="{FF2B5EF4-FFF2-40B4-BE49-F238E27FC236}">
                  <a16:creationId xmlns:a16="http://schemas.microsoft.com/office/drawing/2014/main" id="{8B52DD53-AC67-E44B-9A97-2045CAA73AC4}"/>
                </a:ext>
              </a:extLst>
            </p:cNvPr>
            <p:cNvSpPr/>
            <p:nvPr/>
          </p:nvSpPr>
          <p:spPr>
            <a:xfrm>
              <a:off x="8967128" y="3262858"/>
              <a:ext cx="554807" cy="477054"/>
            </a:xfrm>
            <a:prstGeom prst="rect">
              <a:avLst/>
            </a:prstGeom>
          </p:spPr>
          <p:txBody>
            <a:bodyPr wrap="square">
              <a:spAutoFit/>
            </a:bodyPr>
            <a:lstStyle/>
            <a:p>
              <a:r>
                <a:rPr lang="en-US" sz="2500" dirty="0"/>
                <a:t>Đ</a:t>
              </a:r>
            </a:p>
          </p:txBody>
        </p:sp>
        <p:sp>
          <p:nvSpPr>
            <p:cNvPr id="129" name="Rectangle 128">
              <a:extLst>
                <a:ext uri="{FF2B5EF4-FFF2-40B4-BE49-F238E27FC236}">
                  <a16:creationId xmlns:a16="http://schemas.microsoft.com/office/drawing/2014/main" id="{8170CF9A-DEEB-FA40-9670-B09F7E3B1DE8}"/>
                </a:ext>
              </a:extLst>
            </p:cNvPr>
            <p:cNvSpPr/>
            <p:nvPr/>
          </p:nvSpPr>
          <p:spPr>
            <a:xfrm>
              <a:off x="8967128" y="3719920"/>
              <a:ext cx="554807" cy="477054"/>
            </a:xfrm>
            <a:prstGeom prst="rect">
              <a:avLst/>
            </a:prstGeom>
          </p:spPr>
          <p:txBody>
            <a:bodyPr wrap="square">
              <a:spAutoFit/>
            </a:bodyPr>
            <a:lstStyle/>
            <a:p>
              <a:r>
                <a:rPr lang="en-US" sz="2500" dirty="0"/>
                <a:t>Đ</a:t>
              </a:r>
            </a:p>
          </p:txBody>
        </p:sp>
        <p:sp>
          <p:nvSpPr>
            <p:cNvPr id="130" name="Rectangle 129">
              <a:extLst>
                <a:ext uri="{FF2B5EF4-FFF2-40B4-BE49-F238E27FC236}">
                  <a16:creationId xmlns:a16="http://schemas.microsoft.com/office/drawing/2014/main" id="{2770CB92-E867-5142-9485-0CF58FDC1745}"/>
                </a:ext>
              </a:extLst>
            </p:cNvPr>
            <p:cNvSpPr/>
            <p:nvPr/>
          </p:nvSpPr>
          <p:spPr>
            <a:xfrm>
              <a:off x="8967129" y="4125819"/>
              <a:ext cx="452142" cy="477054"/>
            </a:xfrm>
            <a:prstGeom prst="rect">
              <a:avLst/>
            </a:prstGeom>
          </p:spPr>
          <p:txBody>
            <a:bodyPr wrap="square">
              <a:spAutoFit/>
            </a:bodyPr>
            <a:lstStyle/>
            <a:p>
              <a:r>
                <a:rPr lang="en-US" sz="2500" dirty="0"/>
                <a:t>S</a:t>
              </a:r>
            </a:p>
          </p:txBody>
        </p:sp>
        <p:sp>
          <p:nvSpPr>
            <p:cNvPr id="131" name="Rectangle 130">
              <a:extLst>
                <a:ext uri="{FF2B5EF4-FFF2-40B4-BE49-F238E27FC236}">
                  <a16:creationId xmlns:a16="http://schemas.microsoft.com/office/drawing/2014/main" id="{FC818BFC-C9A9-0C4F-931F-57D2CC31B899}"/>
                </a:ext>
              </a:extLst>
            </p:cNvPr>
            <p:cNvSpPr/>
            <p:nvPr/>
          </p:nvSpPr>
          <p:spPr>
            <a:xfrm>
              <a:off x="8967129" y="4528287"/>
              <a:ext cx="452142" cy="477054"/>
            </a:xfrm>
            <a:prstGeom prst="rect">
              <a:avLst/>
            </a:prstGeom>
          </p:spPr>
          <p:txBody>
            <a:bodyPr wrap="square">
              <a:spAutoFit/>
            </a:bodyPr>
            <a:lstStyle/>
            <a:p>
              <a:r>
                <a:rPr lang="en-US" sz="2500" dirty="0"/>
                <a:t>S</a:t>
              </a:r>
            </a:p>
          </p:txBody>
        </p:sp>
      </p:grpSp>
      <p:grpSp>
        <p:nvGrpSpPr>
          <p:cNvPr id="132" name="Group 131">
            <a:extLst>
              <a:ext uri="{FF2B5EF4-FFF2-40B4-BE49-F238E27FC236}">
                <a16:creationId xmlns:a16="http://schemas.microsoft.com/office/drawing/2014/main" id="{72D49184-7316-8442-B677-0BFC9CAE7A40}"/>
              </a:ext>
            </a:extLst>
          </p:cNvPr>
          <p:cNvGrpSpPr/>
          <p:nvPr/>
        </p:nvGrpSpPr>
        <p:grpSpPr>
          <a:xfrm>
            <a:off x="9827866" y="3262857"/>
            <a:ext cx="554807" cy="1742483"/>
            <a:chOff x="9827866" y="3262857"/>
            <a:chExt cx="554807" cy="1742483"/>
          </a:xfrm>
        </p:grpSpPr>
        <p:sp>
          <p:nvSpPr>
            <p:cNvPr id="133" name="Rectangle 132">
              <a:extLst>
                <a:ext uri="{FF2B5EF4-FFF2-40B4-BE49-F238E27FC236}">
                  <a16:creationId xmlns:a16="http://schemas.microsoft.com/office/drawing/2014/main" id="{4226317E-8F30-3F48-9FAE-8591D2BE6832}"/>
                </a:ext>
              </a:extLst>
            </p:cNvPr>
            <p:cNvSpPr/>
            <p:nvPr/>
          </p:nvSpPr>
          <p:spPr>
            <a:xfrm>
              <a:off x="9827866" y="3262857"/>
              <a:ext cx="554807" cy="477054"/>
            </a:xfrm>
            <a:prstGeom prst="rect">
              <a:avLst/>
            </a:prstGeom>
          </p:spPr>
          <p:txBody>
            <a:bodyPr wrap="square">
              <a:spAutoFit/>
            </a:bodyPr>
            <a:lstStyle/>
            <a:p>
              <a:r>
                <a:rPr lang="en-US" sz="2500" dirty="0"/>
                <a:t>Đ</a:t>
              </a:r>
            </a:p>
          </p:txBody>
        </p:sp>
        <p:sp>
          <p:nvSpPr>
            <p:cNvPr id="134" name="Rectangle 133">
              <a:extLst>
                <a:ext uri="{FF2B5EF4-FFF2-40B4-BE49-F238E27FC236}">
                  <a16:creationId xmlns:a16="http://schemas.microsoft.com/office/drawing/2014/main" id="{BC031E8D-CDFD-B445-8D4D-64EC04C58166}"/>
                </a:ext>
              </a:extLst>
            </p:cNvPr>
            <p:cNvSpPr/>
            <p:nvPr/>
          </p:nvSpPr>
          <p:spPr>
            <a:xfrm>
              <a:off x="9827867" y="3719919"/>
              <a:ext cx="452142" cy="477054"/>
            </a:xfrm>
            <a:prstGeom prst="rect">
              <a:avLst/>
            </a:prstGeom>
          </p:spPr>
          <p:txBody>
            <a:bodyPr wrap="square">
              <a:spAutoFit/>
            </a:bodyPr>
            <a:lstStyle/>
            <a:p>
              <a:r>
                <a:rPr lang="en-US" sz="2500" dirty="0"/>
                <a:t>S</a:t>
              </a:r>
            </a:p>
          </p:txBody>
        </p:sp>
        <p:sp>
          <p:nvSpPr>
            <p:cNvPr id="135" name="Rectangle 134">
              <a:extLst>
                <a:ext uri="{FF2B5EF4-FFF2-40B4-BE49-F238E27FC236}">
                  <a16:creationId xmlns:a16="http://schemas.microsoft.com/office/drawing/2014/main" id="{2FFEF110-91BB-D940-BC36-32E9AAD61242}"/>
                </a:ext>
              </a:extLst>
            </p:cNvPr>
            <p:cNvSpPr/>
            <p:nvPr/>
          </p:nvSpPr>
          <p:spPr>
            <a:xfrm>
              <a:off x="9827866" y="4125818"/>
              <a:ext cx="554807" cy="477054"/>
            </a:xfrm>
            <a:prstGeom prst="rect">
              <a:avLst/>
            </a:prstGeom>
          </p:spPr>
          <p:txBody>
            <a:bodyPr wrap="square">
              <a:spAutoFit/>
            </a:bodyPr>
            <a:lstStyle/>
            <a:p>
              <a:r>
                <a:rPr lang="en-US" sz="2500" dirty="0"/>
                <a:t>Đ</a:t>
              </a:r>
            </a:p>
          </p:txBody>
        </p:sp>
        <p:sp>
          <p:nvSpPr>
            <p:cNvPr id="136" name="Rectangle 135">
              <a:extLst>
                <a:ext uri="{FF2B5EF4-FFF2-40B4-BE49-F238E27FC236}">
                  <a16:creationId xmlns:a16="http://schemas.microsoft.com/office/drawing/2014/main" id="{24644DE9-0DD2-BD4E-849D-DEB94EC78EF6}"/>
                </a:ext>
              </a:extLst>
            </p:cNvPr>
            <p:cNvSpPr/>
            <p:nvPr/>
          </p:nvSpPr>
          <p:spPr>
            <a:xfrm>
              <a:off x="9827867" y="4528286"/>
              <a:ext cx="452142" cy="477054"/>
            </a:xfrm>
            <a:prstGeom prst="rect">
              <a:avLst/>
            </a:prstGeom>
          </p:spPr>
          <p:txBody>
            <a:bodyPr wrap="square">
              <a:spAutoFit/>
            </a:bodyPr>
            <a:lstStyle/>
            <a:p>
              <a:r>
                <a:rPr lang="en-US" sz="2500" dirty="0"/>
                <a:t>S</a:t>
              </a:r>
            </a:p>
          </p:txBody>
        </p:sp>
      </p:grpSp>
      <p:cxnSp>
        <p:nvCxnSpPr>
          <p:cNvPr id="137" name="Straight Connector 136">
            <a:extLst>
              <a:ext uri="{FF2B5EF4-FFF2-40B4-BE49-F238E27FC236}">
                <a16:creationId xmlns:a16="http://schemas.microsoft.com/office/drawing/2014/main" id="{AEE52DFF-EC89-2543-AAA2-934DFA2CCAA6}"/>
              </a:ext>
            </a:extLst>
          </p:cNvPr>
          <p:cNvCxnSpPr/>
          <p:nvPr/>
        </p:nvCxnSpPr>
        <p:spPr>
          <a:xfrm flipV="1">
            <a:off x="6552056" y="3260559"/>
            <a:ext cx="3727953" cy="2296"/>
          </a:xfrm>
          <a:prstGeom prst="line">
            <a:avLst/>
          </a:prstGeom>
        </p:spPr>
        <p:style>
          <a:lnRef idx="3">
            <a:schemeClr val="dk1"/>
          </a:lnRef>
          <a:fillRef idx="0">
            <a:schemeClr val="dk1"/>
          </a:fillRef>
          <a:effectRef idx="2">
            <a:schemeClr val="dk1"/>
          </a:effectRef>
          <a:fontRef idx="minor">
            <a:schemeClr val="tx1"/>
          </a:fontRef>
        </p:style>
      </p:cxnSp>
      <p:cxnSp>
        <p:nvCxnSpPr>
          <p:cNvPr id="138" name="Straight Connector 137">
            <a:extLst>
              <a:ext uri="{FF2B5EF4-FFF2-40B4-BE49-F238E27FC236}">
                <a16:creationId xmlns:a16="http://schemas.microsoft.com/office/drawing/2014/main" id="{DB7AD102-C3B5-8B4E-83F0-BE54AC2D281D}"/>
              </a:ext>
            </a:extLst>
          </p:cNvPr>
          <p:cNvCxnSpPr/>
          <p:nvPr/>
        </p:nvCxnSpPr>
        <p:spPr>
          <a:xfrm flipH="1">
            <a:off x="7519923" y="2838601"/>
            <a:ext cx="33294" cy="2069763"/>
          </a:xfrm>
          <a:prstGeom prst="line">
            <a:avLst/>
          </a:prstGeom>
        </p:spPr>
        <p:style>
          <a:lnRef idx="3">
            <a:schemeClr val="dk1"/>
          </a:lnRef>
          <a:fillRef idx="0">
            <a:schemeClr val="dk1"/>
          </a:fillRef>
          <a:effectRef idx="2">
            <a:schemeClr val="dk1"/>
          </a:effectRef>
          <a:fontRef idx="minor">
            <a:schemeClr val="tx1"/>
          </a:fontRef>
        </p:style>
      </p:cxnSp>
      <p:sp>
        <p:nvSpPr>
          <p:cNvPr id="139" name="Rectangle 138">
            <a:extLst>
              <a:ext uri="{FF2B5EF4-FFF2-40B4-BE49-F238E27FC236}">
                <a16:creationId xmlns:a16="http://schemas.microsoft.com/office/drawing/2014/main" id="{35FA1988-CCED-D642-A602-C97A3FA41E12}"/>
              </a:ext>
            </a:extLst>
          </p:cNvPr>
          <p:cNvSpPr/>
          <p:nvPr/>
        </p:nvSpPr>
        <p:spPr>
          <a:xfrm>
            <a:off x="7989699" y="2794593"/>
            <a:ext cx="647207" cy="477054"/>
          </a:xfrm>
          <a:prstGeom prst="rect">
            <a:avLst/>
          </a:prstGeom>
        </p:spPr>
        <p:txBody>
          <a:bodyPr wrap="square">
            <a:spAutoFit/>
          </a:bodyPr>
          <a:lstStyle/>
          <a:p>
            <a:r>
              <a:rPr lang="en-US" sz="2500"/>
              <a:t>→</a:t>
            </a:r>
            <a:endParaRPr lang="en-US" sz="2500" dirty="0"/>
          </a:p>
        </p:txBody>
      </p:sp>
      <p:sp>
        <p:nvSpPr>
          <p:cNvPr id="140" name="Rectangle 139">
            <a:extLst>
              <a:ext uri="{FF2B5EF4-FFF2-40B4-BE49-F238E27FC236}">
                <a16:creationId xmlns:a16="http://schemas.microsoft.com/office/drawing/2014/main" id="{2339E5D7-BEA1-9744-81FA-C1F0BD37EE17}"/>
              </a:ext>
            </a:extLst>
          </p:cNvPr>
          <p:cNvSpPr/>
          <p:nvPr/>
        </p:nvSpPr>
        <p:spPr>
          <a:xfrm>
            <a:off x="8756760" y="2836237"/>
            <a:ext cx="367954" cy="477054"/>
          </a:xfrm>
          <a:prstGeom prst="rect">
            <a:avLst/>
          </a:prstGeom>
        </p:spPr>
        <p:txBody>
          <a:bodyPr wrap="square">
            <a:spAutoFit/>
          </a:bodyPr>
          <a:lstStyle/>
          <a:p>
            <a:r>
              <a:rPr lang="en-US" sz="2500" dirty="0">
                <a:solidFill>
                  <a:srgbClr val="0000FF"/>
                </a:solidFill>
              </a:rPr>
              <a:t>/</a:t>
            </a:r>
          </a:p>
        </p:txBody>
      </p:sp>
      <p:sp>
        <p:nvSpPr>
          <p:cNvPr id="141" name="Rectangle 140">
            <a:extLst>
              <a:ext uri="{FF2B5EF4-FFF2-40B4-BE49-F238E27FC236}">
                <a16:creationId xmlns:a16="http://schemas.microsoft.com/office/drawing/2014/main" id="{729D9E90-AD44-8747-AC33-BCED7682250D}"/>
              </a:ext>
            </a:extLst>
          </p:cNvPr>
          <p:cNvSpPr/>
          <p:nvPr/>
        </p:nvSpPr>
        <p:spPr>
          <a:xfrm>
            <a:off x="9393392" y="2827136"/>
            <a:ext cx="499367" cy="477054"/>
          </a:xfrm>
          <a:prstGeom prst="rect">
            <a:avLst/>
          </a:prstGeom>
        </p:spPr>
        <p:txBody>
          <a:bodyPr wrap="square">
            <a:spAutoFit/>
          </a:bodyPr>
          <a:lstStyle/>
          <a:p>
            <a:r>
              <a:rPr lang="en-US" sz="2500" dirty="0">
                <a:solidFill>
                  <a:srgbClr val="0000FF"/>
                </a:solidFill>
              </a:rPr>
              <a:t>//</a:t>
            </a:r>
          </a:p>
        </p:txBody>
      </p:sp>
      <p:sp>
        <p:nvSpPr>
          <p:cNvPr id="142" name="Rectangle 141">
            <a:extLst>
              <a:ext uri="{FF2B5EF4-FFF2-40B4-BE49-F238E27FC236}">
                <a16:creationId xmlns:a16="http://schemas.microsoft.com/office/drawing/2014/main" id="{A28B7368-E34D-E149-858C-1DC3233340BD}"/>
              </a:ext>
            </a:extLst>
          </p:cNvPr>
          <p:cNvSpPr/>
          <p:nvPr/>
        </p:nvSpPr>
        <p:spPr>
          <a:xfrm>
            <a:off x="773155" y="2882000"/>
            <a:ext cx="1411041" cy="477054"/>
          </a:xfrm>
          <a:prstGeom prst="rect">
            <a:avLst/>
          </a:prstGeom>
        </p:spPr>
        <p:txBody>
          <a:bodyPr wrap="square">
            <a:spAutoFit/>
          </a:bodyPr>
          <a:lstStyle/>
          <a:p>
            <a:r>
              <a:rPr lang="en-US" sz="2500" i="1" dirty="0" err="1">
                <a:solidFill>
                  <a:srgbClr val="0000FF"/>
                </a:solidFill>
              </a:rPr>
              <a:t>Bước</a:t>
            </a:r>
            <a:r>
              <a:rPr lang="en-US" sz="2500" i="1" dirty="0">
                <a:solidFill>
                  <a:srgbClr val="0000FF"/>
                </a:solidFill>
              </a:rPr>
              <a:t> 1</a:t>
            </a:r>
          </a:p>
        </p:txBody>
      </p:sp>
      <p:sp>
        <p:nvSpPr>
          <p:cNvPr id="143" name="Rectangle 142">
            <a:extLst>
              <a:ext uri="{FF2B5EF4-FFF2-40B4-BE49-F238E27FC236}">
                <a16:creationId xmlns:a16="http://schemas.microsoft.com/office/drawing/2014/main" id="{76B14E4E-BFD3-3E44-BF50-96BCDEAA53BB}"/>
              </a:ext>
            </a:extLst>
          </p:cNvPr>
          <p:cNvSpPr/>
          <p:nvPr/>
        </p:nvSpPr>
        <p:spPr>
          <a:xfrm>
            <a:off x="773155" y="5055581"/>
            <a:ext cx="1411041" cy="477054"/>
          </a:xfrm>
          <a:prstGeom prst="rect">
            <a:avLst/>
          </a:prstGeom>
        </p:spPr>
        <p:txBody>
          <a:bodyPr wrap="square">
            <a:spAutoFit/>
          </a:bodyPr>
          <a:lstStyle/>
          <a:p>
            <a:r>
              <a:rPr lang="en-US" sz="2500" i="1" dirty="0" err="1">
                <a:solidFill>
                  <a:srgbClr val="0000FF"/>
                </a:solidFill>
              </a:rPr>
              <a:t>Bước</a:t>
            </a:r>
            <a:r>
              <a:rPr lang="en-US" sz="2500" i="1" dirty="0">
                <a:solidFill>
                  <a:srgbClr val="0000FF"/>
                </a:solidFill>
              </a:rPr>
              <a:t> 2</a:t>
            </a:r>
          </a:p>
        </p:txBody>
      </p:sp>
      <p:sp>
        <p:nvSpPr>
          <p:cNvPr id="144" name="Rectangle 143">
            <a:extLst>
              <a:ext uri="{FF2B5EF4-FFF2-40B4-BE49-F238E27FC236}">
                <a16:creationId xmlns:a16="http://schemas.microsoft.com/office/drawing/2014/main" id="{6D3FA740-FFA5-7749-8AC5-57E2335BC404}"/>
              </a:ext>
            </a:extLst>
          </p:cNvPr>
          <p:cNvSpPr/>
          <p:nvPr/>
        </p:nvSpPr>
        <p:spPr>
          <a:xfrm>
            <a:off x="1835179" y="5073803"/>
            <a:ext cx="4035048" cy="477054"/>
          </a:xfrm>
          <a:prstGeom prst="rect">
            <a:avLst/>
          </a:prstGeom>
        </p:spPr>
        <p:txBody>
          <a:bodyPr wrap="square">
            <a:spAutoFit/>
          </a:bodyPr>
          <a:lstStyle/>
          <a:p>
            <a:r>
              <a:rPr lang="en-US" sz="2500"/>
              <a:t>Cấu trúc </a:t>
            </a:r>
            <a:r>
              <a:rPr lang="en-US" sz="2500" dirty="0" err="1"/>
              <a:t>hình</a:t>
            </a:r>
            <a:r>
              <a:rPr lang="en-US" sz="2500" dirty="0"/>
              <a:t> </a:t>
            </a:r>
            <a:r>
              <a:rPr lang="en-US" sz="2500" dirty="0" err="1"/>
              <a:t>thức</a:t>
            </a:r>
            <a:endParaRPr lang="en-US" sz="2500" dirty="0"/>
          </a:p>
        </p:txBody>
      </p:sp>
      <p:sp>
        <p:nvSpPr>
          <p:cNvPr id="145" name="Rectangle 144">
            <a:extLst>
              <a:ext uri="{FF2B5EF4-FFF2-40B4-BE49-F238E27FC236}">
                <a16:creationId xmlns:a16="http://schemas.microsoft.com/office/drawing/2014/main" id="{0C28AF91-8267-7E41-B469-3D94E3992307}"/>
              </a:ext>
            </a:extLst>
          </p:cNvPr>
          <p:cNvSpPr/>
          <p:nvPr/>
        </p:nvSpPr>
        <p:spPr>
          <a:xfrm>
            <a:off x="6364108" y="2342954"/>
            <a:ext cx="5368109" cy="477054"/>
          </a:xfrm>
          <a:prstGeom prst="rect">
            <a:avLst/>
          </a:prstGeom>
        </p:spPr>
        <p:txBody>
          <a:bodyPr wrap="square">
            <a:spAutoFit/>
          </a:bodyPr>
          <a:lstStyle/>
          <a:p>
            <a:r>
              <a:rPr lang="en-US" sz="2500" i="1" dirty="0" err="1">
                <a:solidFill>
                  <a:srgbClr val="0000FF"/>
                </a:solidFill>
              </a:rPr>
              <a:t>Bước</a:t>
            </a:r>
            <a:r>
              <a:rPr lang="en-US" sz="2500" i="1" dirty="0">
                <a:solidFill>
                  <a:srgbClr val="0000FF"/>
                </a:solidFill>
              </a:rPr>
              <a:t> 3: </a:t>
            </a:r>
            <a:r>
              <a:rPr lang="en-US" sz="2500" dirty="0" err="1"/>
              <a:t>Kiểm</a:t>
            </a:r>
            <a:r>
              <a:rPr lang="en-US" sz="2500" dirty="0"/>
              <a:t> </a:t>
            </a:r>
            <a:r>
              <a:rPr lang="en-US" sz="2500" dirty="0" err="1"/>
              <a:t>tra</a:t>
            </a:r>
            <a:r>
              <a:rPr lang="en-US" sz="2500" dirty="0"/>
              <a:t> </a:t>
            </a:r>
            <a:r>
              <a:rPr lang="en-US" sz="2500" dirty="0" err="1"/>
              <a:t>bằng</a:t>
            </a:r>
            <a:r>
              <a:rPr lang="en-US" sz="2500" dirty="0"/>
              <a:t> </a:t>
            </a:r>
            <a:r>
              <a:rPr lang="en-US" sz="2500" dirty="0" err="1"/>
              <a:t>bảng</a:t>
            </a:r>
            <a:r>
              <a:rPr lang="en-US" sz="2500" dirty="0"/>
              <a:t> </a:t>
            </a:r>
            <a:r>
              <a:rPr lang="en-US" sz="2500" dirty="0" err="1"/>
              <a:t>chân</a:t>
            </a:r>
            <a:r>
              <a:rPr lang="en-US" sz="2500" dirty="0"/>
              <a:t> </a:t>
            </a:r>
            <a:r>
              <a:rPr lang="en-US" sz="2500" dirty="0" err="1"/>
              <a:t>lý</a:t>
            </a:r>
            <a:endParaRPr lang="en-US" sz="2500" dirty="0"/>
          </a:p>
        </p:txBody>
      </p:sp>
      <p:grpSp>
        <p:nvGrpSpPr>
          <p:cNvPr id="146" name="Group 145">
            <a:extLst>
              <a:ext uri="{FF2B5EF4-FFF2-40B4-BE49-F238E27FC236}">
                <a16:creationId xmlns:a16="http://schemas.microsoft.com/office/drawing/2014/main" id="{6AC4F4A4-26AF-6443-9270-96499A1A7CD9}"/>
              </a:ext>
            </a:extLst>
          </p:cNvPr>
          <p:cNvGrpSpPr/>
          <p:nvPr/>
        </p:nvGrpSpPr>
        <p:grpSpPr>
          <a:xfrm>
            <a:off x="6141451" y="4993157"/>
            <a:ext cx="5943440" cy="1633783"/>
            <a:chOff x="6141451" y="4993157"/>
            <a:chExt cx="5943440" cy="1633783"/>
          </a:xfrm>
        </p:grpSpPr>
        <p:sp>
          <p:nvSpPr>
            <p:cNvPr id="147" name="Rectangle 146">
              <a:extLst>
                <a:ext uri="{FF2B5EF4-FFF2-40B4-BE49-F238E27FC236}">
                  <a16:creationId xmlns:a16="http://schemas.microsoft.com/office/drawing/2014/main" id="{347D5EAB-6F93-FD48-B7BC-4D96D811BDD9}"/>
                </a:ext>
              </a:extLst>
            </p:cNvPr>
            <p:cNvSpPr/>
            <p:nvPr/>
          </p:nvSpPr>
          <p:spPr>
            <a:xfrm>
              <a:off x="7260507" y="4993157"/>
              <a:ext cx="2972959" cy="477054"/>
            </a:xfrm>
            <a:prstGeom prst="rect">
              <a:avLst/>
            </a:prstGeom>
          </p:spPr>
          <p:txBody>
            <a:bodyPr wrap="square">
              <a:spAutoFit/>
            </a:bodyPr>
            <a:lstStyle/>
            <a:p>
              <a:r>
                <a:rPr lang="en-US" sz="2500" dirty="0" err="1"/>
                <a:t>Kết</a:t>
              </a:r>
              <a:r>
                <a:rPr lang="en-US" sz="2500" dirty="0"/>
                <a:t> </a:t>
              </a:r>
              <a:r>
                <a:rPr lang="en-US" sz="2500" dirty="0" err="1"/>
                <a:t>luận</a:t>
              </a:r>
              <a:r>
                <a:rPr lang="en-US" sz="2500" dirty="0"/>
                <a:t>:</a:t>
              </a:r>
            </a:p>
          </p:txBody>
        </p:sp>
        <p:sp>
          <p:nvSpPr>
            <p:cNvPr id="148" name="Rectangle 147">
              <a:extLst>
                <a:ext uri="{FF2B5EF4-FFF2-40B4-BE49-F238E27FC236}">
                  <a16:creationId xmlns:a16="http://schemas.microsoft.com/office/drawing/2014/main" id="{6C524974-4034-2742-97A8-67226EBC87FF}"/>
                </a:ext>
              </a:extLst>
            </p:cNvPr>
            <p:cNvSpPr/>
            <p:nvPr/>
          </p:nvSpPr>
          <p:spPr>
            <a:xfrm>
              <a:off x="6184598" y="4993158"/>
              <a:ext cx="1544698" cy="477054"/>
            </a:xfrm>
            <a:prstGeom prst="rect">
              <a:avLst/>
            </a:prstGeom>
          </p:spPr>
          <p:txBody>
            <a:bodyPr wrap="square">
              <a:spAutoFit/>
            </a:bodyPr>
            <a:lstStyle/>
            <a:p>
              <a:r>
                <a:rPr lang="en-US" sz="2500" i="1" dirty="0" err="1">
                  <a:solidFill>
                    <a:srgbClr val="0000FF"/>
                  </a:solidFill>
                </a:rPr>
                <a:t>Bước</a:t>
              </a:r>
              <a:r>
                <a:rPr lang="en-US" sz="2500" i="1" dirty="0">
                  <a:solidFill>
                    <a:srgbClr val="0000FF"/>
                  </a:solidFill>
                </a:rPr>
                <a:t> 4</a:t>
              </a:r>
            </a:p>
          </p:txBody>
        </p:sp>
        <p:sp>
          <p:nvSpPr>
            <p:cNvPr id="149" name="Rectangle 148">
              <a:extLst>
                <a:ext uri="{FF2B5EF4-FFF2-40B4-BE49-F238E27FC236}">
                  <a16:creationId xmlns:a16="http://schemas.microsoft.com/office/drawing/2014/main" id="{00369317-167D-4547-BB0A-34A5064BE2AB}"/>
                </a:ext>
              </a:extLst>
            </p:cNvPr>
            <p:cNvSpPr/>
            <p:nvPr/>
          </p:nvSpPr>
          <p:spPr>
            <a:xfrm>
              <a:off x="6141451" y="5380445"/>
              <a:ext cx="5943440" cy="1246495"/>
            </a:xfrm>
            <a:prstGeom prst="rect">
              <a:avLst/>
            </a:prstGeom>
          </p:spPr>
          <p:txBody>
            <a:bodyPr wrap="square">
              <a:spAutoFit/>
            </a:bodyPr>
            <a:lstStyle/>
            <a:p>
              <a:r>
                <a:rPr lang="en-US" sz="2500" dirty="0" err="1"/>
                <a:t>Không</a:t>
              </a:r>
              <a:r>
                <a:rPr lang="en-US" sz="2500" dirty="0"/>
                <a:t> </a:t>
              </a:r>
              <a:r>
                <a:rPr lang="en-US" sz="2500" dirty="0" err="1"/>
                <a:t>có</a:t>
              </a:r>
              <a:r>
                <a:rPr lang="en-US" sz="2500" dirty="0"/>
                <a:t> </a:t>
              </a:r>
              <a:r>
                <a:rPr lang="en-US" sz="2500" dirty="0" err="1"/>
                <a:t>trường</a:t>
              </a:r>
              <a:r>
                <a:rPr lang="en-US" sz="2500" dirty="0"/>
                <a:t> </a:t>
              </a:r>
              <a:r>
                <a:rPr lang="en-US" sz="2500" dirty="0" err="1"/>
                <a:t>hợp</a:t>
              </a:r>
              <a:r>
                <a:rPr lang="en-US" sz="2500" dirty="0"/>
                <a:t> </a:t>
              </a:r>
              <a:r>
                <a:rPr lang="en-US" sz="2500" dirty="0" err="1"/>
                <a:t>nào</a:t>
              </a:r>
              <a:r>
                <a:rPr lang="en-US" sz="2500" dirty="0"/>
                <a:t> </a:t>
              </a:r>
              <a:r>
                <a:rPr lang="en-US" sz="2500" dirty="0" err="1"/>
                <a:t>các</a:t>
              </a:r>
              <a:r>
                <a:rPr lang="en-US" sz="2500" dirty="0"/>
                <a:t> </a:t>
              </a:r>
              <a:r>
                <a:rPr lang="en-US" sz="2500" dirty="0" err="1"/>
                <a:t>tiền</a:t>
              </a:r>
              <a:r>
                <a:rPr lang="en-US" sz="2500" dirty="0"/>
                <a:t> </a:t>
              </a:r>
              <a:r>
                <a:rPr lang="en-US" sz="2500" dirty="0" err="1"/>
                <a:t>đề</a:t>
              </a:r>
              <a:r>
                <a:rPr lang="en-US" sz="2500" dirty="0"/>
                <a:t> </a:t>
              </a:r>
              <a:r>
                <a:rPr lang="en-US" sz="2500" dirty="0" err="1"/>
                <a:t>đúng</a:t>
              </a:r>
              <a:r>
                <a:rPr lang="en-US" sz="2500" dirty="0"/>
                <a:t> </a:t>
              </a:r>
              <a:r>
                <a:rPr lang="en-US" sz="2500" dirty="0" err="1"/>
                <a:t>nhưng</a:t>
              </a:r>
              <a:r>
                <a:rPr lang="en-US" sz="2500" dirty="0"/>
                <a:t> </a:t>
              </a:r>
              <a:r>
                <a:rPr lang="en-US" sz="2500" dirty="0" err="1"/>
                <a:t>kết</a:t>
              </a:r>
              <a:r>
                <a:rPr lang="en-US" sz="2500" dirty="0"/>
                <a:t> </a:t>
              </a:r>
              <a:r>
                <a:rPr lang="en-US" sz="2500" dirty="0" err="1"/>
                <a:t>luận</a:t>
              </a:r>
              <a:r>
                <a:rPr lang="en-US" sz="2500" dirty="0"/>
                <a:t> </a:t>
              </a:r>
              <a:r>
                <a:rPr lang="en-US" sz="2500" dirty="0" err="1"/>
                <a:t>sai</a:t>
              </a:r>
              <a:r>
                <a:rPr lang="en-US" sz="2500" dirty="0"/>
                <a:t>, </a:t>
              </a:r>
              <a:r>
                <a:rPr lang="en-US" sz="2500" dirty="0" err="1"/>
                <a:t>vì</a:t>
              </a:r>
              <a:r>
                <a:rPr lang="en-US" sz="2500" dirty="0"/>
                <a:t> </a:t>
              </a:r>
              <a:r>
                <a:rPr lang="en-US" sz="2500" dirty="0" err="1"/>
                <a:t>thế</a:t>
              </a:r>
              <a:r>
                <a:rPr lang="en-US" sz="2500" dirty="0"/>
                <a:t> </a:t>
              </a:r>
              <a:r>
                <a:rPr lang="en-US" sz="2500" dirty="0" err="1"/>
                <a:t>hình</a:t>
              </a:r>
              <a:r>
                <a:rPr lang="en-US" sz="2500" dirty="0"/>
                <a:t> </a:t>
              </a:r>
              <a:r>
                <a:rPr lang="en-US" sz="2500" dirty="0" err="1"/>
                <a:t>thức</a:t>
              </a:r>
              <a:r>
                <a:rPr lang="en-US" sz="2500" dirty="0"/>
                <a:t> </a:t>
              </a:r>
              <a:r>
                <a:rPr lang="en-US" sz="2500" dirty="0" err="1"/>
                <a:t>luận</a:t>
              </a:r>
              <a:r>
                <a:rPr lang="en-US" sz="2500" dirty="0"/>
                <a:t> </a:t>
              </a:r>
              <a:r>
                <a:rPr lang="en-US" sz="2500" dirty="0" err="1"/>
                <a:t>cứ</a:t>
              </a:r>
              <a:r>
                <a:rPr lang="en-US" sz="2500" dirty="0"/>
                <a:t> </a:t>
              </a:r>
              <a:r>
                <a:rPr lang="en-US" sz="2500" dirty="0" err="1"/>
                <a:t>là</a:t>
              </a:r>
              <a:r>
                <a:rPr lang="en-US" sz="2500" dirty="0"/>
                <a:t> </a:t>
              </a:r>
              <a:r>
                <a:rPr lang="en-US" sz="2500" dirty="0" err="1"/>
                <a:t>hợp</a:t>
              </a:r>
              <a:r>
                <a:rPr lang="en-US" sz="2500" dirty="0"/>
                <a:t> </a:t>
              </a:r>
              <a:r>
                <a:rPr lang="en-US" sz="2500" dirty="0" err="1"/>
                <a:t>lệ</a:t>
              </a:r>
              <a:r>
                <a:rPr lang="en-US" sz="2500" dirty="0"/>
                <a:t> (valid)</a:t>
              </a:r>
            </a:p>
          </p:txBody>
        </p:sp>
      </p:grpSp>
      <p:sp>
        <p:nvSpPr>
          <p:cNvPr id="150" name="Rectangle 149">
            <a:extLst>
              <a:ext uri="{FF2B5EF4-FFF2-40B4-BE49-F238E27FC236}">
                <a16:creationId xmlns:a16="http://schemas.microsoft.com/office/drawing/2014/main" id="{D814E703-6770-FD45-8F29-FBD1C7E10074}"/>
              </a:ext>
            </a:extLst>
          </p:cNvPr>
          <p:cNvSpPr/>
          <p:nvPr/>
        </p:nvSpPr>
        <p:spPr>
          <a:xfrm>
            <a:off x="1036567" y="1842660"/>
            <a:ext cx="4833660" cy="861774"/>
          </a:xfrm>
          <a:prstGeom prst="rect">
            <a:avLst/>
          </a:prstGeom>
        </p:spPr>
        <p:txBody>
          <a:bodyPr wrap="square">
            <a:spAutoFit/>
          </a:bodyPr>
          <a:lstStyle/>
          <a:p>
            <a:r>
              <a:rPr lang="en-US" sz="2500" i="1" dirty="0" err="1">
                <a:solidFill>
                  <a:schemeClr val="accent4">
                    <a:lumMod val="50000"/>
                  </a:schemeClr>
                </a:solidFill>
              </a:rPr>
              <a:t>Mục</a:t>
            </a:r>
            <a:r>
              <a:rPr lang="en-US" sz="2500" i="1" dirty="0">
                <a:solidFill>
                  <a:schemeClr val="accent4">
                    <a:lumMod val="50000"/>
                  </a:schemeClr>
                </a:solidFill>
              </a:rPr>
              <a:t> </a:t>
            </a:r>
            <a:r>
              <a:rPr lang="en-US" sz="2500" i="1" dirty="0" err="1">
                <a:solidFill>
                  <a:schemeClr val="accent4">
                    <a:lumMod val="50000"/>
                  </a:schemeClr>
                </a:solidFill>
              </a:rPr>
              <a:t>đích</a:t>
            </a:r>
            <a:r>
              <a:rPr lang="en-US" sz="2500" i="1" dirty="0">
                <a:solidFill>
                  <a:schemeClr val="accent4">
                    <a:lumMod val="50000"/>
                  </a:schemeClr>
                </a:solidFill>
              </a:rPr>
              <a:t>: </a:t>
            </a:r>
            <a:r>
              <a:rPr lang="en-US" sz="2500" i="1" dirty="0" err="1">
                <a:solidFill>
                  <a:schemeClr val="accent4">
                    <a:lumMod val="50000"/>
                  </a:schemeClr>
                </a:solidFill>
              </a:rPr>
              <a:t>tìm</a:t>
            </a:r>
            <a:r>
              <a:rPr lang="en-US" sz="2500" i="1" dirty="0">
                <a:solidFill>
                  <a:schemeClr val="accent4">
                    <a:lumMod val="50000"/>
                  </a:schemeClr>
                </a:solidFill>
              </a:rPr>
              <a:t> </a:t>
            </a:r>
            <a:r>
              <a:rPr lang="en-US" sz="2500" i="1" dirty="0" err="1">
                <a:solidFill>
                  <a:schemeClr val="accent4">
                    <a:lumMod val="50000"/>
                  </a:schemeClr>
                </a:solidFill>
              </a:rPr>
              <a:t>trường</a:t>
            </a:r>
            <a:r>
              <a:rPr lang="en-US" sz="2500" i="1" dirty="0">
                <a:solidFill>
                  <a:schemeClr val="accent4">
                    <a:lumMod val="50000"/>
                  </a:schemeClr>
                </a:solidFill>
              </a:rPr>
              <a:t> </a:t>
            </a:r>
            <a:r>
              <a:rPr lang="en-US" sz="2500" i="1" dirty="0" err="1">
                <a:solidFill>
                  <a:schemeClr val="accent4">
                    <a:lumMod val="50000"/>
                  </a:schemeClr>
                </a:solidFill>
              </a:rPr>
              <a:t>hợp</a:t>
            </a:r>
            <a:r>
              <a:rPr lang="en-US" sz="2500" i="1" dirty="0">
                <a:solidFill>
                  <a:schemeClr val="accent4">
                    <a:lumMod val="50000"/>
                  </a:schemeClr>
                </a:solidFill>
              </a:rPr>
              <a:t> </a:t>
            </a:r>
            <a:r>
              <a:rPr lang="en-US" sz="2500" i="1" dirty="0" err="1">
                <a:solidFill>
                  <a:schemeClr val="accent4">
                    <a:lumMod val="50000"/>
                  </a:schemeClr>
                </a:solidFill>
              </a:rPr>
              <a:t>tiền</a:t>
            </a:r>
            <a:r>
              <a:rPr lang="en-US" sz="2500" i="1" dirty="0">
                <a:solidFill>
                  <a:schemeClr val="accent4">
                    <a:lumMod val="50000"/>
                  </a:schemeClr>
                </a:solidFill>
              </a:rPr>
              <a:t> </a:t>
            </a:r>
            <a:r>
              <a:rPr lang="en-US" sz="2500" i="1" dirty="0" err="1">
                <a:solidFill>
                  <a:schemeClr val="accent4">
                    <a:lumMod val="50000"/>
                  </a:schemeClr>
                </a:solidFill>
              </a:rPr>
              <a:t>đề</a:t>
            </a:r>
            <a:r>
              <a:rPr lang="en-US" sz="2500" i="1" dirty="0">
                <a:solidFill>
                  <a:schemeClr val="accent4">
                    <a:lumMod val="50000"/>
                  </a:schemeClr>
                </a:solidFill>
              </a:rPr>
              <a:t> </a:t>
            </a:r>
            <a:r>
              <a:rPr lang="en-US" sz="2500" i="1" dirty="0" err="1">
                <a:solidFill>
                  <a:schemeClr val="accent4">
                    <a:lumMod val="50000"/>
                  </a:schemeClr>
                </a:solidFill>
              </a:rPr>
              <a:t>đúng</a:t>
            </a:r>
            <a:r>
              <a:rPr lang="en-US" sz="2500" i="1" dirty="0">
                <a:solidFill>
                  <a:schemeClr val="accent4">
                    <a:lumMod val="50000"/>
                  </a:schemeClr>
                </a:solidFill>
              </a:rPr>
              <a:t> </a:t>
            </a:r>
            <a:r>
              <a:rPr lang="en-US" sz="2500" i="1" dirty="0" err="1">
                <a:solidFill>
                  <a:schemeClr val="accent4">
                    <a:lumMod val="50000"/>
                  </a:schemeClr>
                </a:solidFill>
              </a:rPr>
              <a:t>nhưng</a:t>
            </a:r>
            <a:r>
              <a:rPr lang="en-US" sz="2500" i="1" dirty="0">
                <a:solidFill>
                  <a:schemeClr val="accent4">
                    <a:lumMod val="50000"/>
                  </a:schemeClr>
                </a:solidFill>
              </a:rPr>
              <a:t> </a:t>
            </a:r>
            <a:r>
              <a:rPr lang="en-US" sz="2500" i="1" dirty="0" err="1">
                <a:solidFill>
                  <a:schemeClr val="accent4">
                    <a:lumMod val="50000"/>
                  </a:schemeClr>
                </a:solidFill>
              </a:rPr>
              <a:t>kết</a:t>
            </a:r>
            <a:r>
              <a:rPr lang="en-US" sz="2500" i="1" dirty="0">
                <a:solidFill>
                  <a:schemeClr val="accent4">
                    <a:lumMod val="50000"/>
                  </a:schemeClr>
                </a:solidFill>
              </a:rPr>
              <a:t> </a:t>
            </a:r>
            <a:r>
              <a:rPr lang="en-US" sz="2500" i="1" dirty="0" err="1">
                <a:solidFill>
                  <a:schemeClr val="accent4">
                    <a:lumMod val="50000"/>
                  </a:schemeClr>
                </a:solidFill>
              </a:rPr>
              <a:t>luận</a:t>
            </a:r>
            <a:r>
              <a:rPr lang="en-US" sz="2500" i="1" dirty="0">
                <a:solidFill>
                  <a:schemeClr val="accent4">
                    <a:lumMod val="50000"/>
                  </a:schemeClr>
                </a:solidFill>
              </a:rPr>
              <a:t> </a:t>
            </a:r>
            <a:r>
              <a:rPr lang="en-US" sz="2500" i="1" dirty="0" err="1">
                <a:solidFill>
                  <a:schemeClr val="accent4">
                    <a:lumMod val="50000"/>
                  </a:schemeClr>
                </a:solidFill>
              </a:rPr>
              <a:t>sai</a:t>
            </a:r>
            <a:endParaRPr lang="en-US" sz="2500" i="1" dirty="0">
              <a:solidFill>
                <a:schemeClr val="accent4">
                  <a:lumMod val="50000"/>
                </a:schemeClr>
              </a:solidFill>
            </a:endParaRPr>
          </a:p>
        </p:txBody>
      </p:sp>
      <p:sp>
        <p:nvSpPr>
          <p:cNvPr id="151" name="Rectangle 150">
            <a:extLst>
              <a:ext uri="{FF2B5EF4-FFF2-40B4-BE49-F238E27FC236}">
                <a16:creationId xmlns:a16="http://schemas.microsoft.com/office/drawing/2014/main" id="{767DA4EB-74A8-784B-A1A9-C3798B1B18FD}"/>
              </a:ext>
            </a:extLst>
          </p:cNvPr>
          <p:cNvSpPr/>
          <p:nvPr/>
        </p:nvSpPr>
        <p:spPr>
          <a:xfrm>
            <a:off x="1811618" y="2882000"/>
            <a:ext cx="4035048" cy="477054"/>
          </a:xfrm>
          <a:prstGeom prst="rect">
            <a:avLst/>
          </a:prstGeom>
        </p:spPr>
        <p:txBody>
          <a:bodyPr wrap="square">
            <a:spAutoFit/>
          </a:bodyPr>
          <a:lstStyle/>
          <a:p>
            <a:r>
              <a:rPr lang="en-US" sz="2500"/>
              <a:t>Chuẩn hóa luận cứ:</a:t>
            </a:r>
            <a:endParaRPr lang="en-US" sz="2500" dirty="0"/>
          </a:p>
        </p:txBody>
      </p:sp>
      <p:sp>
        <p:nvSpPr>
          <p:cNvPr id="152" name="Rectangle 151">
            <a:extLst>
              <a:ext uri="{FF2B5EF4-FFF2-40B4-BE49-F238E27FC236}">
                <a16:creationId xmlns:a16="http://schemas.microsoft.com/office/drawing/2014/main" id="{61DB83C9-43D4-0047-B312-EF684FE9393A}"/>
              </a:ext>
            </a:extLst>
          </p:cNvPr>
          <p:cNvSpPr/>
          <p:nvPr/>
        </p:nvSpPr>
        <p:spPr>
          <a:xfrm>
            <a:off x="773155" y="3539450"/>
            <a:ext cx="5114128" cy="1323439"/>
          </a:xfrm>
          <a:prstGeom prst="rect">
            <a:avLst/>
          </a:prstGeom>
        </p:spPr>
        <p:txBody>
          <a:bodyPr wrap="square">
            <a:spAutoFit/>
          </a:bodyPr>
          <a:lstStyle/>
          <a:p>
            <a:pPr marL="342900" indent="-342900">
              <a:spcAft>
                <a:spcPts val="300"/>
              </a:spcAft>
              <a:buAutoNum type="arabicParenBoth"/>
            </a:pPr>
            <a:r>
              <a:rPr lang="en-US" sz="2500" dirty="0">
                <a:cs typeface="Times New Roman" panose="02020603050405020304" pitchFamily="18" charset="0"/>
              </a:rPr>
              <a:t> </a:t>
            </a:r>
            <a:r>
              <a:rPr lang="en-US" sz="2500" dirty="0" err="1">
                <a:cs typeface="Times New Roman" panose="02020603050405020304" pitchFamily="18" charset="0"/>
              </a:rPr>
              <a:t>Nếu</a:t>
            </a:r>
            <a:r>
              <a:rPr lang="en-US" sz="2500" dirty="0">
                <a:cs typeface="Times New Roman" panose="02020603050405020304" pitchFamily="18" charset="0"/>
              </a:rPr>
              <a:t> </a:t>
            </a:r>
            <a:r>
              <a:rPr lang="en-US" sz="2500" dirty="0" err="1">
                <a:cs typeface="Times New Roman" panose="02020603050405020304" pitchFamily="18" charset="0"/>
              </a:rPr>
              <a:t>trời</a:t>
            </a:r>
            <a:r>
              <a:rPr lang="en-US" sz="2500" dirty="0">
                <a:cs typeface="Times New Roman" panose="02020603050405020304" pitchFamily="18" charset="0"/>
              </a:rPr>
              <a:t> </a:t>
            </a:r>
            <a:r>
              <a:rPr lang="en-US" sz="2500" dirty="0" err="1">
                <a:cs typeface="Times New Roman" panose="02020603050405020304" pitchFamily="18" charset="0"/>
              </a:rPr>
              <a:t>mưa</a:t>
            </a:r>
            <a:r>
              <a:rPr lang="en-US" sz="2500" dirty="0">
                <a:cs typeface="Times New Roman" panose="02020603050405020304" pitchFamily="18" charset="0"/>
              </a:rPr>
              <a:t> </a:t>
            </a:r>
            <a:r>
              <a:rPr lang="en-US" sz="2500" dirty="0" err="1">
                <a:cs typeface="Times New Roman" panose="02020603050405020304" pitchFamily="18" charset="0"/>
              </a:rPr>
              <a:t>thì</a:t>
            </a:r>
            <a:r>
              <a:rPr lang="en-US" sz="2500" dirty="0">
                <a:cs typeface="Times New Roman" panose="02020603050405020304" pitchFamily="18" charset="0"/>
              </a:rPr>
              <a:t> </a:t>
            </a:r>
            <a:r>
              <a:rPr lang="en-US" sz="2500" dirty="0" err="1">
                <a:cs typeface="Times New Roman" panose="02020603050405020304" pitchFamily="18" charset="0"/>
              </a:rPr>
              <a:t>đường</a:t>
            </a:r>
            <a:r>
              <a:rPr lang="en-US" sz="2500" dirty="0">
                <a:cs typeface="Times New Roman" panose="02020603050405020304" pitchFamily="18" charset="0"/>
              </a:rPr>
              <a:t> </a:t>
            </a:r>
            <a:r>
              <a:rPr lang="en-US" sz="2500" dirty="0" err="1">
                <a:cs typeface="Times New Roman" panose="02020603050405020304" pitchFamily="18" charset="0"/>
              </a:rPr>
              <a:t>ướt</a:t>
            </a:r>
            <a:r>
              <a:rPr lang="en-US" sz="2500" dirty="0">
                <a:cs typeface="Times New Roman" panose="02020603050405020304" pitchFamily="18" charset="0"/>
              </a:rPr>
              <a:t>. </a:t>
            </a:r>
          </a:p>
          <a:p>
            <a:pPr marL="342900" indent="-342900">
              <a:spcAft>
                <a:spcPts val="300"/>
              </a:spcAft>
              <a:buAutoNum type="arabicParenBoth"/>
            </a:pPr>
            <a:r>
              <a:rPr lang="en-US" sz="2500" dirty="0">
                <a:cs typeface="Times New Roman" panose="02020603050405020304" pitchFamily="18" charset="0"/>
              </a:rPr>
              <a:t> </a:t>
            </a:r>
            <a:r>
              <a:rPr lang="en-US" sz="2500" dirty="0" err="1">
                <a:cs typeface="Times New Roman" panose="02020603050405020304" pitchFamily="18" charset="0"/>
              </a:rPr>
              <a:t>Trời</a:t>
            </a:r>
            <a:r>
              <a:rPr lang="en-US" sz="2500" dirty="0">
                <a:cs typeface="Times New Roman" panose="02020603050405020304" pitchFamily="18" charset="0"/>
              </a:rPr>
              <a:t> </a:t>
            </a:r>
            <a:r>
              <a:rPr lang="en-US" sz="2500" dirty="0" err="1">
                <a:cs typeface="Times New Roman" panose="02020603050405020304" pitchFamily="18" charset="0"/>
              </a:rPr>
              <a:t>mưa</a:t>
            </a:r>
            <a:r>
              <a:rPr lang="en-US" sz="2500" dirty="0">
                <a:cs typeface="Times New Roman" panose="02020603050405020304" pitchFamily="18" charset="0"/>
              </a:rPr>
              <a:t>. </a:t>
            </a:r>
          </a:p>
          <a:p>
            <a:pPr marL="342900" indent="-342900">
              <a:spcAft>
                <a:spcPts val="300"/>
              </a:spcAft>
              <a:buAutoNum type="arabicParenBoth"/>
            </a:pPr>
            <a:r>
              <a:rPr lang="en-US" sz="2500" dirty="0">
                <a:cs typeface="Times New Roman" panose="02020603050405020304" pitchFamily="18" charset="0"/>
              </a:rPr>
              <a:t> </a:t>
            </a:r>
            <a:r>
              <a:rPr lang="en-US" sz="2500" dirty="0" err="1">
                <a:cs typeface="Times New Roman" panose="02020603050405020304" pitchFamily="18" charset="0"/>
              </a:rPr>
              <a:t>Đường</a:t>
            </a:r>
            <a:r>
              <a:rPr lang="en-US" sz="2500" dirty="0">
                <a:cs typeface="Times New Roman" panose="02020603050405020304" pitchFamily="18" charset="0"/>
              </a:rPr>
              <a:t> </a:t>
            </a:r>
            <a:r>
              <a:rPr lang="en-US" sz="2500" dirty="0" err="1">
                <a:cs typeface="Times New Roman" panose="02020603050405020304" pitchFamily="18" charset="0"/>
              </a:rPr>
              <a:t>ướt</a:t>
            </a:r>
            <a:r>
              <a:rPr lang="en-US" sz="2500" dirty="0">
                <a:cs typeface="Times New Roman" panose="02020603050405020304" pitchFamily="18" charset="0"/>
              </a:rPr>
              <a:t>.</a:t>
            </a:r>
            <a:endParaRPr lang="vi-VN" sz="2500" dirty="0"/>
          </a:p>
        </p:txBody>
      </p:sp>
      <p:cxnSp>
        <p:nvCxnSpPr>
          <p:cNvPr id="153" name="Straight Connector 152">
            <a:extLst>
              <a:ext uri="{FF2B5EF4-FFF2-40B4-BE49-F238E27FC236}">
                <a16:creationId xmlns:a16="http://schemas.microsoft.com/office/drawing/2014/main" id="{0477FC3E-C5DC-784B-9EBF-88A3A9E91DC4}"/>
              </a:ext>
            </a:extLst>
          </p:cNvPr>
          <p:cNvCxnSpPr/>
          <p:nvPr/>
        </p:nvCxnSpPr>
        <p:spPr>
          <a:xfrm>
            <a:off x="1230331" y="4357669"/>
            <a:ext cx="3116217" cy="0"/>
          </a:xfrm>
          <a:prstGeom prst="line">
            <a:avLst/>
          </a:prstGeom>
        </p:spPr>
        <p:style>
          <a:lnRef idx="1">
            <a:schemeClr val="dk1"/>
          </a:lnRef>
          <a:fillRef idx="0">
            <a:schemeClr val="dk1"/>
          </a:fillRef>
          <a:effectRef idx="0">
            <a:schemeClr val="dk1"/>
          </a:effectRef>
          <a:fontRef idx="minor">
            <a:schemeClr val="tx1"/>
          </a:fontRef>
        </p:style>
      </p:cxnSp>
      <p:sp>
        <p:nvSpPr>
          <p:cNvPr id="154" name="Rectangle 153">
            <a:extLst>
              <a:ext uri="{FF2B5EF4-FFF2-40B4-BE49-F238E27FC236}">
                <a16:creationId xmlns:a16="http://schemas.microsoft.com/office/drawing/2014/main" id="{CB763371-B61D-6E4C-9F50-2F1A1A445CD6}"/>
              </a:ext>
            </a:extLst>
          </p:cNvPr>
          <p:cNvSpPr/>
          <p:nvPr/>
        </p:nvSpPr>
        <p:spPr>
          <a:xfrm>
            <a:off x="6460921" y="932063"/>
            <a:ext cx="1119060" cy="477054"/>
          </a:xfrm>
          <a:prstGeom prst="rect">
            <a:avLst/>
          </a:prstGeom>
        </p:spPr>
        <p:txBody>
          <a:bodyPr wrap="square">
            <a:spAutoFit/>
          </a:bodyPr>
          <a:lstStyle/>
          <a:p>
            <a:r>
              <a:rPr lang="en-US" sz="2500"/>
              <a:t>Ta có:</a:t>
            </a:r>
            <a:endParaRPr lang="en-US" sz="2500" dirty="0"/>
          </a:p>
        </p:txBody>
      </p:sp>
    </p:spTree>
    <p:extLst>
      <p:ext uri="{BB962C8B-B14F-4D97-AF65-F5344CB8AC3E}">
        <p14:creationId xmlns:p14="http://schemas.microsoft.com/office/powerpoint/2010/main" val="295805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Effect transition="in" filter="circle(in)">
                                      <p:cBhvr>
                                        <p:cTn id="14" dur="2000"/>
                                        <p:tgtEl>
                                          <p:spTgt spid="1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1000"/>
                                        <p:tgtEl>
                                          <p:spTgt spid="142"/>
                                        </p:tgtEl>
                                      </p:cBhvr>
                                    </p:animEffect>
                                    <p:anim calcmode="lin" valueType="num">
                                      <p:cBhvr>
                                        <p:cTn id="20" dur="1000" fill="hold"/>
                                        <p:tgtEl>
                                          <p:spTgt spid="142"/>
                                        </p:tgtEl>
                                        <p:attrNameLst>
                                          <p:attrName>ppt_x</p:attrName>
                                        </p:attrNameLst>
                                      </p:cBhvr>
                                      <p:tavLst>
                                        <p:tav tm="0">
                                          <p:val>
                                            <p:strVal val="#ppt_x"/>
                                          </p:val>
                                        </p:tav>
                                        <p:tav tm="100000">
                                          <p:val>
                                            <p:strVal val="#ppt_x"/>
                                          </p:val>
                                        </p:tav>
                                      </p:tavLst>
                                    </p:anim>
                                    <p:anim calcmode="lin" valueType="num">
                                      <p:cBhvr>
                                        <p:cTn id="21" dur="1000" fill="hold"/>
                                        <p:tgtEl>
                                          <p:spTgt spid="1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fade">
                                      <p:cBhvr>
                                        <p:cTn id="24" dur="1000"/>
                                        <p:tgtEl>
                                          <p:spTgt spid="151"/>
                                        </p:tgtEl>
                                      </p:cBhvr>
                                    </p:animEffect>
                                    <p:anim calcmode="lin" valueType="num">
                                      <p:cBhvr>
                                        <p:cTn id="25" dur="1000" fill="hold"/>
                                        <p:tgtEl>
                                          <p:spTgt spid="151"/>
                                        </p:tgtEl>
                                        <p:attrNameLst>
                                          <p:attrName>ppt_x</p:attrName>
                                        </p:attrNameLst>
                                      </p:cBhvr>
                                      <p:tavLst>
                                        <p:tav tm="0">
                                          <p:val>
                                            <p:strVal val="#ppt_x"/>
                                          </p:val>
                                        </p:tav>
                                        <p:tav tm="100000">
                                          <p:val>
                                            <p:strVal val="#ppt_x"/>
                                          </p:val>
                                        </p:tav>
                                      </p:tavLst>
                                    </p:anim>
                                    <p:anim calcmode="lin" valueType="num">
                                      <p:cBhvr>
                                        <p:cTn id="26"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barn(inVertical)">
                                      <p:cBhvr>
                                        <p:cTn id="31" dur="500"/>
                                        <p:tgtEl>
                                          <p:spTgt spid="15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barn(inVertical)">
                                      <p:cBhvr>
                                        <p:cTn id="34" dur="500"/>
                                        <p:tgtEl>
                                          <p:spTgt spid="15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43"/>
                                        </p:tgtEl>
                                        <p:attrNameLst>
                                          <p:attrName>style.visibility</p:attrName>
                                        </p:attrNameLst>
                                      </p:cBhvr>
                                      <p:to>
                                        <p:strVal val="visible"/>
                                      </p:to>
                                    </p:set>
                                    <p:animEffect transition="in" filter="barn(inVertical)">
                                      <p:cBhvr>
                                        <p:cTn id="39" dur="500"/>
                                        <p:tgtEl>
                                          <p:spTgt spid="143"/>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44"/>
                                        </p:tgtEl>
                                        <p:attrNameLst>
                                          <p:attrName>style.visibility</p:attrName>
                                        </p:attrNameLst>
                                      </p:cBhvr>
                                      <p:to>
                                        <p:strVal val="visible"/>
                                      </p:to>
                                    </p:set>
                                    <p:animEffect transition="in" filter="barn(inVertical)">
                                      <p:cBhvr>
                                        <p:cTn id="42" dur="500"/>
                                        <p:tgtEl>
                                          <p:spTgt spid="14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barn(inVertical)">
                                      <p:cBhvr>
                                        <p:cTn id="47" dur="500"/>
                                        <p:tgtEl>
                                          <p:spTgt spid="96"/>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Effect transition="in" filter="barn(inVertical)">
                                      <p:cBhvr>
                                        <p:cTn id="50" dur="500"/>
                                        <p:tgtEl>
                                          <p:spTgt spid="98"/>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barn(inVertical)">
                                      <p:cBhvr>
                                        <p:cTn id="53" dur="500"/>
                                        <p:tgtEl>
                                          <p:spTgt spid="97"/>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barn(inVertical)">
                                      <p:cBhvr>
                                        <p:cTn id="56" dur="500"/>
                                        <p:tgtEl>
                                          <p:spTgt spid="99"/>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barn(inVertical)">
                                      <p:cBhvr>
                                        <p:cTn id="59" dur="500"/>
                                        <p:tgtEl>
                                          <p:spTgt spid="100"/>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barn(inVertical)">
                                      <p:cBhvr>
                                        <p:cTn id="64" dur="500"/>
                                        <p:tgtEl>
                                          <p:spTgt spid="154"/>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barn(inVertical)">
                                      <p:cBhvr>
                                        <p:cTn id="67" dur="500"/>
                                        <p:tgtEl>
                                          <p:spTgt spid="101"/>
                                        </p:tgtEl>
                                      </p:cBhvr>
                                    </p:animEffect>
                                  </p:childTnLst>
                                </p:cTn>
                              </p:par>
                              <p:par>
                                <p:cTn id="68" presetID="16" presetClass="entr" presetSubtype="21" fill="hold"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barn(inVertical)">
                                      <p:cBhvr>
                                        <p:cTn id="70" dur="500"/>
                                        <p:tgtEl>
                                          <p:spTgt spid="104"/>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102"/>
                                        </p:tgtEl>
                                        <p:attrNameLst>
                                          <p:attrName>style.visibility</p:attrName>
                                        </p:attrNameLst>
                                      </p:cBhvr>
                                      <p:to>
                                        <p:strVal val="visible"/>
                                      </p:to>
                                    </p:set>
                                    <p:animEffect transition="in" filter="barn(inVertical)">
                                      <p:cBhvr>
                                        <p:cTn id="73" dur="500"/>
                                        <p:tgtEl>
                                          <p:spTgt spid="102"/>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barn(inVertical)">
                                      <p:cBhvr>
                                        <p:cTn id="76" dur="500"/>
                                        <p:tgtEl>
                                          <p:spTgt spid="10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45"/>
                                        </p:tgtEl>
                                        <p:attrNameLst>
                                          <p:attrName>style.visibility</p:attrName>
                                        </p:attrNameLst>
                                      </p:cBhvr>
                                      <p:to>
                                        <p:strVal val="visible"/>
                                      </p:to>
                                    </p:set>
                                    <p:animEffect transition="in" filter="fade">
                                      <p:cBhvr>
                                        <p:cTn id="81" dur="1000"/>
                                        <p:tgtEl>
                                          <p:spTgt spid="145"/>
                                        </p:tgtEl>
                                      </p:cBhvr>
                                    </p:animEffect>
                                    <p:anim calcmode="lin" valueType="num">
                                      <p:cBhvr>
                                        <p:cTn id="82" dur="1000" fill="hold"/>
                                        <p:tgtEl>
                                          <p:spTgt spid="145"/>
                                        </p:tgtEl>
                                        <p:attrNameLst>
                                          <p:attrName>ppt_x</p:attrName>
                                        </p:attrNameLst>
                                      </p:cBhvr>
                                      <p:tavLst>
                                        <p:tav tm="0">
                                          <p:val>
                                            <p:strVal val="#ppt_x"/>
                                          </p:val>
                                        </p:tav>
                                        <p:tav tm="100000">
                                          <p:val>
                                            <p:strVal val="#ppt_x"/>
                                          </p:val>
                                        </p:tav>
                                      </p:tavLst>
                                    </p:anim>
                                    <p:anim calcmode="lin" valueType="num">
                                      <p:cBhvr>
                                        <p:cTn id="83" dur="1000" fill="hold"/>
                                        <p:tgtEl>
                                          <p:spTgt spid="145"/>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107"/>
                                        </p:tgtEl>
                                        <p:attrNameLst>
                                          <p:attrName>style.visibility</p:attrName>
                                        </p:attrNameLst>
                                      </p:cBhvr>
                                      <p:to>
                                        <p:strVal val="visible"/>
                                      </p:to>
                                    </p:set>
                                    <p:animEffect transition="in" filter="barn(inVertical)">
                                      <p:cBhvr>
                                        <p:cTn id="88" dur="500"/>
                                        <p:tgtEl>
                                          <p:spTgt spid="107"/>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139"/>
                                        </p:tgtEl>
                                        <p:attrNameLst>
                                          <p:attrName>style.visibility</p:attrName>
                                        </p:attrNameLst>
                                      </p:cBhvr>
                                      <p:to>
                                        <p:strVal val="visible"/>
                                      </p:to>
                                    </p:set>
                                    <p:animEffect transition="in" filter="barn(inVertical)">
                                      <p:cBhvr>
                                        <p:cTn id="91" dur="500"/>
                                        <p:tgtEl>
                                          <p:spTgt spid="139"/>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barn(inVertical)">
                                      <p:cBhvr>
                                        <p:cTn id="94" dur="500"/>
                                        <p:tgtEl>
                                          <p:spTgt spid="108"/>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140"/>
                                        </p:tgtEl>
                                        <p:attrNameLst>
                                          <p:attrName>style.visibility</p:attrName>
                                        </p:attrNameLst>
                                      </p:cBhvr>
                                      <p:to>
                                        <p:strVal val="visible"/>
                                      </p:to>
                                    </p:set>
                                    <p:animEffect transition="in" filter="barn(inVertical)">
                                      <p:cBhvr>
                                        <p:cTn id="97" dur="500"/>
                                        <p:tgtEl>
                                          <p:spTgt spid="140"/>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109"/>
                                        </p:tgtEl>
                                        <p:attrNameLst>
                                          <p:attrName>style.visibility</p:attrName>
                                        </p:attrNameLst>
                                      </p:cBhvr>
                                      <p:to>
                                        <p:strVal val="visible"/>
                                      </p:to>
                                    </p:set>
                                    <p:animEffect transition="in" filter="barn(inVertical)">
                                      <p:cBhvr>
                                        <p:cTn id="100" dur="500"/>
                                        <p:tgtEl>
                                          <p:spTgt spid="109"/>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141"/>
                                        </p:tgtEl>
                                        <p:attrNameLst>
                                          <p:attrName>style.visibility</p:attrName>
                                        </p:attrNameLst>
                                      </p:cBhvr>
                                      <p:to>
                                        <p:strVal val="visible"/>
                                      </p:to>
                                    </p:set>
                                    <p:animEffect transition="in" filter="barn(inVertical)">
                                      <p:cBhvr>
                                        <p:cTn id="103" dur="500"/>
                                        <p:tgtEl>
                                          <p:spTgt spid="141"/>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110"/>
                                        </p:tgtEl>
                                        <p:attrNameLst>
                                          <p:attrName>style.visibility</p:attrName>
                                        </p:attrNameLst>
                                      </p:cBhvr>
                                      <p:to>
                                        <p:strVal val="visible"/>
                                      </p:to>
                                    </p:set>
                                    <p:animEffect transition="in" filter="barn(inVertical)">
                                      <p:cBhvr>
                                        <p:cTn id="106" dur="500"/>
                                        <p:tgtEl>
                                          <p:spTgt spid="110"/>
                                        </p:tgtEl>
                                      </p:cBhvr>
                                    </p:animEffect>
                                  </p:childTnLst>
                                </p:cTn>
                              </p:par>
                            </p:childTnLst>
                          </p:cTn>
                        </p:par>
                      </p:childTnLst>
                    </p:cTn>
                  </p:par>
                  <p:par>
                    <p:cTn id="107" fill="hold">
                      <p:stCondLst>
                        <p:cond delay="indefinite"/>
                      </p:stCondLst>
                      <p:childTnLst>
                        <p:par>
                          <p:cTn id="108" fill="hold">
                            <p:stCondLst>
                              <p:cond delay="0"/>
                            </p:stCondLst>
                            <p:childTnLst>
                              <p:par>
                                <p:cTn id="109" presetID="16" presetClass="entr" presetSubtype="21" fill="hold" grpId="0" nodeType="clickEffect">
                                  <p:stCondLst>
                                    <p:cond delay="0"/>
                                  </p:stCondLst>
                                  <p:childTnLst>
                                    <p:set>
                                      <p:cBhvr>
                                        <p:cTn id="110" dur="1" fill="hold">
                                          <p:stCondLst>
                                            <p:cond delay="0"/>
                                          </p:stCondLst>
                                        </p:cTn>
                                        <p:tgtEl>
                                          <p:spTgt spid="105"/>
                                        </p:tgtEl>
                                        <p:attrNameLst>
                                          <p:attrName>style.visibility</p:attrName>
                                        </p:attrNameLst>
                                      </p:cBhvr>
                                      <p:to>
                                        <p:strVal val="visible"/>
                                      </p:to>
                                    </p:set>
                                    <p:animEffect transition="in" filter="barn(inVertical)">
                                      <p:cBhvr>
                                        <p:cTn id="111" dur="500"/>
                                        <p:tgtEl>
                                          <p:spTgt spid="105"/>
                                        </p:tgtEl>
                                      </p:cBhvr>
                                    </p:animEffect>
                                  </p:childTnLst>
                                </p:cTn>
                              </p:par>
                              <p:par>
                                <p:cTn id="112" presetID="16" presetClass="entr" presetSubtype="21" fill="hold" grpId="0" nodeType="withEffect">
                                  <p:stCondLst>
                                    <p:cond delay="0"/>
                                  </p:stCondLst>
                                  <p:childTnLst>
                                    <p:set>
                                      <p:cBhvr>
                                        <p:cTn id="113" dur="1" fill="hold">
                                          <p:stCondLst>
                                            <p:cond delay="0"/>
                                          </p:stCondLst>
                                        </p:cTn>
                                        <p:tgtEl>
                                          <p:spTgt spid="106"/>
                                        </p:tgtEl>
                                        <p:attrNameLst>
                                          <p:attrName>style.visibility</p:attrName>
                                        </p:attrNameLst>
                                      </p:cBhvr>
                                      <p:to>
                                        <p:strVal val="visible"/>
                                      </p:to>
                                    </p:set>
                                    <p:animEffect transition="in" filter="barn(inVertical)">
                                      <p:cBhvr>
                                        <p:cTn id="114" dur="500"/>
                                        <p:tgtEl>
                                          <p:spTgt spid="106"/>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nodeType="clickEffect">
                                  <p:stCondLst>
                                    <p:cond delay="0"/>
                                  </p:stCondLst>
                                  <p:childTnLst>
                                    <p:set>
                                      <p:cBhvr>
                                        <p:cTn id="118" dur="1" fill="hold">
                                          <p:stCondLst>
                                            <p:cond delay="0"/>
                                          </p:stCondLst>
                                        </p:cTn>
                                        <p:tgtEl>
                                          <p:spTgt spid="137"/>
                                        </p:tgtEl>
                                        <p:attrNameLst>
                                          <p:attrName>style.visibility</p:attrName>
                                        </p:attrNameLst>
                                      </p:cBhvr>
                                      <p:to>
                                        <p:strVal val="visible"/>
                                      </p:to>
                                    </p:set>
                                    <p:animEffect transition="in" filter="barn(inVertical)">
                                      <p:cBhvr>
                                        <p:cTn id="119" dur="500"/>
                                        <p:tgtEl>
                                          <p:spTgt spid="137"/>
                                        </p:tgtEl>
                                      </p:cBhvr>
                                    </p:animEffect>
                                  </p:childTnLst>
                                </p:cTn>
                              </p:par>
                              <p:par>
                                <p:cTn id="120" presetID="16" presetClass="entr" presetSubtype="21" fill="hold" nodeType="withEffect">
                                  <p:stCondLst>
                                    <p:cond delay="0"/>
                                  </p:stCondLst>
                                  <p:childTnLst>
                                    <p:set>
                                      <p:cBhvr>
                                        <p:cTn id="121" dur="1" fill="hold">
                                          <p:stCondLst>
                                            <p:cond delay="0"/>
                                          </p:stCondLst>
                                        </p:cTn>
                                        <p:tgtEl>
                                          <p:spTgt spid="138"/>
                                        </p:tgtEl>
                                        <p:attrNameLst>
                                          <p:attrName>style.visibility</p:attrName>
                                        </p:attrNameLst>
                                      </p:cBhvr>
                                      <p:to>
                                        <p:strVal val="visible"/>
                                      </p:to>
                                    </p:set>
                                    <p:animEffect transition="in" filter="barn(inVertical)">
                                      <p:cBhvr>
                                        <p:cTn id="122" dur="500"/>
                                        <p:tgtEl>
                                          <p:spTgt spid="138"/>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nodeType="clickEffect">
                                  <p:stCondLst>
                                    <p:cond delay="0"/>
                                  </p:stCondLst>
                                  <p:childTnLst>
                                    <p:set>
                                      <p:cBhvr>
                                        <p:cTn id="126" dur="1" fill="hold">
                                          <p:stCondLst>
                                            <p:cond delay="0"/>
                                          </p:stCondLst>
                                        </p:cTn>
                                        <p:tgtEl>
                                          <p:spTgt spid="115"/>
                                        </p:tgtEl>
                                        <p:attrNameLst>
                                          <p:attrName>style.visibility</p:attrName>
                                        </p:attrNameLst>
                                      </p:cBhvr>
                                      <p:to>
                                        <p:strVal val="visible"/>
                                      </p:to>
                                    </p:set>
                                    <p:animEffect transition="in" filter="barn(inVertical)">
                                      <p:cBhvr>
                                        <p:cTn id="127" dur="500"/>
                                        <p:tgtEl>
                                          <p:spTgt spid="115"/>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ntr" presetSubtype="21" fill="hold" nodeType="clickEffect">
                                  <p:stCondLst>
                                    <p:cond delay="0"/>
                                  </p:stCondLst>
                                  <p:childTnLst>
                                    <p:set>
                                      <p:cBhvr>
                                        <p:cTn id="131" dur="1" fill="hold">
                                          <p:stCondLst>
                                            <p:cond delay="0"/>
                                          </p:stCondLst>
                                        </p:cTn>
                                        <p:tgtEl>
                                          <p:spTgt spid="111"/>
                                        </p:tgtEl>
                                        <p:attrNameLst>
                                          <p:attrName>style.visibility</p:attrName>
                                        </p:attrNameLst>
                                      </p:cBhvr>
                                      <p:to>
                                        <p:strVal val="visible"/>
                                      </p:to>
                                    </p:set>
                                    <p:animEffect transition="in" filter="barn(inVertical)">
                                      <p:cBhvr>
                                        <p:cTn id="132" dur="500"/>
                                        <p:tgtEl>
                                          <p:spTgt spid="111"/>
                                        </p:tgtEl>
                                      </p:cBhvr>
                                    </p:animEffect>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nodeType="clickEffect">
                                  <p:stCondLst>
                                    <p:cond delay="0"/>
                                  </p:stCondLst>
                                  <p:childTnLst>
                                    <p:set>
                                      <p:cBhvr>
                                        <p:cTn id="136" dur="1" fill="hold">
                                          <p:stCondLst>
                                            <p:cond delay="0"/>
                                          </p:stCondLst>
                                        </p:cTn>
                                        <p:tgtEl>
                                          <p:spTgt spid="120"/>
                                        </p:tgtEl>
                                        <p:attrNameLst>
                                          <p:attrName>style.visibility</p:attrName>
                                        </p:attrNameLst>
                                      </p:cBhvr>
                                      <p:to>
                                        <p:strVal val="visible"/>
                                      </p:to>
                                    </p:set>
                                    <p:animEffect transition="in" filter="barn(inVertical)">
                                      <p:cBhvr>
                                        <p:cTn id="137" dur="500"/>
                                        <p:tgtEl>
                                          <p:spTgt spid="120"/>
                                        </p:tgtEl>
                                      </p:cBhvr>
                                    </p:animEffect>
                                  </p:childTnLst>
                                </p:cTn>
                              </p:par>
                            </p:childTnLst>
                          </p:cTn>
                        </p:par>
                      </p:childTnLst>
                    </p:cTn>
                  </p:par>
                  <p:par>
                    <p:cTn id="138" fill="hold">
                      <p:stCondLst>
                        <p:cond delay="indefinite"/>
                      </p:stCondLst>
                      <p:childTnLst>
                        <p:par>
                          <p:cTn id="139" fill="hold">
                            <p:stCondLst>
                              <p:cond delay="0"/>
                            </p:stCondLst>
                            <p:childTnLst>
                              <p:par>
                                <p:cTn id="140" presetID="16" presetClass="entr" presetSubtype="21" fill="hold" grpId="0" nodeType="clickEffect">
                                  <p:stCondLst>
                                    <p:cond delay="0"/>
                                  </p:stCondLst>
                                  <p:childTnLst>
                                    <p:set>
                                      <p:cBhvr>
                                        <p:cTn id="141" dur="1" fill="hold">
                                          <p:stCondLst>
                                            <p:cond delay="0"/>
                                          </p:stCondLst>
                                        </p:cTn>
                                        <p:tgtEl>
                                          <p:spTgt spid="114"/>
                                        </p:tgtEl>
                                        <p:attrNameLst>
                                          <p:attrName>style.visibility</p:attrName>
                                        </p:attrNameLst>
                                      </p:cBhvr>
                                      <p:to>
                                        <p:strVal val="visible"/>
                                      </p:to>
                                    </p:set>
                                    <p:animEffect transition="in" filter="barn(inVertical)">
                                      <p:cBhvr>
                                        <p:cTn id="142" dur="500"/>
                                        <p:tgtEl>
                                          <p:spTgt spid="114"/>
                                        </p:tgtEl>
                                      </p:cBhvr>
                                    </p:animEffect>
                                  </p:childTnLst>
                                </p:cTn>
                              </p:par>
                            </p:childTnLst>
                          </p:cTn>
                        </p:par>
                      </p:childTnLst>
                    </p:cTn>
                  </p:par>
                  <p:par>
                    <p:cTn id="143" fill="hold">
                      <p:stCondLst>
                        <p:cond delay="indefinite"/>
                      </p:stCondLst>
                      <p:childTnLst>
                        <p:par>
                          <p:cTn id="144" fill="hold">
                            <p:stCondLst>
                              <p:cond delay="0"/>
                            </p:stCondLst>
                            <p:childTnLst>
                              <p:par>
                                <p:cTn id="145" presetID="16" presetClass="entr" presetSubtype="21" fill="hold" nodeType="clickEffect">
                                  <p:stCondLst>
                                    <p:cond delay="0"/>
                                  </p:stCondLst>
                                  <p:childTnLst>
                                    <p:set>
                                      <p:cBhvr>
                                        <p:cTn id="146" dur="1" fill="hold">
                                          <p:stCondLst>
                                            <p:cond delay="0"/>
                                          </p:stCondLst>
                                        </p:cTn>
                                        <p:tgtEl>
                                          <p:spTgt spid="123"/>
                                        </p:tgtEl>
                                        <p:attrNameLst>
                                          <p:attrName>style.visibility</p:attrName>
                                        </p:attrNameLst>
                                      </p:cBhvr>
                                      <p:to>
                                        <p:strVal val="visible"/>
                                      </p:to>
                                    </p:set>
                                    <p:animEffect transition="in" filter="barn(inVertical)">
                                      <p:cBhvr>
                                        <p:cTn id="147" dur="500"/>
                                        <p:tgtEl>
                                          <p:spTgt spid="123"/>
                                        </p:tgtEl>
                                      </p:cBhvr>
                                    </p:animEffect>
                                  </p:childTnLst>
                                </p:cTn>
                              </p:par>
                            </p:childTnLst>
                          </p:cTn>
                        </p:par>
                      </p:childTnLst>
                    </p:cTn>
                  </p:par>
                  <p:par>
                    <p:cTn id="148" fill="hold">
                      <p:stCondLst>
                        <p:cond delay="indefinite"/>
                      </p:stCondLst>
                      <p:childTnLst>
                        <p:par>
                          <p:cTn id="149" fill="hold">
                            <p:stCondLst>
                              <p:cond delay="0"/>
                            </p:stCondLst>
                            <p:childTnLst>
                              <p:par>
                                <p:cTn id="150" presetID="16" presetClass="entr" presetSubtype="21" fill="hold" nodeType="clickEffect">
                                  <p:stCondLst>
                                    <p:cond delay="0"/>
                                  </p:stCondLst>
                                  <p:childTnLst>
                                    <p:set>
                                      <p:cBhvr>
                                        <p:cTn id="151" dur="1" fill="hold">
                                          <p:stCondLst>
                                            <p:cond delay="0"/>
                                          </p:stCondLst>
                                        </p:cTn>
                                        <p:tgtEl>
                                          <p:spTgt spid="127"/>
                                        </p:tgtEl>
                                        <p:attrNameLst>
                                          <p:attrName>style.visibility</p:attrName>
                                        </p:attrNameLst>
                                      </p:cBhvr>
                                      <p:to>
                                        <p:strVal val="visible"/>
                                      </p:to>
                                    </p:set>
                                    <p:animEffect transition="in" filter="barn(inVertical)">
                                      <p:cBhvr>
                                        <p:cTn id="152" dur="500"/>
                                        <p:tgtEl>
                                          <p:spTgt spid="127"/>
                                        </p:tgtEl>
                                      </p:cBhvr>
                                    </p:animEffect>
                                  </p:childTnLst>
                                </p:cTn>
                              </p:par>
                            </p:childTnLst>
                          </p:cTn>
                        </p:par>
                      </p:childTnLst>
                    </p:cTn>
                  </p:par>
                  <p:par>
                    <p:cTn id="153" fill="hold">
                      <p:stCondLst>
                        <p:cond delay="indefinite"/>
                      </p:stCondLst>
                      <p:childTnLst>
                        <p:par>
                          <p:cTn id="154" fill="hold">
                            <p:stCondLst>
                              <p:cond delay="0"/>
                            </p:stCondLst>
                            <p:childTnLst>
                              <p:par>
                                <p:cTn id="155" presetID="16" presetClass="entr" presetSubtype="21" fill="hold" nodeType="clickEffect">
                                  <p:stCondLst>
                                    <p:cond delay="0"/>
                                  </p:stCondLst>
                                  <p:childTnLst>
                                    <p:set>
                                      <p:cBhvr>
                                        <p:cTn id="156" dur="1" fill="hold">
                                          <p:stCondLst>
                                            <p:cond delay="0"/>
                                          </p:stCondLst>
                                        </p:cTn>
                                        <p:tgtEl>
                                          <p:spTgt spid="132"/>
                                        </p:tgtEl>
                                        <p:attrNameLst>
                                          <p:attrName>style.visibility</p:attrName>
                                        </p:attrNameLst>
                                      </p:cBhvr>
                                      <p:to>
                                        <p:strVal val="visible"/>
                                      </p:to>
                                    </p:set>
                                    <p:animEffect transition="in" filter="barn(inVertical)">
                                      <p:cBhvr>
                                        <p:cTn id="157" dur="500"/>
                                        <p:tgtEl>
                                          <p:spTgt spid="132"/>
                                        </p:tgtEl>
                                      </p:cBhvr>
                                    </p:animEffect>
                                  </p:childTnLst>
                                </p:cTn>
                              </p:par>
                            </p:childTnLst>
                          </p:cTn>
                        </p:par>
                      </p:childTnLst>
                    </p:cTn>
                  </p:par>
                  <p:par>
                    <p:cTn id="158" fill="hold">
                      <p:stCondLst>
                        <p:cond delay="indefinite"/>
                      </p:stCondLst>
                      <p:childTnLst>
                        <p:par>
                          <p:cTn id="159" fill="hold">
                            <p:stCondLst>
                              <p:cond delay="0"/>
                            </p:stCondLst>
                            <p:childTnLst>
                              <p:par>
                                <p:cTn id="160" presetID="16" presetClass="entr" presetSubtype="21" fill="hold" nodeType="clickEffect">
                                  <p:stCondLst>
                                    <p:cond delay="0"/>
                                  </p:stCondLst>
                                  <p:childTnLst>
                                    <p:set>
                                      <p:cBhvr>
                                        <p:cTn id="161" dur="1" fill="hold">
                                          <p:stCondLst>
                                            <p:cond delay="0"/>
                                          </p:stCondLst>
                                        </p:cTn>
                                        <p:tgtEl>
                                          <p:spTgt spid="146"/>
                                        </p:tgtEl>
                                        <p:attrNameLst>
                                          <p:attrName>style.visibility</p:attrName>
                                        </p:attrNameLst>
                                      </p:cBhvr>
                                      <p:to>
                                        <p:strVal val="visible"/>
                                      </p:to>
                                    </p:set>
                                    <p:animEffect transition="in" filter="barn(inVertical)">
                                      <p:cBhvr>
                                        <p:cTn id="162"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6" grpId="0"/>
      <p:bldP spid="97" grpId="0"/>
      <p:bldP spid="98" grpId="0"/>
      <p:bldP spid="99" grpId="0"/>
      <p:bldP spid="100" grpId="0"/>
      <p:bldP spid="101" grpId="0"/>
      <p:bldP spid="102" grpId="0"/>
      <p:bldP spid="103" grpId="0"/>
      <p:bldP spid="105" grpId="0"/>
      <p:bldP spid="106" grpId="0"/>
      <p:bldP spid="107" grpId="0"/>
      <p:bldP spid="108" grpId="0"/>
      <p:bldP spid="109" grpId="0"/>
      <p:bldP spid="110" grpId="0"/>
      <p:bldP spid="114" grpId="0"/>
      <p:bldP spid="139" grpId="0"/>
      <p:bldP spid="140" grpId="0"/>
      <p:bldP spid="141" grpId="0"/>
      <p:bldP spid="142" grpId="0"/>
      <p:bldP spid="143" grpId="0"/>
      <p:bldP spid="144" grpId="0"/>
      <p:bldP spid="145" grpId="0"/>
      <p:bldP spid="150" grpId="0"/>
      <p:bldP spid="151" grpId="0"/>
      <p:bldP spid="152" grpId="0"/>
      <p:bldP spid="15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BB095-D13F-E041-988C-8332D8369F38}"/>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PHƯƠNG PHÁP BẢNG CHÂN LÝ</a:t>
            </a:r>
          </a:p>
        </p:txBody>
      </p:sp>
      <p:sp>
        <p:nvSpPr>
          <p:cNvPr id="3" name="Rectangle 2">
            <a:extLst>
              <a:ext uri="{FF2B5EF4-FFF2-40B4-BE49-F238E27FC236}">
                <a16:creationId xmlns:a16="http://schemas.microsoft.com/office/drawing/2014/main" id="{B9D81E2E-EF78-AD4A-8C43-C471026201B5}"/>
              </a:ext>
            </a:extLst>
          </p:cNvPr>
          <p:cNvSpPr/>
          <p:nvPr/>
        </p:nvSpPr>
        <p:spPr>
          <a:xfrm>
            <a:off x="942076" y="3079775"/>
            <a:ext cx="1133428" cy="477054"/>
          </a:xfrm>
          <a:prstGeom prst="rect">
            <a:avLst/>
          </a:prstGeom>
        </p:spPr>
        <p:txBody>
          <a:bodyPr wrap="square">
            <a:spAutoFit/>
          </a:bodyPr>
          <a:lstStyle/>
          <a:p>
            <a:r>
              <a:rPr lang="en-US" sz="2500" i="1" dirty="0" err="1">
                <a:solidFill>
                  <a:srgbClr val="0000FF"/>
                </a:solidFill>
              </a:rPr>
              <a:t>Bước</a:t>
            </a:r>
            <a:r>
              <a:rPr lang="en-US" sz="2500" i="1" dirty="0">
                <a:solidFill>
                  <a:srgbClr val="0000FF"/>
                </a:solidFill>
              </a:rPr>
              <a:t> 1</a:t>
            </a:r>
          </a:p>
        </p:txBody>
      </p:sp>
      <p:sp>
        <p:nvSpPr>
          <p:cNvPr id="5" name="Rectangle 4">
            <a:extLst>
              <a:ext uri="{FF2B5EF4-FFF2-40B4-BE49-F238E27FC236}">
                <a16:creationId xmlns:a16="http://schemas.microsoft.com/office/drawing/2014/main" id="{DA49AD9F-5F6E-BC47-BA16-E4A6783D358A}"/>
              </a:ext>
            </a:extLst>
          </p:cNvPr>
          <p:cNvSpPr/>
          <p:nvPr/>
        </p:nvSpPr>
        <p:spPr>
          <a:xfrm>
            <a:off x="2075504" y="3078119"/>
            <a:ext cx="3714229" cy="492443"/>
          </a:xfrm>
          <a:prstGeom prst="rect">
            <a:avLst/>
          </a:prstGeom>
        </p:spPr>
        <p:txBody>
          <a:bodyPr wrap="square">
            <a:spAutoFit/>
          </a:bodyPr>
          <a:lstStyle/>
          <a:p>
            <a:r>
              <a:rPr lang="en-US" sz="2500" i="1"/>
              <a:t>Chuẩn hóa luận cứ:</a:t>
            </a:r>
            <a:endParaRPr lang="en-US" sz="2500" i="1" dirty="0"/>
          </a:p>
        </p:txBody>
      </p:sp>
      <p:sp>
        <p:nvSpPr>
          <p:cNvPr id="6" name="Rectangle 5">
            <a:extLst>
              <a:ext uri="{FF2B5EF4-FFF2-40B4-BE49-F238E27FC236}">
                <a16:creationId xmlns:a16="http://schemas.microsoft.com/office/drawing/2014/main" id="{E5A9EB02-9289-674B-B2C2-900B67AF0B8C}"/>
              </a:ext>
            </a:extLst>
          </p:cNvPr>
          <p:cNvSpPr/>
          <p:nvPr/>
        </p:nvSpPr>
        <p:spPr>
          <a:xfrm>
            <a:off x="864805" y="3588759"/>
            <a:ext cx="6519014" cy="2477601"/>
          </a:xfrm>
          <a:prstGeom prst="rect">
            <a:avLst/>
          </a:prstGeom>
        </p:spPr>
        <p:txBody>
          <a:bodyPr wrap="square">
            <a:spAutoFit/>
          </a:bodyPr>
          <a:lstStyle/>
          <a:p>
            <a:pPr marL="342900" indent="-342900" algn="just">
              <a:spcAft>
                <a:spcPts val="300"/>
              </a:spcAft>
              <a:buAutoNum type="arabicParenBoth"/>
            </a:pPr>
            <a:r>
              <a:rPr lang="vi-VN" sz="2500">
                <a:latin typeface="Palatino Linotype" panose="02040502050505030304" pitchFamily="18" charset="0"/>
              </a:rPr>
              <a:t> Nếu các sử gia không thu thập dữ liệu và dữ liệu không thể định lượng thì sử học không nên xem là môn khoa học xã hội. </a:t>
            </a:r>
          </a:p>
          <a:p>
            <a:pPr marL="342900" indent="-342900" algn="just">
              <a:spcAft>
                <a:spcPts val="300"/>
              </a:spcAft>
              <a:buAutoNum type="arabicParenBoth"/>
            </a:pPr>
            <a:r>
              <a:rPr lang="en-US" sz="2500">
                <a:latin typeface="Palatino Linotype" panose="02040502050505030304" pitchFamily="18" charset="0"/>
              </a:rPr>
              <a:t> Sử học không được xem là môn khoa học xã hội. </a:t>
            </a:r>
          </a:p>
          <a:p>
            <a:pPr marL="342900" indent="-342900" algn="just">
              <a:spcAft>
                <a:spcPts val="300"/>
              </a:spcAft>
              <a:buAutoNum type="arabicParenBoth"/>
            </a:pPr>
            <a:r>
              <a:rPr lang="en-US" sz="2500">
                <a:solidFill>
                  <a:srgbClr val="231F20"/>
                </a:solidFill>
                <a:latin typeface="Palatino Linotype" panose="02040502050505030304" pitchFamily="18" charset="0"/>
                <a:ea typeface="Calibri" panose="020F0502020204030204" pitchFamily="34" charset="0"/>
              </a:rPr>
              <a:t> Các sử gia không thu thập dữ liệu</a:t>
            </a:r>
            <a:r>
              <a:rPr lang="en-US" sz="2500">
                <a:latin typeface="Palatino Linotype" panose="02040502050505030304" pitchFamily="18" charset="0"/>
              </a:rPr>
              <a:t>.</a:t>
            </a:r>
            <a:endParaRPr lang="vi-VN" sz="2500">
              <a:latin typeface="Palatino Linotype" panose="02040502050505030304" pitchFamily="18" charset="0"/>
            </a:endParaRPr>
          </a:p>
        </p:txBody>
      </p:sp>
      <p:sp>
        <p:nvSpPr>
          <p:cNvPr id="7" name="Rectangle 6">
            <a:extLst>
              <a:ext uri="{FF2B5EF4-FFF2-40B4-BE49-F238E27FC236}">
                <a16:creationId xmlns:a16="http://schemas.microsoft.com/office/drawing/2014/main" id="{FFCE4622-EC52-DE47-BB4D-9D0A50E05D8A}"/>
              </a:ext>
            </a:extLst>
          </p:cNvPr>
          <p:cNvSpPr/>
          <p:nvPr/>
        </p:nvSpPr>
        <p:spPr>
          <a:xfrm>
            <a:off x="755623" y="1043987"/>
            <a:ext cx="7101252" cy="2015936"/>
          </a:xfrm>
          <a:prstGeom prst="rect">
            <a:avLst/>
          </a:prstGeom>
        </p:spPr>
        <p:txBody>
          <a:bodyPr wrap="square">
            <a:spAutoFit/>
          </a:bodyPr>
          <a:lstStyle/>
          <a:p>
            <a:pPr algn="just"/>
            <a:r>
              <a:rPr lang="vi-VN" sz="2500">
                <a:solidFill>
                  <a:srgbClr val="231F20"/>
                </a:solidFill>
                <a:latin typeface="Palatino Linotype" panose="02040502050505030304" pitchFamily="18" charset="0"/>
                <a:ea typeface="Calibri" panose="020F0502020204030204" pitchFamily="34" charset="0"/>
              </a:rPr>
              <a:t>Sử học không nên xem là môn khoa học xã hội, trừ </a:t>
            </a:r>
            <a:r>
              <a:rPr lang="en-US" sz="2500">
                <a:solidFill>
                  <a:srgbClr val="231F20"/>
                </a:solidFill>
                <a:latin typeface="Palatino Linotype" panose="02040502050505030304" pitchFamily="18" charset="0"/>
                <a:ea typeface="Calibri" panose="020F0502020204030204" pitchFamily="34" charset="0"/>
              </a:rPr>
              <a:t>ph</a:t>
            </a:r>
            <a:r>
              <a:rPr lang="vi-VN" sz="2500">
                <a:solidFill>
                  <a:srgbClr val="231F20"/>
                </a:solidFill>
                <a:latin typeface="Palatino Linotype" panose="02040502050505030304" pitchFamily="18" charset="0"/>
                <a:ea typeface="Calibri" panose="020F0502020204030204" pitchFamily="34" charset="0"/>
              </a:rPr>
              <a:t>i các sử gia có thể thu thập dữ liệu và dữ liệu đó có thể định lượng. </a:t>
            </a:r>
            <a:r>
              <a:rPr lang="en-US" sz="2500">
                <a:solidFill>
                  <a:srgbClr val="231F20"/>
                </a:solidFill>
                <a:latin typeface="Palatino Linotype" panose="02040502050505030304" pitchFamily="18" charset="0"/>
                <a:ea typeface="Calibri" panose="020F0502020204030204" pitchFamily="34" charset="0"/>
              </a:rPr>
              <a:t>Vì s</a:t>
            </a:r>
            <a:r>
              <a:rPr lang="vi-VN" sz="2500">
                <a:solidFill>
                  <a:srgbClr val="231F20"/>
                </a:solidFill>
                <a:latin typeface="Palatino Linotype" panose="02040502050505030304" pitchFamily="18" charset="0"/>
                <a:ea typeface="Calibri" panose="020F0502020204030204" pitchFamily="34" charset="0"/>
              </a:rPr>
              <a:t>ử học không được xem là môn khoa học xã hội, </a:t>
            </a:r>
            <a:r>
              <a:rPr lang="en-US" sz="2500">
                <a:solidFill>
                  <a:srgbClr val="231F20"/>
                </a:solidFill>
                <a:latin typeface="Palatino Linotype" panose="02040502050505030304" pitchFamily="18" charset="0"/>
                <a:ea typeface="Calibri" panose="020F0502020204030204" pitchFamily="34" charset="0"/>
              </a:rPr>
              <a:t>nên sẽ không có chuyện các sử gia thu thập dữ liệu</a:t>
            </a:r>
            <a:r>
              <a:rPr lang="vi-VN" sz="2500">
                <a:solidFill>
                  <a:srgbClr val="231F20"/>
                </a:solidFill>
                <a:latin typeface="Palatino Linotype" panose="02040502050505030304" pitchFamily="18" charset="0"/>
                <a:ea typeface="Calibri" panose="020F0502020204030204" pitchFamily="34" charset="0"/>
              </a:rPr>
              <a:t>.</a:t>
            </a:r>
            <a:endParaRPr lang="vi-VN" sz="2500">
              <a:latin typeface="Palatino Linotype" panose="02040502050505030304" pitchFamily="18" charset="0"/>
            </a:endParaRPr>
          </a:p>
        </p:txBody>
      </p:sp>
      <p:cxnSp>
        <p:nvCxnSpPr>
          <p:cNvPr id="8" name="Straight Connector 7">
            <a:extLst>
              <a:ext uri="{FF2B5EF4-FFF2-40B4-BE49-F238E27FC236}">
                <a16:creationId xmlns:a16="http://schemas.microsoft.com/office/drawing/2014/main" id="{317AF1BF-9A8C-3F43-92B3-089A8D5AC741}"/>
              </a:ext>
            </a:extLst>
          </p:cNvPr>
          <p:cNvCxnSpPr/>
          <p:nvPr/>
        </p:nvCxnSpPr>
        <p:spPr>
          <a:xfrm flipV="1">
            <a:off x="1337861" y="5543998"/>
            <a:ext cx="4763069" cy="13648"/>
          </a:xfrm>
          <a:prstGeom prst="line">
            <a:avLst/>
          </a:prstGeom>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30FF5A70-C416-2548-B7E2-DFDDC33DD6FD}"/>
              </a:ext>
            </a:extLst>
          </p:cNvPr>
          <p:cNvSpPr/>
          <p:nvPr/>
        </p:nvSpPr>
        <p:spPr>
          <a:xfrm>
            <a:off x="7966129" y="1236343"/>
            <a:ext cx="3838507" cy="4678204"/>
          </a:xfrm>
          <a:prstGeom prst="rect">
            <a:avLst/>
          </a:prstGeom>
        </p:spPr>
        <p:txBody>
          <a:bodyPr wrap="square">
            <a:spAutoFit/>
          </a:bodyPr>
          <a:lstStyle/>
          <a:p>
            <a:pPr algn="just">
              <a:spcAft>
                <a:spcPts val="300"/>
              </a:spcAft>
            </a:pPr>
            <a:r>
              <a:rPr lang="vi-VN" sz="2400" dirty="0">
                <a:solidFill>
                  <a:srgbClr val="996600"/>
                </a:solidFill>
                <a:latin typeface="Palatino Linotype" panose="02040502050505030304" pitchFamily="18" charset="0"/>
              </a:rPr>
              <a:t>CÁC BƯỚC THỰC HIỆN </a:t>
            </a:r>
          </a:p>
          <a:p>
            <a:pPr algn="just">
              <a:spcAft>
                <a:spcPts val="300"/>
              </a:spcAft>
            </a:pPr>
            <a:r>
              <a:rPr lang="vi-VN" sz="2400" b="1" i="1" dirty="0">
                <a:solidFill>
                  <a:srgbClr val="996600"/>
                </a:solidFill>
                <a:latin typeface="Palatino Linotype" panose="02040502050505030304" pitchFamily="18" charset="0"/>
              </a:rPr>
              <a:t>Bước 1</a:t>
            </a:r>
            <a:r>
              <a:rPr lang="vi-VN" sz="2400" dirty="0">
                <a:solidFill>
                  <a:srgbClr val="996600"/>
                </a:solidFill>
                <a:latin typeface="Palatino Linotype" panose="02040502050505030304" pitchFamily="18" charset="0"/>
              </a:rPr>
              <a:t>: Đưa luận cứ về dạng chuẩn</a:t>
            </a:r>
          </a:p>
          <a:p>
            <a:pPr algn="just">
              <a:spcAft>
                <a:spcPts val="300"/>
              </a:spcAft>
            </a:pPr>
            <a:r>
              <a:rPr lang="vi-VN" sz="2400" b="1" i="1" dirty="0">
                <a:solidFill>
                  <a:srgbClr val="996600"/>
                </a:solidFill>
                <a:latin typeface="Palatino Linotype" panose="02040502050505030304" pitchFamily="18" charset="0"/>
              </a:rPr>
              <a:t>Bước 2</a:t>
            </a:r>
            <a:r>
              <a:rPr lang="vi-VN" sz="2400" dirty="0">
                <a:solidFill>
                  <a:srgbClr val="996600"/>
                </a:solidFill>
                <a:latin typeface="Palatino Linotype" panose="02040502050505030304" pitchFamily="18" charset="0"/>
              </a:rPr>
              <a:t>: Chuyển luận cứ về ngôn ngữ hình thức để luận cứ chỉ còn lại cấu trúc hình thức thuần túy.</a:t>
            </a:r>
          </a:p>
          <a:p>
            <a:pPr algn="just">
              <a:spcAft>
                <a:spcPts val="300"/>
              </a:spcAft>
            </a:pPr>
            <a:r>
              <a:rPr lang="vi-VN" sz="2400" b="1" i="1" dirty="0">
                <a:solidFill>
                  <a:srgbClr val="996600"/>
                </a:solidFill>
                <a:latin typeface="Palatino Linotype" panose="02040502050505030304" pitchFamily="18" charset="0"/>
              </a:rPr>
              <a:t>Bước 3</a:t>
            </a:r>
            <a:r>
              <a:rPr lang="vi-VN" sz="2400" dirty="0">
                <a:solidFill>
                  <a:srgbClr val="996600"/>
                </a:solidFill>
                <a:latin typeface="Palatino Linotype" panose="02040502050505030304" pitchFamily="18" charset="0"/>
              </a:rPr>
              <a:t>: dùng phương pháp bảng chân lý để kiểm tra tính hợp lệ của luận cứ.</a:t>
            </a:r>
          </a:p>
          <a:p>
            <a:pPr algn="just">
              <a:spcAft>
                <a:spcPts val="300"/>
              </a:spcAft>
            </a:pPr>
            <a:r>
              <a:rPr lang="vi-VN" sz="2400" b="1" i="1" dirty="0">
                <a:solidFill>
                  <a:srgbClr val="996600"/>
                </a:solidFill>
                <a:latin typeface="Palatino Linotype" panose="02040502050505030304" pitchFamily="18" charset="0"/>
              </a:rPr>
              <a:t>Bước 4</a:t>
            </a:r>
            <a:r>
              <a:rPr lang="vi-VN" sz="2400" dirty="0">
                <a:solidFill>
                  <a:srgbClr val="996600"/>
                </a:solidFill>
                <a:latin typeface="Palatino Linotype" panose="02040502050505030304" pitchFamily="18" charset="0"/>
              </a:rPr>
              <a:t>: đánh giá xem luận cứ có hợp lệ hay không.</a:t>
            </a:r>
          </a:p>
        </p:txBody>
      </p:sp>
    </p:spTree>
    <p:extLst>
      <p:ext uri="{BB962C8B-B14F-4D97-AF65-F5344CB8AC3E}">
        <p14:creationId xmlns:p14="http://schemas.microsoft.com/office/powerpoint/2010/main" val="194535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BB095-D13F-E041-988C-8332D8369F38}"/>
              </a:ext>
            </a:extLst>
          </p:cNvPr>
          <p:cNvSpPr/>
          <p:nvPr/>
        </p:nvSpPr>
        <p:spPr>
          <a:xfrm rot="16200000">
            <a:off x="-2790067" y="3597718"/>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PHƯƠNG PHÁP BẢNG CHÂN LÝ </a:t>
            </a:r>
          </a:p>
        </p:txBody>
      </p:sp>
      <p:sp>
        <p:nvSpPr>
          <p:cNvPr id="3" name="Rectangle 2">
            <a:extLst>
              <a:ext uri="{FF2B5EF4-FFF2-40B4-BE49-F238E27FC236}">
                <a16:creationId xmlns:a16="http://schemas.microsoft.com/office/drawing/2014/main" id="{83B5404E-6907-5541-8110-252935AD3EAE}"/>
              </a:ext>
            </a:extLst>
          </p:cNvPr>
          <p:cNvSpPr/>
          <p:nvPr/>
        </p:nvSpPr>
        <p:spPr>
          <a:xfrm>
            <a:off x="8825427" y="4295814"/>
            <a:ext cx="2175757" cy="4621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vi-VN"/>
          </a:p>
        </p:txBody>
      </p:sp>
      <p:sp>
        <p:nvSpPr>
          <p:cNvPr id="5" name="Rectangle 4">
            <a:extLst>
              <a:ext uri="{FF2B5EF4-FFF2-40B4-BE49-F238E27FC236}">
                <a16:creationId xmlns:a16="http://schemas.microsoft.com/office/drawing/2014/main" id="{B87964B8-069E-A648-8E7A-35F280E0C05D}"/>
              </a:ext>
            </a:extLst>
          </p:cNvPr>
          <p:cNvSpPr/>
          <p:nvPr/>
        </p:nvSpPr>
        <p:spPr>
          <a:xfrm>
            <a:off x="8835114" y="3445544"/>
            <a:ext cx="2175757" cy="4621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vi-VN"/>
          </a:p>
        </p:txBody>
      </p:sp>
      <p:sp>
        <p:nvSpPr>
          <p:cNvPr id="6" name="Rectangle 5">
            <a:extLst>
              <a:ext uri="{FF2B5EF4-FFF2-40B4-BE49-F238E27FC236}">
                <a16:creationId xmlns:a16="http://schemas.microsoft.com/office/drawing/2014/main" id="{B736379B-DBF3-B84D-9F14-7A80541A3DBD}"/>
              </a:ext>
            </a:extLst>
          </p:cNvPr>
          <p:cNvSpPr/>
          <p:nvPr/>
        </p:nvSpPr>
        <p:spPr>
          <a:xfrm>
            <a:off x="652978" y="1584758"/>
            <a:ext cx="1778925" cy="477054"/>
          </a:xfrm>
          <a:prstGeom prst="rect">
            <a:avLst/>
          </a:prstGeom>
        </p:spPr>
        <p:txBody>
          <a:bodyPr wrap="square">
            <a:spAutoFit/>
          </a:bodyPr>
          <a:lstStyle/>
          <a:p>
            <a:r>
              <a:rPr lang="en-US" sz="2500" i="1" dirty="0" err="1"/>
              <a:t>Đặt</a:t>
            </a:r>
            <a:r>
              <a:rPr lang="en-US" sz="2500" i="1" dirty="0"/>
              <a:t> </a:t>
            </a:r>
            <a:r>
              <a:rPr lang="en-US" sz="2500" i="1" dirty="0" err="1"/>
              <a:t>biến</a:t>
            </a:r>
            <a:r>
              <a:rPr lang="en-US" sz="2500" dirty="0"/>
              <a:t>:</a:t>
            </a:r>
          </a:p>
        </p:txBody>
      </p:sp>
      <p:sp>
        <p:nvSpPr>
          <p:cNvPr id="7" name="Rectangle 6">
            <a:extLst>
              <a:ext uri="{FF2B5EF4-FFF2-40B4-BE49-F238E27FC236}">
                <a16:creationId xmlns:a16="http://schemas.microsoft.com/office/drawing/2014/main" id="{5E73184D-520F-3A4D-9111-EB8251E7AE83}"/>
              </a:ext>
            </a:extLst>
          </p:cNvPr>
          <p:cNvSpPr/>
          <p:nvPr/>
        </p:nvSpPr>
        <p:spPr>
          <a:xfrm>
            <a:off x="656213" y="973399"/>
            <a:ext cx="1411041" cy="477054"/>
          </a:xfrm>
          <a:prstGeom prst="rect">
            <a:avLst/>
          </a:prstGeom>
        </p:spPr>
        <p:txBody>
          <a:bodyPr wrap="square">
            <a:spAutoFit/>
          </a:bodyPr>
          <a:lstStyle/>
          <a:p>
            <a:r>
              <a:rPr lang="en-US" sz="2500" i="1" dirty="0" err="1">
                <a:solidFill>
                  <a:srgbClr val="0000FF"/>
                </a:solidFill>
              </a:rPr>
              <a:t>Bước</a:t>
            </a:r>
            <a:r>
              <a:rPr lang="en-US" sz="2500" i="1" dirty="0">
                <a:solidFill>
                  <a:srgbClr val="0000FF"/>
                </a:solidFill>
              </a:rPr>
              <a:t> 2</a:t>
            </a:r>
          </a:p>
        </p:txBody>
      </p:sp>
      <p:sp>
        <p:nvSpPr>
          <p:cNvPr id="8" name="Rectangle 7">
            <a:extLst>
              <a:ext uri="{FF2B5EF4-FFF2-40B4-BE49-F238E27FC236}">
                <a16:creationId xmlns:a16="http://schemas.microsoft.com/office/drawing/2014/main" id="{CA8CF8B5-C2A5-4642-A53C-9380A8BE0F59}"/>
              </a:ext>
            </a:extLst>
          </p:cNvPr>
          <p:cNvSpPr/>
          <p:nvPr/>
        </p:nvSpPr>
        <p:spPr>
          <a:xfrm>
            <a:off x="1718237" y="991621"/>
            <a:ext cx="4035048" cy="477054"/>
          </a:xfrm>
          <a:prstGeom prst="rect">
            <a:avLst/>
          </a:prstGeom>
        </p:spPr>
        <p:txBody>
          <a:bodyPr wrap="square">
            <a:spAutoFit/>
          </a:bodyPr>
          <a:lstStyle/>
          <a:p>
            <a:r>
              <a:rPr lang="en-US" sz="2500"/>
              <a:t>Cấu trúc </a:t>
            </a:r>
            <a:r>
              <a:rPr lang="en-US" sz="2500" dirty="0" err="1"/>
              <a:t>hình</a:t>
            </a:r>
            <a:r>
              <a:rPr lang="en-US" sz="2500" dirty="0"/>
              <a:t> </a:t>
            </a:r>
            <a:r>
              <a:rPr lang="en-US" sz="2500" dirty="0" err="1"/>
              <a:t>thức</a:t>
            </a:r>
            <a:endParaRPr lang="en-US" sz="2500" dirty="0"/>
          </a:p>
        </p:txBody>
      </p:sp>
      <p:sp>
        <p:nvSpPr>
          <p:cNvPr id="9" name="Rectangle 8">
            <a:extLst>
              <a:ext uri="{FF2B5EF4-FFF2-40B4-BE49-F238E27FC236}">
                <a16:creationId xmlns:a16="http://schemas.microsoft.com/office/drawing/2014/main" id="{68A81D02-5F51-7F4A-B4C1-7E796B7547F7}"/>
              </a:ext>
            </a:extLst>
          </p:cNvPr>
          <p:cNvSpPr/>
          <p:nvPr/>
        </p:nvSpPr>
        <p:spPr>
          <a:xfrm>
            <a:off x="1186554" y="2082893"/>
            <a:ext cx="4266749" cy="861774"/>
          </a:xfrm>
          <a:prstGeom prst="rect">
            <a:avLst/>
          </a:prstGeom>
        </p:spPr>
        <p:txBody>
          <a:bodyPr wrap="square">
            <a:spAutoFit/>
          </a:bodyPr>
          <a:lstStyle/>
          <a:p>
            <a:r>
              <a:rPr lang="en-US" sz="2500" b="1" dirty="0">
                <a:ea typeface="Calibri" panose="020F0502020204030204" pitchFamily="34" charset="0"/>
              </a:rPr>
              <a:t>P</a:t>
            </a:r>
            <a:r>
              <a:rPr lang="en-US" sz="2500" dirty="0">
                <a:ea typeface="Calibri" panose="020F0502020204030204" pitchFamily="34" charset="0"/>
              </a:rPr>
              <a:t> = </a:t>
            </a:r>
            <a:r>
              <a:rPr lang="en-US" sz="2500" dirty="0" err="1">
                <a:ea typeface="Calibri" panose="020F0502020204030204" pitchFamily="34" charset="0"/>
              </a:rPr>
              <a:t>Sử</a:t>
            </a:r>
            <a:r>
              <a:rPr lang="en-US" sz="2500" dirty="0">
                <a:ea typeface="Calibri" panose="020F0502020204030204" pitchFamily="34" charset="0"/>
              </a:rPr>
              <a:t> </a:t>
            </a:r>
            <a:r>
              <a:rPr lang="en-US" sz="2500" dirty="0" err="1">
                <a:ea typeface="Calibri" panose="020F0502020204030204" pitchFamily="34" charset="0"/>
              </a:rPr>
              <a:t>gia</a:t>
            </a:r>
            <a:r>
              <a:rPr lang="en-US" sz="2500" dirty="0">
                <a:ea typeface="Calibri" panose="020F0502020204030204" pitchFamily="34" charset="0"/>
              </a:rPr>
              <a:t> </a:t>
            </a:r>
            <a:r>
              <a:rPr lang="en-US" sz="2500" dirty="0" err="1">
                <a:ea typeface="Calibri" panose="020F0502020204030204" pitchFamily="34" charset="0"/>
              </a:rPr>
              <a:t>không</a:t>
            </a:r>
            <a:r>
              <a:rPr lang="en-US" sz="2500" dirty="0">
                <a:ea typeface="Calibri" panose="020F0502020204030204" pitchFamily="34" charset="0"/>
              </a:rPr>
              <a:t> </a:t>
            </a:r>
            <a:r>
              <a:rPr lang="en-US" sz="2500" dirty="0" err="1">
                <a:ea typeface="Calibri" panose="020F0502020204030204" pitchFamily="34" charset="0"/>
              </a:rPr>
              <a:t>thu</a:t>
            </a:r>
            <a:r>
              <a:rPr lang="en-US" sz="2500" dirty="0">
                <a:ea typeface="Calibri" panose="020F0502020204030204" pitchFamily="34" charset="0"/>
              </a:rPr>
              <a:t> </a:t>
            </a:r>
            <a:r>
              <a:rPr lang="en-US" sz="2500" dirty="0" err="1">
                <a:ea typeface="Calibri" panose="020F0502020204030204" pitchFamily="34" charset="0"/>
              </a:rPr>
              <a:t>thập</a:t>
            </a:r>
            <a:r>
              <a:rPr lang="en-US" sz="2500" dirty="0">
                <a:ea typeface="Calibri" panose="020F0502020204030204" pitchFamily="34" charset="0"/>
              </a:rPr>
              <a:t> </a:t>
            </a:r>
            <a:r>
              <a:rPr lang="en-US" sz="2500" dirty="0" err="1">
                <a:ea typeface="Calibri" panose="020F0502020204030204" pitchFamily="34" charset="0"/>
              </a:rPr>
              <a:t>dữ</a:t>
            </a:r>
            <a:r>
              <a:rPr lang="en-US" sz="2500" dirty="0">
                <a:ea typeface="Calibri" panose="020F0502020204030204" pitchFamily="34" charset="0"/>
              </a:rPr>
              <a:t> </a:t>
            </a:r>
            <a:r>
              <a:rPr lang="en-US" sz="2500" dirty="0" err="1">
                <a:ea typeface="Calibri" panose="020F0502020204030204" pitchFamily="34" charset="0"/>
              </a:rPr>
              <a:t>liệu</a:t>
            </a:r>
            <a:r>
              <a:rPr lang="en-US" sz="2500" dirty="0">
                <a:ea typeface="Calibri" panose="020F0502020204030204" pitchFamily="34" charset="0"/>
              </a:rPr>
              <a:t>.</a:t>
            </a:r>
            <a:endParaRPr lang="vi-VN" sz="2500" dirty="0"/>
          </a:p>
        </p:txBody>
      </p:sp>
      <p:sp>
        <p:nvSpPr>
          <p:cNvPr id="10" name="Rectangle 9">
            <a:extLst>
              <a:ext uri="{FF2B5EF4-FFF2-40B4-BE49-F238E27FC236}">
                <a16:creationId xmlns:a16="http://schemas.microsoft.com/office/drawing/2014/main" id="{2DEB625E-92CA-7F44-89D0-ADB76A07F881}"/>
              </a:ext>
            </a:extLst>
          </p:cNvPr>
          <p:cNvSpPr/>
          <p:nvPr/>
        </p:nvSpPr>
        <p:spPr>
          <a:xfrm>
            <a:off x="1186554" y="2940374"/>
            <a:ext cx="4283089" cy="861774"/>
          </a:xfrm>
          <a:prstGeom prst="rect">
            <a:avLst/>
          </a:prstGeom>
        </p:spPr>
        <p:txBody>
          <a:bodyPr wrap="square">
            <a:spAutoFit/>
          </a:bodyPr>
          <a:lstStyle/>
          <a:p>
            <a:r>
              <a:rPr lang="en-US" sz="2500" b="1" dirty="0">
                <a:ea typeface="Calibri" panose="020F0502020204030204" pitchFamily="34" charset="0"/>
              </a:rPr>
              <a:t>Q</a:t>
            </a:r>
            <a:r>
              <a:rPr lang="en-US" sz="2500" dirty="0">
                <a:ea typeface="Calibri" panose="020F0502020204030204" pitchFamily="34" charset="0"/>
              </a:rPr>
              <a:t> = </a:t>
            </a:r>
            <a:r>
              <a:rPr lang="en-US" sz="2500" dirty="0" err="1">
                <a:ea typeface="Calibri" panose="020F0502020204030204" pitchFamily="34" charset="0"/>
              </a:rPr>
              <a:t>Dữ</a:t>
            </a:r>
            <a:r>
              <a:rPr lang="en-US" sz="2500" dirty="0">
                <a:ea typeface="Calibri" panose="020F0502020204030204" pitchFamily="34" charset="0"/>
              </a:rPr>
              <a:t> </a:t>
            </a:r>
            <a:r>
              <a:rPr lang="en-US" sz="2500" dirty="0" err="1">
                <a:ea typeface="Calibri" panose="020F0502020204030204" pitchFamily="34" charset="0"/>
              </a:rPr>
              <a:t>liệu</a:t>
            </a:r>
            <a:r>
              <a:rPr lang="en-US" sz="2500" dirty="0">
                <a:ea typeface="Calibri" panose="020F0502020204030204" pitchFamily="34" charset="0"/>
              </a:rPr>
              <a:t> </a:t>
            </a:r>
            <a:r>
              <a:rPr lang="en-US" sz="2500" dirty="0" err="1">
                <a:ea typeface="Calibri" panose="020F0502020204030204" pitchFamily="34" charset="0"/>
              </a:rPr>
              <a:t>không</a:t>
            </a:r>
            <a:r>
              <a:rPr lang="en-US" sz="2500" dirty="0">
                <a:ea typeface="Calibri" panose="020F0502020204030204" pitchFamily="34" charset="0"/>
              </a:rPr>
              <a:t> </a:t>
            </a:r>
            <a:r>
              <a:rPr lang="en-US" sz="2500" dirty="0" err="1">
                <a:ea typeface="Calibri" panose="020F0502020204030204" pitchFamily="34" charset="0"/>
              </a:rPr>
              <a:t>định</a:t>
            </a:r>
            <a:r>
              <a:rPr lang="en-US" sz="2500" dirty="0">
                <a:ea typeface="Calibri" panose="020F0502020204030204" pitchFamily="34" charset="0"/>
              </a:rPr>
              <a:t> </a:t>
            </a:r>
            <a:r>
              <a:rPr lang="en-US" sz="2500" dirty="0" err="1">
                <a:ea typeface="Calibri" panose="020F0502020204030204" pitchFamily="34" charset="0"/>
              </a:rPr>
              <a:t>lượng</a:t>
            </a:r>
            <a:r>
              <a:rPr lang="en-US" sz="2500" dirty="0">
                <a:ea typeface="Calibri" panose="020F0502020204030204" pitchFamily="34" charset="0"/>
              </a:rPr>
              <a:t> </a:t>
            </a:r>
            <a:r>
              <a:rPr lang="en-US" sz="2500" dirty="0" err="1">
                <a:ea typeface="Calibri" panose="020F0502020204030204" pitchFamily="34" charset="0"/>
              </a:rPr>
              <a:t>được</a:t>
            </a:r>
            <a:endParaRPr lang="vi-VN" sz="2500" dirty="0"/>
          </a:p>
        </p:txBody>
      </p:sp>
      <p:sp>
        <p:nvSpPr>
          <p:cNvPr id="11" name="Rectangle 10">
            <a:extLst>
              <a:ext uri="{FF2B5EF4-FFF2-40B4-BE49-F238E27FC236}">
                <a16:creationId xmlns:a16="http://schemas.microsoft.com/office/drawing/2014/main" id="{56D06756-9330-F944-B939-05242D05DFD9}"/>
              </a:ext>
            </a:extLst>
          </p:cNvPr>
          <p:cNvSpPr/>
          <p:nvPr/>
        </p:nvSpPr>
        <p:spPr>
          <a:xfrm>
            <a:off x="1171817" y="3797854"/>
            <a:ext cx="4283089" cy="861774"/>
          </a:xfrm>
          <a:prstGeom prst="rect">
            <a:avLst/>
          </a:prstGeom>
        </p:spPr>
        <p:txBody>
          <a:bodyPr wrap="square">
            <a:spAutoFit/>
          </a:bodyPr>
          <a:lstStyle/>
          <a:p>
            <a:r>
              <a:rPr lang="en-US" sz="2500" b="1" dirty="0">
                <a:ea typeface="Calibri" panose="020F0502020204030204" pitchFamily="34" charset="0"/>
              </a:rPr>
              <a:t>R</a:t>
            </a:r>
            <a:r>
              <a:rPr lang="en-US" sz="2500" dirty="0">
                <a:ea typeface="Calibri" panose="020F0502020204030204" pitchFamily="34" charset="0"/>
              </a:rPr>
              <a:t> = </a:t>
            </a:r>
            <a:r>
              <a:rPr lang="en-US" sz="2500" dirty="0" err="1">
                <a:ea typeface="Calibri" panose="020F0502020204030204" pitchFamily="34" charset="0"/>
              </a:rPr>
              <a:t>Sử</a:t>
            </a:r>
            <a:r>
              <a:rPr lang="en-US" sz="2500" dirty="0">
                <a:ea typeface="Calibri" panose="020F0502020204030204" pitchFamily="34" charset="0"/>
              </a:rPr>
              <a:t> </a:t>
            </a:r>
            <a:r>
              <a:rPr lang="en-US" sz="2500" dirty="0" err="1">
                <a:ea typeface="Calibri" panose="020F0502020204030204" pitchFamily="34" charset="0"/>
              </a:rPr>
              <a:t>học</a:t>
            </a:r>
            <a:r>
              <a:rPr lang="en-US" sz="2500" dirty="0">
                <a:ea typeface="Calibri" panose="020F0502020204030204" pitchFamily="34" charset="0"/>
              </a:rPr>
              <a:t> </a:t>
            </a:r>
            <a:r>
              <a:rPr lang="en-US" sz="2500" dirty="0" err="1">
                <a:ea typeface="Calibri" panose="020F0502020204030204" pitchFamily="34" charset="0"/>
              </a:rPr>
              <a:t>không</a:t>
            </a:r>
            <a:r>
              <a:rPr lang="en-US" sz="2500" dirty="0">
                <a:ea typeface="Calibri" panose="020F0502020204030204" pitchFamily="34" charset="0"/>
              </a:rPr>
              <a:t> </a:t>
            </a:r>
            <a:r>
              <a:rPr lang="en-US" sz="2500" dirty="0" err="1">
                <a:ea typeface="Calibri" panose="020F0502020204030204" pitchFamily="34" charset="0"/>
              </a:rPr>
              <a:t>là</a:t>
            </a:r>
            <a:r>
              <a:rPr lang="en-US" sz="2500" dirty="0">
                <a:ea typeface="Calibri" panose="020F0502020204030204" pitchFamily="34" charset="0"/>
              </a:rPr>
              <a:t> </a:t>
            </a:r>
            <a:r>
              <a:rPr lang="en-US" sz="2500" dirty="0" err="1">
                <a:ea typeface="Calibri" panose="020F0502020204030204" pitchFamily="34" charset="0"/>
              </a:rPr>
              <a:t>môn</a:t>
            </a:r>
            <a:r>
              <a:rPr lang="en-US" sz="2500" dirty="0">
                <a:ea typeface="Calibri" panose="020F0502020204030204" pitchFamily="34" charset="0"/>
              </a:rPr>
              <a:t> khoa </a:t>
            </a:r>
            <a:r>
              <a:rPr lang="en-US" sz="2500" dirty="0" err="1">
                <a:ea typeface="Calibri" panose="020F0502020204030204" pitchFamily="34" charset="0"/>
              </a:rPr>
              <a:t>học</a:t>
            </a:r>
            <a:r>
              <a:rPr lang="en-US" sz="2500" dirty="0">
                <a:ea typeface="Calibri" panose="020F0502020204030204" pitchFamily="34" charset="0"/>
              </a:rPr>
              <a:t> </a:t>
            </a:r>
            <a:r>
              <a:rPr lang="en-US" sz="2500" dirty="0" err="1">
                <a:ea typeface="Calibri" panose="020F0502020204030204" pitchFamily="34" charset="0"/>
              </a:rPr>
              <a:t>xã</a:t>
            </a:r>
            <a:r>
              <a:rPr lang="en-US" sz="2500" dirty="0">
                <a:ea typeface="Calibri" panose="020F0502020204030204" pitchFamily="34" charset="0"/>
              </a:rPr>
              <a:t> </a:t>
            </a:r>
            <a:r>
              <a:rPr lang="en-US" sz="2500" dirty="0" err="1">
                <a:ea typeface="Calibri" panose="020F0502020204030204" pitchFamily="34" charset="0"/>
              </a:rPr>
              <a:t>hội</a:t>
            </a:r>
            <a:r>
              <a:rPr lang="en-US" sz="2500" dirty="0">
                <a:ea typeface="Calibri" panose="020F0502020204030204" pitchFamily="34" charset="0"/>
              </a:rPr>
              <a:t>.</a:t>
            </a:r>
            <a:endParaRPr lang="vi-VN" sz="2500" dirty="0"/>
          </a:p>
        </p:txBody>
      </p:sp>
      <p:sp>
        <p:nvSpPr>
          <p:cNvPr id="12" name="Rectangle 11">
            <a:extLst>
              <a:ext uri="{FF2B5EF4-FFF2-40B4-BE49-F238E27FC236}">
                <a16:creationId xmlns:a16="http://schemas.microsoft.com/office/drawing/2014/main" id="{38EBFF92-B6FC-3A40-ABD8-9993EC76BFB9}"/>
              </a:ext>
            </a:extLst>
          </p:cNvPr>
          <p:cNvSpPr/>
          <p:nvPr/>
        </p:nvSpPr>
        <p:spPr>
          <a:xfrm>
            <a:off x="1909871" y="4805731"/>
            <a:ext cx="2584041" cy="553998"/>
          </a:xfrm>
          <a:prstGeom prst="rect">
            <a:avLst/>
          </a:prstGeom>
        </p:spPr>
        <p:txBody>
          <a:bodyPr wrap="none">
            <a:spAutoFit/>
          </a:bodyPr>
          <a:lstStyle/>
          <a:p>
            <a:pPr indent="182880" algn="just">
              <a:lnSpc>
                <a:spcPct val="120000"/>
              </a:lnSpc>
              <a:spcBef>
                <a:spcPts val="600"/>
              </a:spcBef>
              <a:spcAft>
                <a:spcPts val="0"/>
              </a:spcAft>
            </a:pPr>
            <a:r>
              <a:rPr lang="en-US" sz="2500"/>
              <a:t>(1) (P &amp; Q) → R</a:t>
            </a:r>
            <a:endParaRPr lang="vi-VN" sz="2500">
              <a:latin typeface="Times New Roman" panose="02020603050405020304" pitchFamily="18" charset="0"/>
              <a:ea typeface="Calibri" panose="020F0502020204030204" pitchFamily="34" charset="0"/>
            </a:endParaRPr>
          </a:p>
        </p:txBody>
      </p:sp>
      <p:sp>
        <p:nvSpPr>
          <p:cNvPr id="13" name="Rectangle 12">
            <a:extLst>
              <a:ext uri="{FF2B5EF4-FFF2-40B4-BE49-F238E27FC236}">
                <a16:creationId xmlns:a16="http://schemas.microsoft.com/office/drawing/2014/main" id="{7E4C16A2-ECF6-0D43-94DA-E8C166B20393}"/>
              </a:ext>
            </a:extLst>
          </p:cNvPr>
          <p:cNvSpPr/>
          <p:nvPr/>
        </p:nvSpPr>
        <p:spPr>
          <a:xfrm>
            <a:off x="754015" y="4826812"/>
            <a:ext cx="1178656" cy="553998"/>
          </a:xfrm>
          <a:prstGeom prst="rect">
            <a:avLst/>
          </a:prstGeom>
        </p:spPr>
        <p:txBody>
          <a:bodyPr wrap="none">
            <a:spAutoFit/>
          </a:bodyPr>
          <a:lstStyle/>
          <a:p>
            <a:pPr indent="182880" algn="just">
              <a:lnSpc>
                <a:spcPct val="120000"/>
              </a:lnSpc>
              <a:spcBef>
                <a:spcPts val="600"/>
              </a:spcBef>
              <a:spcAft>
                <a:spcPts val="0"/>
              </a:spcAft>
            </a:pPr>
            <a:r>
              <a:rPr lang="en-US" sz="2500"/>
              <a:t>Ta có:</a:t>
            </a:r>
            <a:endParaRPr lang="vi-VN" sz="2500">
              <a:latin typeface="Times New Roman" panose="02020603050405020304" pitchFamily="18" charset="0"/>
              <a:ea typeface="Calibri" panose="020F0502020204030204" pitchFamily="34" charset="0"/>
            </a:endParaRPr>
          </a:p>
        </p:txBody>
      </p:sp>
      <p:sp>
        <p:nvSpPr>
          <p:cNvPr id="14" name="Rectangle 13">
            <a:extLst>
              <a:ext uri="{FF2B5EF4-FFF2-40B4-BE49-F238E27FC236}">
                <a16:creationId xmlns:a16="http://schemas.microsoft.com/office/drawing/2014/main" id="{40053C61-E645-8749-B1C6-CC1200F55BE8}"/>
              </a:ext>
            </a:extLst>
          </p:cNvPr>
          <p:cNvSpPr/>
          <p:nvPr/>
        </p:nvSpPr>
        <p:spPr>
          <a:xfrm>
            <a:off x="1876580" y="5328713"/>
            <a:ext cx="3152145" cy="553998"/>
          </a:xfrm>
          <a:prstGeom prst="rect">
            <a:avLst/>
          </a:prstGeom>
        </p:spPr>
        <p:txBody>
          <a:bodyPr wrap="square">
            <a:spAutoFit/>
          </a:bodyPr>
          <a:lstStyle/>
          <a:p>
            <a:pPr indent="182880" algn="just">
              <a:lnSpc>
                <a:spcPct val="120000"/>
              </a:lnSpc>
              <a:spcBef>
                <a:spcPts val="600"/>
              </a:spcBef>
              <a:spcAft>
                <a:spcPts val="0"/>
              </a:spcAft>
            </a:pPr>
            <a:r>
              <a:rPr lang="en-US" sz="2500"/>
              <a:t>(2)  R</a:t>
            </a:r>
            <a:endParaRPr lang="vi-VN" sz="2500">
              <a:latin typeface="Times New Roman" panose="02020603050405020304" pitchFamily="18" charset="0"/>
              <a:ea typeface="Calibri" panose="020F0502020204030204" pitchFamily="34" charset="0"/>
            </a:endParaRPr>
          </a:p>
        </p:txBody>
      </p:sp>
      <p:sp>
        <p:nvSpPr>
          <p:cNvPr id="15" name="Rectangle 14">
            <a:extLst>
              <a:ext uri="{FF2B5EF4-FFF2-40B4-BE49-F238E27FC236}">
                <a16:creationId xmlns:a16="http://schemas.microsoft.com/office/drawing/2014/main" id="{812E6A42-C3D0-7E45-A341-91086D62DEAF}"/>
              </a:ext>
            </a:extLst>
          </p:cNvPr>
          <p:cNvSpPr/>
          <p:nvPr/>
        </p:nvSpPr>
        <p:spPr>
          <a:xfrm>
            <a:off x="1876579" y="5834853"/>
            <a:ext cx="3152145" cy="553998"/>
          </a:xfrm>
          <a:prstGeom prst="rect">
            <a:avLst/>
          </a:prstGeom>
        </p:spPr>
        <p:txBody>
          <a:bodyPr wrap="square">
            <a:spAutoFit/>
          </a:bodyPr>
          <a:lstStyle/>
          <a:p>
            <a:pPr indent="182880" algn="just">
              <a:lnSpc>
                <a:spcPct val="120000"/>
              </a:lnSpc>
              <a:spcBef>
                <a:spcPts val="600"/>
              </a:spcBef>
              <a:spcAft>
                <a:spcPts val="0"/>
              </a:spcAft>
            </a:pPr>
            <a:r>
              <a:rPr lang="en-US" sz="2500"/>
              <a:t>(3)  P</a:t>
            </a:r>
            <a:endParaRPr lang="vi-VN" sz="2500">
              <a:latin typeface="Times New Roman" panose="02020603050405020304" pitchFamily="18" charset="0"/>
              <a:ea typeface="Calibri" panose="020F0502020204030204" pitchFamily="34" charset="0"/>
            </a:endParaRPr>
          </a:p>
        </p:txBody>
      </p:sp>
      <p:sp>
        <p:nvSpPr>
          <p:cNvPr id="16" name="Rectangle 15">
            <a:extLst>
              <a:ext uri="{FF2B5EF4-FFF2-40B4-BE49-F238E27FC236}">
                <a16:creationId xmlns:a16="http://schemas.microsoft.com/office/drawing/2014/main" id="{B7D60C01-E2D1-C34C-B497-F6088C543C15}"/>
              </a:ext>
            </a:extLst>
          </p:cNvPr>
          <p:cNvSpPr/>
          <p:nvPr/>
        </p:nvSpPr>
        <p:spPr>
          <a:xfrm>
            <a:off x="6943771" y="771359"/>
            <a:ext cx="4218411" cy="477054"/>
          </a:xfrm>
          <a:prstGeom prst="rect">
            <a:avLst/>
          </a:prstGeom>
        </p:spPr>
        <p:txBody>
          <a:bodyPr wrap="square">
            <a:spAutoFit/>
          </a:bodyPr>
          <a:lstStyle/>
          <a:p>
            <a:r>
              <a:rPr lang="en-US" sz="2500" dirty="0" err="1"/>
              <a:t>Kiểm</a:t>
            </a:r>
            <a:r>
              <a:rPr lang="en-US" sz="2500" dirty="0"/>
              <a:t> </a:t>
            </a:r>
            <a:r>
              <a:rPr lang="en-US" sz="2500" dirty="0" err="1"/>
              <a:t>tra</a:t>
            </a:r>
            <a:r>
              <a:rPr lang="en-US" sz="2500" dirty="0"/>
              <a:t> </a:t>
            </a:r>
            <a:r>
              <a:rPr lang="en-US" sz="2500" dirty="0" err="1"/>
              <a:t>bằng</a:t>
            </a:r>
            <a:r>
              <a:rPr lang="en-US" sz="2500" dirty="0"/>
              <a:t> </a:t>
            </a:r>
            <a:r>
              <a:rPr lang="en-US" sz="2500" dirty="0" err="1"/>
              <a:t>bảng</a:t>
            </a:r>
            <a:r>
              <a:rPr lang="en-US" sz="2500" dirty="0"/>
              <a:t> </a:t>
            </a:r>
            <a:r>
              <a:rPr lang="en-US" sz="2500" dirty="0" err="1"/>
              <a:t>chân</a:t>
            </a:r>
            <a:r>
              <a:rPr lang="en-US" sz="2500" dirty="0"/>
              <a:t> </a:t>
            </a:r>
            <a:r>
              <a:rPr lang="en-US" sz="2500" dirty="0" err="1"/>
              <a:t>lý</a:t>
            </a:r>
            <a:endParaRPr lang="en-US" sz="2500" dirty="0"/>
          </a:p>
        </p:txBody>
      </p:sp>
      <p:sp>
        <p:nvSpPr>
          <p:cNvPr id="17" name="Rectangle 16">
            <a:extLst>
              <a:ext uri="{FF2B5EF4-FFF2-40B4-BE49-F238E27FC236}">
                <a16:creationId xmlns:a16="http://schemas.microsoft.com/office/drawing/2014/main" id="{EFBEBC2F-986E-F442-BC60-9495C2005517}"/>
              </a:ext>
            </a:extLst>
          </p:cNvPr>
          <p:cNvSpPr/>
          <p:nvPr/>
        </p:nvSpPr>
        <p:spPr>
          <a:xfrm>
            <a:off x="5925544" y="771362"/>
            <a:ext cx="1101584" cy="477054"/>
          </a:xfrm>
          <a:prstGeom prst="rect">
            <a:avLst/>
          </a:prstGeom>
        </p:spPr>
        <p:txBody>
          <a:bodyPr wrap="none">
            <a:spAutoFit/>
          </a:bodyPr>
          <a:lstStyle/>
          <a:p>
            <a:r>
              <a:rPr lang="en-US" sz="2500" i="1" dirty="0" err="1">
                <a:solidFill>
                  <a:srgbClr val="0000FF"/>
                </a:solidFill>
              </a:rPr>
              <a:t>Bước</a:t>
            </a:r>
            <a:r>
              <a:rPr lang="en-US" sz="2500" i="1" dirty="0">
                <a:solidFill>
                  <a:srgbClr val="0000FF"/>
                </a:solidFill>
              </a:rPr>
              <a:t> 3</a:t>
            </a:r>
          </a:p>
        </p:txBody>
      </p:sp>
      <p:sp>
        <p:nvSpPr>
          <p:cNvPr id="18" name="Rectangle 17">
            <a:extLst>
              <a:ext uri="{FF2B5EF4-FFF2-40B4-BE49-F238E27FC236}">
                <a16:creationId xmlns:a16="http://schemas.microsoft.com/office/drawing/2014/main" id="{B38A42D0-BE08-9E45-8F06-244E2B207CBD}"/>
              </a:ext>
            </a:extLst>
          </p:cNvPr>
          <p:cNvSpPr/>
          <p:nvPr/>
        </p:nvSpPr>
        <p:spPr>
          <a:xfrm>
            <a:off x="6591634" y="1213992"/>
            <a:ext cx="452368" cy="477054"/>
          </a:xfrm>
          <a:prstGeom prst="rect">
            <a:avLst/>
          </a:prstGeom>
        </p:spPr>
        <p:txBody>
          <a:bodyPr wrap="none">
            <a:spAutoFit/>
          </a:bodyPr>
          <a:lstStyle/>
          <a:p>
            <a:r>
              <a:rPr lang="en-US" sz="2500" b="1"/>
              <a:t>Q</a:t>
            </a:r>
            <a:endParaRPr lang="en-US" sz="2500" dirty="0"/>
          </a:p>
        </p:txBody>
      </p:sp>
      <p:sp>
        <p:nvSpPr>
          <p:cNvPr id="19" name="Rectangle 18">
            <a:extLst>
              <a:ext uri="{FF2B5EF4-FFF2-40B4-BE49-F238E27FC236}">
                <a16:creationId xmlns:a16="http://schemas.microsoft.com/office/drawing/2014/main" id="{9625E8DE-83CE-2B4F-9F4C-5B07DA828F13}"/>
              </a:ext>
            </a:extLst>
          </p:cNvPr>
          <p:cNvSpPr/>
          <p:nvPr/>
        </p:nvSpPr>
        <p:spPr>
          <a:xfrm>
            <a:off x="7027128" y="1202561"/>
            <a:ext cx="413896" cy="477054"/>
          </a:xfrm>
          <a:prstGeom prst="rect">
            <a:avLst/>
          </a:prstGeom>
        </p:spPr>
        <p:txBody>
          <a:bodyPr wrap="none">
            <a:spAutoFit/>
          </a:bodyPr>
          <a:lstStyle/>
          <a:p>
            <a:r>
              <a:rPr lang="en-US" sz="2500" b="1"/>
              <a:t>R</a:t>
            </a:r>
            <a:endParaRPr lang="en-US" sz="2500" dirty="0"/>
          </a:p>
        </p:txBody>
      </p:sp>
      <p:sp>
        <p:nvSpPr>
          <p:cNvPr id="20" name="Rectangle 19">
            <a:extLst>
              <a:ext uri="{FF2B5EF4-FFF2-40B4-BE49-F238E27FC236}">
                <a16:creationId xmlns:a16="http://schemas.microsoft.com/office/drawing/2014/main" id="{84219933-BC39-064D-A081-0075231DB924}"/>
              </a:ext>
            </a:extLst>
          </p:cNvPr>
          <p:cNvSpPr/>
          <p:nvPr/>
        </p:nvSpPr>
        <p:spPr>
          <a:xfrm>
            <a:off x="7699097" y="1202561"/>
            <a:ext cx="1290738" cy="477054"/>
          </a:xfrm>
          <a:prstGeom prst="rect">
            <a:avLst/>
          </a:prstGeom>
        </p:spPr>
        <p:txBody>
          <a:bodyPr wrap="none">
            <a:spAutoFit/>
          </a:bodyPr>
          <a:lstStyle/>
          <a:p>
            <a:r>
              <a:rPr lang="en-US" sz="2500" dirty="0"/>
              <a:t>(</a:t>
            </a:r>
            <a:r>
              <a:rPr lang="en-US" sz="2500" b="1" dirty="0"/>
              <a:t>P </a:t>
            </a:r>
            <a:r>
              <a:rPr lang="en-US" sz="2500" dirty="0"/>
              <a:t>&amp;</a:t>
            </a:r>
            <a:r>
              <a:rPr lang="en-US" sz="2500" b="1" dirty="0"/>
              <a:t> Q</a:t>
            </a:r>
            <a:r>
              <a:rPr lang="en-US" sz="2500" dirty="0"/>
              <a:t>)</a:t>
            </a:r>
          </a:p>
        </p:txBody>
      </p:sp>
      <p:sp>
        <p:nvSpPr>
          <p:cNvPr id="21" name="Rectangle 20">
            <a:extLst>
              <a:ext uri="{FF2B5EF4-FFF2-40B4-BE49-F238E27FC236}">
                <a16:creationId xmlns:a16="http://schemas.microsoft.com/office/drawing/2014/main" id="{755ED254-8BFF-4D4D-9E40-19BEDEED23D5}"/>
              </a:ext>
            </a:extLst>
          </p:cNvPr>
          <p:cNvSpPr/>
          <p:nvPr/>
        </p:nvSpPr>
        <p:spPr>
          <a:xfrm>
            <a:off x="6532847" y="1699856"/>
            <a:ext cx="385042" cy="477054"/>
          </a:xfrm>
          <a:prstGeom prst="rect">
            <a:avLst/>
          </a:prstGeom>
        </p:spPr>
        <p:txBody>
          <a:bodyPr wrap="none">
            <a:spAutoFit/>
          </a:bodyPr>
          <a:lstStyle/>
          <a:p>
            <a:r>
              <a:rPr lang="en-US" sz="2500" dirty="0"/>
              <a:t>Đ</a:t>
            </a:r>
          </a:p>
        </p:txBody>
      </p:sp>
      <p:sp>
        <p:nvSpPr>
          <p:cNvPr id="22" name="Rectangle 21">
            <a:extLst>
              <a:ext uri="{FF2B5EF4-FFF2-40B4-BE49-F238E27FC236}">
                <a16:creationId xmlns:a16="http://schemas.microsoft.com/office/drawing/2014/main" id="{9528BC5D-1473-DA4D-AB8F-0714DC6770FF}"/>
              </a:ext>
            </a:extLst>
          </p:cNvPr>
          <p:cNvSpPr/>
          <p:nvPr/>
        </p:nvSpPr>
        <p:spPr>
          <a:xfrm>
            <a:off x="6995125" y="1685021"/>
            <a:ext cx="385042" cy="477054"/>
          </a:xfrm>
          <a:prstGeom prst="rect">
            <a:avLst/>
          </a:prstGeom>
        </p:spPr>
        <p:txBody>
          <a:bodyPr wrap="none">
            <a:spAutoFit/>
          </a:bodyPr>
          <a:lstStyle/>
          <a:p>
            <a:r>
              <a:rPr lang="en-US" sz="2500" dirty="0"/>
              <a:t>Đ</a:t>
            </a:r>
          </a:p>
        </p:txBody>
      </p:sp>
      <p:sp>
        <p:nvSpPr>
          <p:cNvPr id="23" name="Rectangle 22">
            <a:extLst>
              <a:ext uri="{FF2B5EF4-FFF2-40B4-BE49-F238E27FC236}">
                <a16:creationId xmlns:a16="http://schemas.microsoft.com/office/drawing/2014/main" id="{B6A8664F-B248-4941-9C21-C35927143D55}"/>
              </a:ext>
            </a:extLst>
          </p:cNvPr>
          <p:cNvSpPr/>
          <p:nvPr/>
        </p:nvSpPr>
        <p:spPr>
          <a:xfrm>
            <a:off x="6522763" y="2144942"/>
            <a:ext cx="385042" cy="477054"/>
          </a:xfrm>
          <a:prstGeom prst="rect">
            <a:avLst/>
          </a:prstGeom>
        </p:spPr>
        <p:txBody>
          <a:bodyPr wrap="none">
            <a:spAutoFit/>
          </a:bodyPr>
          <a:lstStyle/>
          <a:p>
            <a:r>
              <a:rPr lang="en-US" sz="2500" dirty="0"/>
              <a:t>Đ</a:t>
            </a:r>
          </a:p>
        </p:txBody>
      </p:sp>
      <p:sp>
        <p:nvSpPr>
          <p:cNvPr id="24" name="Rectangle 23">
            <a:extLst>
              <a:ext uri="{FF2B5EF4-FFF2-40B4-BE49-F238E27FC236}">
                <a16:creationId xmlns:a16="http://schemas.microsoft.com/office/drawing/2014/main" id="{FFBA97B7-1B86-0349-AB1B-617791E7DBB1}"/>
              </a:ext>
            </a:extLst>
          </p:cNvPr>
          <p:cNvSpPr/>
          <p:nvPr/>
        </p:nvSpPr>
        <p:spPr>
          <a:xfrm>
            <a:off x="6985041" y="2132824"/>
            <a:ext cx="331134" cy="477054"/>
          </a:xfrm>
          <a:prstGeom prst="rect">
            <a:avLst/>
          </a:prstGeom>
        </p:spPr>
        <p:txBody>
          <a:bodyPr wrap="square">
            <a:spAutoFit/>
          </a:bodyPr>
          <a:lstStyle/>
          <a:p>
            <a:r>
              <a:rPr lang="en-US" sz="2500" dirty="0"/>
              <a:t>S</a:t>
            </a:r>
          </a:p>
        </p:txBody>
      </p:sp>
      <p:sp>
        <p:nvSpPr>
          <p:cNvPr id="25" name="Rectangle 24">
            <a:extLst>
              <a:ext uri="{FF2B5EF4-FFF2-40B4-BE49-F238E27FC236}">
                <a16:creationId xmlns:a16="http://schemas.microsoft.com/office/drawing/2014/main" id="{A16671E8-F720-744B-919E-EB2E1E27E941}"/>
              </a:ext>
            </a:extLst>
          </p:cNvPr>
          <p:cNvSpPr/>
          <p:nvPr/>
        </p:nvSpPr>
        <p:spPr>
          <a:xfrm>
            <a:off x="6524535" y="2590028"/>
            <a:ext cx="332142" cy="477054"/>
          </a:xfrm>
          <a:prstGeom prst="rect">
            <a:avLst/>
          </a:prstGeom>
        </p:spPr>
        <p:txBody>
          <a:bodyPr wrap="none">
            <a:spAutoFit/>
          </a:bodyPr>
          <a:lstStyle/>
          <a:p>
            <a:r>
              <a:rPr lang="en-US" sz="2500" dirty="0"/>
              <a:t>S</a:t>
            </a:r>
          </a:p>
        </p:txBody>
      </p:sp>
      <p:sp>
        <p:nvSpPr>
          <p:cNvPr id="26" name="Rectangle 25">
            <a:extLst>
              <a:ext uri="{FF2B5EF4-FFF2-40B4-BE49-F238E27FC236}">
                <a16:creationId xmlns:a16="http://schemas.microsoft.com/office/drawing/2014/main" id="{BB779824-A7BC-D742-94A1-D2E6BB31495B}"/>
              </a:ext>
            </a:extLst>
          </p:cNvPr>
          <p:cNvSpPr/>
          <p:nvPr/>
        </p:nvSpPr>
        <p:spPr>
          <a:xfrm>
            <a:off x="6986813" y="2599687"/>
            <a:ext cx="385042" cy="477054"/>
          </a:xfrm>
          <a:prstGeom prst="rect">
            <a:avLst/>
          </a:prstGeom>
        </p:spPr>
        <p:txBody>
          <a:bodyPr wrap="none">
            <a:spAutoFit/>
          </a:bodyPr>
          <a:lstStyle/>
          <a:p>
            <a:r>
              <a:rPr lang="en-US" sz="2500" dirty="0"/>
              <a:t>Đ</a:t>
            </a:r>
          </a:p>
        </p:txBody>
      </p:sp>
      <p:sp>
        <p:nvSpPr>
          <p:cNvPr id="27" name="Rectangle 26">
            <a:extLst>
              <a:ext uri="{FF2B5EF4-FFF2-40B4-BE49-F238E27FC236}">
                <a16:creationId xmlns:a16="http://schemas.microsoft.com/office/drawing/2014/main" id="{E1745285-A317-1B4E-B844-D0CE4947B209}"/>
              </a:ext>
            </a:extLst>
          </p:cNvPr>
          <p:cNvSpPr/>
          <p:nvPr/>
        </p:nvSpPr>
        <p:spPr>
          <a:xfrm>
            <a:off x="6531966" y="3035114"/>
            <a:ext cx="332142" cy="477054"/>
          </a:xfrm>
          <a:prstGeom prst="rect">
            <a:avLst/>
          </a:prstGeom>
        </p:spPr>
        <p:txBody>
          <a:bodyPr wrap="none">
            <a:spAutoFit/>
          </a:bodyPr>
          <a:lstStyle/>
          <a:p>
            <a:r>
              <a:rPr lang="en-US" sz="2500" dirty="0"/>
              <a:t>S</a:t>
            </a:r>
          </a:p>
        </p:txBody>
      </p:sp>
      <p:sp>
        <p:nvSpPr>
          <p:cNvPr id="28" name="Rectangle 27">
            <a:extLst>
              <a:ext uri="{FF2B5EF4-FFF2-40B4-BE49-F238E27FC236}">
                <a16:creationId xmlns:a16="http://schemas.microsoft.com/office/drawing/2014/main" id="{70BECECF-4BC3-DE40-B193-E97A7FCC04D7}"/>
              </a:ext>
            </a:extLst>
          </p:cNvPr>
          <p:cNvSpPr/>
          <p:nvPr/>
        </p:nvSpPr>
        <p:spPr>
          <a:xfrm>
            <a:off x="6994244" y="3053826"/>
            <a:ext cx="332142" cy="477054"/>
          </a:xfrm>
          <a:prstGeom prst="rect">
            <a:avLst/>
          </a:prstGeom>
        </p:spPr>
        <p:txBody>
          <a:bodyPr wrap="none">
            <a:spAutoFit/>
          </a:bodyPr>
          <a:lstStyle/>
          <a:p>
            <a:r>
              <a:rPr lang="en-US" sz="2500" dirty="0"/>
              <a:t>S</a:t>
            </a:r>
          </a:p>
        </p:txBody>
      </p:sp>
      <p:cxnSp>
        <p:nvCxnSpPr>
          <p:cNvPr id="29" name="Straight Connector 28">
            <a:extLst>
              <a:ext uri="{FF2B5EF4-FFF2-40B4-BE49-F238E27FC236}">
                <a16:creationId xmlns:a16="http://schemas.microsoft.com/office/drawing/2014/main" id="{646D49F8-7E4E-9144-8DC3-8D2DBC6D83EF}"/>
              </a:ext>
            </a:extLst>
          </p:cNvPr>
          <p:cNvCxnSpPr/>
          <p:nvPr/>
        </p:nvCxnSpPr>
        <p:spPr>
          <a:xfrm>
            <a:off x="6155552" y="1715064"/>
            <a:ext cx="4973410" cy="118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C9BE4F15-7681-1D41-8674-9BD66462428D}"/>
              </a:ext>
            </a:extLst>
          </p:cNvPr>
          <p:cNvCxnSpPr/>
          <p:nvPr/>
        </p:nvCxnSpPr>
        <p:spPr>
          <a:xfrm flipH="1">
            <a:off x="7524428" y="1394136"/>
            <a:ext cx="32012" cy="3852582"/>
          </a:xfrm>
          <a:prstGeom prst="line">
            <a:avLst/>
          </a:prstGeom>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B76657D1-E13C-B646-BE30-3D2EC65F91E1}"/>
              </a:ext>
            </a:extLst>
          </p:cNvPr>
          <p:cNvSpPr/>
          <p:nvPr/>
        </p:nvSpPr>
        <p:spPr>
          <a:xfrm>
            <a:off x="9633929" y="1182800"/>
            <a:ext cx="287258" cy="477054"/>
          </a:xfrm>
          <a:prstGeom prst="rect">
            <a:avLst/>
          </a:prstGeom>
        </p:spPr>
        <p:txBody>
          <a:bodyPr wrap="none">
            <a:spAutoFit/>
          </a:bodyPr>
          <a:lstStyle/>
          <a:p>
            <a:r>
              <a:rPr lang="en-US" sz="2500">
                <a:solidFill>
                  <a:srgbClr val="0000FF"/>
                </a:solidFill>
              </a:rPr>
              <a:t>/</a:t>
            </a:r>
            <a:endParaRPr lang="en-US" sz="2500" dirty="0">
              <a:solidFill>
                <a:srgbClr val="0000FF"/>
              </a:solidFill>
            </a:endParaRPr>
          </a:p>
        </p:txBody>
      </p:sp>
      <p:sp>
        <p:nvSpPr>
          <p:cNvPr id="32" name="Rectangle 31">
            <a:extLst>
              <a:ext uri="{FF2B5EF4-FFF2-40B4-BE49-F238E27FC236}">
                <a16:creationId xmlns:a16="http://schemas.microsoft.com/office/drawing/2014/main" id="{AE67243C-AC37-C348-BD51-89AB640916C4}"/>
              </a:ext>
            </a:extLst>
          </p:cNvPr>
          <p:cNvSpPr/>
          <p:nvPr/>
        </p:nvSpPr>
        <p:spPr>
          <a:xfrm>
            <a:off x="10299926" y="1176048"/>
            <a:ext cx="431528" cy="477054"/>
          </a:xfrm>
          <a:prstGeom prst="rect">
            <a:avLst/>
          </a:prstGeom>
        </p:spPr>
        <p:txBody>
          <a:bodyPr wrap="none">
            <a:spAutoFit/>
          </a:bodyPr>
          <a:lstStyle/>
          <a:p>
            <a:r>
              <a:rPr lang="en-US" sz="2500">
                <a:solidFill>
                  <a:srgbClr val="0000FF"/>
                </a:solidFill>
              </a:rPr>
              <a:t>//</a:t>
            </a:r>
            <a:endParaRPr lang="en-US" sz="2500" dirty="0">
              <a:solidFill>
                <a:srgbClr val="0000FF"/>
              </a:solidFill>
            </a:endParaRPr>
          </a:p>
        </p:txBody>
      </p:sp>
      <p:sp>
        <p:nvSpPr>
          <p:cNvPr id="33" name="Rectangle 32">
            <a:extLst>
              <a:ext uri="{FF2B5EF4-FFF2-40B4-BE49-F238E27FC236}">
                <a16:creationId xmlns:a16="http://schemas.microsoft.com/office/drawing/2014/main" id="{F05C0240-F145-2E48-9F21-AAA4ED872B41}"/>
              </a:ext>
            </a:extLst>
          </p:cNvPr>
          <p:cNvSpPr/>
          <p:nvPr/>
        </p:nvSpPr>
        <p:spPr>
          <a:xfrm>
            <a:off x="9284146" y="1190849"/>
            <a:ext cx="413896" cy="477054"/>
          </a:xfrm>
          <a:prstGeom prst="rect">
            <a:avLst/>
          </a:prstGeom>
        </p:spPr>
        <p:txBody>
          <a:bodyPr wrap="none">
            <a:spAutoFit/>
          </a:bodyPr>
          <a:lstStyle/>
          <a:p>
            <a:r>
              <a:rPr lang="en-US" sz="2500" b="1"/>
              <a:t>R</a:t>
            </a:r>
            <a:endParaRPr lang="en-US" sz="2500" dirty="0"/>
          </a:p>
        </p:txBody>
      </p:sp>
      <p:sp>
        <p:nvSpPr>
          <p:cNvPr id="34" name="Rectangle 33">
            <a:extLst>
              <a:ext uri="{FF2B5EF4-FFF2-40B4-BE49-F238E27FC236}">
                <a16:creationId xmlns:a16="http://schemas.microsoft.com/office/drawing/2014/main" id="{90D920B7-B250-7A45-B00C-F25EEE4CC3D6}"/>
              </a:ext>
            </a:extLst>
          </p:cNvPr>
          <p:cNvSpPr/>
          <p:nvPr/>
        </p:nvSpPr>
        <p:spPr>
          <a:xfrm>
            <a:off x="10642841" y="1192136"/>
            <a:ext cx="380232" cy="477054"/>
          </a:xfrm>
          <a:prstGeom prst="rect">
            <a:avLst/>
          </a:prstGeom>
        </p:spPr>
        <p:txBody>
          <a:bodyPr wrap="none">
            <a:spAutoFit/>
          </a:bodyPr>
          <a:lstStyle/>
          <a:p>
            <a:r>
              <a:rPr lang="en-US" sz="2500" b="1"/>
              <a:t>P</a:t>
            </a:r>
            <a:endParaRPr lang="en-US" sz="2500" dirty="0"/>
          </a:p>
        </p:txBody>
      </p:sp>
      <p:sp>
        <p:nvSpPr>
          <p:cNvPr id="35" name="Rectangle 34">
            <a:extLst>
              <a:ext uri="{FF2B5EF4-FFF2-40B4-BE49-F238E27FC236}">
                <a16:creationId xmlns:a16="http://schemas.microsoft.com/office/drawing/2014/main" id="{BB86A6DA-8F8F-8946-B405-D86A2C2FAF5C}"/>
              </a:ext>
            </a:extLst>
          </p:cNvPr>
          <p:cNvSpPr/>
          <p:nvPr/>
        </p:nvSpPr>
        <p:spPr>
          <a:xfrm>
            <a:off x="9949391" y="1202561"/>
            <a:ext cx="413896" cy="477054"/>
          </a:xfrm>
          <a:prstGeom prst="rect">
            <a:avLst/>
          </a:prstGeom>
        </p:spPr>
        <p:txBody>
          <a:bodyPr wrap="none">
            <a:spAutoFit/>
          </a:bodyPr>
          <a:lstStyle/>
          <a:p>
            <a:r>
              <a:rPr lang="en-US" sz="2500" b="1"/>
              <a:t>R</a:t>
            </a:r>
            <a:endParaRPr lang="en-US" sz="2500" dirty="0"/>
          </a:p>
        </p:txBody>
      </p:sp>
      <p:sp>
        <p:nvSpPr>
          <p:cNvPr id="36" name="Rectangle 35">
            <a:extLst>
              <a:ext uri="{FF2B5EF4-FFF2-40B4-BE49-F238E27FC236}">
                <a16:creationId xmlns:a16="http://schemas.microsoft.com/office/drawing/2014/main" id="{1A9F76A1-7DB8-D644-A069-33D1FB8A86A9}"/>
              </a:ext>
            </a:extLst>
          </p:cNvPr>
          <p:cNvSpPr/>
          <p:nvPr/>
        </p:nvSpPr>
        <p:spPr>
          <a:xfrm>
            <a:off x="6155552" y="1213992"/>
            <a:ext cx="380232" cy="477054"/>
          </a:xfrm>
          <a:prstGeom prst="rect">
            <a:avLst/>
          </a:prstGeom>
        </p:spPr>
        <p:txBody>
          <a:bodyPr wrap="none">
            <a:spAutoFit/>
          </a:bodyPr>
          <a:lstStyle/>
          <a:p>
            <a:r>
              <a:rPr lang="en-US" sz="2500" b="1"/>
              <a:t>P</a:t>
            </a:r>
            <a:endParaRPr lang="en-US" sz="2500" dirty="0"/>
          </a:p>
        </p:txBody>
      </p:sp>
      <p:sp>
        <p:nvSpPr>
          <p:cNvPr id="37" name="Rectangle 36">
            <a:extLst>
              <a:ext uri="{FF2B5EF4-FFF2-40B4-BE49-F238E27FC236}">
                <a16:creationId xmlns:a16="http://schemas.microsoft.com/office/drawing/2014/main" id="{931AF97E-FFA4-4742-863E-B90A234496E5}"/>
              </a:ext>
            </a:extLst>
          </p:cNvPr>
          <p:cNvSpPr/>
          <p:nvPr/>
        </p:nvSpPr>
        <p:spPr>
          <a:xfrm>
            <a:off x="6096765" y="1699856"/>
            <a:ext cx="385042" cy="477054"/>
          </a:xfrm>
          <a:prstGeom prst="rect">
            <a:avLst/>
          </a:prstGeom>
        </p:spPr>
        <p:txBody>
          <a:bodyPr wrap="none">
            <a:spAutoFit/>
          </a:bodyPr>
          <a:lstStyle/>
          <a:p>
            <a:r>
              <a:rPr lang="en-US" sz="2500" dirty="0"/>
              <a:t>Đ</a:t>
            </a:r>
          </a:p>
        </p:txBody>
      </p:sp>
      <p:sp>
        <p:nvSpPr>
          <p:cNvPr id="38" name="Rectangle 37">
            <a:extLst>
              <a:ext uri="{FF2B5EF4-FFF2-40B4-BE49-F238E27FC236}">
                <a16:creationId xmlns:a16="http://schemas.microsoft.com/office/drawing/2014/main" id="{15C51E2E-E564-A841-9350-CF3F3237FD16}"/>
              </a:ext>
            </a:extLst>
          </p:cNvPr>
          <p:cNvSpPr/>
          <p:nvPr/>
        </p:nvSpPr>
        <p:spPr>
          <a:xfrm>
            <a:off x="6086681" y="2144942"/>
            <a:ext cx="385042" cy="477054"/>
          </a:xfrm>
          <a:prstGeom prst="rect">
            <a:avLst/>
          </a:prstGeom>
        </p:spPr>
        <p:txBody>
          <a:bodyPr wrap="none">
            <a:spAutoFit/>
          </a:bodyPr>
          <a:lstStyle/>
          <a:p>
            <a:r>
              <a:rPr lang="en-US" sz="2500" dirty="0"/>
              <a:t>Đ</a:t>
            </a:r>
          </a:p>
        </p:txBody>
      </p:sp>
      <p:sp>
        <p:nvSpPr>
          <p:cNvPr id="39" name="Rectangle 38">
            <a:extLst>
              <a:ext uri="{FF2B5EF4-FFF2-40B4-BE49-F238E27FC236}">
                <a16:creationId xmlns:a16="http://schemas.microsoft.com/office/drawing/2014/main" id="{A52B0828-A795-7546-B6CF-3F83B505436F}"/>
              </a:ext>
            </a:extLst>
          </p:cNvPr>
          <p:cNvSpPr/>
          <p:nvPr/>
        </p:nvSpPr>
        <p:spPr>
          <a:xfrm>
            <a:off x="6088453" y="2590028"/>
            <a:ext cx="385042" cy="477054"/>
          </a:xfrm>
          <a:prstGeom prst="rect">
            <a:avLst/>
          </a:prstGeom>
        </p:spPr>
        <p:txBody>
          <a:bodyPr wrap="none">
            <a:spAutoFit/>
          </a:bodyPr>
          <a:lstStyle/>
          <a:p>
            <a:r>
              <a:rPr lang="en-US" sz="2500" dirty="0"/>
              <a:t>Đ</a:t>
            </a:r>
          </a:p>
        </p:txBody>
      </p:sp>
      <p:sp>
        <p:nvSpPr>
          <p:cNvPr id="40" name="Rectangle 39">
            <a:extLst>
              <a:ext uri="{FF2B5EF4-FFF2-40B4-BE49-F238E27FC236}">
                <a16:creationId xmlns:a16="http://schemas.microsoft.com/office/drawing/2014/main" id="{2D971D61-71DB-3543-8103-D44E9EE36FCA}"/>
              </a:ext>
            </a:extLst>
          </p:cNvPr>
          <p:cNvSpPr/>
          <p:nvPr/>
        </p:nvSpPr>
        <p:spPr>
          <a:xfrm>
            <a:off x="6095884" y="3035114"/>
            <a:ext cx="385042" cy="477054"/>
          </a:xfrm>
          <a:prstGeom prst="rect">
            <a:avLst/>
          </a:prstGeom>
        </p:spPr>
        <p:txBody>
          <a:bodyPr wrap="none">
            <a:spAutoFit/>
          </a:bodyPr>
          <a:lstStyle/>
          <a:p>
            <a:r>
              <a:rPr lang="en-US" sz="2500" dirty="0"/>
              <a:t>Đ</a:t>
            </a:r>
          </a:p>
        </p:txBody>
      </p:sp>
      <p:sp>
        <p:nvSpPr>
          <p:cNvPr id="41" name="Rectangle 40">
            <a:extLst>
              <a:ext uri="{FF2B5EF4-FFF2-40B4-BE49-F238E27FC236}">
                <a16:creationId xmlns:a16="http://schemas.microsoft.com/office/drawing/2014/main" id="{D4B55CCE-A2E3-854D-8F7A-EED95B49C476}"/>
              </a:ext>
            </a:extLst>
          </p:cNvPr>
          <p:cNvSpPr/>
          <p:nvPr/>
        </p:nvSpPr>
        <p:spPr>
          <a:xfrm>
            <a:off x="6539762" y="3446731"/>
            <a:ext cx="385042" cy="477054"/>
          </a:xfrm>
          <a:prstGeom prst="rect">
            <a:avLst/>
          </a:prstGeom>
        </p:spPr>
        <p:txBody>
          <a:bodyPr wrap="none">
            <a:spAutoFit/>
          </a:bodyPr>
          <a:lstStyle/>
          <a:p>
            <a:r>
              <a:rPr lang="en-US" sz="2500" dirty="0"/>
              <a:t>Đ</a:t>
            </a:r>
          </a:p>
        </p:txBody>
      </p:sp>
      <p:sp>
        <p:nvSpPr>
          <p:cNvPr id="42" name="Rectangle 41">
            <a:extLst>
              <a:ext uri="{FF2B5EF4-FFF2-40B4-BE49-F238E27FC236}">
                <a16:creationId xmlns:a16="http://schemas.microsoft.com/office/drawing/2014/main" id="{FCB54965-9113-784C-82DE-99F472DFA45D}"/>
              </a:ext>
            </a:extLst>
          </p:cNvPr>
          <p:cNvSpPr/>
          <p:nvPr/>
        </p:nvSpPr>
        <p:spPr>
          <a:xfrm>
            <a:off x="7002040" y="3445544"/>
            <a:ext cx="385042" cy="477054"/>
          </a:xfrm>
          <a:prstGeom prst="rect">
            <a:avLst/>
          </a:prstGeom>
        </p:spPr>
        <p:txBody>
          <a:bodyPr wrap="none">
            <a:spAutoFit/>
          </a:bodyPr>
          <a:lstStyle/>
          <a:p>
            <a:r>
              <a:rPr lang="en-US" sz="2500" dirty="0"/>
              <a:t>Đ</a:t>
            </a:r>
          </a:p>
        </p:txBody>
      </p:sp>
      <p:sp>
        <p:nvSpPr>
          <p:cNvPr id="43" name="Rectangle 42">
            <a:extLst>
              <a:ext uri="{FF2B5EF4-FFF2-40B4-BE49-F238E27FC236}">
                <a16:creationId xmlns:a16="http://schemas.microsoft.com/office/drawing/2014/main" id="{2902C3E3-048A-8C49-8F33-C104AF56BB32}"/>
              </a:ext>
            </a:extLst>
          </p:cNvPr>
          <p:cNvSpPr/>
          <p:nvPr/>
        </p:nvSpPr>
        <p:spPr>
          <a:xfrm>
            <a:off x="6529678" y="3891817"/>
            <a:ext cx="385042" cy="477054"/>
          </a:xfrm>
          <a:prstGeom prst="rect">
            <a:avLst/>
          </a:prstGeom>
        </p:spPr>
        <p:txBody>
          <a:bodyPr wrap="none">
            <a:spAutoFit/>
          </a:bodyPr>
          <a:lstStyle/>
          <a:p>
            <a:r>
              <a:rPr lang="en-US" sz="2500" dirty="0"/>
              <a:t>Đ</a:t>
            </a:r>
          </a:p>
        </p:txBody>
      </p:sp>
      <p:sp>
        <p:nvSpPr>
          <p:cNvPr id="44" name="Rectangle 43">
            <a:extLst>
              <a:ext uri="{FF2B5EF4-FFF2-40B4-BE49-F238E27FC236}">
                <a16:creationId xmlns:a16="http://schemas.microsoft.com/office/drawing/2014/main" id="{12969A88-ED7B-F74F-9BC5-8D35CC96B70A}"/>
              </a:ext>
            </a:extLst>
          </p:cNvPr>
          <p:cNvSpPr/>
          <p:nvPr/>
        </p:nvSpPr>
        <p:spPr>
          <a:xfrm>
            <a:off x="6991956" y="3879699"/>
            <a:ext cx="331134" cy="477054"/>
          </a:xfrm>
          <a:prstGeom prst="rect">
            <a:avLst/>
          </a:prstGeom>
        </p:spPr>
        <p:txBody>
          <a:bodyPr wrap="square">
            <a:spAutoFit/>
          </a:bodyPr>
          <a:lstStyle/>
          <a:p>
            <a:r>
              <a:rPr lang="en-US" sz="2500" dirty="0"/>
              <a:t>S</a:t>
            </a:r>
          </a:p>
        </p:txBody>
      </p:sp>
      <p:sp>
        <p:nvSpPr>
          <p:cNvPr id="45" name="Rectangle 44">
            <a:extLst>
              <a:ext uri="{FF2B5EF4-FFF2-40B4-BE49-F238E27FC236}">
                <a16:creationId xmlns:a16="http://schemas.microsoft.com/office/drawing/2014/main" id="{5843025B-BFD5-F943-817B-AD6ACFA45875}"/>
              </a:ext>
            </a:extLst>
          </p:cNvPr>
          <p:cNvSpPr/>
          <p:nvPr/>
        </p:nvSpPr>
        <p:spPr>
          <a:xfrm>
            <a:off x="6531450" y="4336903"/>
            <a:ext cx="332142" cy="477054"/>
          </a:xfrm>
          <a:prstGeom prst="rect">
            <a:avLst/>
          </a:prstGeom>
        </p:spPr>
        <p:txBody>
          <a:bodyPr wrap="none">
            <a:spAutoFit/>
          </a:bodyPr>
          <a:lstStyle/>
          <a:p>
            <a:r>
              <a:rPr lang="en-US" sz="2500" dirty="0"/>
              <a:t>S</a:t>
            </a:r>
          </a:p>
        </p:txBody>
      </p:sp>
      <p:sp>
        <p:nvSpPr>
          <p:cNvPr id="46" name="Rectangle 45">
            <a:extLst>
              <a:ext uri="{FF2B5EF4-FFF2-40B4-BE49-F238E27FC236}">
                <a16:creationId xmlns:a16="http://schemas.microsoft.com/office/drawing/2014/main" id="{2894DDD9-912F-1247-8B1A-48BD5DD0D3CA}"/>
              </a:ext>
            </a:extLst>
          </p:cNvPr>
          <p:cNvSpPr/>
          <p:nvPr/>
        </p:nvSpPr>
        <p:spPr>
          <a:xfrm>
            <a:off x="6993728" y="4346562"/>
            <a:ext cx="385042" cy="477054"/>
          </a:xfrm>
          <a:prstGeom prst="rect">
            <a:avLst/>
          </a:prstGeom>
        </p:spPr>
        <p:txBody>
          <a:bodyPr wrap="none">
            <a:spAutoFit/>
          </a:bodyPr>
          <a:lstStyle/>
          <a:p>
            <a:r>
              <a:rPr lang="en-US" sz="2500" dirty="0"/>
              <a:t>Đ</a:t>
            </a:r>
          </a:p>
        </p:txBody>
      </p:sp>
      <p:sp>
        <p:nvSpPr>
          <p:cNvPr id="47" name="Rectangle 46">
            <a:extLst>
              <a:ext uri="{FF2B5EF4-FFF2-40B4-BE49-F238E27FC236}">
                <a16:creationId xmlns:a16="http://schemas.microsoft.com/office/drawing/2014/main" id="{889E9FFE-087E-F846-B40F-C56256C43897}"/>
              </a:ext>
            </a:extLst>
          </p:cNvPr>
          <p:cNvSpPr/>
          <p:nvPr/>
        </p:nvSpPr>
        <p:spPr>
          <a:xfrm>
            <a:off x="6538881" y="4781989"/>
            <a:ext cx="332142" cy="477054"/>
          </a:xfrm>
          <a:prstGeom prst="rect">
            <a:avLst/>
          </a:prstGeom>
        </p:spPr>
        <p:txBody>
          <a:bodyPr wrap="none">
            <a:spAutoFit/>
          </a:bodyPr>
          <a:lstStyle/>
          <a:p>
            <a:r>
              <a:rPr lang="en-US" sz="2500" dirty="0"/>
              <a:t>S</a:t>
            </a:r>
          </a:p>
        </p:txBody>
      </p:sp>
      <p:sp>
        <p:nvSpPr>
          <p:cNvPr id="48" name="Rectangle 47">
            <a:extLst>
              <a:ext uri="{FF2B5EF4-FFF2-40B4-BE49-F238E27FC236}">
                <a16:creationId xmlns:a16="http://schemas.microsoft.com/office/drawing/2014/main" id="{3D76364D-E97F-A747-B868-2C1025220004}"/>
              </a:ext>
            </a:extLst>
          </p:cNvPr>
          <p:cNvSpPr/>
          <p:nvPr/>
        </p:nvSpPr>
        <p:spPr>
          <a:xfrm>
            <a:off x="7001159" y="4800701"/>
            <a:ext cx="332142" cy="477054"/>
          </a:xfrm>
          <a:prstGeom prst="rect">
            <a:avLst/>
          </a:prstGeom>
        </p:spPr>
        <p:txBody>
          <a:bodyPr wrap="none">
            <a:spAutoFit/>
          </a:bodyPr>
          <a:lstStyle/>
          <a:p>
            <a:r>
              <a:rPr lang="en-US" sz="2500" dirty="0"/>
              <a:t>S</a:t>
            </a:r>
          </a:p>
        </p:txBody>
      </p:sp>
      <p:sp>
        <p:nvSpPr>
          <p:cNvPr id="49" name="Rectangle 48">
            <a:extLst>
              <a:ext uri="{FF2B5EF4-FFF2-40B4-BE49-F238E27FC236}">
                <a16:creationId xmlns:a16="http://schemas.microsoft.com/office/drawing/2014/main" id="{AE779AA0-49F8-5147-9417-AFE8288BA957}"/>
              </a:ext>
            </a:extLst>
          </p:cNvPr>
          <p:cNvSpPr/>
          <p:nvPr/>
        </p:nvSpPr>
        <p:spPr>
          <a:xfrm>
            <a:off x="6103680" y="3446731"/>
            <a:ext cx="332142" cy="477054"/>
          </a:xfrm>
          <a:prstGeom prst="rect">
            <a:avLst/>
          </a:prstGeom>
        </p:spPr>
        <p:txBody>
          <a:bodyPr wrap="none">
            <a:spAutoFit/>
          </a:bodyPr>
          <a:lstStyle/>
          <a:p>
            <a:r>
              <a:rPr lang="en-US" sz="2500" dirty="0"/>
              <a:t>S</a:t>
            </a:r>
          </a:p>
        </p:txBody>
      </p:sp>
      <p:sp>
        <p:nvSpPr>
          <p:cNvPr id="50" name="Rectangle 49">
            <a:extLst>
              <a:ext uri="{FF2B5EF4-FFF2-40B4-BE49-F238E27FC236}">
                <a16:creationId xmlns:a16="http://schemas.microsoft.com/office/drawing/2014/main" id="{A33173A8-01E4-E84B-A0F7-FE7008674D4A}"/>
              </a:ext>
            </a:extLst>
          </p:cNvPr>
          <p:cNvSpPr/>
          <p:nvPr/>
        </p:nvSpPr>
        <p:spPr>
          <a:xfrm>
            <a:off x="6093596" y="3891817"/>
            <a:ext cx="332142" cy="477054"/>
          </a:xfrm>
          <a:prstGeom prst="rect">
            <a:avLst/>
          </a:prstGeom>
        </p:spPr>
        <p:txBody>
          <a:bodyPr wrap="none">
            <a:spAutoFit/>
          </a:bodyPr>
          <a:lstStyle/>
          <a:p>
            <a:r>
              <a:rPr lang="en-US" sz="2500" dirty="0"/>
              <a:t>S</a:t>
            </a:r>
          </a:p>
        </p:txBody>
      </p:sp>
      <p:sp>
        <p:nvSpPr>
          <p:cNvPr id="51" name="Rectangle 50">
            <a:extLst>
              <a:ext uri="{FF2B5EF4-FFF2-40B4-BE49-F238E27FC236}">
                <a16:creationId xmlns:a16="http://schemas.microsoft.com/office/drawing/2014/main" id="{BFA49D76-3DD8-AC40-B4EA-1875AD026BF6}"/>
              </a:ext>
            </a:extLst>
          </p:cNvPr>
          <p:cNvSpPr/>
          <p:nvPr/>
        </p:nvSpPr>
        <p:spPr>
          <a:xfrm>
            <a:off x="6095368" y="4336903"/>
            <a:ext cx="332142" cy="477054"/>
          </a:xfrm>
          <a:prstGeom prst="rect">
            <a:avLst/>
          </a:prstGeom>
        </p:spPr>
        <p:txBody>
          <a:bodyPr wrap="none">
            <a:spAutoFit/>
          </a:bodyPr>
          <a:lstStyle/>
          <a:p>
            <a:r>
              <a:rPr lang="en-US" sz="2500" dirty="0"/>
              <a:t>S</a:t>
            </a:r>
          </a:p>
        </p:txBody>
      </p:sp>
      <p:sp>
        <p:nvSpPr>
          <p:cNvPr id="52" name="Rectangle 51">
            <a:extLst>
              <a:ext uri="{FF2B5EF4-FFF2-40B4-BE49-F238E27FC236}">
                <a16:creationId xmlns:a16="http://schemas.microsoft.com/office/drawing/2014/main" id="{1E5C1CEB-C7DD-C343-9285-DC27CCED9A7B}"/>
              </a:ext>
            </a:extLst>
          </p:cNvPr>
          <p:cNvSpPr/>
          <p:nvPr/>
        </p:nvSpPr>
        <p:spPr>
          <a:xfrm>
            <a:off x="6102799" y="4781989"/>
            <a:ext cx="332142" cy="477054"/>
          </a:xfrm>
          <a:prstGeom prst="rect">
            <a:avLst/>
          </a:prstGeom>
        </p:spPr>
        <p:txBody>
          <a:bodyPr wrap="none">
            <a:spAutoFit/>
          </a:bodyPr>
          <a:lstStyle/>
          <a:p>
            <a:r>
              <a:rPr lang="en-US" sz="2500" dirty="0"/>
              <a:t>S</a:t>
            </a:r>
          </a:p>
        </p:txBody>
      </p:sp>
      <p:sp>
        <p:nvSpPr>
          <p:cNvPr id="53" name="Rectangle 52">
            <a:extLst>
              <a:ext uri="{FF2B5EF4-FFF2-40B4-BE49-F238E27FC236}">
                <a16:creationId xmlns:a16="http://schemas.microsoft.com/office/drawing/2014/main" id="{45F1C6B1-2D2F-8240-9461-6FA2E6B48E87}"/>
              </a:ext>
            </a:extLst>
          </p:cNvPr>
          <p:cNvSpPr/>
          <p:nvPr/>
        </p:nvSpPr>
        <p:spPr>
          <a:xfrm>
            <a:off x="8043084" y="1687531"/>
            <a:ext cx="385042" cy="477054"/>
          </a:xfrm>
          <a:prstGeom prst="rect">
            <a:avLst/>
          </a:prstGeom>
        </p:spPr>
        <p:txBody>
          <a:bodyPr wrap="none">
            <a:spAutoFit/>
          </a:bodyPr>
          <a:lstStyle/>
          <a:p>
            <a:r>
              <a:rPr lang="en-US" sz="2500" dirty="0"/>
              <a:t>Đ</a:t>
            </a:r>
          </a:p>
        </p:txBody>
      </p:sp>
      <p:sp>
        <p:nvSpPr>
          <p:cNvPr id="54" name="Rectangle 53">
            <a:extLst>
              <a:ext uri="{FF2B5EF4-FFF2-40B4-BE49-F238E27FC236}">
                <a16:creationId xmlns:a16="http://schemas.microsoft.com/office/drawing/2014/main" id="{87F8D04F-10D4-4C40-B436-FB173425A7A2}"/>
              </a:ext>
            </a:extLst>
          </p:cNvPr>
          <p:cNvSpPr/>
          <p:nvPr/>
        </p:nvSpPr>
        <p:spPr>
          <a:xfrm>
            <a:off x="8033000" y="2132617"/>
            <a:ext cx="385042" cy="477054"/>
          </a:xfrm>
          <a:prstGeom prst="rect">
            <a:avLst/>
          </a:prstGeom>
        </p:spPr>
        <p:txBody>
          <a:bodyPr wrap="none">
            <a:spAutoFit/>
          </a:bodyPr>
          <a:lstStyle/>
          <a:p>
            <a:r>
              <a:rPr lang="en-US" sz="2500" dirty="0"/>
              <a:t>Đ</a:t>
            </a:r>
          </a:p>
        </p:txBody>
      </p:sp>
      <p:sp>
        <p:nvSpPr>
          <p:cNvPr id="55" name="Rectangle 54">
            <a:extLst>
              <a:ext uri="{FF2B5EF4-FFF2-40B4-BE49-F238E27FC236}">
                <a16:creationId xmlns:a16="http://schemas.microsoft.com/office/drawing/2014/main" id="{486CED5E-2000-4B4A-9913-00B22A5CB909}"/>
              </a:ext>
            </a:extLst>
          </p:cNvPr>
          <p:cNvSpPr/>
          <p:nvPr/>
        </p:nvSpPr>
        <p:spPr>
          <a:xfrm>
            <a:off x="8034772" y="2577703"/>
            <a:ext cx="332142" cy="477054"/>
          </a:xfrm>
          <a:prstGeom prst="rect">
            <a:avLst/>
          </a:prstGeom>
        </p:spPr>
        <p:txBody>
          <a:bodyPr wrap="none">
            <a:spAutoFit/>
          </a:bodyPr>
          <a:lstStyle/>
          <a:p>
            <a:r>
              <a:rPr lang="en-US" sz="2500" dirty="0"/>
              <a:t>S</a:t>
            </a:r>
          </a:p>
        </p:txBody>
      </p:sp>
      <p:sp>
        <p:nvSpPr>
          <p:cNvPr id="56" name="Rectangle 55">
            <a:extLst>
              <a:ext uri="{FF2B5EF4-FFF2-40B4-BE49-F238E27FC236}">
                <a16:creationId xmlns:a16="http://schemas.microsoft.com/office/drawing/2014/main" id="{A6612802-D28E-2641-82C5-3F1DFF703CEF}"/>
              </a:ext>
            </a:extLst>
          </p:cNvPr>
          <p:cNvSpPr/>
          <p:nvPr/>
        </p:nvSpPr>
        <p:spPr>
          <a:xfrm>
            <a:off x="8042203" y="3022789"/>
            <a:ext cx="332142" cy="477054"/>
          </a:xfrm>
          <a:prstGeom prst="rect">
            <a:avLst/>
          </a:prstGeom>
        </p:spPr>
        <p:txBody>
          <a:bodyPr wrap="none">
            <a:spAutoFit/>
          </a:bodyPr>
          <a:lstStyle/>
          <a:p>
            <a:r>
              <a:rPr lang="en-US" sz="2500" dirty="0"/>
              <a:t>S</a:t>
            </a:r>
          </a:p>
        </p:txBody>
      </p:sp>
      <p:sp>
        <p:nvSpPr>
          <p:cNvPr id="57" name="Rectangle 56">
            <a:extLst>
              <a:ext uri="{FF2B5EF4-FFF2-40B4-BE49-F238E27FC236}">
                <a16:creationId xmlns:a16="http://schemas.microsoft.com/office/drawing/2014/main" id="{8A9C0D2A-E252-F348-B49E-C5A4BA283BBC}"/>
              </a:ext>
            </a:extLst>
          </p:cNvPr>
          <p:cNvSpPr/>
          <p:nvPr/>
        </p:nvSpPr>
        <p:spPr>
          <a:xfrm>
            <a:off x="8049999" y="3434406"/>
            <a:ext cx="352982" cy="477054"/>
          </a:xfrm>
          <a:prstGeom prst="rect">
            <a:avLst/>
          </a:prstGeom>
        </p:spPr>
        <p:txBody>
          <a:bodyPr wrap="none">
            <a:spAutoFit/>
          </a:bodyPr>
          <a:lstStyle/>
          <a:p>
            <a:r>
              <a:rPr lang="en-US" sz="2500"/>
              <a:t>S</a:t>
            </a:r>
            <a:endParaRPr lang="en-US" sz="2500" dirty="0"/>
          </a:p>
        </p:txBody>
      </p:sp>
      <p:sp>
        <p:nvSpPr>
          <p:cNvPr id="58" name="Rectangle 57">
            <a:extLst>
              <a:ext uri="{FF2B5EF4-FFF2-40B4-BE49-F238E27FC236}">
                <a16:creationId xmlns:a16="http://schemas.microsoft.com/office/drawing/2014/main" id="{44AFCABA-5026-7643-91DB-13F283FC185A}"/>
              </a:ext>
            </a:extLst>
          </p:cNvPr>
          <p:cNvSpPr/>
          <p:nvPr/>
        </p:nvSpPr>
        <p:spPr>
          <a:xfrm>
            <a:off x="8039915" y="3879492"/>
            <a:ext cx="352982" cy="477054"/>
          </a:xfrm>
          <a:prstGeom prst="rect">
            <a:avLst/>
          </a:prstGeom>
        </p:spPr>
        <p:txBody>
          <a:bodyPr wrap="none">
            <a:spAutoFit/>
          </a:bodyPr>
          <a:lstStyle/>
          <a:p>
            <a:r>
              <a:rPr lang="en-US" sz="2500"/>
              <a:t>S</a:t>
            </a:r>
            <a:endParaRPr lang="en-US" sz="2500" dirty="0"/>
          </a:p>
        </p:txBody>
      </p:sp>
      <p:sp>
        <p:nvSpPr>
          <p:cNvPr id="59" name="Rectangle 58">
            <a:extLst>
              <a:ext uri="{FF2B5EF4-FFF2-40B4-BE49-F238E27FC236}">
                <a16:creationId xmlns:a16="http://schemas.microsoft.com/office/drawing/2014/main" id="{8440F471-E4A0-9A4B-BF7B-5E19D4DF35C7}"/>
              </a:ext>
            </a:extLst>
          </p:cNvPr>
          <p:cNvSpPr/>
          <p:nvPr/>
        </p:nvSpPr>
        <p:spPr>
          <a:xfrm>
            <a:off x="8041687" y="4324578"/>
            <a:ext cx="352982" cy="477054"/>
          </a:xfrm>
          <a:prstGeom prst="rect">
            <a:avLst/>
          </a:prstGeom>
        </p:spPr>
        <p:txBody>
          <a:bodyPr wrap="none">
            <a:spAutoFit/>
          </a:bodyPr>
          <a:lstStyle/>
          <a:p>
            <a:r>
              <a:rPr lang="en-US" sz="2500"/>
              <a:t>S</a:t>
            </a:r>
            <a:endParaRPr lang="en-US" sz="2500" dirty="0"/>
          </a:p>
        </p:txBody>
      </p:sp>
      <p:sp>
        <p:nvSpPr>
          <p:cNvPr id="60" name="Rectangle 59">
            <a:extLst>
              <a:ext uri="{FF2B5EF4-FFF2-40B4-BE49-F238E27FC236}">
                <a16:creationId xmlns:a16="http://schemas.microsoft.com/office/drawing/2014/main" id="{6840E9CF-056F-ED4B-9707-E2961AC5ED1C}"/>
              </a:ext>
            </a:extLst>
          </p:cNvPr>
          <p:cNvSpPr/>
          <p:nvPr/>
        </p:nvSpPr>
        <p:spPr>
          <a:xfrm>
            <a:off x="8049118" y="4769664"/>
            <a:ext cx="352982" cy="477054"/>
          </a:xfrm>
          <a:prstGeom prst="rect">
            <a:avLst/>
          </a:prstGeom>
        </p:spPr>
        <p:txBody>
          <a:bodyPr wrap="none">
            <a:spAutoFit/>
          </a:bodyPr>
          <a:lstStyle/>
          <a:p>
            <a:r>
              <a:rPr lang="en-US" sz="2500"/>
              <a:t>S</a:t>
            </a:r>
            <a:endParaRPr lang="en-US" sz="2500" dirty="0"/>
          </a:p>
        </p:txBody>
      </p:sp>
      <p:sp>
        <p:nvSpPr>
          <p:cNvPr id="61" name="Rectangle 60">
            <a:extLst>
              <a:ext uri="{FF2B5EF4-FFF2-40B4-BE49-F238E27FC236}">
                <a16:creationId xmlns:a16="http://schemas.microsoft.com/office/drawing/2014/main" id="{75A100F1-B17D-7B40-A662-03E16678E2F7}"/>
              </a:ext>
            </a:extLst>
          </p:cNvPr>
          <p:cNvSpPr/>
          <p:nvPr/>
        </p:nvSpPr>
        <p:spPr>
          <a:xfrm>
            <a:off x="8845198" y="1699856"/>
            <a:ext cx="385042" cy="477054"/>
          </a:xfrm>
          <a:prstGeom prst="rect">
            <a:avLst/>
          </a:prstGeom>
        </p:spPr>
        <p:txBody>
          <a:bodyPr wrap="none">
            <a:spAutoFit/>
          </a:bodyPr>
          <a:lstStyle/>
          <a:p>
            <a:r>
              <a:rPr lang="en-US" sz="2500" dirty="0"/>
              <a:t>Đ</a:t>
            </a:r>
          </a:p>
        </p:txBody>
      </p:sp>
      <p:sp>
        <p:nvSpPr>
          <p:cNvPr id="62" name="Rectangle 61">
            <a:extLst>
              <a:ext uri="{FF2B5EF4-FFF2-40B4-BE49-F238E27FC236}">
                <a16:creationId xmlns:a16="http://schemas.microsoft.com/office/drawing/2014/main" id="{524F5831-297B-2841-BA15-B862BAD58302}"/>
              </a:ext>
            </a:extLst>
          </p:cNvPr>
          <p:cNvSpPr/>
          <p:nvPr/>
        </p:nvSpPr>
        <p:spPr>
          <a:xfrm>
            <a:off x="8835114" y="2144942"/>
            <a:ext cx="332142" cy="477054"/>
          </a:xfrm>
          <a:prstGeom prst="rect">
            <a:avLst/>
          </a:prstGeom>
        </p:spPr>
        <p:txBody>
          <a:bodyPr wrap="none">
            <a:spAutoFit/>
          </a:bodyPr>
          <a:lstStyle/>
          <a:p>
            <a:r>
              <a:rPr lang="en-US" sz="2500" dirty="0"/>
              <a:t>S</a:t>
            </a:r>
          </a:p>
        </p:txBody>
      </p:sp>
      <p:sp>
        <p:nvSpPr>
          <p:cNvPr id="63" name="Rectangle 62">
            <a:extLst>
              <a:ext uri="{FF2B5EF4-FFF2-40B4-BE49-F238E27FC236}">
                <a16:creationId xmlns:a16="http://schemas.microsoft.com/office/drawing/2014/main" id="{644E4FB4-9E9F-364F-9685-07958F42852F}"/>
              </a:ext>
            </a:extLst>
          </p:cNvPr>
          <p:cNvSpPr/>
          <p:nvPr/>
        </p:nvSpPr>
        <p:spPr>
          <a:xfrm>
            <a:off x="8836886" y="2590028"/>
            <a:ext cx="385042" cy="477054"/>
          </a:xfrm>
          <a:prstGeom prst="rect">
            <a:avLst/>
          </a:prstGeom>
        </p:spPr>
        <p:txBody>
          <a:bodyPr wrap="none">
            <a:spAutoFit/>
          </a:bodyPr>
          <a:lstStyle/>
          <a:p>
            <a:r>
              <a:rPr lang="en-US" sz="2500" dirty="0"/>
              <a:t>Đ</a:t>
            </a:r>
          </a:p>
        </p:txBody>
      </p:sp>
      <p:sp>
        <p:nvSpPr>
          <p:cNvPr id="64" name="Rectangle 63">
            <a:extLst>
              <a:ext uri="{FF2B5EF4-FFF2-40B4-BE49-F238E27FC236}">
                <a16:creationId xmlns:a16="http://schemas.microsoft.com/office/drawing/2014/main" id="{02E83C98-D573-FA4D-8FDB-658AEE8D6E48}"/>
              </a:ext>
            </a:extLst>
          </p:cNvPr>
          <p:cNvSpPr/>
          <p:nvPr/>
        </p:nvSpPr>
        <p:spPr>
          <a:xfrm>
            <a:off x="8844317" y="3035114"/>
            <a:ext cx="385042" cy="477054"/>
          </a:xfrm>
          <a:prstGeom prst="rect">
            <a:avLst/>
          </a:prstGeom>
        </p:spPr>
        <p:txBody>
          <a:bodyPr wrap="none">
            <a:spAutoFit/>
          </a:bodyPr>
          <a:lstStyle/>
          <a:p>
            <a:r>
              <a:rPr lang="en-US" sz="2500" dirty="0"/>
              <a:t>Đ</a:t>
            </a:r>
          </a:p>
        </p:txBody>
      </p:sp>
      <p:sp>
        <p:nvSpPr>
          <p:cNvPr id="65" name="Rectangle 64">
            <a:extLst>
              <a:ext uri="{FF2B5EF4-FFF2-40B4-BE49-F238E27FC236}">
                <a16:creationId xmlns:a16="http://schemas.microsoft.com/office/drawing/2014/main" id="{09164906-2BB4-2C4A-9BC5-146C8C7B55FD}"/>
              </a:ext>
            </a:extLst>
          </p:cNvPr>
          <p:cNvSpPr/>
          <p:nvPr/>
        </p:nvSpPr>
        <p:spPr>
          <a:xfrm>
            <a:off x="8852113" y="3446731"/>
            <a:ext cx="385042" cy="477054"/>
          </a:xfrm>
          <a:prstGeom prst="rect">
            <a:avLst/>
          </a:prstGeom>
        </p:spPr>
        <p:txBody>
          <a:bodyPr wrap="none">
            <a:spAutoFit/>
          </a:bodyPr>
          <a:lstStyle/>
          <a:p>
            <a:r>
              <a:rPr lang="en-US" sz="2500" dirty="0"/>
              <a:t>Đ</a:t>
            </a:r>
          </a:p>
        </p:txBody>
      </p:sp>
      <p:sp>
        <p:nvSpPr>
          <p:cNvPr id="66" name="Rectangle 65">
            <a:extLst>
              <a:ext uri="{FF2B5EF4-FFF2-40B4-BE49-F238E27FC236}">
                <a16:creationId xmlns:a16="http://schemas.microsoft.com/office/drawing/2014/main" id="{F25E208D-1DEF-FE47-B1AD-163F6F29C4CE}"/>
              </a:ext>
            </a:extLst>
          </p:cNvPr>
          <p:cNvSpPr/>
          <p:nvPr/>
        </p:nvSpPr>
        <p:spPr>
          <a:xfrm>
            <a:off x="8842029" y="3891817"/>
            <a:ext cx="433132" cy="477054"/>
          </a:xfrm>
          <a:prstGeom prst="rect">
            <a:avLst/>
          </a:prstGeom>
        </p:spPr>
        <p:txBody>
          <a:bodyPr wrap="none">
            <a:spAutoFit/>
          </a:bodyPr>
          <a:lstStyle/>
          <a:p>
            <a:r>
              <a:rPr lang="en-US" sz="2500"/>
              <a:t>Đ</a:t>
            </a:r>
            <a:endParaRPr lang="en-US" sz="2500" dirty="0"/>
          </a:p>
        </p:txBody>
      </p:sp>
      <p:sp>
        <p:nvSpPr>
          <p:cNvPr id="67" name="Rectangle 66">
            <a:extLst>
              <a:ext uri="{FF2B5EF4-FFF2-40B4-BE49-F238E27FC236}">
                <a16:creationId xmlns:a16="http://schemas.microsoft.com/office/drawing/2014/main" id="{42051D6C-C969-174D-9E2D-5D0B76F8A8D4}"/>
              </a:ext>
            </a:extLst>
          </p:cNvPr>
          <p:cNvSpPr/>
          <p:nvPr/>
        </p:nvSpPr>
        <p:spPr>
          <a:xfrm>
            <a:off x="8843801" y="4336903"/>
            <a:ext cx="385042" cy="477054"/>
          </a:xfrm>
          <a:prstGeom prst="rect">
            <a:avLst/>
          </a:prstGeom>
        </p:spPr>
        <p:txBody>
          <a:bodyPr wrap="none">
            <a:spAutoFit/>
          </a:bodyPr>
          <a:lstStyle/>
          <a:p>
            <a:r>
              <a:rPr lang="en-US" sz="2500" dirty="0"/>
              <a:t>Đ</a:t>
            </a:r>
          </a:p>
        </p:txBody>
      </p:sp>
      <p:sp>
        <p:nvSpPr>
          <p:cNvPr id="68" name="Rectangle 67">
            <a:extLst>
              <a:ext uri="{FF2B5EF4-FFF2-40B4-BE49-F238E27FC236}">
                <a16:creationId xmlns:a16="http://schemas.microsoft.com/office/drawing/2014/main" id="{CB3384F6-7042-6844-AD34-C39731526053}"/>
              </a:ext>
            </a:extLst>
          </p:cNvPr>
          <p:cNvSpPr/>
          <p:nvPr/>
        </p:nvSpPr>
        <p:spPr>
          <a:xfrm>
            <a:off x="8851232" y="4781989"/>
            <a:ext cx="385042" cy="477054"/>
          </a:xfrm>
          <a:prstGeom prst="rect">
            <a:avLst/>
          </a:prstGeom>
        </p:spPr>
        <p:txBody>
          <a:bodyPr wrap="none">
            <a:spAutoFit/>
          </a:bodyPr>
          <a:lstStyle/>
          <a:p>
            <a:r>
              <a:rPr lang="en-US" sz="2500" dirty="0"/>
              <a:t>Đ</a:t>
            </a:r>
          </a:p>
        </p:txBody>
      </p:sp>
      <p:sp>
        <p:nvSpPr>
          <p:cNvPr id="69" name="Rectangle 68">
            <a:extLst>
              <a:ext uri="{FF2B5EF4-FFF2-40B4-BE49-F238E27FC236}">
                <a16:creationId xmlns:a16="http://schemas.microsoft.com/office/drawing/2014/main" id="{B8F9C6B3-4F8F-D74E-BD90-62A3BD55B0B9}"/>
              </a:ext>
            </a:extLst>
          </p:cNvPr>
          <p:cNvSpPr/>
          <p:nvPr/>
        </p:nvSpPr>
        <p:spPr>
          <a:xfrm>
            <a:off x="10625829" y="1687531"/>
            <a:ext cx="385042" cy="477054"/>
          </a:xfrm>
          <a:prstGeom prst="rect">
            <a:avLst/>
          </a:prstGeom>
        </p:spPr>
        <p:txBody>
          <a:bodyPr wrap="none">
            <a:spAutoFit/>
          </a:bodyPr>
          <a:lstStyle/>
          <a:p>
            <a:r>
              <a:rPr lang="en-US" sz="2500" dirty="0"/>
              <a:t>Đ</a:t>
            </a:r>
          </a:p>
        </p:txBody>
      </p:sp>
      <p:sp>
        <p:nvSpPr>
          <p:cNvPr id="70" name="Rectangle 69">
            <a:extLst>
              <a:ext uri="{FF2B5EF4-FFF2-40B4-BE49-F238E27FC236}">
                <a16:creationId xmlns:a16="http://schemas.microsoft.com/office/drawing/2014/main" id="{169D8A71-6625-AC42-A9B0-45E96BE797C9}"/>
              </a:ext>
            </a:extLst>
          </p:cNvPr>
          <p:cNvSpPr/>
          <p:nvPr/>
        </p:nvSpPr>
        <p:spPr>
          <a:xfrm>
            <a:off x="10615745" y="2132617"/>
            <a:ext cx="433132" cy="477054"/>
          </a:xfrm>
          <a:prstGeom prst="rect">
            <a:avLst/>
          </a:prstGeom>
        </p:spPr>
        <p:txBody>
          <a:bodyPr wrap="none">
            <a:spAutoFit/>
          </a:bodyPr>
          <a:lstStyle/>
          <a:p>
            <a:r>
              <a:rPr lang="en-US" sz="2500"/>
              <a:t>Đ</a:t>
            </a:r>
            <a:endParaRPr lang="en-US" sz="2500" dirty="0"/>
          </a:p>
        </p:txBody>
      </p:sp>
      <p:sp>
        <p:nvSpPr>
          <p:cNvPr id="71" name="Rectangle 70">
            <a:extLst>
              <a:ext uri="{FF2B5EF4-FFF2-40B4-BE49-F238E27FC236}">
                <a16:creationId xmlns:a16="http://schemas.microsoft.com/office/drawing/2014/main" id="{18359BDF-1D45-174D-8BAC-1B2F6386DE8B}"/>
              </a:ext>
            </a:extLst>
          </p:cNvPr>
          <p:cNvSpPr/>
          <p:nvPr/>
        </p:nvSpPr>
        <p:spPr>
          <a:xfrm>
            <a:off x="10617517" y="2577703"/>
            <a:ext cx="385042" cy="477054"/>
          </a:xfrm>
          <a:prstGeom prst="rect">
            <a:avLst/>
          </a:prstGeom>
        </p:spPr>
        <p:txBody>
          <a:bodyPr wrap="none">
            <a:spAutoFit/>
          </a:bodyPr>
          <a:lstStyle/>
          <a:p>
            <a:r>
              <a:rPr lang="en-US" sz="2500" dirty="0"/>
              <a:t>Đ</a:t>
            </a:r>
          </a:p>
        </p:txBody>
      </p:sp>
      <p:sp>
        <p:nvSpPr>
          <p:cNvPr id="72" name="Rectangle 71">
            <a:extLst>
              <a:ext uri="{FF2B5EF4-FFF2-40B4-BE49-F238E27FC236}">
                <a16:creationId xmlns:a16="http://schemas.microsoft.com/office/drawing/2014/main" id="{836EA4DF-9CDA-1F4C-957A-04D1A606F88A}"/>
              </a:ext>
            </a:extLst>
          </p:cNvPr>
          <p:cNvSpPr/>
          <p:nvPr/>
        </p:nvSpPr>
        <p:spPr>
          <a:xfrm>
            <a:off x="10624948" y="3022789"/>
            <a:ext cx="433132" cy="477054"/>
          </a:xfrm>
          <a:prstGeom prst="rect">
            <a:avLst/>
          </a:prstGeom>
        </p:spPr>
        <p:txBody>
          <a:bodyPr wrap="none">
            <a:spAutoFit/>
          </a:bodyPr>
          <a:lstStyle/>
          <a:p>
            <a:r>
              <a:rPr lang="en-US" sz="2500"/>
              <a:t>Đ</a:t>
            </a:r>
            <a:endParaRPr lang="en-US" sz="2500" dirty="0"/>
          </a:p>
        </p:txBody>
      </p:sp>
      <p:sp>
        <p:nvSpPr>
          <p:cNvPr id="73" name="Rectangle 72">
            <a:extLst>
              <a:ext uri="{FF2B5EF4-FFF2-40B4-BE49-F238E27FC236}">
                <a16:creationId xmlns:a16="http://schemas.microsoft.com/office/drawing/2014/main" id="{3CC42901-3509-054E-88AC-CF0C199135C5}"/>
              </a:ext>
            </a:extLst>
          </p:cNvPr>
          <p:cNvSpPr/>
          <p:nvPr/>
        </p:nvSpPr>
        <p:spPr>
          <a:xfrm>
            <a:off x="10632744" y="3434406"/>
            <a:ext cx="352982" cy="477054"/>
          </a:xfrm>
          <a:prstGeom prst="rect">
            <a:avLst/>
          </a:prstGeom>
        </p:spPr>
        <p:txBody>
          <a:bodyPr wrap="none">
            <a:spAutoFit/>
          </a:bodyPr>
          <a:lstStyle/>
          <a:p>
            <a:r>
              <a:rPr lang="en-US" sz="2500"/>
              <a:t>S</a:t>
            </a:r>
            <a:endParaRPr lang="en-US" sz="2500" dirty="0"/>
          </a:p>
        </p:txBody>
      </p:sp>
      <p:sp>
        <p:nvSpPr>
          <p:cNvPr id="74" name="Rectangle 73">
            <a:extLst>
              <a:ext uri="{FF2B5EF4-FFF2-40B4-BE49-F238E27FC236}">
                <a16:creationId xmlns:a16="http://schemas.microsoft.com/office/drawing/2014/main" id="{AEDB7976-2395-0542-8F60-E6C3342257EA}"/>
              </a:ext>
            </a:extLst>
          </p:cNvPr>
          <p:cNvSpPr/>
          <p:nvPr/>
        </p:nvSpPr>
        <p:spPr>
          <a:xfrm>
            <a:off x="10622660" y="3879492"/>
            <a:ext cx="352982" cy="477054"/>
          </a:xfrm>
          <a:prstGeom prst="rect">
            <a:avLst/>
          </a:prstGeom>
        </p:spPr>
        <p:txBody>
          <a:bodyPr wrap="none">
            <a:spAutoFit/>
          </a:bodyPr>
          <a:lstStyle/>
          <a:p>
            <a:r>
              <a:rPr lang="en-US" sz="2500"/>
              <a:t>S</a:t>
            </a:r>
            <a:endParaRPr lang="en-US" sz="2500" dirty="0"/>
          </a:p>
        </p:txBody>
      </p:sp>
      <p:sp>
        <p:nvSpPr>
          <p:cNvPr id="75" name="Rectangle 74">
            <a:extLst>
              <a:ext uri="{FF2B5EF4-FFF2-40B4-BE49-F238E27FC236}">
                <a16:creationId xmlns:a16="http://schemas.microsoft.com/office/drawing/2014/main" id="{0D0FBE57-8252-C043-8A4D-D2CD9924E453}"/>
              </a:ext>
            </a:extLst>
          </p:cNvPr>
          <p:cNvSpPr/>
          <p:nvPr/>
        </p:nvSpPr>
        <p:spPr>
          <a:xfrm>
            <a:off x="10624432" y="4324578"/>
            <a:ext cx="352982" cy="477054"/>
          </a:xfrm>
          <a:prstGeom prst="rect">
            <a:avLst/>
          </a:prstGeom>
        </p:spPr>
        <p:txBody>
          <a:bodyPr wrap="none">
            <a:spAutoFit/>
          </a:bodyPr>
          <a:lstStyle/>
          <a:p>
            <a:r>
              <a:rPr lang="en-US" sz="2500"/>
              <a:t>S</a:t>
            </a:r>
            <a:endParaRPr lang="en-US" sz="2500" dirty="0"/>
          </a:p>
        </p:txBody>
      </p:sp>
      <p:sp>
        <p:nvSpPr>
          <p:cNvPr id="76" name="Rectangle 75">
            <a:extLst>
              <a:ext uri="{FF2B5EF4-FFF2-40B4-BE49-F238E27FC236}">
                <a16:creationId xmlns:a16="http://schemas.microsoft.com/office/drawing/2014/main" id="{681912EA-68F8-574E-B206-47581D7FB431}"/>
              </a:ext>
            </a:extLst>
          </p:cNvPr>
          <p:cNvSpPr/>
          <p:nvPr/>
        </p:nvSpPr>
        <p:spPr>
          <a:xfrm>
            <a:off x="10631863" y="4769664"/>
            <a:ext cx="352982" cy="477054"/>
          </a:xfrm>
          <a:prstGeom prst="rect">
            <a:avLst/>
          </a:prstGeom>
        </p:spPr>
        <p:txBody>
          <a:bodyPr wrap="none">
            <a:spAutoFit/>
          </a:bodyPr>
          <a:lstStyle/>
          <a:p>
            <a:r>
              <a:rPr lang="en-US" sz="2500"/>
              <a:t>S</a:t>
            </a:r>
            <a:endParaRPr lang="en-US" sz="2500" dirty="0"/>
          </a:p>
        </p:txBody>
      </p:sp>
      <p:sp>
        <p:nvSpPr>
          <p:cNvPr id="77" name="Rectangle 76">
            <a:extLst>
              <a:ext uri="{FF2B5EF4-FFF2-40B4-BE49-F238E27FC236}">
                <a16:creationId xmlns:a16="http://schemas.microsoft.com/office/drawing/2014/main" id="{68C6A669-1559-7341-96C4-C3B34CDB39E0}"/>
              </a:ext>
            </a:extLst>
          </p:cNvPr>
          <p:cNvSpPr/>
          <p:nvPr/>
        </p:nvSpPr>
        <p:spPr>
          <a:xfrm>
            <a:off x="8839831" y="1220750"/>
            <a:ext cx="474810" cy="477054"/>
          </a:xfrm>
          <a:prstGeom prst="rect">
            <a:avLst/>
          </a:prstGeom>
        </p:spPr>
        <p:txBody>
          <a:bodyPr wrap="none">
            <a:spAutoFit/>
          </a:bodyPr>
          <a:lstStyle/>
          <a:p>
            <a:r>
              <a:rPr lang="en-US" sz="2500"/>
              <a:t>→</a:t>
            </a:r>
            <a:endParaRPr lang="en-US" sz="2500" dirty="0"/>
          </a:p>
        </p:txBody>
      </p:sp>
      <p:sp>
        <p:nvSpPr>
          <p:cNvPr id="78" name="Rectangle 77">
            <a:extLst>
              <a:ext uri="{FF2B5EF4-FFF2-40B4-BE49-F238E27FC236}">
                <a16:creationId xmlns:a16="http://schemas.microsoft.com/office/drawing/2014/main" id="{2FDDA593-5145-FF4B-876A-30A75E33432D}"/>
              </a:ext>
            </a:extLst>
          </p:cNvPr>
          <p:cNvSpPr/>
          <p:nvPr/>
        </p:nvSpPr>
        <p:spPr>
          <a:xfrm>
            <a:off x="9925644" y="1715776"/>
            <a:ext cx="385042" cy="477054"/>
          </a:xfrm>
          <a:prstGeom prst="rect">
            <a:avLst/>
          </a:prstGeom>
        </p:spPr>
        <p:txBody>
          <a:bodyPr wrap="none">
            <a:spAutoFit/>
          </a:bodyPr>
          <a:lstStyle/>
          <a:p>
            <a:r>
              <a:rPr lang="en-US" sz="2500" dirty="0"/>
              <a:t>Đ</a:t>
            </a:r>
          </a:p>
        </p:txBody>
      </p:sp>
      <p:sp>
        <p:nvSpPr>
          <p:cNvPr id="79" name="Rectangle 78">
            <a:extLst>
              <a:ext uri="{FF2B5EF4-FFF2-40B4-BE49-F238E27FC236}">
                <a16:creationId xmlns:a16="http://schemas.microsoft.com/office/drawing/2014/main" id="{F7A86B0B-1117-1F42-84C4-48207FA87BED}"/>
              </a:ext>
            </a:extLst>
          </p:cNvPr>
          <p:cNvSpPr/>
          <p:nvPr/>
        </p:nvSpPr>
        <p:spPr>
          <a:xfrm>
            <a:off x="9915560" y="2160862"/>
            <a:ext cx="332142" cy="477054"/>
          </a:xfrm>
          <a:prstGeom prst="rect">
            <a:avLst/>
          </a:prstGeom>
        </p:spPr>
        <p:txBody>
          <a:bodyPr wrap="none">
            <a:spAutoFit/>
          </a:bodyPr>
          <a:lstStyle/>
          <a:p>
            <a:r>
              <a:rPr lang="en-US" sz="2500" dirty="0"/>
              <a:t>S</a:t>
            </a:r>
          </a:p>
        </p:txBody>
      </p:sp>
      <p:sp>
        <p:nvSpPr>
          <p:cNvPr id="80" name="Rectangle 79">
            <a:extLst>
              <a:ext uri="{FF2B5EF4-FFF2-40B4-BE49-F238E27FC236}">
                <a16:creationId xmlns:a16="http://schemas.microsoft.com/office/drawing/2014/main" id="{DB38D213-4E46-B842-ACCF-E34B8237ED37}"/>
              </a:ext>
            </a:extLst>
          </p:cNvPr>
          <p:cNvSpPr/>
          <p:nvPr/>
        </p:nvSpPr>
        <p:spPr>
          <a:xfrm>
            <a:off x="9917332" y="2605948"/>
            <a:ext cx="385042" cy="477054"/>
          </a:xfrm>
          <a:prstGeom prst="rect">
            <a:avLst/>
          </a:prstGeom>
        </p:spPr>
        <p:txBody>
          <a:bodyPr wrap="none">
            <a:spAutoFit/>
          </a:bodyPr>
          <a:lstStyle/>
          <a:p>
            <a:r>
              <a:rPr lang="en-US" sz="2500" dirty="0"/>
              <a:t>Đ</a:t>
            </a:r>
          </a:p>
        </p:txBody>
      </p:sp>
      <p:sp>
        <p:nvSpPr>
          <p:cNvPr id="81" name="Rectangle 80">
            <a:extLst>
              <a:ext uri="{FF2B5EF4-FFF2-40B4-BE49-F238E27FC236}">
                <a16:creationId xmlns:a16="http://schemas.microsoft.com/office/drawing/2014/main" id="{517482B9-DBE0-8D41-AB7C-CD4A1B7F173A}"/>
              </a:ext>
            </a:extLst>
          </p:cNvPr>
          <p:cNvSpPr/>
          <p:nvPr/>
        </p:nvSpPr>
        <p:spPr>
          <a:xfrm>
            <a:off x="9924763" y="3051034"/>
            <a:ext cx="352982" cy="477054"/>
          </a:xfrm>
          <a:prstGeom prst="rect">
            <a:avLst/>
          </a:prstGeom>
        </p:spPr>
        <p:txBody>
          <a:bodyPr wrap="none">
            <a:spAutoFit/>
          </a:bodyPr>
          <a:lstStyle/>
          <a:p>
            <a:r>
              <a:rPr lang="en-US" sz="2500"/>
              <a:t>S</a:t>
            </a:r>
            <a:endParaRPr lang="en-US" sz="2500" dirty="0"/>
          </a:p>
        </p:txBody>
      </p:sp>
      <p:sp>
        <p:nvSpPr>
          <p:cNvPr id="82" name="Rectangle 81">
            <a:extLst>
              <a:ext uri="{FF2B5EF4-FFF2-40B4-BE49-F238E27FC236}">
                <a16:creationId xmlns:a16="http://schemas.microsoft.com/office/drawing/2014/main" id="{B894D2FD-48CE-A247-BB91-D9A2B91BB6A1}"/>
              </a:ext>
            </a:extLst>
          </p:cNvPr>
          <p:cNvSpPr/>
          <p:nvPr/>
        </p:nvSpPr>
        <p:spPr>
          <a:xfrm>
            <a:off x="9932559" y="3462651"/>
            <a:ext cx="385042" cy="477054"/>
          </a:xfrm>
          <a:prstGeom prst="rect">
            <a:avLst/>
          </a:prstGeom>
        </p:spPr>
        <p:txBody>
          <a:bodyPr wrap="none">
            <a:spAutoFit/>
          </a:bodyPr>
          <a:lstStyle/>
          <a:p>
            <a:r>
              <a:rPr lang="en-US" sz="2500" dirty="0"/>
              <a:t>Đ</a:t>
            </a:r>
          </a:p>
        </p:txBody>
      </p:sp>
      <p:sp>
        <p:nvSpPr>
          <p:cNvPr id="83" name="Rectangle 82">
            <a:extLst>
              <a:ext uri="{FF2B5EF4-FFF2-40B4-BE49-F238E27FC236}">
                <a16:creationId xmlns:a16="http://schemas.microsoft.com/office/drawing/2014/main" id="{6D1C36EF-BC31-7C4E-BAF0-916FEFF739D3}"/>
              </a:ext>
            </a:extLst>
          </p:cNvPr>
          <p:cNvSpPr/>
          <p:nvPr/>
        </p:nvSpPr>
        <p:spPr>
          <a:xfrm>
            <a:off x="9922475" y="3907737"/>
            <a:ext cx="332142" cy="477054"/>
          </a:xfrm>
          <a:prstGeom prst="rect">
            <a:avLst/>
          </a:prstGeom>
        </p:spPr>
        <p:txBody>
          <a:bodyPr wrap="none">
            <a:spAutoFit/>
          </a:bodyPr>
          <a:lstStyle/>
          <a:p>
            <a:r>
              <a:rPr lang="en-US" sz="2500" dirty="0"/>
              <a:t>S</a:t>
            </a:r>
          </a:p>
        </p:txBody>
      </p:sp>
      <p:sp>
        <p:nvSpPr>
          <p:cNvPr id="84" name="Rectangle 83">
            <a:extLst>
              <a:ext uri="{FF2B5EF4-FFF2-40B4-BE49-F238E27FC236}">
                <a16:creationId xmlns:a16="http://schemas.microsoft.com/office/drawing/2014/main" id="{83162725-8244-FC49-9F42-45DDD9C5C53E}"/>
              </a:ext>
            </a:extLst>
          </p:cNvPr>
          <p:cNvSpPr/>
          <p:nvPr/>
        </p:nvSpPr>
        <p:spPr>
          <a:xfrm>
            <a:off x="9924247" y="4352823"/>
            <a:ext cx="385042" cy="477054"/>
          </a:xfrm>
          <a:prstGeom prst="rect">
            <a:avLst/>
          </a:prstGeom>
        </p:spPr>
        <p:txBody>
          <a:bodyPr wrap="none">
            <a:spAutoFit/>
          </a:bodyPr>
          <a:lstStyle/>
          <a:p>
            <a:r>
              <a:rPr lang="en-US" sz="2500" dirty="0"/>
              <a:t>Đ</a:t>
            </a:r>
          </a:p>
        </p:txBody>
      </p:sp>
      <p:sp>
        <p:nvSpPr>
          <p:cNvPr id="85" name="Rectangle 84">
            <a:extLst>
              <a:ext uri="{FF2B5EF4-FFF2-40B4-BE49-F238E27FC236}">
                <a16:creationId xmlns:a16="http://schemas.microsoft.com/office/drawing/2014/main" id="{D2D624E1-56F2-F740-8BF0-357F5CE91677}"/>
              </a:ext>
            </a:extLst>
          </p:cNvPr>
          <p:cNvSpPr/>
          <p:nvPr/>
        </p:nvSpPr>
        <p:spPr>
          <a:xfrm>
            <a:off x="9931678" y="4797909"/>
            <a:ext cx="352982" cy="477054"/>
          </a:xfrm>
          <a:prstGeom prst="rect">
            <a:avLst/>
          </a:prstGeom>
        </p:spPr>
        <p:txBody>
          <a:bodyPr wrap="none">
            <a:spAutoFit/>
          </a:bodyPr>
          <a:lstStyle/>
          <a:p>
            <a:r>
              <a:rPr lang="en-US" sz="2500"/>
              <a:t>S</a:t>
            </a:r>
            <a:endParaRPr lang="en-US" sz="2500" dirty="0"/>
          </a:p>
        </p:txBody>
      </p:sp>
      <p:cxnSp>
        <p:nvCxnSpPr>
          <p:cNvPr id="86" name="Straight Connector 85">
            <a:extLst>
              <a:ext uri="{FF2B5EF4-FFF2-40B4-BE49-F238E27FC236}">
                <a16:creationId xmlns:a16="http://schemas.microsoft.com/office/drawing/2014/main" id="{F811DE88-87D1-EC4B-A279-E7912D0AFC02}"/>
              </a:ext>
            </a:extLst>
          </p:cNvPr>
          <p:cNvCxnSpPr/>
          <p:nvPr/>
        </p:nvCxnSpPr>
        <p:spPr>
          <a:xfrm flipV="1">
            <a:off x="2217875" y="5834853"/>
            <a:ext cx="2051964" cy="12434"/>
          </a:xfrm>
          <a:prstGeom prst="line">
            <a:avLst/>
          </a:prstGeom>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DEE913FD-D652-B84A-A831-26A168558941}"/>
              </a:ext>
            </a:extLst>
          </p:cNvPr>
          <p:cNvSpPr/>
          <p:nvPr/>
        </p:nvSpPr>
        <p:spPr>
          <a:xfrm>
            <a:off x="7072476" y="5212087"/>
            <a:ext cx="2972959" cy="477054"/>
          </a:xfrm>
          <a:prstGeom prst="rect">
            <a:avLst/>
          </a:prstGeom>
        </p:spPr>
        <p:txBody>
          <a:bodyPr wrap="square">
            <a:spAutoFit/>
          </a:bodyPr>
          <a:lstStyle/>
          <a:p>
            <a:r>
              <a:rPr lang="en-US" sz="2500"/>
              <a:t>Kết luận:</a:t>
            </a:r>
            <a:endParaRPr lang="en-US" sz="2500" dirty="0"/>
          </a:p>
        </p:txBody>
      </p:sp>
      <p:sp>
        <p:nvSpPr>
          <p:cNvPr id="88" name="Rectangle 87">
            <a:extLst>
              <a:ext uri="{FF2B5EF4-FFF2-40B4-BE49-F238E27FC236}">
                <a16:creationId xmlns:a16="http://schemas.microsoft.com/office/drawing/2014/main" id="{2C6439D1-5C72-9449-ACAD-245614FD5843}"/>
              </a:ext>
            </a:extLst>
          </p:cNvPr>
          <p:cNvSpPr/>
          <p:nvPr/>
        </p:nvSpPr>
        <p:spPr>
          <a:xfrm>
            <a:off x="5891674" y="5212021"/>
            <a:ext cx="1544698" cy="477054"/>
          </a:xfrm>
          <a:prstGeom prst="rect">
            <a:avLst/>
          </a:prstGeom>
        </p:spPr>
        <p:txBody>
          <a:bodyPr wrap="square">
            <a:spAutoFit/>
          </a:bodyPr>
          <a:lstStyle/>
          <a:p>
            <a:r>
              <a:rPr lang="en-US" sz="2500" i="1" dirty="0" err="1">
                <a:solidFill>
                  <a:srgbClr val="0000FF"/>
                </a:solidFill>
              </a:rPr>
              <a:t>Bước</a:t>
            </a:r>
            <a:r>
              <a:rPr lang="en-US" sz="2500" i="1" dirty="0">
                <a:solidFill>
                  <a:srgbClr val="0000FF"/>
                </a:solidFill>
              </a:rPr>
              <a:t> 4</a:t>
            </a:r>
          </a:p>
        </p:txBody>
      </p:sp>
      <p:sp>
        <p:nvSpPr>
          <p:cNvPr id="89" name="Rectangle 88">
            <a:extLst>
              <a:ext uri="{FF2B5EF4-FFF2-40B4-BE49-F238E27FC236}">
                <a16:creationId xmlns:a16="http://schemas.microsoft.com/office/drawing/2014/main" id="{907FCEAB-27D3-0248-A299-28C07C1111A1}"/>
              </a:ext>
            </a:extLst>
          </p:cNvPr>
          <p:cNvSpPr/>
          <p:nvPr/>
        </p:nvSpPr>
        <p:spPr>
          <a:xfrm>
            <a:off x="5914315" y="5680965"/>
            <a:ext cx="5674521" cy="861774"/>
          </a:xfrm>
          <a:prstGeom prst="rect">
            <a:avLst/>
          </a:prstGeom>
        </p:spPr>
        <p:txBody>
          <a:bodyPr wrap="square">
            <a:spAutoFit/>
          </a:bodyPr>
          <a:lstStyle/>
          <a:p>
            <a:r>
              <a:rPr lang="en-US" sz="2500" dirty="0" err="1"/>
              <a:t>Có</a:t>
            </a:r>
            <a:r>
              <a:rPr lang="en-US" sz="2500" dirty="0"/>
              <a:t> 2 </a:t>
            </a:r>
            <a:r>
              <a:rPr lang="en-US" sz="2500" dirty="0" err="1"/>
              <a:t>trường</a:t>
            </a:r>
            <a:r>
              <a:rPr lang="en-US" sz="2500" dirty="0"/>
              <a:t> </a:t>
            </a:r>
            <a:r>
              <a:rPr lang="en-US" sz="2500" dirty="0" err="1"/>
              <a:t>hợp</a:t>
            </a:r>
            <a:r>
              <a:rPr lang="en-US" sz="2500" dirty="0"/>
              <a:t> </a:t>
            </a:r>
            <a:r>
              <a:rPr lang="en-US" sz="2500" dirty="0" err="1"/>
              <a:t>tiền</a:t>
            </a:r>
            <a:r>
              <a:rPr lang="en-US" sz="2500" dirty="0"/>
              <a:t> </a:t>
            </a:r>
            <a:r>
              <a:rPr lang="en-US" sz="2500" dirty="0" err="1"/>
              <a:t>đề</a:t>
            </a:r>
            <a:r>
              <a:rPr lang="en-US" sz="2500" dirty="0"/>
              <a:t> </a:t>
            </a:r>
            <a:r>
              <a:rPr lang="en-US" sz="2500" dirty="0" err="1"/>
              <a:t>đúng</a:t>
            </a:r>
            <a:r>
              <a:rPr lang="en-US" sz="2500" dirty="0"/>
              <a:t> </a:t>
            </a:r>
            <a:r>
              <a:rPr lang="en-US" sz="2500" dirty="0" err="1"/>
              <a:t>kết</a:t>
            </a:r>
            <a:r>
              <a:rPr lang="en-US" sz="2500" dirty="0"/>
              <a:t> </a:t>
            </a:r>
            <a:r>
              <a:rPr lang="en-US" sz="2500" dirty="0" err="1"/>
              <a:t>luận</a:t>
            </a:r>
            <a:r>
              <a:rPr lang="en-US" sz="2500" dirty="0"/>
              <a:t> </a:t>
            </a:r>
            <a:r>
              <a:rPr lang="en-US" sz="2500" dirty="0" err="1"/>
              <a:t>sai</a:t>
            </a:r>
            <a:r>
              <a:rPr lang="en-US" sz="2500" dirty="0"/>
              <a:t>. </a:t>
            </a:r>
            <a:r>
              <a:rPr lang="en-US" sz="2500" dirty="0" err="1"/>
              <a:t>Vì</a:t>
            </a:r>
            <a:r>
              <a:rPr lang="en-US" sz="2500" dirty="0"/>
              <a:t> </a:t>
            </a:r>
            <a:r>
              <a:rPr lang="en-US" sz="2500" dirty="0" err="1"/>
              <a:t>thế</a:t>
            </a:r>
            <a:r>
              <a:rPr lang="en-US" sz="2500" dirty="0"/>
              <a:t>, </a:t>
            </a:r>
            <a:r>
              <a:rPr lang="en-US" sz="2500" dirty="0" err="1"/>
              <a:t>luận</a:t>
            </a:r>
            <a:r>
              <a:rPr lang="en-US" sz="2500" dirty="0"/>
              <a:t> </a:t>
            </a:r>
            <a:r>
              <a:rPr lang="en-US" sz="2500" dirty="0" err="1"/>
              <a:t>cứ</a:t>
            </a:r>
            <a:r>
              <a:rPr lang="en-US" sz="2500" dirty="0"/>
              <a:t> </a:t>
            </a:r>
            <a:r>
              <a:rPr lang="en-US" sz="2500" dirty="0" err="1"/>
              <a:t>không</a:t>
            </a:r>
            <a:r>
              <a:rPr lang="en-US" sz="2500" dirty="0"/>
              <a:t> </a:t>
            </a:r>
            <a:r>
              <a:rPr lang="en-US" sz="2500" dirty="0" err="1"/>
              <a:t>hợp</a:t>
            </a:r>
            <a:r>
              <a:rPr lang="en-US" sz="2500" dirty="0"/>
              <a:t> </a:t>
            </a:r>
            <a:r>
              <a:rPr lang="en-US" sz="2500" dirty="0" err="1"/>
              <a:t>lệ</a:t>
            </a:r>
            <a:r>
              <a:rPr lang="en-US" sz="2500" dirty="0"/>
              <a:t>.</a:t>
            </a:r>
          </a:p>
        </p:txBody>
      </p:sp>
    </p:spTree>
    <p:extLst>
      <p:ext uri="{BB962C8B-B14F-4D97-AF65-F5344CB8AC3E}">
        <p14:creationId xmlns:p14="http://schemas.microsoft.com/office/powerpoint/2010/main" val="188912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barn(inVertical)">
                                      <p:cBhvr>
                                        <p:cTn id="31" dur="500"/>
                                        <p:tgtEl>
                                          <p:spTgt spid="8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wipe(down)">
                                      <p:cBhvr>
                                        <p:cTn id="53" dur="500"/>
                                        <p:tgtEl>
                                          <p:spTgt spid="77"/>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down)">
                                      <p:cBhvr>
                                        <p:cTn id="56" dur="500"/>
                                        <p:tgtEl>
                                          <p:spTgt spid="3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down)">
                                      <p:cBhvr>
                                        <p:cTn id="62" dur="500"/>
                                        <p:tgtEl>
                                          <p:spTgt spid="3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500"/>
                                        <p:tgtEl>
                                          <p:spTgt spid="3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down)">
                                      <p:cBhvr>
                                        <p:cTn id="76" dur="500"/>
                                        <p:tgtEl>
                                          <p:spTgt spid="18"/>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down)">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down)">
                                      <p:cBhvr>
                                        <p:cTn id="84" dur="500"/>
                                        <p:tgtEl>
                                          <p:spTgt spid="30"/>
                                        </p:tgtEl>
                                      </p:cBhvr>
                                    </p:animEffect>
                                  </p:childTnLst>
                                </p:cTn>
                              </p:par>
                              <p:par>
                                <p:cTn id="85" presetID="22" presetClass="entr" presetSubtype="4"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down)">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down)">
                                      <p:cBhvr>
                                        <p:cTn id="92" dur="500"/>
                                        <p:tgtEl>
                                          <p:spTgt spid="37"/>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down)">
                                      <p:cBhvr>
                                        <p:cTn id="95" dur="500"/>
                                        <p:tgtEl>
                                          <p:spTgt spid="38"/>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down)">
                                      <p:cBhvr>
                                        <p:cTn id="98" dur="500"/>
                                        <p:tgtEl>
                                          <p:spTgt spid="39"/>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down)">
                                      <p:cBhvr>
                                        <p:cTn id="101" dur="500"/>
                                        <p:tgtEl>
                                          <p:spTgt spid="4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animEffect transition="in" filter="wipe(down)">
                                      <p:cBhvr>
                                        <p:cTn id="104" dur="500"/>
                                        <p:tgtEl>
                                          <p:spTgt spid="49"/>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wipe(down)">
                                      <p:cBhvr>
                                        <p:cTn id="107" dur="500"/>
                                        <p:tgtEl>
                                          <p:spTgt spid="50"/>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wipe(down)">
                                      <p:cBhvr>
                                        <p:cTn id="110" dur="500"/>
                                        <p:tgtEl>
                                          <p:spTgt spid="51"/>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wipe(down)">
                                      <p:cBhvr>
                                        <p:cTn id="113" dur="500"/>
                                        <p:tgtEl>
                                          <p:spTgt spid="5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wipe(down)">
                                      <p:cBhvr>
                                        <p:cTn id="118" dur="500"/>
                                        <p:tgtEl>
                                          <p:spTgt spid="2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down)">
                                      <p:cBhvr>
                                        <p:cTn id="121" dur="500"/>
                                        <p:tgtEl>
                                          <p:spTgt spid="2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wipe(down)">
                                      <p:cBhvr>
                                        <p:cTn id="124" dur="500"/>
                                        <p:tgtEl>
                                          <p:spTgt spid="25"/>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down)">
                                      <p:cBhvr>
                                        <p:cTn id="127" dur="500"/>
                                        <p:tgtEl>
                                          <p:spTgt spid="27"/>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wipe(down)">
                                      <p:cBhvr>
                                        <p:cTn id="132" dur="500"/>
                                        <p:tgtEl>
                                          <p:spTgt spid="41"/>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wipe(down)">
                                      <p:cBhvr>
                                        <p:cTn id="135" dur="500"/>
                                        <p:tgtEl>
                                          <p:spTgt spid="43"/>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wipe(down)">
                                      <p:cBhvr>
                                        <p:cTn id="138" dur="500"/>
                                        <p:tgtEl>
                                          <p:spTgt spid="45"/>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wipe(down)">
                                      <p:cBhvr>
                                        <p:cTn id="141" dur="500"/>
                                        <p:tgtEl>
                                          <p:spTgt spid="47"/>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grpId="0" nodeType="click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down)">
                                      <p:cBhvr>
                                        <p:cTn id="146" dur="500"/>
                                        <p:tgtEl>
                                          <p:spTgt spid="22"/>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wipe(down)">
                                      <p:cBhvr>
                                        <p:cTn id="149" dur="500"/>
                                        <p:tgtEl>
                                          <p:spTgt spid="24"/>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wipe(down)">
                                      <p:cBhvr>
                                        <p:cTn id="154" dur="500"/>
                                        <p:tgtEl>
                                          <p:spTgt spid="26"/>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28"/>
                                        </p:tgtEl>
                                        <p:attrNameLst>
                                          <p:attrName>style.visibility</p:attrName>
                                        </p:attrNameLst>
                                      </p:cBhvr>
                                      <p:to>
                                        <p:strVal val="visible"/>
                                      </p:to>
                                    </p:set>
                                    <p:animEffect transition="in" filter="wipe(down)">
                                      <p:cBhvr>
                                        <p:cTn id="157" dur="500"/>
                                        <p:tgtEl>
                                          <p:spTgt spid="28"/>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wipe(down)">
                                      <p:cBhvr>
                                        <p:cTn id="162" dur="500"/>
                                        <p:tgtEl>
                                          <p:spTgt spid="42"/>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wipe(down)">
                                      <p:cBhvr>
                                        <p:cTn id="165" dur="500"/>
                                        <p:tgtEl>
                                          <p:spTgt spid="44"/>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grpId="0" nodeType="click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wipe(down)">
                                      <p:cBhvr>
                                        <p:cTn id="170" dur="500"/>
                                        <p:tgtEl>
                                          <p:spTgt spid="46"/>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wipe(down)">
                                      <p:cBhvr>
                                        <p:cTn id="173" dur="500"/>
                                        <p:tgtEl>
                                          <p:spTgt spid="48"/>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grpId="0" nodeType="clickEffect">
                                  <p:stCondLst>
                                    <p:cond delay="0"/>
                                  </p:stCondLst>
                                  <p:childTnLst>
                                    <p:set>
                                      <p:cBhvr>
                                        <p:cTn id="177" dur="1" fill="hold">
                                          <p:stCondLst>
                                            <p:cond delay="0"/>
                                          </p:stCondLst>
                                        </p:cTn>
                                        <p:tgtEl>
                                          <p:spTgt spid="53"/>
                                        </p:tgtEl>
                                        <p:attrNameLst>
                                          <p:attrName>style.visibility</p:attrName>
                                        </p:attrNameLst>
                                      </p:cBhvr>
                                      <p:to>
                                        <p:strVal val="visible"/>
                                      </p:to>
                                    </p:set>
                                    <p:animEffect transition="in" filter="wipe(down)">
                                      <p:cBhvr>
                                        <p:cTn id="178" dur="500"/>
                                        <p:tgtEl>
                                          <p:spTgt spid="53"/>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54"/>
                                        </p:tgtEl>
                                        <p:attrNameLst>
                                          <p:attrName>style.visibility</p:attrName>
                                        </p:attrNameLst>
                                      </p:cBhvr>
                                      <p:to>
                                        <p:strVal val="visible"/>
                                      </p:to>
                                    </p:set>
                                    <p:animEffect transition="in" filter="wipe(down)">
                                      <p:cBhvr>
                                        <p:cTn id="181" dur="500"/>
                                        <p:tgtEl>
                                          <p:spTgt spid="54"/>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wipe(down)">
                                      <p:cBhvr>
                                        <p:cTn id="186" dur="500"/>
                                        <p:tgtEl>
                                          <p:spTgt spid="55"/>
                                        </p:tgtEl>
                                      </p:cBhvr>
                                    </p:animEffect>
                                  </p:childTnLst>
                                </p:cTn>
                              </p:par>
                              <p:par>
                                <p:cTn id="187" presetID="22" presetClass="entr" presetSubtype="4" fill="hold" grpId="0" nodeType="withEffect">
                                  <p:stCondLst>
                                    <p:cond delay="0"/>
                                  </p:stCondLst>
                                  <p:childTnLst>
                                    <p:set>
                                      <p:cBhvr>
                                        <p:cTn id="188" dur="1" fill="hold">
                                          <p:stCondLst>
                                            <p:cond delay="0"/>
                                          </p:stCondLst>
                                        </p:cTn>
                                        <p:tgtEl>
                                          <p:spTgt spid="56"/>
                                        </p:tgtEl>
                                        <p:attrNameLst>
                                          <p:attrName>style.visibility</p:attrName>
                                        </p:attrNameLst>
                                      </p:cBhvr>
                                      <p:to>
                                        <p:strVal val="visible"/>
                                      </p:to>
                                    </p:set>
                                    <p:animEffect transition="in" filter="wipe(down)">
                                      <p:cBhvr>
                                        <p:cTn id="189" dur="500"/>
                                        <p:tgtEl>
                                          <p:spTgt spid="56"/>
                                        </p:tgtEl>
                                      </p:cBhvr>
                                    </p:animEffect>
                                  </p:childTnLst>
                                </p:cTn>
                              </p:par>
                              <p:par>
                                <p:cTn id="190" presetID="22" presetClass="entr" presetSubtype="4" fill="hold" grpId="0" nodeType="withEffect">
                                  <p:stCondLst>
                                    <p:cond delay="0"/>
                                  </p:stCondLst>
                                  <p:childTnLst>
                                    <p:set>
                                      <p:cBhvr>
                                        <p:cTn id="191" dur="1" fill="hold">
                                          <p:stCondLst>
                                            <p:cond delay="0"/>
                                          </p:stCondLst>
                                        </p:cTn>
                                        <p:tgtEl>
                                          <p:spTgt spid="57"/>
                                        </p:tgtEl>
                                        <p:attrNameLst>
                                          <p:attrName>style.visibility</p:attrName>
                                        </p:attrNameLst>
                                      </p:cBhvr>
                                      <p:to>
                                        <p:strVal val="visible"/>
                                      </p:to>
                                    </p:set>
                                    <p:animEffect transition="in" filter="wipe(down)">
                                      <p:cBhvr>
                                        <p:cTn id="192" dur="500"/>
                                        <p:tgtEl>
                                          <p:spTgt spid="57"/>
                                        </p:tgtEl>
                                      </p:cBhvr>
                                    </p:animEffect>
                                  </p:childTnLst>
                                </p:cTn>
                              </p:par>
                              <p:par>
                                <p:cTn id="193" presetID="22" presetClass="entr" presetSubtype="4" fill="hold" grpId="0" nodeType="withEffect">
                                  <p:stCondLst>
                                    <p:cond delay="0"/>
                                  </p:stCondLst>
                                  <p:childTnLst>
                                    <p:set>
                                      <p:cBhvr>
                                        <p:cTn id="194" dur="1" fill="hold">
                                          <p:stCondLst>
                                            <p:cond delay="0"/>
                                          </p:stCondLst>
                                        </p:cTn>
                                        <p:tgtEl>
                                          <p:spTgt spid="58"/>
                                        </p:tgtEl>
                                        <p:attrNameLst>
                                          <p:attrName>style.visibility</p:attrName>
                                        </p:attrNameLst>
                                      </p:cBhvr>
                                      <p:to>
                                        <p:strVal val="visible"/>
                                      </p:to>
                                    </p:set>
                                    <p:animEffect transition="in" filter="wipe(down)">
                                      <p:cBhvr>
                                        <p:cTn id="195" dur="500"/>
                                        <p:tgtEl>
                                          <p:spTgt spid="58"/>
                                        </p:tgtEl>
                                      </p:cBhvr>
                                    </p:animEffect>
                                  </p:childTnLst>
                                </p:cTn>
                              </p:par>
                              <p:par>
                                <p:cTn id="196" presetID="22" presetClass="entr" presetSubtype="4" fill="hold" grpId="0" nodeType="withEffect">
                                  <p:stCondLst>
                                    <p:cond delay="0"/>
                                  </p:stCondLst>
                                  <p:childTnLst>
                                    <p:set>
                                      <p:cBhvr>
                                        <p:cTn id="197" dur="1" fill="hold">
                                          <p:stCondLst>
                                            <p:cond delay="0"/>
                                          </p:stCondLst>
                                        </p:cTn>
                                        <p:tgtEl>
                                          <p:spTgt spid="59"/>
                                        </p:tgtEl>
                                        <p:attrNameLst>
                                          <p:attrName>style.visibility</p:attrName>
                                        </p:attrNameLst>
                                      </p:cBhvr>
                                      <p:to>
                                        <p:strVal val="visible"/>
                                      </p:to>
                                    </p:set>
                                    <p:animEffect transition="in" filter="wipe(down)">
                                      <p:cBhvr>
                                        <p:cTn id="198" dur="500"/>
                                        <p:tgtEl>
                                          <p:spTgt spid="59"/>
                                        </p:tgtEl>
                                      </p:cBhvr>
                                    </p:animEffect>
                                  </p:childTnLst>
                                </p:cTn>
                              </p:par>
                              <p:par>
                                <p:cTn id="199" presetID="22" presetClass="entr" presetSubtype="4" fill="hold" grpId="0" nodeType="with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wipe(down)">
                                      <p:cBhvr>
                                        <p:cTn id="201" dur="500"/>
                                        <p:tgtEl>
                                          <p:spTgt spid="60"/>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grpId="0" nodeType="clickEffect">
                                  <p:stCondLst>
                                    <p:cond delay="0"/>
                                  </p:stCondLst>
                                  <p:childTnLst>
                                    <p:set>
                                      <p:cBhvr>
                                        <p:cTn id="205" dur="1" fill="hold">
                                          <p:stCondLst>
                                            <p:cond delay="0"/>
                                          </p:stCondLst>
                                        </p:cTn>
                                        <p:tgtEl>
                                          <p:spTgt spid="62"/>
                                        </p:tgtEl>
                                        <p:attrNameLst>
                                          <p:attrName>style.visibility</p:attrName>
                                        </p:attrNameLst>
                                      </p:cBhvr>
                                      <p:to>
                                        <p:strVal val="visible"/>
                                      </p:to>
                                    </p:set>
                                    <p:animEffect transition="in" filter="wipe(down)">
                                      <p:cBhvr>
                                        <p:cTn id="206" dur="500"/>
                                        <p:tgtEl>
                                          <p:spTgt spid="62"/>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4" fill="hold" grpId="0" nodeType="clickEffect">
                                  <p:stCondLst>
                                    <p:cond delay="0"/>
                                  </p:stCondLst>
                                  <p:childTnLst>
                                    <p:set>
                                      <p:cBhvr>
                                        <p:cTn id="210" dur="1" fill="hold">
                                          <p:stCondLst>
                                            <p:cond delay="0"/>
                                          </p:stCondLst>
                                        </p:cTn>
                                        <p:tgtEl>
                                          <p:spTgt spid="61"/>
                                        </p:tgtEl>
                                        <p:attrNameLst>
                                          <p:attrName>style.visibility</p:attrName>
                                        </p:attrNameLst>
                                      </p:cBhvr>
                                      <p:to>
                                        <p:strVal val="visible"/>
                                      </p:to>
                                    </p:set>
                                    <p:animEffect transition="in" filter="wipe(down)">
                                      <p:cBhvr>
                                        <p:cTn id="211" dur="500"/>
                                        <p:tgtEl>
                                          <p:spTgt spid="61"/>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63"/>
                                        </p:tgtEl>
                                        <p:attrNameLst>
                                          <p:attrName>style.visibility</p:attrName>
                                        </p:attrNameLst>
                                      </p:cBhvr>
                                      <p:to>
                                        <p:strVal val="visible"/>
                                      </p:to>
                                    </p:set>
                                    <p:animEffect transition="in" filter="wipe(down)">
                                      <p:cBhvr>
                                        <p:cTn id="214" dur="500"/>
                                        <p:tgtEl>
                                          <p:spTgt spid="63"/>
                                        </p:tgtEl>
                                      </p:cBhvr>
                                    </p:animEffect>
                                  </p:childTnLst>
                                </p:cTn>
                              </p:par>
                              <p:par>
                                <p:cTn id="215" presetID="22" presetClass="entr" presetSubtype="4" fill="hold" grpId="0" nodeType="withEffect">
                                  <p:stCondLst>
                                    <p:cond delay="0"/>
                                  </p:stCondLst>
                                  <p:childTnLst>
                                    <p:set>
                                      <p:cBhvr>
                                        <p:cTn id="216" dur="1" fill="hold">
                                          <p:stCondLst>
                                            <p:cond delay="0"/>
                                          </p:stCondLst>
                                        </p:cTn>
                                        <p:tgtEl>
                                          <p:spTgt spid="64"/>
                                        </p:tgtEl>
                                        <p:attrNameLst>
                                          <p:attrName>style.visibility</p:attrName>
                                        </p:attrNameLst>
                                      </p:cBhvr>
                                      <p:to>
                                        <p:strVal val="visible"/>
                                      </p:to>
                                    </p:set>
                                    <p:animEffect transition="in" filter="wipe(down)">
                                      <p:cBhvr>
                                        <p:cTn id="217" dur="500"/>
                                        <p:tgtEl>
                                          <p:spTgt spid="64"/>
                                        </p:tgtEl>
                                      </p:cBhvr>
                                    </p:animEffect>
                                  </p:childTnLst>
                                </p:cTn>
                              </p:par>
                              <p:par>
                                <p:cTn id="218" presetID="22" presetClass="entr" presetSubtype="4" fill="hold" grpId="0" nodeType="withEffect">
                                  <p:stCondLst>
                                    <p:cond delay="0"/>
                                  </p:stCondLst>
                                  <p:childTnLst>
                                    <p:set>
                                      <p:cBhvr>
                                        <p:cTn id="219" dur="1" fill="hold">
                                          <p:stCondLst>
                                            <p:cond delay="0"/>
                                          </p:stCondLst>
                                        </p:cTn>
                                        <p:tgtEl>
                                          <p:spTgt spid="65"/>
                                        </p:tgtEl>
                                        <p:attrNameLst>
                                          <p:attrName>style.visibility</p:attrName>
                                        </p:attrNameLst>
                                      </p:cBhvr>
                                      <p:to>
                                        <p:strVal val="visible"/>
                                      </p:to>
                                    </p:set>
                                    <p:animEffect transition="in" filter="wipe(down)">
                                      <p:cBhvr>
                                        <p:cTn id="220" dur="500"/>
                                        <p:tgtEl>
                                          <p:spTgt spid="65"/>
                                        </p:tgtEl>
                                      </p:cBhvr>
                                    </p:animEffect>
                                  </p:childTnLst>
                                </p:cTn>
                              </p:par>
                              <p:par>
                                <p:cTn id="221" presetID="22" presetClass="entr" presetSubtype="4" fill="hold" grpId="0" nodeType="withEffect">
                                  <p:stCondLst>
                                    <p:cond delay="0"/>
                                  </p:stCondLst>
                                  <p:childTnLst>
                                    <p:set>
                                      <p:cBhvr>
                                        <p:cTn id="222" dur="1" fill="hold">
                                          <p:stCondLst>
                                            <p:cond delay="0"/>
                                          </p:stCondLst>
                                        </p:cTn>
                                        <p:tgtEl>
                                          <p:spTgt spid="66"/>
                                        </p:tgtEl>
                                        <p:attrNameLst>
                                          <p:attrName>style.visibility</p:attrName>
                                        </p:attrNameLst>
                                      </p:cBhvr>
                                      <p:to>
                                        <p:strVal val="visible"/>
                                      </p:to>
                                    </p:set>
                                    <p:animEffect transition="in" filter="wipe(down)">
                                      <p:cBhvr>
                                        <p:cTn id="223" dur="500"/>
                                        <p:tgtEl>
                                          <p:spTgt spid="66"/>
                                        </p:tgtEl>
                                      </p:cBhvr>
                                    </p:animEffect>
                                  </p:childTnLst>
                                </p:cTn>
                              </p:par>
                              <p:par>
                                <p:cTn id="224" presetID="22" presetClass="entr" presetSubtype="4" fill="hold" grpId="0" nodeType="withEffect">
                                  <p:stCondLst>
                                    <p:cond delay="0"/>
                                  </p:stCondLst>
                                  <p:childTnLst>
                                    <p:set>
                                      <p:cBhvr>
                                        <p:cTn id="225" dur="1" fill="hold">
                                          <p:stCondLst>
                                            <p:cond delay="0"/>
                                          </p:stCondLst>
                                        </p:cTn>
                                        <p:tgtEl>
                                          <p:spTgt spid="67"/>
                                        </p:tgtEl>
                                        <p:attrNameLst>
                                          <p:attrName>style.visibility</p:attrName>
                                        </p:attrNameLst>
                                      </p:cBhvr>
                                      <p:to>
                                        <p:strVal val="visible"/>
                                      </p:to>
                                    </p:set>
                                    <p:animEffect transition="in" filter="wipe(down)">
                                      <p:cBhvr>
                                        <p:cTn id="226" dur="500"/>
                                        <p:tgtEl>
                                          <p:spTgt spid="67"/>
                                        </p:tgtEl>
                                      </p:cBhvr>
                                    </p:animEffect>
                                  </p:childTnLst>
                                </p:cTn>
                              </p:par>
                              <p:par>
                                <p:cTn id="227" presetID="22" presetClass="entr" presetSubtype="4" fill="hold" grpId="0" nodeType="withEffect">
                                  <p:stCondLst>
                                    <p:cond delay="0"/>
                                  </p:stCondLst>
                                  <p:childTnLst>
                                    <p:set>
                                      <p:cBhvr>
                                        <p:cTn id="228" dur="1" fill="hold">
                                          <p:stCondLst>
                                            <p:cond delay="0"/>
                                          </p:stCondLst>
                                        </p:cTn>
                                        <p:tgtEl>
                                          <p:spTgt spid="68"/>
                                        </p:tgtEl>
                                        <p:attrNameLst>
                                          <p:attrName>style.visibility</p:attrName>
                                        </p:attrNameLst>
                                      </p:cBhvr>
                                      <p:to>
                                        <p:strVal val="visible"/>
                                      </p:to>
                                    </p:set>
                                    <p:animEffect transition="in" filter="wipe(down)">
                                      <p:cBhvr>
                                        <p:cTn id="229" dur="500"/>
                                        <p:tgtEl>
                                          <p:spTgt spid="68"/>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4" fill="hold" grpId="0" nodeType="clickEffect">
                                  <p:stCondLst>
                                    <p:cond delay="0"/>
                                  </p:stCondLst>
                                  <p:childTnLst>
                                    <p:set>
                                      <p:cBhvr>
                                        <p:cTn id="233" dur="1" fill="hold">
                                          <p:stCondLst>
                                            <p:cond delay="0"/>
                                          </p:stCondLst>
                                        </p:cTn>
                                        <p:tgtEl>
                                          <p:spTgt spid="78"/>
                                        </p:tgtEl>
                                        <p:attrNameLst>
                                          <p:attrName>style.visibility</p:attrName>
                                        </p:attrNameLst>
                                      </p:cBhvr>
                                      <p:to>
                                        <p:strVal val="visible"/>
                                      </p:to>
                                    </p:set>
                                    <p:animEffect transition="in" filter="wipe(down)">
                                      <p:cBhvr>
                                        <p:cTn id="234" dur="500"/>
                                        <p:tgtEl>
                                          <p:spTgt spid="78"/>
                                        </p:tgtEl>
                                      </p:cBhvr>
                                    </p:animEffect>
                                  </p:childTnLst>
                                </p:cTn>
                              </p:par>
                              <p:par>
                                <p:cTn id="235" presetID="22" presetClass="entr" presetSubtype="4" fill="hold" grpId="0" nodeType="withEffect">
                                  <p:stCondLst>
                                    <p:cond delay="0"/>
                                  </p:stCondLst>
                                  <p:childTnLst>
                                    <p:set>
                                      <p:cBhvr>
                                        <p:cTn id="236" dur="1" fill="hold">
                                          <p:stCondLst>
                                            <p:cond delay="0"/>
                                          </p:stCondLst>
                                        </p:cTn>
                                        <p:tgtEl>
                                          <p:spTgt spid="79"/>
                                        </p:tgtEl>
                                        <p:attrNameLst>
                                          <p:attrName>style.visibility</p:attrName>
                                        </p:attrNameLst>
                                      </p:cBhvr>
                                      <p:to>
                                        <p:strVal val="visible"/>
                                      </p:to>
                                    </p:set>
                                    <p:animEffect transition="in" filter="wipe(down)">
                                      <p:cBhvr>
                                        <p:cTn id="237" dur="500"/>
                                        <p:tgtEl>
                                          <p:spTgt spid="79"/>
                                        </p:tgtEl>
                                      </p:cBhvr>
                                    </p:animEffect>
                                  </p:childTnLst>
                                </p:cTn>
                              </p:par>
                              <p:par>
                                <p:cTn id="238" presetID="22" presetClass="entr" presetSubtype="4" fill="hold" grpId="0" nodeType="withEffect">
                                  <p:stCondLst>
                                    <p:cond delay="0"/>
                                  </p:stCondLst>
                                  <p:childTnLst>
                                    <p:set>
                                      <p:cBhvr>
                                        <p:cTn id="239" dur="1" fill="hold">
                                          <p:stCondLst>
                                            <p:cond delay="0"/>
                                          </p:stCondLst>
                                        </p:cTn>
                                        <p:tgtEl>
                                          <p:spTgt spid="80"/>
                                        </p:tgtEl>
                                        <p:attrNameLst>
                                          <p:attrName>style.visibility</p:attrName>
                                        </p:attrNameLst>
                                      </p:cBhvr>
                                      <p:to>
                                        <p:strVal val="visible"/>
                                      </p:to>
                                    </p:set>
                                    <p:animEffect transition="in" filter="wipe(down)">
                                      <p:cBhvr>
                                        <p:cTn id="240" dur="500"/>
                                        <p:tgtEl>
                                          <p:spTgt spid="80"/>
                                        </p:tgtEl>
                                      </p:cBhvr>
                                    </p:animEffect>
                                  </p:childTnLst>
                                </p:cTn>
                              </p:par>
                              <p:par>
                                <p:cTn id="241" presetID="22" presetClass="entr" presetSubtype="4" fill="hold" grpId="0" nodeType="withEffect">
                                  <p:stCondLst>
                                    <p:cond delay="0"/>
                                  </p:stCondLst>
                                  <p:childTnLst>
                                    <p:set>
                                      <p:cBhvr>
                                        <p:cTn id="242" dur="1" fill="hold">
                                          <p:stCondLst>
                                            <p:cond delay="0"/>
                                          </p:stCondLst>
                                        </p:cTn>
                                        <p:tgtEl>
                                          <p:spTgt spid="81"/>
                                        </p:tgtEl>
                                        <p:attrNameLst>
                                          <p:attrName>style.visibility</p:attrName>
                                        </p:attrNameLst>
                                      </p:cBhvr>
                                      <p:to>
                                        <p:strVal val="visible"/>
                                      </p:to>
                                    </p:set>
                                    <p:animEffect transition="in" filter="wipe(down)">
                                      <p:cBhvr>
                                        <p:cTn id="243" dur="500"/>
                                        <p:tgtEl>
                                          <p:spTgt spid="81"/>
                                        </p:tgtEl>
                                      </p:cBhvr>
                                    </p:animEffect>
                                  </p:childTnLst>
                                </p:cTn>
                              </p:par>
                              <p:par>
                                <p:cTn id="244" presetID="22" presetClass="entr" presetSubtype="4" fill="hold" grpId="0" nodeType="withEffect">
                                  <p:stCondLst>
                                    <p:cond delay="0"/>
                                  </p:stCondLst>
                                  <p:childTnLst>
                                    <p:set>
                                      <p:cBhvr>
                                        <p:cTn id="245" dur="1" fill="hold">
                                          <p:stCondLst>
                                            <p:cond delay="0"/>
                                          </p:stCondLst>
                                        </p:cTn>
                                        <p:tgtEl>
                                          <p:spTgt spid="82"/>
                                        </p:tgtEl>
                                        <p:attrNameLst>
                                          <p:attrName>style.visibility</p:attrName>
                                        </p:attrNameLst>
                                      </p:cBhvr>
                                      <p:to>
                                        <p:strVal val="visible"/>
                                      </p:to>
                                    </p:set>
                                    <p:animEffect transition="in" filter="wipe(down)">
                                      <p:cBhvr>
                                        <p:cTn id="246" dur="500"/>
                                        <p:tgtEl>
                                          <p:spTgt spid="82"/>
                                        </p:tgtEl>
                                      </p:cBhvr>
                                    </p:animEffect>
                                  </p:childTnLst>
                                </p:cTn>
                              </p:par>
                              <p:par>
                                <p:cTn id="247" presetID="22" presetClass="entr" presetSubtype="4" fill="hold" grpId="0" nodeType="withEffect">
                                  <p:stCondLst>
                                    <p:cond delay="0"/>
                                  </p:stCondLst>
                                  <p:childTnLst>
                                    <p:set>
                                      <p:cBhvr>
                                        <p:cTn id="248" dur="1" fill="hold">
                                          <p:stCondLst>
                                            <p:cond delay="0"/>
                                          </p:stCondLst>
                                        </p:cTn>
                                        <p:tgtEl>
                                          <p:spTgt spid="83"/>
                                        </p:tgtEl>
                                        <p:attrNameLst>
                                          <p:attrName>style.visibility</p:attrName>
                                        </p:attrNameLst>
                                      </p:cBhvr>
                                      <p:to>
                                        <p:strVal val="visible"/>
                                      </p:to>
                                    </p:set>
                                    <p:animEffect transition="in" filter="wipe(down)">
                                      <p:cBhvr>
                                        <p:cTn id="249" dur="500"/>
                                        <p:tgtEl>
                                          <p:spTgt spid="83"/>
                                        </p:tgtEl>
                                      </p:cBhvr>
                                    </p:animEffect>
                                  </p:childTnLst>
                                </p:cTn>
                              </p:par>
                              <p:par>
                                <p:cTn id="250" presetID="22" presetClass="entr" presetSubtype="4" fill="hold" grpId="0" nodeType="withEffect">
                                  <p:stCondLst>
                                    <p:cond delay="0"/>
                                  </p:stCondLst>
                                  <p:childTnLst>
                                    <p:set>
                                      <p:cBhvr>
                                        <p:cTn id="251" dur="1" fill="hold">
                                          <p:stCondLst>
                                            <p:cond delay="0"/>
                                          </p:stCondLst>
                                        </p:cTn>
                                        <p:tgtEl>
                                          <p:spTgt spid="84"/>
                                        </p:tgtEl>
                                        <p:attrNameLst>
                                          <p:attrName>style.visibility</p:attrName>
                                        </p:attrNameLst>
                                      </p:cBhvr>
                                      <p:to>
                                        <p:strVal val="visible"/>
                                      </p:to>
                                    </p:set>
                                    <p:animEffect transition="in" filter="wipe(down)">
                                      <p:cBhvr>
                                        <p:cTn id="252" dur="500"/>
                                        <p:tgtEl>
                                          <p:spTgt spid="84"/>
                                        </p:tgtEl>
                                      </p:cBhvr>
                                    </p:animEffect>
                                  </p:childTnLst>
                                </p:cTn>
                              </p:par>
                              <p:par>
                                <p:cTn id="253" presetID="22" presetClass="entr" presetSubtype="4" fill="hold" grpId="0" nodeType="withEffect">
                                  <p:stCondLst>
                                    <p:cond delay="0"/>
                                  </p:stCondLst>
                                  <p:childTnLst>
                                    <p:set>
                                      <p:cBhvr>
                                        <p:cTn id="254" dur="1" fill="hold">
                                          <p:stCondLst>
                                            <p:cond delay="0"/>
                                          </p:stCondLst>
                                        </p:cTn>
                                        <p:tgtEl>
                                          <p:spTgt spid="85"/>
                                        </p:tgtEl>
                                        <p:attrNameLst>
                                          <p:attrName>style.visibility</p:attrName>
                                        </p:attrNameLst>
                                      </p:cBhvr>
                                      <p:to>
                                        <p:strVal val="visible"/>
                                      </p:to>
                                    </p:set>
                                    <p:animEffect transition="in" filter="wipe(down)">
                                      <p:cBhvr>
                                        <p:cTn id="255" dur="500"/>
                                        <p:tgtEl>
                                          <p:spTgt spid="85"/>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4" fill="hold" grpId="0" nodeType="clickEffect">
                                  <p:stCondLst>
                                    <p:cond delay="0"/>
                                  </p:stCondLst>
                                  <p:childTnLst>
                                    <p:set>
                                      <p:cBhvr>
                                        <p:cTn id="259" dur="1" fill="hold">
                                          <p:stCondLst>
                                            <p:cond delay="0"/>
                                          </p:stCondLst>
                                        </p:cTn>
                                        <p:tgtEl>
                                          <p:spTgt spid="69"/>
                                        </p:tgtEl>
                                        <p:attrNameLst>
                                          <p:attrName>style.visibility</p:attrName>
                                        </p:attrNameLst>
                                      </p:cBhvr>
                                      <p:to>
                                        <p:strVal val="visible"/>
                                      </p:to>
                                    </p:set>
                                    <p:animEffect transition="in" filter="wipe(down)">
                                      <p:cBhvr>
                                        <p:cTn id="260" dur="500"/>
                                        <p:tgtEl>
                                          <p:spTgt spid="69"/>
                                        </p:tgtEl>
                                      </p:cBhvr>
                                    </p:animEffect>
                                  </p:childTnLst>
                                </p:cTn>
                              </p:par>
                              <p:par>
                                <p:cTn id="261" presetID="22" presetClass="entr" presetSubtype="4" fill="hold" grpId="0" nodeType="withEffect">
                                  <p:stCondLst>
                                    <p:cond delay="0"/>
                                  </p:stCondLst>
                                  <p:childTnLst>
                                    <p:set>
                                      <p:cBhvr>
                                        <p:cTn id="262" dur="1" fill="hold">
                                          <p:stCondLst>
                                            <p:cond delay="0"/>
                                          </p:stCondLst>
                                        </p:cTn>
                                        <p:tgtEl>
                                          <p:spTgt spid="70"/>
                                        </p:tgtEl>
                                        <p:attrNameLst>
                                          <p:attrName>style.visibility</p:attrName>
                                        </p:attrNameLst>
                                      </p:cBhvr>
                                      <p:to>
                                        <p:strVal val="visible"/>
                                      </p:to>
                                    </p:set>
                                    <p:animEffect transition="in" filter="wipe(down)">
                                      <p:cBhvr>
                                        <p:cTn id="263" dur="500"/>
                                        <p:tgtEl>
                                          <p:spTgt spid="70"/>
                                        </p:tgtEl>
                                      </p:cBhvr>
                                    </p:animEffect>
                                  </p:childTnLst>
                                </p:cTn>
                              </p:par>
                              <p:par>
                                <p:cTn id="264" presetID="22" presetClass="entr" presetSubtype="4" fill="hold" grpId="0" nodeType="withEffect">
                                  <p:stCondLst>
                                    <p:cond delay="0"/>
                                  </p:stCondLst>
                                  <p:childTnLst>
                                    <p:set>
                                      <p:cBhvr>
                                        <p:cTn id="265" dur="1" fill="hold">
                                          <p:stCondLst>
                                            <p:cond delay="0"/>
                                          </p:stCondLst>
                                        </p:cTn>
                                        <p:tgtEl>
                                          <p:spTgt spid="71"/>
                                        </p:tgtEl>
                                        <p:attrNameLst>
                                          <p:attrName>style.visibility</p:attrName>
                                        </p:attrNameLst>
                                      </p:cBhvr>
                                      <p:to>
                                        <p:strVal val="visible"/>
                                      </p:to>
                                    </p:set>
                                    <p:animEffect transition="in" filter="wipe(down)">
                                      <p:cBhvr>
                                        <p:cTn id="266" dur="500"/>
                                        <p:tgtEl>
                                          <p:spTgt spid="71"/>
                                        </p:tgtEl>
                                      </p:cBhvr>
                                    </p:animEffect>
                                  </p:childTnLst>
                                </p:cTn>
                              </p:par>
                              <p:par>
                                <p:cTn id="267" presetID="22" presetClass="entr" presetSubtype="4" fill="hold" grpId="0" nodeType="withEffect">
                                  <p:stCondLst>
                                    <p:cond delay="0"/>
                                  </p:stCondLst>
                                  <p:childTnLst>
                                    <p:set>
                                      <p:cBhvr>
                                        <p:cTn id="268" dur="1" fill="hold">
                                          <p:stCondLst>
                                            <p:cond delay="0"/>
                                          </p:stCondLst>
                                        </p:cTn>
                                        <p:tgtEl>
                                          <p:spTgt spid="72"/>
                                        </p:tgtEl>
                                        <p:attrNameLst>
                                          <p:attrName>style.visibility</p:attrName>
                                        </p:attrNameLst>
                                      </p:cBhvr>
                                      <p:to>
                                        <p:strVal val="visible"/>
                                      </p:to>
                                    </p:set>
                                    <p:animEffect transition="in" filter="wipe(down)">
                                      <p:cBhvr>
                                        <p:cTn id="269" dur="500"/>
                                        <p:tgtEl>
                                          <p:spTgt spid="72"/>
                                        </p:tgtEl>
                                      </p:cBhvr>
                                    </p:animEffect>
                                  </p:childTnLst>
                                </p:cTn>
                              </p:par>
                              <p:par>
                                <p:cTn id="270" presetID="22" presetClass="entr" presetSubtype="4" fill="hold" grpId="0" nodeType="withEffect">
                                  <p:stCondLst>
                                    <p:cond delay="0"/>
                                  </p:stCondLst>
                                  <p:childTnLst>
                                    <p:set>
                                      <p:cBhvr>
                                        <p:cTn id="271" dur="1" fill="hold">
                                          <p:stCondLst>
                                            <p:cond delay="0"/>
                                          </p:stCondLst>
                                        </p:cTn>
                                        <p:tgtEl>
                                          <p:spTgt spid="73"/>
                                        </p:tgtEl>
                                        <p:attrNameLst>
                                          <p:attrName>style.visibility</p:attrName>
                                        </p:attrNameLst>
                                      </p:cBhvr>
                                      <p:to>
                                        <p:strVal val="visible"/>
                                      </p:to>
                                    </p:set>
                                    <p:animEffect transition="in" filter="wipe(down)">
                                      <p:cBhvr>
                                        <p:cTn id="272" dur="500"/>
                                        <p:tgtEl>
                                          <p:spTgt spid="73"/>
                                        </p:tgtEl>
                                      </p:cBhvr>
                                    </p:animEffect>
                                  </p:childTnLst>
                                </p:cTn>
                              </p:par>
                              <p:par>
                                <p:cTn id="273" presetID="22" presetClass="entr" presetSubtype="4" fill="hold" grpId="0" nodeType="withEffect">
                                  <p:stCondLst>
                                    <p:cond delay="0"/>
                                  </p:stCondLst>
                                  <p:childTnLst>
                                    <p:set>
                                      <p:cBhvr>
                                        <p:cTn id="274" dur="1" fill="hold">
                                          <p:stCondLst>
                                            <p:cond delay="0"/>
                                          </p:stCondLst>
                                        </p:cTn>
                                        <p:tgtEl>
                                          <p:spTgt spid="74"/>
                                        </p:tgtEl>
                                        <p:attrNameLst>
                                          <p:attrName>style.visibility</p:attrName>
                                        </p:attrNameLst>
                                      </p:cBhvr>
                                      <p:to>
                                        <p:strVal val="visible"/>
                                      </p:to>
                                    </p:set>
                                    <p:animEffect transition="in" filter="wipe(down)">
                                      <p:cBhvr>
                                        <p:cTn id="275" dur="500"/>
                                        <p:tgtEl>
                                          <p:spTgt spid="74"/>
                                        </p:tgtEl>
                                      </p:cBhvr>
                                    </p:animEffect>
                                  </p:childTnLst>
                                </p:cTn>
                              </p:par>
                              <p:par>
                                <p:cTn id="276" presetID="22" presetClass="entr" presetSubtype="4" fill="hold" grpId="0" nodeType="withEffect">
                                  <p:stCondLst>
                                    <p:cond delay="0"/>
                                  </p:stCondLst>
                                  <p:childTnLst>
                                    <p:set>
                                      <p:cBhvr>
                                        <p:cTn id="277" dur="1" fill="hold">
                                          <p:stCondLst>
                                            <p:cond delay="0"/>
                                          </p:stCondLst>
                                        </p:cTn>
                                        <p:tgtEl>
                                          <p:spTgt spid="75"/>
                                        </p:tgtEl>
                                        <p:attrNameLst>
                                          <p:attrName>style.visibility</p:attrName>
                                        </p:attrNameLst>
                                      </p:cBhvr>
                                      <p:to>
                                        <p:strVal val="visible"/>
                                      </p:to>
                                    </p:set>
                                    <p:animEffect transition="in" filter="wipe(down)">
                                      <p:cBhvr>
                                        <p:cTn id="278" dur="500"/>
                                        <p:tgtEl>
                                          <p:spTgt spid="75"/>
                                        </p:tgtEl>
                                      </p:cBhvr>
                                    </p:animEffect>
                                  </p:childTnLst>
                                </p:cTn>
                              </p:par>
                              <p:par>
                                <p:cTn id="279" presetID="22" presetClass="entr" presetSubtype="4" fill="hold" grpId="0" nodeType="withEffect">
                                  <p:stCondLst>
                                    <p:cond delay="0"/>
                                  </p:stCondLst>
                                  <p:childTnLst>
                                    <p:set>
                                      <p:cBhvr>
                                        <p:cTn id="280" dur="1" fill="hold">
                                          <p:stCondLst>
                                            <p:cond delay="0"/>
                                          </p:stCondLst>
                                        </p:cTn>
                                        <p:tgtEl>
                                          <p:spTgt spid="76"/>
                                        </p:tgtEl>
                                        <p:attrNameLst>
                                          <p:attrName>style.visibility</p:attrName>
                                        </p:attrNameLst>
                                      </p:cBhvr>
                                      <p:to>
                                        <p:strVal val="visible"/>
                                      </p:to>
                                    </p:set>
                                    <p:animEffect transition="in" filter="wipe(down)">
                                      <p:cBhvr>
                                        <p:cTn id="281" dur="500"/>
                                        <p:tgtEl>
                                          <p:spTgt spid="76"/>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4" fill="hold" grpId="0" nodeType="clickEffect">
                                  <p:stCondLst>
                                    <p:cond delay="0"/>
                                  </p:stCondLst>
                                  <p:childTnLst>
                                    <p:set>
                                      <p:cBhvr>
                                        <p:cTn id="285" dur="1" fill="hold">
                                          <p:stCondLst>
                                            <p:cond delay="0"/>
                                          </p:stCondLst>
                                        </p:cTn>
                                        <p:tgtEl>
                                          <p:spTgt spid="5"/>
                                        </p:tgtEl>
                                        <p:attrNameLst>
                                          <p:attrName>style.visibility</p:attrName>
                                        </p:attrNameLst>
                                      </p:cBhvr>
                                      <p:to>
                                        <p:strVal val="visible"/>
                                      </p:to>
                                    </p:set>
                                    <p:animEffect transition="in" filter="wipe(down)">
                                      <p:cBhvr>
                                        <p:cTn id="286" dur="500"/>
                                        <p:tgtEl>
                                          <p:spTgt spid="5"/>
                                        </p:tgtEl>
                                      </p:cBhvr>
                                    </p:animEffect>
                                  </p:childTnLst>
                                </p:cTn>
                              </p:par>
                              <p:par>
                                <p:cTn id="287" presetID="22" presetClass="entr" presetSubtype="4" fill="hold" grpId="0" nodeType="withEffect">
                                  <p:stCondLst>
                                    <p:cond delay="0"/>
                                  </p:stCondLst>
                                  <p:childTnLst>
                                    <p:set>
                                      <p:cBhvr>
                                        <p:cTn id="288" dur="1" fill="hold">
                                          <p:stCondLst>
                                            <p:cond delay="0"/>
                                          </p:stCondLst>
                                        </p:cTn>
                                        <p:tgtEl>
                                          <p:spTgt spid="3"/>
                                        </p:tgtEl>
                                        <p:attrNameLst>
                                          <p:attrName>style.visibility</p:attrName>
                                        </p:attrNameLst>
                                      </p:cBhvr>
                                      <p:to>
                                        <p:strVal val="visible"/>
                                      </p:to>
                                    </p:set>
                                    <p:animEffect transition="in" filter="wipe(down)">
                                      <p:cBhvr>
                                        <p:cTn id="289" dur="500"/>
                                        <p:tgtEl>
                                          <p:spTgt spid="3"/>
                                        </p:tgtEl>
                                      </p:cBhvr>
                                    </p:animEffect>
                                  </p:childTnLst>
                                </p:cTn>
                              </p:par>
                            </p:childTnLst>
                          </p:cTn>
                        </p:par>
                      </p:childTnLst>
                    </p:cTn>
                  </p:par>
                  <p:par>
                    <p:cTn id="290" fill="hold">
                      <p:stCondLst>
                        <p:cond delay="indefinite"/>
                      </p:stCondLst>
                      <p:childTnLst>
                        <p:par>
                          <p:cTn id="291" fill="hold">
                            <p:stCondLst>
                              <p:cond delay="0"/>
                            </p:stCondLst>
                            <p:childTnLst>
                              <p:par>
                                <p:cTn id="292" presetID="16" presetClass="entr" presetSubtype="21" fill="hold" grpId="0" nodeType="clickEffect">
                                  <p:stCondLst>
                                    <p:cond delay="0"/>
                                  </p:stCondLst>
                                  <p:childTnLst>
                                    <p:set>
                                      <p:cBhvr>
                                        <p:cTn id="293" dur="1" fill="hold">
                                          <p:stCondLst>
                                            <p:cond delay="0"/>
                                          </p:stCondLst>
                                        </p:cTn>
                                        <p:tgtEl>
                                          <p:spTgt spid="88"/>
                                        </p:tgtEl>
                                        <p:attrNameLst>
                                          <p:attrName>style.visibility</p:attrName>
                                        </p:attrNameLst>
                                      </p:cBhvr>
                                      <p:to>
                                        <p:strVal val="visible"/>
                                      </p:to>
                                    </p:set>
                                    <p:animEffect transition="in" filter="barn(inVertical)">
                                      <p:cBhvr>
                                        <p:cTn id="294" dur="500"/>
                                        <p:tgtEl>
                                          <p:spTgt spid="88"/>
                                        </p:tgtEl>
                                      </p:cBhvr>
                                    </p:animEffect>
                                  </p:childTnLst>
                                </p:cTn>
                              </p:par>
                              <p:par>
                                <p:cTn id="295" presetID="16" presetClass="entr" presetSubtype="21" fill="hold" grpId="0" nodeType="withEffect">
                                  <p:stCondLst>
                                    <p:cond delay="0"/>
                                  </p:stCondLst>
                                  <p:childTnLst>
                                    <p:set>
                                      <p:cBhvr>
                                        <p:cTn id="296" dur="1" fill="hold">
                                          <p:stCondLst>
                                            <p:cond delay="0"/>
                                          </p:stCondLst>
                                        </p:cTn>
                                        <p:tgtEl>
                                          <p:spTgt spid="87"/>
                                        </p:tgtEl>
                                        <p:attrNameLst>
                                          <p:attrName>style.visibility</p:attrName>
                                        </p:attrNameLst>
                                      </p:cBhvr>
                                      <p:to>
                                        <p:strVal val="visible"/>
                                      </p:to>
                                    </p:set>
                                    <p:animEffect transition="in" filter="barn(inVertical)">
                                      <p:cBhvr>
                                        <p:cTn id="297" dur="500"/>
                                        <p:tgtEl>
                                          <p:spTgt spid="87"/>
                                        </p:tgtEl>
                                      </p:cBhvr>
                                    </p:animEffect>
                                  </p:childTnLst>
                                </p:cTn>
                              </p:par>
                              <p:par>
                                <p:cTn id="298" presetID="16" presetClass="entr" presetSubtype="21" fill="hold" grpId="0" nodeType="withEffect">
                                  <p:stCondLst>
                                    <p:cond delay="0"/>
                                  </p:stCondLst>
                                  <p:childTnLst>
                                    <p:set>
                                      <p:cBhvr>
                                        <p:cTn id="299" dur="1" fill="hold">
                                          <p:stCondLst>
                                            <p:cond delay="0"/>
                                          </p:stCondLst>
                                        </p:cTn>
                                        <p:tgtEl>
                                          <p:spTgt spid="89"/>
                                        </p:tgtEl>
                                        <p:attrNameLst>
                                          <p:attrName>style.visibility</p:attrName>
                                        </p:attrNameLst>
                                      </p:cBhvr>
                                      <p:to>
                                        <p:strVal val="visible"/>
                                      </p:to>
                                    </p:set>
                                    <p:animEffect transition="in" filter="barn(inVertical)">
                                      <p:cBhvr>
                                        <p:cTn id="3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7" grpId="0"/>
      <p:bldP spid="88" grpId="0"/>
      <p:bldP spid="8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BB095-D13F-E041-988C-8332D8369F38}"/>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BÀI TẬP THỰC HÀNH</a:t>
            </a:r>
          </a:p>
        </p:txBody>
      </p:sp>
      <p:sp>
        <p:nvSpPr>
          <p:cNvPr id="3" name="Rectangle 2">
            <a:extLst>
              <a:ext uri="{FF2B5EF4-FFF2-40B4-BE49-F238E27FC236}">
                <a16:creationId xmlns:a16="http://schemas.microsoft.com/office/drawing/2014/main" id="{90B793F9-1F63-DB48-A234-CAE2F6317C95}"/>
              </a:ext>
            </a:extLst>
          </p:cNvPr>
          <p:cNvSpPr/>
          <p:nvPr/>
        </p:nvSpPr>
        <p:spPr>
          <a:xfrm>
            <a:off x="640534" y="993709"/>
            <a:ext cx="10758727" cy="861774"/>
          </a:xfrm>
          <a:prstGeom prst="rect">
            <a:avLst/>
          </a:prstGeom>
        </p:spPr>
        <p:txBody>
          <a:bodyPr wrap="square">
            <a:spAutoFit/>
          </a:bodyPr>
          <a:lstStyle/>
          <a:p>
            <a:r>
              <a:rPr lang="en-US" sz="2500" b="1" i="1" dirty="0" err="1">
                <a:solidFill>
                  <a:schemeClr val="accent2">
                    <a:lumMod val="50000"/>
                  </a:schemeClr>
                </a:solidFill>
                <a:cs typeface="Times New Roman" panose="02020603050405020304" pitchFamily="18" charset="0"/>
              </a:rPr>
              <a:t>Hãy</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phân</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tích</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và</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đánh</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giá</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xem</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các</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luận</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cứ</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sau</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có</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đạt</a:t>
            </a:r>
            <a:r>
              <a:rPr lang="en-US" sz="2500" b="1" i="1" dirty="0">
                <a:solidFill>
                  <a:schemeClr val="accent2">
                    <a:lumMod val="50000"/>
                  </a:schemeClr>
                </a:solidFill>
                <a:cs typeface="Times New Roman" panose="02020603050405020304" pitchFamily="18" charset="0"/>
              </a:rPr>
              <a:t> test </a:t>
            </a:r>
            <a:r>
              <a:rPr lang="en-US" sz="2500" b="1" i="1" dirty="0" err="1">
                <a:solidFill>
                  <a:schemeClr val="accent2">
                    <a:lumMod val="50000"/>
                  </a:schemeClr>
                </a:solidFill>
                <a:cs typeface="Times New Roman" panose="02020603050405020304" pitchFamily="18" charset="0"/>
              </a:rPr>
              <a:t>hình</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thức</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hợp</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quy</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tắc</a:t>
            </a:r>
            <a:r>
              <a:rPr lang="en-US" sz="2500" b="1" i="1" dirty="0">
                <a:solidFill>
                  <a:schemeClr val="accent2">
                    <a:lumMod val="50000"/>
                  </a:schemeClr>
                </a:solidFill>
                <a:cs typeface="Times New Roman" panose="02020603050405020304" pitchFamily="18" charset="0"/>
              </a:rPr>
              <a:t> (hay </a:t>
            </a:r>
            <a:r>
              <a:rPr lang="en-US" sz="2500" b="1" i="1" dirty="0" err="1">
                <a:solidFill>
                  <a:schemeClr val="accent2">
                    <a:lumMod val="50000"/>
                  </a:schemeClr>
                </a:solidFill>
                <a:cs typeface="Times New Roman" panose="02020603050405020304" pitchFamily="18" charset="0"/>
              </a:rPr>
              <a:t>hợp</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lệ</a:t>
            </a:r>
            <a:r>
              <a:rPr lang="en-US" sz="2500" b="1" i="1" dirty="0">
                <a:solidFill>
                  <a:schemeClr val="accent2">
                    <a:lumMod val="50000"/>
                  </a:schemeClr>
                </a:solidFill>
                <a:cs typeface="Times New Roman" panose="02020603050405020304" pitchFamily="18" charset="0"/>
              </a:rPr>
              <a:t>) </a:t>
            </a:r>
            <a:r>
              <a:rPr lang="en-US" sz="2500" b="1" i="1" dirty="0" err="1">
                <a:solidFill>
                  <a:schemeClr val="accent2">
                    <a:lumMod val="50000"/>
                  </a:schemeClr>
                </a:solidFill>
                <a:cs typeface="Times New Roman" panose="02020603050405020304" pitchFamily="18" charset="0"/>
              </a:rPr>
              <a:t>không</a:t>
            </a:r>
            <a:r>
              <a:rPr lang="en-US" sz="2500" b="1" i="1" dirty="0">
                <a:solidFill>
                  <a:schemeClr val="accent2">
                    <a:lumMod val="50000"/>
                  </a:schemeClr>
                </a:solidFill>
                <a:cs typeface="Times New Roman" panose="02020603050405020304" pitchFamily="18" charset="0"/>
              </a:rPr>
              <a:t>?</a:t>
            </a:r>
          </a:p>
        </p:txBody>
      </p:sp>
      <p:sp>
        <p:nvSpPr>
          <p:cNvPr id="5" name="Rectangle 4">
            <a:extLst>
              <a:ext uri="{FF2B5EF4-FFF2-40B4-BE49-F238E27FC236}">
                <a16:creationId xmlns:a16="http://schemas.microsoft.com/office/drawing/2014/main" id="{1B3DA9BC-FAD9-FD42-97E7-6119A237AAE6}"/>
              </a:ext>
            </a:extLst>
          </p:cNvPr>
          <p:cNvSpPr/>
          <p:nvPr/>
        </p:nvSpPr>
        <p:spPr>
          <a:xfrm>
            <a:off x="640534" y="2187201"/>
            <a:ext cx="5268835" cy="1631216"/>
          </a:xfrm>
          <a:prstGeom prst="rect">
            <a:avLst/>
          </a:prstGeom>
        </p:spPr>
        <p:txBody>
          <a:bodyPr wrap="square">
            <a:spAutoFit/>
          </a:bodyPr>
          <a:lstStyle/>
          <a:p>
            <a:pPr algn="just"/>
            <a:r>
              <a:rPr lang="en-US" sz="2400" b="1" dirty="0">
                <a:solidFill>
                  <a:srgbClr val="0000FF"/>
                </a:solidFill>
                <a:latin typeface="Palatino Linotype" panose="02040502050505030304" pitchFamily="18" charset="0"/>
                <a:cs typeface="Times New Roman" panose="02020603050405020304" pitchFamily="18" charset="0"/>
              </a:rPr>
              <a:t>1. </a:t>
            </a:r>
            <a:r>
              <a:rPr lang="en-US" sz="2400" dirty="0" err="1">
                <a:latin typeface="Palatino Linotype" panose="02040502050505030304" pitchFamily="18" charset="0"/>
                <a:cs typeface="Times New Roman" panose="02020603050405020304" pitchFamily="18" charset="0"/>
              </a:rPr>
              <a:t>Nếu</a:t>
            </a:r>
            <a:r>
              <a:rPr lang="en-US" sz="2400" dirty="0">
                <a:latin typeface="Palatino Linotype" panose="02040502050505030304" pitchFamily="18" charset="0"/>
                <a:cs typeface="Times New Roman" panose="02020603050405020304" pitchFamily="18" charset="0"/>
              </a:rPr>
              <a:t> Hamlet </a:t>
            </a:r>
            <a:r>
              <a:rPr lang="en-US" sz="2400" dirty="0" err="1">
                <a:latin typeface="Palatino Linotype" panose="02040502050505030304" pitchFamily="18" charset="0"/>
                <a:cs typeface="Times New Roman" panose="02020603050405020304" pitchFamily="18" charset="0"/>
              </a:rPr>
              <a:t>giết</a:t>
            </a:r>
            <a:r>
              <a:rPr lang="en-US" sz="2400" dirty="0">
                <a:latin typeface="Palatino Linotype" panose="02040502050505030304" pitchFamily="18" charset="0"/>
                <a:cs typeface="Times New Roman" panose="02020603050405020304" pitchFamily="18" charset="0"/>
              </a:rPr>
              <a:t> Claudius </a:t>
            </a:r>
            <a:r>
              <a:rPr lang="en-US" sz="2400" dirty="0" err="1">
                <a:latin typeface="Palatino Linotype" panose="02040502050505030304" pitchFamily="18" charset="0"/>
                <a:cs typeface="Times New Roman" panose="02020603050405020304" pitchFamily="18" charset="0"/>
              </a:rPr>
              <a:t>thì</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chàng</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đã</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trả</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được</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mối</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thù</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cho</a:t>
            </a:r>
            <a:r>
              <a:rPr lang="en-US" sz="2400" dirty="0">
                <a:latin typeface="Palatino Linotype" panose="02040502050505030304" pitchFamily="18" charset="0"/>
                <a:cs typeface="Times New Roman" panose="02020603050405020304" pitchFamily="18" charset="0"/>
              </a:rPr>
              <a:t> cha. </a:t>
            </a:r>
            <a:r>
              <a:rPr lang="en-US" sz="2400" dirty="0" err="1">
                <a:latin typeface="Palatino Linotype" panose="02040502050505030304" pitchFamily="18" charset="0"/>
                <a:cs typeface="Times New Roman" panose="02020603050405020304" pitchFamily="18" charset="0"/>
              </a:rPr>
              <a:t>Vì</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thế</a:t>
            </a:r>
            <a:r>
              <a:rPr lang="en-US" sz="2400" dirty="0">
                <a:latin typeface="Palatino Linotype" panose="02040502050505030304" pitchFamily="18" charset="0"/>
                <a:cs typeface="Times New Roman" panose="02020603050405020304" pitchFamily="18" charset="0"/>
              </a:rPr>
              <a:t>, Hamlet </a:t>
            </a:r>
            <a:r>
              <a:rPr lang="en-US" sz="2400" dirty="0" err="1">
                <a:latin typeface="Palatino Linotype" panose="02040502050505030304" pitchFamily="18" charset="0"/>
                <a:cs typeface="Times New Roman" panose="02020603050405020304" pitchFamily="18" charset="0"/>
              </a:rPr>
              <a:t>sẽ</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không</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giết</a:t>
            </a:r>
            <a:r>
              <a:rPr lang="en-US" sz="2400" dirty="0">
                <a:latin typeface="Palatino Linotype" panose="02040502050505030304" pitchFamily="18" charset="0"/>
                <a:cs typeface="Times New Roman" panose="02020603050405020304" pitchFamily="18" charset="0"/>
              </a:rPr>
              <a:t> Claudius </a:t>
            </a:r>
            <a:r>
              <a:rPr lang="en-US" sz="2400" dirty="0" err="1">
                <a:latin typeface="Palatino Linotype" panose="02040502050505030304" pitchFamily="18" charset="0"/>
                <a:cs typeface="Times New Roman" panose="02020603050405020304" pitchFamily="18" charset="0"/>
              </a:rPr>
              <a:t>hoặc</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sẽ</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báo</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thù</a:t>
            </a:r>
            <a:r>
              <a:rPr lang="en-US" sz="2400" dirty="0">
                <a:latin typeface="Palatino Linotype" panose="02040502050505030304" pitchFamily="18" charset="0"/>
                <a:cs typeface="Times New Roman" panose="02020603050405020304" pitchFamily="18" charset="0"/>
              </a:rPr>
              <a:t> </a:t>
            </a:r>
            <a:r>
              <a:rPr lang="en-US" sz="2400" dirty="0" err="1">
                <a:latin typeface="Palatino Linotype" panose="02040502050505030304" pitchFamily="18" charset="0"/>
                <a:cs typeface="Times New Roman" panose="02020603050405020304" pitchFamily="18" charset="0"/>
              </a:rPr>
              <a:t>cho</a:t>
            </a:r>
            <a:r>
              <a:rPr lang="en-US" sz="2400" dirty="0">
                <a:latin typeface="Palatino Linotype" panose="02040502050505030304" pitchFamily="18" charset="0"/>
                <a:cs typeface="Times New Roman" panose="02020603050405020304" pitchFamily="18" charset="0"/>
              </a:rPr>
              <a:t> cha.</a:t>
            </a:r>
          </a:p>
        </p:txBody>
      </p:sp>
      <p:sp>
        <p:nvSpPr>
          <p:cNvPr id="6" name="Rectangle 5">
            <a:extLst>
              <a:ext uri="{FF2B5EF4-FFF2-40B4-BE49-F238E27FC236}">
                <a16:creationId xmlns:a16="http://schemas.microsoft.com/office/drawing/2014/main" id="{16E0736D-49B5-F347-96F8-0395C07C9986}"/>
              </a:ext>
            </a:extLst>
          </p:cNvPr>
          <p:cNvSpPr/>
          <p:nvPr/>
        </p:nvSpPr>
        <p:spPr>
          <a:xfrm>
            <a:off x="6318913" y="4071499"/>
            <a:ext cx="5455466" cy="2308324"/>
          </a:xfrm>
          <a:prstGeom prst="rect">
            <a:avLst/>
          </a:prstGeom>
        </p:spPr>
        <p:txBody>
          <a:bodyPr wrap="square">
            <a:spAutoFit/>
          </a:bodyPr>
          <a:lstStyle/>
          <a:p>
            <a:pPr algn="just"/>
            <a:r>
              <a:rPr lang="en-US" sz="2400" b="1">
                <a:solidFill>
                  <a:srgbClr val="0000FF"/>
                </a:solidFill>
                <a:latin typeface="Palatino Linotype" panose="02040502050505030304" pitchFamily="18" charset="0"/>
              </a:rPr>
              <a:t>4. </a:t>
            </a:r>
            <a:r>
              <a:rPr lang="vi-VN" sz="2400" dirty="0">
                <a:solidFill>
                  <a:srgbClr val="000000"/>
                </a:solidFill>
                <a:latin typeface="Palatino Linotype" panose="02040502050505030304" pitchFamily="18" charset="0"/>
              </a:rPr>
              <a:t>Một tinh thần minh mẫn trong một thân thể tráng kiện, đây là một câu nói ngắn gọn, mô tả đầy đủ thế nào là hạnh phúc trên cõi đời này. Người nào có hai điều kiện đó không còn gì để mong ước thêm nữa.”</a:t>
            </a:r>
            <a:endParaRPr lang="en-US" sz="2400" dirty="0">
              <a:latin typeface="Palatino Linotype" panose="02040502050505030304" pitchFamily="18" charset="0"/>
            </a:endParaRPr>
          </a:p>
        </p:txBody>
      </p:sp>
      <p:sp>
        <p:nvSpPr>
          <p:cNvPr id="7" name="Rectangle 6">
            <a:extLst>
              <a:ext uri="{FF2B5EF4-FFF2-40B4-BE49-F238E27FC236}">
                <a16:creationId xmlns:a16="http://schemas.microsoft.com/office/drawing/2014/main" id="{4F114F5F-45BF-C24E-8EE0-F0A0007E31A9}"/>
              </a:ext>
            </a:extLst>
          </p:cNvPr>
          <p:cNvSpPr/>
          <p:nvPr/>
        </p:nvSpPr>
        <p:spPr>
          <a:xfrm>
            <a:off x="6318913" y="2187201"/>
            <a:ext cx="5486400" cy="1631216"/>
          </a:xfrm>
          <a:prstGeom prst="rect">
            <a:avLst/>
          </a:prstGeom>
        </p:spPr>
        <p:txBody>
          <a:bodyPr wrap="square">
            <a:spAutoFit/>
          </a:bodyPr>
          <a:lstStyle/>
          <a:p>
            <a:pPr algn="just"/>
            <a:r>
              <a:rPr lang="en-US" sz="2400" b="1" dirty="0">
                <a:solidFill>
                  <a:srgbClr val="0000FF"/>
                </a:solidFill>
                <a:latin typeface="Palatino Linotype" panose="02040502050505030304" pitchFamily="18" charset="0"/>
                <a:ea typeface="Calibri" panose="020F0502020204030204" pitchFamily="34" charset="0"/>
              </a:rPr>
              <a:t>2. </a:t>
            </a:r>
            <a:r>
              <a:rPr lang="en-US" sz="2400" dirty="0" err="1">
                <a:latin typeface="Palatino Linotype" panose="02040502050505030304" pitchFamily="18" charset="0"/>
                <a:ea typeface="Calibri" panose="020F0502020204030204" pitchFamily="34" charset="0"/>
              </a:rPr>
              <a:t>Nếu</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đường</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ống</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nước</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vỡ</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thì</a:t>
            </a:r>
            <a:r>
              <a:rPr lang="en-US" sz="2400" dirty="0">
                <a:latin typeface="Palatino Linotype" panose="02040502050505030304" pitchFamily="18" charset="0"/>
                <a:ea typeface="Calibri" panose="020F0502020204030204" pitchFamily="34" charset="0"/>
              </a:rPr>
              <a:t> ta </a:t>
            </a:r>
            <a:r>
              <a:rPr lang="en-US" sz="2400" dirty="0" err="1">
                <a:latin typeface="Palatino Linotype" panose="02040502050505030304" pitchFamily="18" charset="0"/>
                <a:ea typeface="Calibri" panose="020F0502020204030204" pitchFamily="34" charset="0"/>
              </a:rPr>
              <a:t>phải</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gọi</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thợ</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sửa</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ống</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nước</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Điều</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đó</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có</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nghĩa</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là</a:t>
            </a:r>
            <a:r>
              <a:rPr lang="en-US" sz="2400" dirty="0">
                <a:latin typeface="Palatino Linotype" panose="02040502050505030304" pitchFamily="18" charset="0"/>
                <a:ea typeface="Calibri" panose="020F0502020204030204" pitchFamily="34" charset="0"/>
              </a:rPr>
              <a:t> ta </a:t>
            </a:r>
            <a:r>
              <a:rPr lang="en-US" sz="2400" dirty="0" err="1">
                <a:latin typeface="Palatino Linotype" panose="02040502050505030304" pitchFamily="18" charset="0"/>
                <a:ea typeface="Calibri" panose="020F0502020204030204" pitchFamily="34" charset="0"/>
              </a:rPr>
              <a:t>cần</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phải</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gọi</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thợ</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sửa</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ông</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nước</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vì</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đường</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ống</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nước</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đã</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bị</a:t>
            </a:r>
            <a:r>
              <a:rPr lang="en-US" sz="2400" dirty="0">
                <a:latin typeface="Palatino Linotype" panose="02040502050505030304" pitchFamily="18" charset="0"/>
                <a:ea typeface="Calibri" panose="020F0502020204030204" pitchFamily="34" charset="0"/>
              </a:rPr>
              <a:t> </a:t>
            </a:r>
            <a:r>
              <a:rPr lang="en-US" sz="2400" dirty="0" err="1">
                <a:latin typeface="Palatino Linotype" panose="02040502050505030304" pitchFamily="18" charset="0"/>
                <a:ea typeface="Calibri" panose="020F0502020204030204" pitchFamily="34" charset="0"/>
              </a:rPr>
              <a:t>vỡ</a:t>
            </a:r>
            <a:r>
              <a:rPr lang="en-US" sz="2400" dirty="0">
                <a:latin typeface="Palatino Linotype" panose="02040502050505030304" pitchFamily="18" charset="0"/>
                <a:ea typeface="Calibri" panose="020F0502020204030204" pitchFamily="34" charset="0"/>
              </a:rPr>
              <a:t>.</a:t>
            </a:r>
            <a:endParaRPr lang="en-US" sz="2400" dirty="0">
              <a:latin typeface="Palatino Linotype" panose="02040502050505030304" pitchFamily="18" charset="0"/>
            </a:endParaRPr>
          </a:p>
        </p:txBody>
      </p:sp>
      <p:sp>
        <p:nvSpPr>
          <p:cNvPr id="8" name="Rectangle 7">
            <a:extLst>
              <a:ext uri="{FF2B5EF4-FFF2-40B4-BE49-F238E27FC236}">
                <a16:creationId xmlns:a16="http://schemas.microsoft.com/office/drawing/2014/main" id="{2EDA1B9B-1CA5-5E4B-9EF1-C606871481D7}"/>
              </a:ext>
            </a:extLst>
          </p:cNvPr>
          <p:cNvSpPr/>
          <p:nvPr/>
        </p:nvSpPr>
        <p:spPr>
          <a:xfrm>
            <a:off x="640534" y="4071499"/>
            <a:ext cx="5268835" cy="2308324"/>
          </a:xfrm>
          <a:prstGeom prst="rect">
            <a:avLst/>
          </a:prstGeom>
        </p:spPr>
        <p:txBody>
          <a:bodyPr wrap="square">
            <a:spAutoFit/>
          </a:bodyPr>
          <a:lstStyle/>
          <a:p>
            <a:r>
              <a:rPr lang="vi-VN" sz="2400" b="1" dirty="0">
                <a:solidFill>
                  <a:srgbClr val="0000CC"/>
                </a:solidFill>
                <a:latin typeface="Palatino Linotype" panose="02040502050505030304" pitchFamily="18" charset="0"/>
              </a:rPr>
              <a:t>3. </a:t>
            </a:r>
            <a:r>
              <a:rPr lang="vi-VN" sz="2400" dirty="0">
                <a:solidFill>
                  <a:srgbClr val="000000"/>
                </a:solidFill>
                <a:latin typeface="Palatino Linotype" panose="02040502050505030304" pitchFamily="18" charset="0"/>
              </a:rPr>
              <a:t>Nếu Socrates làm việc chăm chỉ thì ông ta sẽ giàu. Nhưng nếu Socrates không làm việc chăm chỉ thì ông ta sẽ ăn chơi. Hơn nữa, nếu Socrates không giàu thì ông ta không ăn chơi được. Vì thế, Socrates giàu.</a:t>
            </a:r>
            <a:endParaRPr lang="vi-VN" sz="2400" dirty="0">
              <a:latin typeface="Palatino Linotype" panose="02040502050505030304" pitchFamily="18" charset="0"/>
            </a:endParaRPr>
          </a:p>
        </p:txBody>
      </p:sp>
    </p:spTree>
    <p:extLst>
      <p:ext uri="{BB962C8B-B14F-4D97-AF65-F5344CB8AC3E}">
        <p14:creationId xmlns:p14="http://schemas.microsoft.com/office/powerpoint/2010/main" val="1171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BB593C-5311-3F4A-A9AB-E876408C45E1}"/>
              </a:ext>
            </a:extLst>
          </p:cNvPr>
          <p:cNvSpPr/>
          <p:nvPr/>
        </p:nvSpPr>
        <p:spPr>
          <a:xfrm>
            <a:off x="3929984" y="3804953"/>
            <a:ext cx="1464142" cy="503235"/>
          </a:xfrm>
          <a:prstGeom prst="rect">
            <a:avLst/>
          </a:prstGeom>
          <a:ln w="2857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a:p>
        </p:txBody>
      </p:sp>
      <p:sp>
        <p:nvSpPr>
          <p:cNvPr id="4" name="Rectangle 3">
            <a:extLst>
              <a:ext uri="{FF2B5EF4-FFF2-40B4-BE49-F238E27FC236}">
                <a16:creationId xmlns:a16="http://schemas.microsoft.com/office/drawing/2014/main" id="{96811306-58B0-924C-B890-1C487BB62836}"/>
              </a:ext>
            </a:extLst>
          </p:cNvPr>
          <p:cNvSpPr/>
          <p:nvPr/>
        </p:nvSpPr>
        <p:spPr>
          <a:xfrm>
            <a:off x="1525195" y="625988"/>
            <a:ext cx="8345763" cy="477054"/>
          </a:xfrm>
          <a:prstGeom prst="rect">
            <a:avLst/>
          </a:prstGeom>
        </p:spPr>
        <p:txBody>
          <a:bodyPr wrap="square">
            <a:spAutoFit/>
          </a:bodyPr>
          <a:lstStyle/>
          <a:p>
            <a:pPr algn="just">
              <a:spcBef>
                <a:spcPts val="400"/>
              </a:spcBef>
              <a:spcAft>
                <a:spcPts val="400"/>
              </a:spcAft>
            </a:pPr>
            <a:r>
              <a:rPr lang="en-US" sz="2500" b="1" dirty="0">
                <a:solidFill>
                  <a:srgbClr val="C00000"/>
                </a:solidFill>
                <a:latin typeface="Times New Roman" panose="02020603050405020304" pitchFamily="18" charset="0"/>
                <a:cs typeface="Times New Roman" panose="02020603050405020304" pitchFamily="18" charset="0"/>
              </a:rPr>
              <a:t>PHƯƠNG PHÁP BẢNG CHÂN LÝ THU GỌN</a:t>
            </a:r>
          </a:p>
        </p:txBody>
      </p:sp>
      <p:sp>
        <p:nvSpPr>
          <p:cNvPr id="5" name="Rectangle 4">
            <a:extLst>
              <a:ext uri="{FF2B5EF4-FFF2-40B4-BE49-F238E27FC236}">
                <a16:creationId xmlns:a16="http://schemas.microsoft.com/office/drawing/2014/main" id="{467C14AA-20B8-D24E-A361-61269E8AA52A}"/>
              </a:ext>
            </a:extLst>
          </p:cNvPr>
          <p:cNvSpPr/>
          <p:nvPr/>
        </p:nvSpPr>
        <p:spPr>
          <a:xfrm>
            <a:off x="2736696" y="2775647"/>
            <a:ext cx="529312" cy="769441"/>
          </a:xfrm>
          <a:prstGeom prst="rect">
            <a:avLst/>
          </a:prstGeom>
        </p:spPr>
        <p:txBody>
          <a:bodyPr wrap="none">
            <a:spAutoFit/>
          </a:bodyPr>
          <a:lstStyle/>
          <a:p>
            <a:r>
              <a:rPr lang="en-US" sz="4400" b="1" dirty="0"/>
              <a:t>P</a:t>
            </a:r>
            <a:endParaRPr lang="en-US" sz="4400" dirty="0"/>
          </a:p>
        </p:txBody>
      </p:sp>
      <p:sp>
        <p:nvSpPr>
          <p:cNvPr id="6" name="Rectangle 5">
            <a:extLst>
              <a:ext uri="{FF2B5EF4-FFF2-40B4-BE49-F238E27FC236}">
                <a16:creationId xmlns:a16="http://schemas.microsoft.com/office/drawing/2014/main" id="{785A6E42-0A93-4244-B4BC-61FDED825762}"/>
              </a:ext>
            </a:extLst>
          </p:cNvPr>
          <p:cNvSpPr/>
          <p:nvPr/>
        </p:nvSpPr>
        <p:spPr>
          <a:xfrm>
            <a:off x="3910102" y="2754908"/>
            <a:ext cx="654346" cy="769441"/>
          </a:xfrm>
          <a:prstGeom prst="rect">
            <a:avLst/>
          </a:prstGeom>
        </p:spPr>
        <p:txBody>
          <a:bodyPr wrap="none">
            <a:spAutoFit/>
          </a:bodyPr>
          <a:lstStyle/>
          <a:p>
            <a:r>
              <a:rPr lang="en-US" sz="4400" b="1" dirty="0"/>
              <a:t>Q</a:t>
            </a:r>
            <a:endParaRPr lang="en-US" sz="4400" dirty="0"/>
          </a:p>
        </p:txBody>
      </p:sp>
      <p:cxnSp>
        <p:nvCxnSpPr>
          <p:cNvPr id="7" name="Straight Connector 6">
            <a:extLst>
              <a:ext uri="{FF2B5EF4-FFF2-40B4-BE49-F238E27FC236}">
                <a16:creationId xmlns:a16="http://schemas.microsoft.com/office/drawing/2014/main" id="{BD0D66BC-E5F7-8D41-AE62-1AB2AA2CE346}"/>
              </a:ext>
            </a:extLst>
          </p:cNvPr>
          <p:cNvCxnSpPr>
            <a:endCxn id="15" idx="2"/>
          </p:cNvCxnSpPr>
          <p:nvPr/>
        </p:nvCxnSpPr>
        <p:spPr>
          <a:xfrm>
            <a:off x="3175152" y="3529654"/>
            <a:ext cx="5091385" cy="21407"/>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C47DA931-1090-4A4F-A858-47B5135B2D37}"/>
              </a:ext>
            </a:extLst>
          </p:cNvPr>
          <p:cNvSpPr/>
          <p:nvPr/>
        </p:nvSpPr>
        <p:spPr>
          <a:xfrm>
            <a:off x="3192309" y="2775648"/>
            <a:ext cx="748923" cy="769441"/>
          </a:xfrm>
          <a:prstGeom prst="rect">
            <a:avLst/>
          </a:prstGeom>
        </p:spPr>
        <p:txBody>
          <a:bodyPr wrap="none">
            <a:spAutoFit/>
          </a:bodyPr>
          <a:lstStyle/>
          <a:p>
            <a:r>
              <a:rPr lang="en-US" sz="4400">
                <a:latin typeface="Arial" panose="020B0604020202020204" pitchFamily="34" charset="0"/>
                <a:cs typeface="Arial" panose="020B0604020202020204" pitchFamily="34" charset="0"/>
              </a:rPr>
              <a:t>→</a:t>
            </a:r>
            <a:endParaRPr lang="en-US" sz="4400" dirty="0"/>
          </a:p>
        </p:txBody>
      </p:sp>
      <p:sp>
        <p:nvSpPr>
          <p:cNvPr id="9" name="Rectangle 8">
            <a:extLst>
              <a:ext uri="{FF2B5EF4-FFF2-40B4-BE49-F238E27FC236}">
                <a16:creationId xmlns:a16="http://schemas.microsoft.com/office/drawing/2014/main" id="{8362F801-2A14-6B4D-B346-8717AED52D26}"/>
              </a:ext>
            </a:extLst>
          </p:cNvPr>
          <p:cNvSpPr/>
          <p:nvPr/>
        </p:nvSpPr>
        <p:spPr>
          <a:xfrm>
            <a:off x="4517514" y="2781620"/>
            <a:ext cx="365806" cy="769441"/>
          </a:xfrm>
          <a:prstGeom prst="rect">
            <a:avLst/>
          </a:prstGeom>
        </p:spPr>
        <p:txBody>
          <a:bodyPr wrap="none">
            <a:spAutoFit/>
          </a:bodyPr>
          <a:lstStyle/>
          <a:p>
            <a:r>
              <a:rPr lang="en-US" sz="4400" dirty="0">
                <a:solidFill>
                  <a:srgbClr val="0000FF"/>
                </a:solidFill>
              </a:rPr>
              <a:t>/</a:t>
            </a:r>
          </a:p>
        </p:txBody>
      </p:sp>
      <p:sp>
        <p:nvSpPr>
          <p:cNvPr id="10" name="Rectangle 9">
            <a:extLst>
              <a:ext uri="{FF2B5EF4-FFF2-40B4-BE49-F238E27FC236}">
                <a16:creationId xmlns:a16="http://schemas.microsoft.com/office/drawing/2014/main" id="{E10EA794-5865-5B4B-B363-8114A0C9BCD5}"/>
              </a:ext>
            </a:extLst>
          </p:cNvPr>
          <p:cNvSpPr/>
          <p:nvPr/>
        </p:nvSpPr>
        <p:spPr>
          <a:xfrm>
            <a:off x="6429496" y="2754110"/>
            <a:ext cx="546945" cy="769441"/>
          </a:xfrm>
          <a:prstGeom prst="rect">
            <a:avLst/>
          </a:prstGeom>
        </p:spPr>
        <p:txBody>
          <a:bodyPr wrap="none">
            <a:spAutoFit/>
          </a:bodyPr>
          <a:lstStyle/>
          <a:p>
            <a:r>
              <a:rPr lang="en-US" sz="4400" dirty="0">
                <a:solidFill>
                  <a:srgbClr val="0000FF"/>
                </a:solidFill>
              </a:rPr>
              <a:t>//</a:t>
            </a:r>
          </a:p>
        </p:txBody>
      </p:sp>
      <p:sp>
        <p:nvSpPr>
          <p:cNvPr id="11" name="Rectangle 10">
            <a:extLst>
              <a:ext uri="{FF2B5EF4-FFF2-40B4-BE49-F238E27FC236}">
                <a16:creationId xmlns:a16="http://schemas.microsoft.com/office/drawing/2014/main" id="{8CF5AA5A-F344-5745-92B4-036DFE7B2C69}"/>
              </a:ext>
            </a:extLst>
          </p:cNvPr>
          <p:cNvSpPr/>
          <p:nvPr/>
        </p:nvSpPr>
        <p:spPr>
          <a:xfrm>
            <a:off x="4782342" y="2745805"/>
            <a:ext cx="654346" cy="769441"/>
          </a:xfrm>
          <a:prstGeom prst="rect">
            <a:avLst/>
          </a:prstGeom>
        </p:spPr>
        <p:txBody>
          <a:bodyPr wrap="none">
            <a:spAutoFit/>
          </a:bodyPr>
          <a:lstStyle/>
          <a:p>
            <a:r>
              <a:rPr lang="en-US" sz="4400" b="1" dirty="0"/>
              <a:t>Q</a:t>
            </a:r>
            <a:endParaRPr lang="en-US" sz="4400" dirty="0"/>
          </a:p>
        </p:txBody>
      </p:sp>
      <p:sp>
        <p:nvSpPr>
          <p:cNvPr id="12" name="Rectangle 11">
            <a:extLst>
              <a:ext uri="{FF2B5EF4-FFF2-40B4-BE49-F238E27FC236}">
                <a16:creationId xmlns:a16="http://schemas.microsoft.com/office/drawing/2014/main" id="{0ED5E952-F5D9-0644-BCDC-E929CE27F44F}"/>
              </a:ext>
            </a:extLst>
          </p:cNvPr>
          <p:cNvSpPr/>
          <p:nvPr/>
        </p:nvSpPr>
        <p:spPr>
          <a:xfrm>
            <a:off x="5953143" y="2736972"/>
            <a:ext cx="385042" cy="769441"/>
          </a:xfrm>
          <a:prstGeom prst="rect">
            <a:avLst/>
          </a:prstGeom>
        </p:spPr>
        <p:txBody>
          <a:bodyPr wrap="square">
            <a:spAutoFit/>
          </a:bodyPr>
          <a:lstStyle/>
          <a:p>
            <a:r>
              <a:rPr lang="en-US" sz="4400" b="1" dirty="0"/>
              <a:t>R</a:t>
            </a:r>
            <a:endParaRPr lang="en-US" sz="4400" dirty="0"/>
          </a:p>
        </p:txBody>
      </p:sp>
      <p:sp>
        <p:nvSpPr>
          <p:cNvPr id="13" name="Rectangle 12">
            <a:extLst>
              <a:ext uri="{FF2B5EF4-FFF2-40B4-BE49-F238E27FC236}">
                <a16:creationId xmlns:a16="http://schemas.microsoft.com/office/drawing/2014/main" id="{0012E46B-DFCC-1841-B60C-41E15C567903}"/>
              </a:ext>
            </a:extLst>
          </p:cNvPr>
          <p:cNvSpPr/>
          <p:nvPr/>
        </p:nvSpPr>
        <p:spPr>
          <a:xfrm>
            <a:off x="5306078" y="2772527"/>
            <a:ext cx="656089" cy="769441"/>
          </a:xfrm>
          <a:prstGeom prst="rect">
            <a:avLst/>
          </a:prstGeom>
        </p:spPr>
        <p:txBody>
          <a:bodyPr wrap="square">
            <a:spAutoFit/>
          </a:bodyPr>
          <a:lstStyle/>
          <a:p>
            <a:r>
              <a:rPr lang="en-US" sz="4400" dirty="0">
                <a:latin typeface="Arial" panose="020B0604020202020204" pitchFamily="34" charset="0"/>
                <a:cs typeface="Arial" panose="020B0604020202020204" pitchFamily="34" charset="0"/>
              </a:rPr>
              <a:t>→</a:t>
            </a:r>
            <a:endParaRPr lang="en-US" sz="4400" dirty="0"/>
          </a:p>
        </p:txBody>
      </p:sp>
      <p:sp>
        <p:nvSpPr>
          <p:cNvPr id="14" name="Rectangle 13">
            <a:extLst>
              <a:ext uri="{FF2B5EF4-FFF2-40B4-BE49-F238E27FC236}">
                <a16:creationId xmlns:a16="http://schemas.microsoft.com/office/drawing/2014/main" id="{102639CF-037D-1F44-9BC4-AC7EF9F64E22}"/>
              </a:ext>
            </a:extLst>
          </p:cNvPr>
          <p:cNvSpPr/>
          <p:nvPr/>
        </p:nvSpPr>
        <p:spPr>
          <a:xfrm>
            <a:off x="6872699" y="2754897"/>
            <a:ext cx="529312" cy="769441"/>
          </a:xfrm>
          <a:prstGeom prst="rect">
            <a:avLst/>
          </a:prstGeom>
        </p:spPr>
        <p:txBody>
          <a:bodyPr wrap="none">
            <a:spAutoFit/>
          </a:bodyPr>
          <a:lstStyle/>
          <a:p>
            <a:r>
              <a:rPr lang="en-US" sz="4400" b="1" dirty="0"/>
              <a:t>P</a:t>
            </a:r>
            <a:endParaRPr lang="en-US" sz="4400" dirty="0"/>
          </a:p>
        </p:txBody>
      </p:sp>
      <p:sp>
        <p:nvSpPr>
          <p:cNvPr id="15" name="Rectangle 14">
            <a:extLst>
              <a:ext uri="{FF2B5EF4-FFF2-40B4-BE49-F238E27FC236}">
                <a16:creationId xmlns:a16="http://schemas.microsoft.com/office/drawing/2014/main" id="{56365A2D-B74C-154C-B9C0-CA5AAD648CF6}"/>
              </a:ext>
            </a:extLst>
          </p:cNvPr>
          <p:cNvSpPr/>
          <p:nvPr/>
        </p:nvSpPr>
        <p:spPr>
          <a:xfrm>
            <a:off x="7973027" y="2781620"/>
            <a:ext cx="587020" cy="769441"/>
          </a:xfrm>
          <a:prstGeom prst="rect">
            <a:avLst/>
          </a:prstGeom>
        </p:spPr>
        <p:txBody>
          <a:bodyPr wrap="none">
            <a:spAutoFit/>
          </a:bodyPr>
          <a:lstStyle/>
          <a:p>
            <a:r>
              <a:rPr lang="en-US" sz="4400" b="1" dirty="0"/>
              <a:t>R</a:t>
            </a:r>
            <a:endParaRPr lang="en-US" sz="4400" dirty="0"/>
          </a:p>
        </p:txBody>
      </p:sp>
      <p:sp>
        <p:nvSpPr>
          <p:cNvPr id="16" name="Rectangle 15">
            <a:extLst>
              <a:ext uri="{FF2B5EF4-FFF2-40B4-BE49-F238E27FC236}">
                <a16:creationId xmlns:a16="http://schemas.microsoft.com/office/drawing/2014/main" id="{D01A6868-3B71-E047-BC25-26D66332C496}"/>
              </a:ext>
            </a:extLst>
          </p:cNvPr>
          <p:cNvSpPr/>
          <p:nvPr/>
        </p:nvSpPr>
        <p:spPr>
          <a:xfrm>
            <a:off x="3332132" y="3553237"/>
            <a:ext cx="545342" cy="769441"/>
          </a:xfrm>
          <a:prstGeom prst="rect">
            <a:avLst/>
          </a:prstGeom>
        </p:spPr>
        <p:txBody>
          <a:bodyPr wrap="none">
            <a:spAutoFit/>
          </a:bodyPr>
          <a:lstStyle/>
          <a:p>
            <a:r>
              <a:rPr lang="en-US" sz="4400" b="1" dirty="0">
                <a:solidFill>
                  <a:srgbClr val="FF0000"/>
                </a:solidFill>
              </a:rPr>
              <a:t>Đ</a:t>
            </a:r>
          </a:p>
        </p:txBody>
      </p:sp>
      <p:sp>
        <p:nvSpPr>
          <p:cNvPr id="17" name="Rectangle 16">
            <a:extLst>
              <a:ext uri="{FF2B5EF4-FFF2-40B4-BE49-F238E27FC236}">
                <a16:creationId xmlns:a16="http://schemas.microsoft.com/office/drawing/2014/main" id="{8AF4C9C5-DB72-5445-AC48-1A5FBA003EE2}"/>
              </a:ext>
            </a:extLst>
          </p:cNvPr>
          <p:cNvSpPr/>
          <p:nvPr/>
        </p:nvSpPr>
        <p:spPr>
          <a:xfrm>
            <a:off x="5353591" y="3575593"/>
            <a:ext cx="545342" cy="769441"/>
          </a:xfrm>
          <a:prstGeom prst="rect">
            <a:avLst/>
          </a:prstGeom>
        </p:spPr>
        <p:txBody>
          <a:bodyPr wrap="none">
            <a:spAutoFit/>
          </a:bodyPr>
          <a:lstStyle/>
          <a:p>
            <a:r>
              <a:rPr lang="en-US" sz="4400" b="1" dirty="0">
                <a:solidFill>
                  <a:srgbClr val="FF0000"/>
                </a:solidFill>
              </a:rPr>
              <a:t>Đ</a:t>
            </a:r>
          </a:p>
        </p:txBody>
      </p:sp>
      <p:sp>
        <p:nvSpPr>
          <p:cNvPr id="18" name="Rectangle 17">
            <a:extLst>
              <a:ext uri="{FF2B5EF4-FFF2-40B4-BE49-F238E27FC236}">
                <a16:creationId xmlns:a16="http://schemas.microsoft.com/office/drawing/2014/main" id="{B273F47F-9648-0140-9FE1-D0AD4D51372A}"/>
              </a:ext>
            </a:extLst>
          </p:cNvPr>
          <p:cNvSpPr/>
          <p:nvPr/>
        </p:nvSpPr>
        <p:spPr>
          <a:xfrm>
            <a:off x="7415585" y="3570003"/>
            <a:ext cx="452042" cy="769441"/>
          </a:xfrm>
          <a:prstGeom prst="rect">
            <a:avLst/>
          </a:prstGeom>
        </p:spPr>
        <p:txBody>
          <a:bodyPr wrap="square">
            <a:spAutoFit/>
          </a:bodyPr>
          <a:lstStyle/>
          <a:p>
            <a:r>
              <a:rPr lang="en-US" sz="4400" b="1" dirty="0">
                <a:solidFill>
                  <a:srgbClr val="FF0000"/>
                </a:solidFill>
              </a:rPr>
              <a:t>S</a:t>
            </a:r>
          </a:p>
        </p:txBody>
      </p:sp>
      <p:sp>
        <p:nvSpPr>
          <p:cNvPr id="19" name="Rectangle 18">
            <a:extLst>
              <a:ext uri="{FF2B5EF4-FFF2-40B4-BE49-F238E27FC236}">
                <a16:creationId xmlns:a16="http://schemas.microsoft.com/office/drawing/2014/main" id="{9204CE9F-DB67-F14B-9946-F6E10CC75CD4}"/>
              </a:ext>
            </a:extLst>
          </p:cNvPr>
          <p:cNvSpPr/>
          <p:nvPr/>
        </p:nvSpPr>
        <p:spPr>
          <a:xfrm>
            <a:off x="6821769" y="3711635"/>
            <a:ext cx="538851" cy="707886"/>
          </a:xfrm>
          <a:prstGeom prst="rect">
            <a:avLst/>
          </a:prstGeom>
        </p:spPr>
        <p:txBody>
          <a:bodyPr wrap="square">
            <a:spAutoFit/>
          </a:bodyPr>
          <a:lstStyle/>
          <a:p>
            <a:r>
              <a:rPr lang="en-US" sz="4000" dirty="0"/>
              <a:t>Đ</a:t>
            </a:r>
          </a:p>
        </p:txBody>
      </p:sp>
      <p:sp>
        <p:nvSpPr>
          <p:cNvPr id="20" name="Rectangle 19">
            <a:extLst>
              <a:ext uri="{FF2B5EF4-FFF2-40B4-BE49-F238E27FC236}">
                <a16:creationId xmlns:a16="http://schemas.microsoft.com/office/drawing/2014/main" id="{1F0FA44F-09A3-7740-B354-8E601197403C}"/>
              </a:ext>
            </a:extLst>
          </p:cNvPr>
          <p:cNvSpPr/>
          <p:nvPr/>
        </p:nvSpPr>
        <p:spPr>
          <a:xfrm>
            <a:off x="7981219" y="3751445"/>
            <a:ext cx="445612" cy="707886"/>
          </a:xfrm>
          <a:prstGeom prst="rect">
            <a:avLst/>
          </a:prstGeom>
        </p:spPr>
        <p:txBody>
          <a:bodyPr wrap="square">
            <a:spAutoFit/>
          </a:bodyPr>
          <a:lstStyle/>
          <a:p>
            <a:r>
              <a:rPr lang="en-US" sz="4000" dirty="0"/>
              <a:t>S</a:t>
            </a:r>
          </a:p>
        </p:txBody>
      </p:sp>
      <p:sp>
        <p:nvSpPr>
          <p:cNvPr id="21" name="Rectangle 20">
            <a:extLst>
              <a:ext uri="{FF2B5EF4-FFF2-40B4-BE49-F238E27FC236}">
                <a16:creationId xmlns:a16="http://schemas.microsoft.com/office/drawing/2014/main" id="{F337BF28-E8AD-4D47-920A-09A28ECC5464}"/>
              </a:ext>
            </a:extLst>
          </p:cNvPr>
          <p:cNvSpPr/>
          <p:nvPr/>
        </p:nvSpPr>
        <p:spPr>
          <a:xfrm>
            <a:off x="5964980" y="3711635"/>
            <a:ext cx="453970" cy="707886"/>
          </a:xfrm>
          <a:prstGeom prst="rect">
            <a:avLst/>
          </a:prstGeom>
        </p:spPr>
        <p:txBody>
          <a:bodyPr wrap="none">
            <a:spAutoFit/>
          </a:bodyPr>
          <a:lstStyle/>
          <a:p>
            <a:r>
              <a:rPr lang="en-US" sz="4000" dirty="0"/>
              <a:t>S</a:t>
            </a:r>
          </a:p>
        </p:txBody>
      </p:sp>
      <p:sp>
        <p:nvSpPr>
          <p:cNvPr id="22" name="Rectangle 21">
            <a:extLst>
              <a:ext uri="{FF2B5EF4-FFF2-40B4-BE49-F238E27FC236}">
                <a16:creationId xmlns:a16="http://schemas.microsoft.com/office/drawing/2014/main" id="{9BE277F2-A431-6C47-868E-5E9A71149691}"/>
              </a:ext>
            </a:extLst>
          </p:cNvPr>
          <p:cNvSpPr/>
          <p:nvPr/>
        </p:nvSpPr>
        <p:spPr>
          <a:xfrm>
            <a:off x="4852108" y="3709588"/>
            <a:ext cx="453970" cy="707886"/>
          </a:xfrm>
          <a:prstGeom prst="rect">
            <a:avLst/>
          </a:prstGeom>
        </p:spPr>
        <p:txBody>
          <a:bodyPr wrap="none">
            <a:spAutoFit/>
          </a:bodyPr>
          <a:lstStyle/>
          <a:p>
            <a:r>
              <a:rPr lang="en-US" sz="4000" dirty="0">
                <a:solidFill>
                  <a:srgbClr val="0000FF"/>
                </a:solidFill>
              </a:rPr>
              <a:t>S</a:t>
            </a:r>
          </a:p>
        </p:txBody>
      </p:sp>
      <p:sp>
        <p:nvSpPr>
          <p:cNvPr id="23" name="Rectangle 22">
            <a:extLst>
              <a:ext uri="{FF2B5EF4-FFF2-40B4-BE49-F238E27FC236}">
                <a16:creationId xmlns:a16="http://schemas.microsoft.com/office/drawing/2014/main" id="{E6938563-7A8A-3041-8557-145F1724084B}"/>
              </a:ext>
            </a:extLst>
          </p:cNvPr>
          <p:cNvSpPr/>
          <p:nvPr/>
        </p:nvSpPr>
        <p:spPr>
          <a:xfrm>
            <a:off x="2685111" y="3678862"/>
            <a:ext cx="538851" cy="707886"/>
          </a:xfrm>
          <a:prstGeom prst="rect">
            <a:avLst/>
          </a:prstGeom>
        </p:spPr>
        <p:txBody>
          <a:bodyPr wrap="square">
            <a:spAutoFit/>
          </a:bodyPr>
          <a:lstStyle/>
          <a:p>
            <a:r>
              <a:rPr lang="en-US" sz="4000" dirty="0"/>
              <a:t>Đ</a:t>
            </a:r>
          </a:p>
        </p:txBody>
      </p:sp>
      <p:sp>
        <p:nvSpPr>
          <p:cNvPr id="24" name="Rectangle 23">
            <a:extLst>
              <a:ext uri="{FF2B5EF4-FFF2-40B4-BE49-F238E27FC236}">
                <a16:creationId xmlns:a16="http://schemas.microsoft.com/office/drawing/2014/main" id="{AA1BF987-D264-8C4D-87DF-1F0C014E02BB}"/>
              </a:ext>
            </a:extLst>
          </p:cNvPr>
          <p:cNvSpPr/>
          <p:nvPr/>
        </p:nvSpPr>
        <p:spPr>
          <a:xfrm>
            <a:off x="4017932" y="3689575"/>
            <a:ext cx="538851" cy="707886"/>
          </a:xfrm>
          <a:prstGeom prst="rect">
            <a:avLst/>
          </a:prstGeom>
        </p:spPr>
        <p:txBody>
          <a:bodyPr wrap="square">
            <a:spAutoFit/>
          </a:bodyPr>
          <a:lstStyle/>
          <a:p>
            <a:r>
              <a:rPr lang="en-US" sz="4000" dirty="0">
                <a:solidFill>
                  <a:srgbClr val="0000FF"/>
                </a:solidFill>
              </a:rPr>
              <a:t>Đ</a:t>
            </a:r>
          </a:p>
        </p:txBody>
      </p:sp>
      <p:sp>
        <p:nvSpPr>
          <p:cNvPr id="25" name="Rectangle 24">
            <a:extLst>
              <a:ext uri="{FF2B5EF4-FFF2-40B4-BE49-F238E27FC236}">
                <a16:creationId xmlns:a16="http://schemas.microsoft.com/office/drawing/2014/main" id="{3B2A5950-92F5-B346-A3A7-671EBAF7D2DA}"/>
              </a:ext>
            </a:extLst>
          </p:cNvPr>
          <p:cNvSpPr/>
          <p:nvPr/>
        </p:nvSpPr>
        <p:spPr>
          <a:xfrm>
            <a:off x="1034034" y="1138938"/>
            <a:ext cx="9744148" cy="492443"/>
          </a:xfrm>
          <a:prstGeom prst="rect">
            <a:avLst/>
          </a:prstGeom>
        </p:spPr>
        <p:txBody>
          <a:bodyPr wrap="square">
            <a:spAutoFit/>
          </a:bodyPr>
          <a:lstStyle/>
          <a:p>
            <a:r>
              <a:rPr lang="en-US" sz="2600" b="1" i="1" dirty="0" err="1">
                <a:latin typeface="Times New Roman" panose="02020603050405020304" pitchFamily="18" charset="0"/>
                <a:ea typeface="Calibri" panose="020F0502020204030204" pitchFamily="34" charset="0"/>
              </a:rPr>
              <a:t>Mục</a:t>
            </a:r>
            <a:r>
              <a:rPr lang="en-US" sz="2600" b="1" i="1" dirty="0">
                <a:latin typeface="Times New Roman" panose="02020603050405020304" pitchFamily="18" charset="0"/>
                <a:ea typeface="Calibri" panose="020F0502020204030204" pitchFamily="34" charset="0"/>
              </a:rPr>
              <a:t> </a:t>
            </a:r>
            <a:r>
              <a:rPr lang="en-US" sz="2600" b="1" i="1" dirty="0" err="1">
                <a:latin typeface="Times New Roman" panose="02020603050405020304" pitchFamily="18" charset="0"/>
                <a:ea typeface="Calibri" panose="020F0502020204030204" pitchFamily="34" charset="0"/>
              </a:rPr>
              <a:t>đích</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Chứng</a:t>
            </a:r>
            <a:r>
              <a:rPr lang="en-US" sz="2600" dirty="0">
                <a:latin typeface="Times New Roman" panose="02020603050405020304" pitchFamily="18" charset="0"/>
                <a:ea typeface="Calibri" panose="020F0502020204030204" pitchFamily="34" charset="0"/>
              </a:rPr>
              <a:t> minh </a:t>
            </a:r>
            <a:r>
              <a:rPr lang="en-US" sz="2600" dirty="0" err="1">
                <a:latin typeface="Times New Roman" panose="02020603050405020304" pitchFamily="18" charset="0"/>
                <a:ea typeface="Calibri" panose="020F0502020204030204" pitchFamily="34" charset="0"/>
              </a:rPr>
              <a:t>các</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tiền</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đề</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đúng</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nhưng</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kết</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luận</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lại</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sai</a:t>
            </a:r>
            <a:endParaRPr lang="en-US" sz="2600" dirty="0"/>
          </a:p>
        </p:txBody>
      </p:sp>
      <p:sp>
        <p:nvSpPr>
          <p:cNvPr id="26" name="Rectangle 25">
            <a:extLst>
              <a:ext uri="{FF2B5EF4-FFF2-40B4-BE49-F238E27FC236}">
                <a16:creationId xmlns:a16="http://schemas.microsoft.com/office/drawing/2014/main" id="{068BB525-9583-E24E-8E84-89C12BF412C5}"/>
              </a:ext>
            </a:extLst>
          </p:cNvPr>
          <p:cNvSpPr/>
          <p:nvPr/>
        </p:nvSpPr>
        <p:spPr>
          <a:xfrm>
            <a:off x="1034034" y="1728832"/>
            <a:ext cx="9779740" cy="892552"/>
          </a:xfrm>
          <a:prstGeom prst="rect">
            <a:avLst/>
          </a:prstGeom>
        </p:spPr>
        <p:txBody>
          <a:bodyPr wrap="square">
            <a:spAutoFit/>
          </a:bodyPr>
          <a:lstStyle/>
          <a:p>
            <a:r>
              <a:rPr lang="en-US" sz="2600" b="1" i="1" dirty="0" err="1">
                <a:latin typeface="Times New Roman" panose="02020603050405020304" pitchFamily="18" charset="0"/>
                <a:ea typeface="Calibri" panose="020F0502020204030204" pitchFamily="34" charset="0"/>
              </a:rPr>
              <a:t>Nguyên</a:t>
            </a:r>
            <a:r>
              <a:rPr lang="en-US" sz="2600" b="1" i="1" dirty="0">
                <a:latin typeface="Times New Roman" panose="02020603050405020304" pitchFamily="18" charset="0"/>
                <a:ea typeface="Calibri" panose="020F0502020204030204" pitchFamily="34" charset="0"/>
              </a:rPr>
              <a:t> </a:t>
            </a:r>
            <a:r>
              <a:rPr lang="en-US" sz="2600" b="1" i="1" dirty="0" err="1">
                <a:latin typeface="Times New Roman" panose="02020603050405020304" pitchFamily="18" charset="0"/>
                <a:ea typeface="Calibri" panose="020F0502020204030204" pitchFamily="34" charset="0"/>
              </a:rPr>
              <a:t>tắc</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mỗi</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phán</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đoán</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thành</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phần</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chỉ</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có</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duy</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nhất</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một</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giá</a:t>
            </a:r>
            <a:r>
              <a:rPr lang="en-US" sz="2600" dirty="0">
                <a:latin typeface="Times New Roman" panose="02020603050405020304" pitchFamily="18" charset="0"/>
                <a:ea typeface="Calibri" panose="020F0502020204030204" pitchFamily="34" charset="0"/>
              </a:rPr>
              <a:t> </a:t>
            </a:r>
            <a:r>
              <a:rPr lang="en-US" sz="2600" dirty="0" err="1">
                <a:latin typeface="Times New Roman" panose="02020603050405020304" pitchFamily="18" charset="0"/>
                <a:ea typeface="Calibri" panose="020F0502020204030204" pitchFamily="34" charset="0"/>
              </a:rPr>
              <a:t>trị</a:t>
            </a:r>
            <a:r>
              <a:rPr lang="en-US" sz="2600" dirty="0">
                <a:latin typeface="Times New Roman" panose="02020603050405020304" pitchFamily="18" charset="0"/>
                <a:ea typeface="Calibri" panose="020F0502020204030204" pitchFamily="34" charset="0"/>
              </a:rPr>
              <a:t> </a:t>
            </a:r>
            <a:r>
              <a:rPr lang="en-US" sz="2600" dirty="0">
                <a:solidFill>
                  <a:srgbClr val="0000FF"/>
                </a:solidFill>
                <a:latin typeface="Times New Roman" panose="02020603050405020304" pitchFamily="18" charset="0"/>
                <a:ea typeface="Calibri" panose="020F0502020204030204" pitchFamily="34" charset="0"/>
              </a:rPr>
              <a:t>(</a:t>
            </a:r>
            <a:r>
              <a:rPr lang="en-US" sz="2600" dirty="0" err="1">
                <a:solidFill>
                  <a:srgbClr val="0000FF"/>
                </a:solidFill>
                <a:latin typeface="Times New Roman" panose="02020603050405020304" pitchFamily="18" charset="0"/>
                <a:ea typeface="Calibri" panose="020F0502020204030204" pitchFamily="34" charset="0"/>
              </a:rPr>
              <a:t>hoặc</a:t>
            </a:r>
            <a:r>
              <a:rPr lang="en-US" sz="2600" dirty="0">
                <a:solidFill>
                  <a:srgbClr val="0000FF"/>
                </a:solidFill>
                <a:latin typeface="Times New Roman" panose="02020603050405020304" pitchFamily="18" charset="0"/>
                <a:ea typeface="Calibri" panose="020F0502020204030204" pitchFamily="34" charset="0"/>
              </a:rPr>
              <a:t> </a:t>
            </a:r>
            <a:r>
              <a:rPr lang="en-US" sz="2600" dirty="0" err="1">
                <a:solidFill>
                  <a:srgbClr val="0000FF"/>
                </a:solidFill>
                <a:latin typeface="Times New Roman" panose="02020603050405020304" pitchFamily="18" charset="0"/>
                <a:ea typeface="Calibri" panose="020F0502020204030204" pitchFamily="34" charset="0"/>
              </a:rPr>
              <a:t>đúng</a:t>
            </a:r>
            <a:r>
              <a:rPr lang="en-US" sz="2600" dirty="0">
                <a:solidFill>
                  <a:srgbClr val="0000FF"/>
                </a:solidFill>
                <a:latin typeface="Times New Roman" panose="02020603050405020304" pitchFamily="18" charset="0"/>
                <a:ea typeface="Calibri" panose="020F0502020204030204" pitchFamily="34" charset="0"/>
              </a:rPr>
              <a:t> </a:t>
            </a:r>
            <a:r>
              <a:rPr lang="en-US" sz="2600" dirty="0" err="1">
                <a:solidFill>
                  <a:srgbClr val="0000FF"/>
                </a:solidFill>
                <a:latin typeface="Times New Roman" panose="02020603050405020304" pitchFamily="18" charset="0"/>
                <a:ea typeface="Calibri" panose="020F0502020204030204" pitchFamily="34" charset="0"/>
              </a:rPr>
              <a:t>hoặc</a:t>
            </a:r>
            <a:r>
              <a:rPr lang="en-US" sz="2600" dirty="0">
                <a:solidFill>
                  <a:srgbClr val="0000FF"/>
                </a:solidFill>
                <a:latin typeface="Times New Roman" panose="02020603050405020304" pitchFamily="18" charset="0"/>
                <a:ea typeface="Calibri" panose="020F0502020204030204" pitchFamily="34" charset="0"/>
              </a:rPr>
              <a:t> </a:t>
            </a:r>
            <a:r>
              <a:rPr lang="en-US" sz="2600" dirty="0" err="1">
                <a:solidFill>
                  <a:srgbClr val="0000FF"/>
                </a:solidFill>
                <a:latin typeface="Times New Roman" panose="02020603050405020304" pitchFamily="18" charset="0"/>
                <a:ea typeface="Calibri" panose="020F0502020204030204" pitchFamily="34" charset="0"/>
              </a:rPr>
              <a:t>sai</a:t>
            </a:r>
            <a:r>
              <a:rPr lang="en-US" sz="2600" dirty="0">
                <a:solidFill>
                  <a:srgbClr val="0000FF"/>
                </a:solidFill>
                <a:latin typeface="Times New Roman" panose="02020603050405020304" pitchFamily="18" charset="0"/>
                <a:ea typeface="Calibri" panose="020F0502020204030204" pitchFamily="34" charset="0"/>
              </a:rPr>
              <a:t>, </a:t>
            </a:r>
            <a:r>
              <a:rPr lang="en-US" sz="2600" dirty="0" err="1">
                <a:solidFill>
                  <a:srgbClr val="0000FF"/>
                </a:solidFill>
                <a:latin typeface="Times New Roman" panose="02020603050405020304" pitchFamily="18" charset="0"/>
                <a:ea typeface="Calibri" panose="020F0502020204030204" pitchFamily="34" charset="0"/>
              </a:rPr>
              <a:t>chứ</a:t>
            </a:r>
            <a:r>
              <a:rPr lang="en-US" sz="2600" dirty="0">
                <a:solidFill>
                  <a:srgbClr val="0000FF"/>
                </a:solidFill>
                <a:latin typeface="Times New Roman" panose="02020603050405020304" pitchFamily="18" charset="0"/>
                <a:ea typeface="Calibri" panose="020F0502020204030204" pitchFamily="34" charset="0"/>
              </a:rPr>
              <a:t> </a:t>
            </a:r>
            <a:r>
              <a:rPr lang="en-US" sz="2600" dirty="0" err="1">
                <a:solidFill>
                  <a:srgbClr val="0000FF"/>
                </a:solidFill>
                <a:latin typeface="Times New Roman" panose="02020603050405020304" pitchFamily="18" charset="0"/>
                <a:ea typeface="Calibri" panose="020F0502020204030204" pitchFamily="34" charset="0"/>
              </a:rPr>
              <a:t>không</a:t>
            </a:r>
            <a:r>
              <a:rPr lang="en-US" sz="2600" dirty="0">
                <a:solidFill>
                  <a:srgbClr val="0000FF"/>
                </a:solidFill>
                <a:latin typeface="Times New Roman" panose="02020603050405020304" pitchFamily="18" charset="0"/>
                <a:ea typeface="Calibri" panose="020F0502020204030204" pitchFamily="34" charset="0"/>
              </a:rPr>
              <a:t> </a:t>
            </a:r>
            <a:r>
              <a:rPr lang="en-US" sz="2600" dirty="0" err="1">
                <a:solidFill>
                  <a:srgbClr val="0000FF"/>
                </a:solidFill>
                <a:latin typeface="Times New Roman" panose="02020603050405020304" pitchFamily="18" charset="0"/>
                <a:ea typeface="Calibri" panose="020F0502020204030204" pitchFamily="34" charset="0"/>
              </a:rPr>
              <a:t>thể</a:t>
            </a:r>
            <a:r>
              <a:rPr lang="en-US" sz="2600" dirty="0">
                <a:solidFill>
                  <a:srgbClr val="0000FF"/>
                </a:solidFill>
                <a:latin typeface="Times New Roman" panose="02020603050405020304" pitchFamily="18" charset="0"/>
                <a:ea typeface="Calibri" panose="020F0502020204030204" pitchFamily="34" charset="0"/>
              </a:rPr>
              <a:t> </a:t>
            </a:r>
            <a:r>
              <a:rPr lang="en-US" sz="2600" dirty="0" err="1">
                <a:solidFill>
                  <a:srgbClr val="0000FF"/>
                </a:solidFill>
                <a:latin typeface="Times New Roman" panose="02020603050405020304" pitchFamily="18" charset="0"/>
                <a:ea typeface="Calibri" panose="020F0502020204030204" pitchFamily="34" charset="0"/>
              </a:rPr>
              <a:t>vừa</a:t>
            </a:r>
            <a:r>
              <a:rPr lang="en-US" sz="2600" dirty="0">
                <a:solidFill>
                  <a:srgbClr val="0000FF"/>
                </a:solidFill>
                <a:latin typeface="Times New Roman" panose="02020603050405020304" pitchFamily="18" charset="0"/>
                <a:ea typeface="Calibri" panose="020F0502020204030204" pitchFamily="34" charset="0"/>
              </a:rPr>
              <a:t> </a:t>
            </a:r>
            <a:r>
              <a:rPr lang="en-US" sz="2600" dirty="0" err="1">
                <a:solidFill>
                  <a:srgbClr val="0000FF"/>
                </a:solidFill>
                <a:latin typeface="Times New Roman" panose="02020603050405020304" pitchFamily="18" charset="0"/>
                <a:ea typeface="Calibri" panose="020F0502020204030204" pitchFamily="34" charset="0"/>
              </a:rPr>
              <a:t>đúng</a:t>
            </a:r>
            <a:r>
              <a:rPr lang="en-US" sz="2600" dirty="0">
                <a:solidFill>
                  <a:srgbClr val="0000FF"/>
                </a:solidFill>
                <a:latin typeface="Times New Roman" panose="02020603050405020304" pitchFamily="18" charset="0"/>
                <a:ea typeface="Calibri" panose="020F0502020204030204" pitchFamily="34" charset="0"/>
              </a:rPr>
              <a:t> </a:t>
            </a:r>
            <a:r>
              <a:rPr lang="en-US" sz="2600" dirty="0" err="1">
                <a:solidFill>
                  <a:srgbClr val="0000FF"/>
                </a:solidFill>
                <a:latin typeface="Times New Roman" panose="02020603050405020304" pitchFamily="18" charset="0"/>
                <a:ea typeface="Calibri" panose="020F0502020204030204" pitchFamily="34" charset="0"/>
              </a:rPr>
              <a:t>và</a:t>
            </a:r>
            <a:r>
              <a:rPr lang="en-US" sz="2600" dirty="0">
                <a:solidFill>
                  <a:srgbClr val="0000FF"/>
                </a:solidFill>
                <a:latin typeface="Times New Roman" panose="02020603050405020304" pitchFamily="18" charset="0"/>
                <a:ea typeface="Calibri" panose="020F0502020204030204" pitchFamily="34" charset="0"/>
              </a:rPr>
              <a:t> </a:t>
            </a:r>
            <a:r>
              <a:rPr lang="en-US" sz="2600" dirty="0" err="1">
                <a:solidFill>
                  <a:srgbClr val="0000FF"/>
                </a:solidFill>
                <a:latin typeface="Times New Roman" panose="02020603050405020304" pitchFamily="18" charset="0"/>
                <a:ea typeface="Calibri" panose="020F0502020204030204" pitchFamily="34" charset="0"/>
              </a:rPr>
              <a:t>vừa</a:t>
            </a:r>
            <a:r>
              <a:rPr lang="en-US" sz="2600" dirty="0">
                <a:solidFill>
                  <a:srgbClr val="0000FF"/>
                </a:solidFill>
                <a:latin typeface="Times New Roman" panose="02020603050405020304" pitchFamily="18" charset="0"/>
                <a:ea typeface="Calibri" panose="020F0502020204030204" pitchFamily="34" charset="0"/>
              </a:rPr>
              <a:t> </a:t>
            </a:r>
            <a:r>
              <a:rPr lang="en-US" sz="2600" dirty="0" err="1">
                <a:solidFill>
                  <a:srgbClr val="0000FF"/>
                </a:solidFill>
                <a:latin typeface="Times New Roman" panose="02020603050405020304" pitchFamily="18" charset="0"/>
                <a:ea typeface="Calibri" panose="020F0502020204030204" pitchFamily="34" charset="0"/>
              </a:rPr>
              <a:t>sai</a:t>
            </a:r>
            <a:r>
              <a:rPr lang="en-US" sz="2600" dirty="0">
                <a:solidFill>
                  <a:srgbClr val="0000FF"/>
                </a:solidFill>
                <a:latin typeface="Times New Roman" panose="02020603050405020304" pitchFamily="18" charset="0"/>
                <a:ea typeface="Calibri" panose="020F0502020204030204" pitchFamily="34" charset="0"/>
              </a:rPr>
              <a:t>)</a:t>
            </a:r>
            <a:endParaRPr lang="en-US" sz="2600" dirty="0">
              <a:solidFill>
                <a:srgbClr val="0000FF"/>
              </a:solidFill>
            </a:endParaRPr>
          </a:p>
        </p:txBody>
      </p:sp>
      <p:sp>
        <p:nvSpPr>
          <p:cNvPr id="28" name="Rectangle 27">
            <a:extLst>
              <a:ext uri="{FF2B5EF4-FFF2-40B4-BE49-F238E27FC236}">
                <a16:creationId xmlns:a16="http://schemas.microsoft.com/office/drawing/2014/main" id="{19C39C4A-C227-3D4D-AAD4-63C4355CE705}"/>
              </a:ext>
            </a:extLst>
          </p:cNvPr>
          <p:cNvSpPr/>
          <p:nvPr/>
        </p:nvSpPr>
        <p:spPr>
          <a:xfrm>
            <a:off x="974912" y="4242094"/>
            <a:ext cx="1955701" cy="492443"/>
          </a:xfrm>
          <a:prstGeom prst="rect">
            <a:avLst/>
          </a:prstGeom>
        </p:spPr>
        <p:txBody>
          <a:bodyPr wrap="square">
            <a:spAutoFit/>
          </a:bodyPr>
          <a:lstStyle/>
          <a:p>
            <a:r>
              <a:rPr lang="en-US" sz="2600" b="1" i="1" dirty="0" err="1"/>
              <a:t>Đánh</a:t>
            </a:r>
            <a:r>
              <a:rPr lang="en-US" sz="2600" b="1" i="1" dirty="0"/>
              <a:t> </a:t>
            </a:r>
            <a:r>
              <a:rPr lang="en-US" sz="2600" b="1" i="1" dirty="0" err="1"/>
              <a:t>giá</a:t>
            </a:r>
            <a:r>
              <a:rPr lang="en-US" sz="2600" b="1" i="1" dirty="0"/>
              <a:t>: </a:t>
            </a:r>
          </a:p>
        </p:txBody>
      </p:sp>
      <p:sp>
        <p:nvSpPr>
          <p:cNvPr id="29" name="Rectangle 28">
            <a:extLst>
              <a:ext uri="{FF2B5EF4-FFF2-40B4-BE49-F238E27FC236}">
                <a16:creationId xmlns:a16="http://schemas.microsoft.com/office/drawing/2014/main" id="{51BAB898-E646-624B-95BA-DF04B1C4A37E}"/>
              </a:ext>
            </a:extLst>
          </p:cNvPr>
          <p:cNvSpPr/>
          <p:nvPr/>
        </p:nvSpPr>
        <p:spPr>
          <a:xfrm>
            <a:off x="1034034" y="4796047"/>
            <a:ext cx="10052488" cy="1692771"/>
          </a:xfrm>
          <a:prstGeom prst="rect">
            <a:avLst/>
          </a:prstGeom>
        </p:spPr>
        <p:txBody>
          <a:bodyPr wrap="square">
            <a:spAutoFit/>
          </a:bodyPr>
          <a:lstStyle/>
          <a:p>
            <a:pPr algn="just"/>
            <a:r>
              <a:rPr lang="en-US" sz="2600" dirty="0" err="1"/>
              <a:t>Phán</a:t>
            </a:r>
            <a:r>
              <a:rPr lang="en-US" sz="2600" dirty="0"/>
              <a:t> </a:t>
            </a:r>
            <a:r>
              <a:rPr lang="en-US" sz="2600" dirty="0" err="1"/>
              <a:t>đoán</a:t>
            </a:r>
            <a:r>
              <a:rPr lang="en-US" sz="2600" dirty="0"/>
              <a:t> q </a:t>
            </a:r>
            <a:r>
              <a:rPr lang="en-US" sz="2600" dirty="0" err="1"/>
              <a:t>mâu</a:t>
            </a:r>
            <a:r>
              <a:rPr lang="en-US" sz="2600" dirty="0"/>
              <a:t> </a:t>
            </a:r>
            <a:r>
              <a:rPr lang="en-US" sz="2600" dirty="0" err="1"/>
              <a:t>thuẫn</a:t>
            </a:r>
            <a:r>
              <a:rPr lang="en-US" sz="2600" dirty="0"/>
              <a:t> </a:t>
            </a:r>
            <a:r>
              <a:rPr lang="en-US" sz="2600" dirty="0" err="1"/>
              <a:t>về</a:t>
            </a:r>
            <a:r>
              <a:rPr lang="en-US" sz="2600" dirty="0"/>
              <a:t> </a:t>
            </a:r>
            <a:r>
              <a:rPr lang="en-US" sz="2600" dirty="0" err="1"/>
              <a:t>giá</a:t>
            </a:r>
            <a:r>
              <a:rPr lang="en-US" sz="2600" dirty="0"/>
              <a:t> </a:t>
            </a:r>
            <a:r>
              <a:rPr lang="en-US" sz="2600" dirty="0" err="1"/>
              <a:t>trị</a:t>
            </a:r>
            <a:r>
              <a:rPr lang="en-US" sz="2600" dirty="0"/>
              <a:t>: </a:t>
            </a:r>
            <a:r>
              <a:rPr lang="en-US" sz="2600" dirty="0" err="1"/>
              <a:t>nó</a:t>
            </a:r>
            <a:r>
              <a:rPr lang="en-US" sz="2600" dirty="0"/>
              <a:t> </a:t>
            </a:r>
            <a:r>
              <a:rPr lang="en-US" sz="2600" dirty="0" err="1"/>
              <a:t>mang</a:t>
            </a:r>
            <a:r>
              <a:rPr lang="en-US" sz="2600" dirty="0"/>
              <a:t> </a:t>
            </a:r>
            <a:r>
              <a:rPr lang="en-US" sz="2600" dirty="0" err="1"/>
              <a:t>giá</a:t>
            </a:r>
            <a:r>
              <a:rPr lang="en-US" sz="2600" dirty="0"/>
              <a:t> </a:t>
            </a:r>
            <a:r>
              <a:rPr lang="en-US" sz="2600" dirty="0" err="1"/>
              <a:t>trị</a:t>
            </a:r>
            <a:r>
              <a:rPr lang="en-US" sz="2600" dirty="0"/>
              <a:t> ĐÚNG  </a:t>
            </a:r>
            <a:r>
              <a:rPr lang="en-US" sz="2600" dirty="0" err="1"/>
              <a:t>trong</a:t>
            </a:r>
            <a:r>
              <a:rPr lang="en-US" sz="2600" dirty="0"/>
              <a:t> </a:t>
            </a:r>
            <a:r>
              <a:rPr lang="en-US" sz="2600" dirty="0" err="1"/>
              <a:t>tiền</a:t>
            </a:r>
            <a:r>
              <a:rPr lang="en-US" sz="2600" dirty="0"/>
              <a:t> </a:t>
            </a:r>
            <a:r>
              <a:rPr lang="en-US" sz="2600" dirty="0" err="1"/>
              <a:t>đề</a:t>
            </a:r>
            <a:r>
              <a:rPr lang="en-US" sz="2600" dirty="0"/>
              <a:t> </a:t>
            </a:r>
            <a:r>
              <a:rPr lang="en-US" sz="2600" dirty="0" err="1"/>
              <a:t>thứ</a:t>
            </a:r>
            <a:r>
              <a:rPr lang="en-US" sz="2600" dirty="0"/>
              <a:t> </a:t>
            </a:r>
            <a:r>
              <a:rPr lang="en-US" sz="2600" dirty="0" err="1"/>
              <a:t>nhất</a:t>
            </a:r>
            <a:r>
              <a:rPr lang="en-US" sz="2600" dirty="0"/>
              <a:t>, </a:t>
            </a:r>
            <a:r>
              <a:rPr lang="en-US" sz="2600" dirty="0" err="1"/>
              <a:t>nhưng</a:t>
            </a:r>
            <a:r>
              <a:rPr lang="en-US" sz="2600" dirty="0"/>
              <a:t> </a:t>
            </a:r>
            <a:r>
              <a:rPr lang="en-US" sz="2600" dirty="0" err="1"/>
              <a:t>lại</a:t>
            </a:r>
            <a:r>
              <a:rPr lang="en-US" sz="2600" dirty="0"/>
              <a:t> </a:t>
            </a:r>
            <a:r>
              <a:rPr lang="en-US" sz="2600" dirty="0" err="1"/>
              <a:t>mang</a:t>
            </a:r>
            <a:r>
              <a:rPr lang="en-US" sz="2600" dirty="0"/>
              <a:t> </a:t>
            </a:r>
            <a:r>
              <a:rPr lang="en-US" sz="2600" dirty="0" err="1"/>
              <a:t>giá</a:t>
            </a:r>
            <a:r>
              <a:rPr lang="en-US" sz="2600" dirty="0"/>
              <a:t> </a:t>
            </a:r>
            <a:r>
              <a:rPr lang="en-US" sz="2600" dirty="0" err="1"/>
              <a:t>trị</a:t>
            </a:r>
            <a:r>
              <a:rPr lang="en-US" sz="2600" dirty="0"/>
              <a:t> SAI </a:t>
            </a:r>
            <a:r>
              <a:rPr lang="en-US" sz="2600" dirty="0" err="1"/>
              <a:t>trong</a:t>
            </a:r>
            <a:r>
              <a:rPr lang="en-US" sz="2600" dirty="0"/>
              <a:t> </a:t>
            </a:r>
            <a:r>
              <a:rPr lang="en-US" sz="2600" dirty="0" err="1"/>
              <a:t>tiền</a:t>
            </a:r>
            <a:r>
              <a:rPr lang="en-US" sz="2600" dirty="0"/>
              <a:t> </a:t>
            </a:r>
            <a:r>
              <a:rPr lang="en-US" sz="2600" dirty="0" err="1"/>
              <a:t>đề</a:t>
            </a:r>
            <a:r>
              <a:rPr lang="en-US" sz="2600" dirty="0"/>
              <a:t> </a:t>
            </a:r>
            <a:r>
              <a:rPr lang="en-US" sz="2600" dirty="0" err="1"/>
              <a:t>thứ</a:t>
            </a:r>
            <a:r>
              <a:rPr lang="en-US" sz="2600" dirty="0"/>
              <a:t> </a:t>
            </a:r>
            <a:r>
              <a:rPr lang="en-US" sz="2600" dirty="0" err="1"/>
              <a:t>hai</a:t>
            </a:r>
            <a:r>
              <a:rPr lang="en-US" sz="2600" dirty="0"/>
              <a:t>, </a:t>
            </a:r>
            <a:r>
              <a:rPr lang="en-US" sz="2600" dirty="0" err="1"/>
              <a:t>vì</a:t>
            </a:r>
            <a:r>
              <a:rPr lang="en-US" sz="2600" dirty="0"/>
              <a:t> </a:t>
            </a:r>
            <a:r>
              <a:rPr lang="en-US" sz="2600" dirty="0" err="1"/>
              <a:t>thế</a:t>
            </a:r>
            <a:r>
              <a:rPr lang="en-US" sz="2600" dirty="0"/>
              <a:t>, </a:t>
            </a:r>
            <a:r>
              <a:rPr lang="en-US" sz="2600" dirty="0" err="1"/>
              <a:t>luận</a:t>
            </a:r>
            <a:r>
              <a:rPr lang="en-US" sz="2600" dirty="0"/>
              <a:t> </a:t>
            </a:r>
            <a:r>
              <a:rPr lang="en-US" sz="2600" dirty="0" err="1"/>
              <a:t>cứ</a:t>
            </a:r>
            <a:r>
              <a:rPr lang="en-US" sz="2600" dirty="0"/>
              <a:t> </a:t>
            </a:r>
            <a:r>
              <a:rPr lang="en-US" sz="2600" dirty="0" err="1"/>
              <a:t>này</a:t>
            </a:r>
            <a:r>
              <a:rPr lang="en-US" sz="2600" dirty="0"/>
              <a:t> </a:t>
            </a:r>
            <a:r>
              <a:rPr lang="en-US" sz="2600" dirty="0" err="1"/>
              <a:t>không</a:t>
            </a:r>
            <a:r>
              <a:rPr lang="en-US" sz="2600" dirty="0"/>
              <a:t> </a:t>
            </a:r>
            <a:r>
              <a:rPr lang="en-US" sz="2600" dirty="0" err="1"/>
              <a:t>thể</a:t>
            </a:r>
            <a:r>
              <a:rPr lang="en-US" sz="2600" dirty="0"/>
              <a:t> </a:t>
            </a:r>
            <a:r>
              <a:rPr lang="en-US" sz="2600" dirty="0" err="1"/>
              <a:t>có</a:t>
            </a:r>
            <a:r>
              <a:rPr lang="en-US" sz="2600" dirty="0"/>
              <a:t> </a:t>
            </a:r>
            <a:r>
              <a:rPr lang="en-US" sz="2600" dirty="0" err="1"/>
              <a:t>trường</a:t>
            </a:r>
            <a:r>
              <a:rPr lang="en-US" sz="2600" dirty="0"/>
              <a:t> </a:t>
            </a:r>
            <a:r>
              <a:rPr lang="en-US" sz="2600" dirty="0" err="1"/>
              <a:t>hợp</a:t>
            </a:r>
            <a:r>
              <a:rPr lang="en-US" sz="2600" dirty="0"/>
              <a:t> </a:t>
            </a:r>
            <a:r>
              <a:rPr lang="en-US" sz="2600" dirty="0" err="1"/>
              <a:t>các</a:t>
            </a:r>
            <a:r>
              <a:rPr lang="en-US" sz="2600" dirty="0"/>
              <a:t> </a:t>
            </a:r>
            <a:r>
              <a:rPr lang="en-US" sz="2600" dirty="0" err="1"/>
              <a:t>tiền</a:t>
            </a:r>
            <a:r>
              <a:rPr lang="en-US" sz="2600" dirty="0"/>
              <a:t> </a:t>
            </a:r>
            <a:r>
              <a:rPr lang="en-US" sz="2600" dirty="0" err="1"/>
              <a:t>đề</a:t>
            </a:r>
            <a:r>
              <a:rPr lang="en-US" sz="2600" dirty="0"/>
              <a:t> </a:t>
            </a:r>
            <a:r>
              <a:rPr lang="en-US" sz="2600" dirty="0" err="1"/>
              <a:t>đúng</a:t>
            </a:r>
            <a:r>
              <a:rPr lang="en-US" sz="2600" dirty="0"/>
              <a:t> </a:t>
            </a:r>
            <a:r>
              <a:rPr lang="en-US" sz="2600" dirty="0" err="1"/>
              <a:t>nhưng</a:t>
            </a:r>
            <a:r>
              <a:rPr lang="en-US" sz="2600" dirty="0"/>
              <a:t> </a:t>
            </a:r>
            <a:r>
              <a:rPr lang="en-US" sz="2600" dirty="0" err="1"/>
              <a:t>kết</a:t>
            </a:r>
            <a:r>
              <a:rPr lang="en-US" sz="2600" dirty="0"/>
              <a:t> </a:t>
            </a:r>
            <a:r>
              <a:rPr lang="en-US" sz="2600" dirty="0" err="1"/>
              <a:t>luận</a:t>
            </a:r>
            <a:r>
              <a:rPr lang="en-US" sz="2600" dirty="0"/>
              <a:t> </a:t>
            </a:r>
            <a:r>
              <a:rPr lang="en-US" sz="2600" dirty="0" err="1"/>
              <a:t>lại</a:t>
            </a:r>
            <a:r>
              <a:rPr lang="en-US" sz="2600" dirty="0"/>
              <a:t> </a:t>
            </a:r>
            <a:r>
              <a:rPr lang="en-US" sz="2600" dirty="0" err="1"/>
              <a:t>sai</a:t>
            </a:r>
            <a:r>
              <a:rPr lang="en-US" sz="2600" dirty="0"/>
              <a:t>. Do </a:t>
            </a:r>
            <a:r>
              <a:rPr lang="en-US" sz="2600" dirty="0" err="1"/>
              <a:t>đó</a:t>
            </a:r>
            <a:r>
              <a:rPr lang="en-US" sz="2600" dirty="0"/>
              <a:t>, </a:t>
            </a:r>
            <a:r>
              <a:rPr lang="en-US" sz="2600" dirty="0" err="1"/>
              <a:t>hình</a:t>
            </a:r>
            <a:r>
              <a:rPr lang="en-US" sz="2600" dirty="0"/>
              <a:t> </a:t>
            </a:r>
            <a:r>
              <a:rPr lang="en-US" sz="2600" dirty="0" err="1"/>
              <a:t>thức</a:t>
            </a:r>
            <a:r>
              <a:rPr lang="en-US" sz="2600" dirty="0"/>
              <a:t> </a:t>
            </a:r>
            <a:r>
              <a:rPr lang="en-US" sz="2600" dirty="0" err="1"/>
              <a:t>luận</a:t>
            </a:r>
            <a:r>
              <a:rPr lang="en-US" sz="2600" dirty="0"/>
              <a:t> </a:t>
            </a:r>
            <a:r>
              <a:rPr lang="en-US" sz="2600" dirty="0" err="1"/>
              <a:t>cứ</a:t>
            </a:r>
            <a:r>
              <a:rPr lang="en-US" sz="2600" dirty="0"/>
              <a:t> </a:t>
            </a:r>
            <a:r>
              <a:rPr lang="en-US" sz="2600" dirty="0" err="1"/>
              <a:t>hợp</a:t>
            </a:r>
            <a:r>
              <a:rPr lang="en-US" sz="2600" dirty="0"/>
              <a:t> </a:t>
            </a:r>
            <a:r>
              <a:rPr lang="en-US" sz="2600" dirty="0" err="1"/>
              <a:t>lệ</a:t>
            </a:r>
            <a:r>
              <a:rPr lang="en-US" sz="2600" dirty="0"/>
              <a:t> (valid)</a:t>
            </a:r>
          </a:p>
        </p:txBody>
      </p:sp>
      <p:sp>
        <p:nvSpPr>
          <p:cNvPr id="30" name="Rectangle 29">
            <a:extLst>
              <a:ext uri="{FF2B5EF4-FFF2-40B4-BE49-F238E27FC236}">
                <a16:creationId xmlns:a16="http://schemas.microsoft.com/office/drawing/2014/main" id="{1B3E0BAD-29F3-BB4D-A420-AEF6597E9271}"/>
              </a:ext>
            </a:extLst>
          </p:cNvPr>
          <p:cNvSpPr/>
          <p:nvPr/>
        </p:nvSpPr>
        <p:spPr>
          <a:xfrm>
            <a:off x="7330819" y="2760213"/>
            <a:ext cx="658182" cy="769441"/>
          </a:xfrm>
          <a:prstGeom prst="rect">
            <a:avLst/>
          </a:prstGeom>
        </p:spPr>
        <p:txBody>
          <a:bodyPr wrap="square">
            <a:spAutoFit/>
          </a:bodyPr>
          <a:lstStyle/>
          <a:p>
            <a:r>
              <a:rPr lang="en-US" sz="4400" dirty="0">
                <a:latin typeface="Arial" panose="020B0604020202020204" pitchFamily="34" charset="0"/>
                <a:cs typeface="Arial" panose="020B0604020202020204" pitchFamily="34" charset="0"/>
              </a:rPr>
              <a:t>→</a:t>
            </a:r>
            <a:endParaRPr lang="en-US" sz="4400" dirty="0"/>
          </a:p>
        </p:txBody>
      </p:sp>
      <p:sp>
        <p:nvSpPr>
          <p:cNvPr id="31" name="Rectangle 30">
            <a:extLst>
              <a:ext uri="{FF2B5EF4-FFF2-40B4-BE49-F238E27FC236}">
                <a16:creationId xmlns:a16="http://schemas.microsoft.com/office/drawing/2014/main" id="{50205A44-323D-2846-AD6F-D467E3AEDC2B}"/>
              </a:ext>
            </a:extLst>
          </p:cNvPr>
          <p:cNvSpPr/>
          <p:nvPr/>
        </p:nvSpPr>
        <p:spPr>
          <a:xfrm rot="16200000">
            <a:off x="-2950846" y="3411029"/>
            <a:ext cx="6420679"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PHƯƠNG PHÁP BẢNG CHÂN LÝ THU GỌN</a:t>
            </a:r>
          </a:p>
        </p:txBody>
      </p:sp>
      <p:graphicFrame>
        <p:nvGraphicFramePr>
          <p:cNvPr id="38" name="Table 37">
            <a:extLst>
              <a:ext uri="{FF2B5EF4-FFF2-40B4-BE49-F238E27FC236}">
                <a16:creationId xmlns:a16="http://schemas.microsoft.com/office/drawing/2014/main" id="{29123FBB-EC09-B14D-B297-138481FF5F28}"/>
              </a:ext>
            </a:extLst>
          </p:cNvPr>
          <p:cNvGraphicFramePr>
            <a:graphicFrameLocks noGrp="1"/>
          </p:cNvGraphicFramePr>
          <p:nvPr/>
        </p:nvGraphicFramePr>
        <p:xfrm>
          <a:off x="8960526" y="2544937"/>
          <a:ext cx="1792677" cy="1982114"/>
        </p:xfrm>
        <a:graphic>
          <a:graphicData uri="http://schemas.openxmlformats.org/drawingml/2006/table">
            <a:tbl>
              <a:tblPr firstRow="1" bandRow="1">
                <a:tableStyleId>{5940675A-B579-460E-94D1-54222C63F5DA}</a:tableStyleId>
              </a:tblPr>
              <a:tblGrid>
                <a:gridCol w="400050">
                  <a:extLst>
                    <a:ext uri="{9D8B030D-6E8A-4147-A177-3AD203B41FA5}">
                      <a16:colId xmlns:a16="http://schemas.microsoft.com/office/drawing/2014/main" val="20000"/>
                    </a:ext>
                  </a:extLst>
                </a:gridCol>
                <a:gridCol w="353648">
                  <a:extLst>
                    <a:ext uri="{9D8B030D-6E8A-4147-A177-3AD203B41FA5}">
                      <a16:colId xmlns:a16="http://schemas.microsoft.com/office/drawing/2014/main" val="20001"/>
                    </a:ext>
                  </a:extLst>
                </a:gridCol>
                <a:gridCol w="1038979">
                  <a:extLst>
                    <a:ext uri="{9D8B030D-6E8A-4147-A177-3AD203B41FA5}">
                      <a16:colId xmlns:a16="http://schemas.microsoft.com/office/drawing/2014/main" val="20002"/>
                    </a:ext>
                  </a:extLst>
                </a:gridCol>
              </a:tblGrid>
              <a:tr h="397154">
                <a:tc>
                  <a:txBody>
                    <a:bodyPr/>
                    <a:lstStyle/>
                    <a:p>
                      <a:pPr algn="ctr"/>
                      <a:r>
                        <a:rPr lang="en-US" sz="2000" b="1">
                          <a:solidFill>
                            <a:srgbClr val="996600"/>
                          </a:solidFill>
                          <a:latin typeface="+mn-lt"/>
                          <a:cs typeface="Times New Roman" panose="02020603050405020304" pitchFamily="18" charset="0"/>
                        </a:rPr>
                        <a:t>P</a:t>
                      </a:r>
                      <a:endParaRPr lang="en-US" sz="2000" b="1" dirty="0">
                        <a:solidFill>
                          <a:srgbClr val="996600"/>
                        </a:solidFill>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1" dirty="0">
                          <a:solidFill>
                            <a:srgbClr val="996600"/>
                          </a:solidFill>
                          <a:latin typeface="+mn-lt"/>
                          <a:cs typeface="Times New Roman" panose="02020603050405020304" pitchFamily="18" charset="0"/>
                        </a:rPr>
                        <a:t>Q</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1">
                          <a:solidFill>
                            <a:srgbClr val="996600"/>
                          </a:solidFill>
                          <a:latin typeface="+mn-lt"/>
                          <a:cs typeface="Times New Roman" panose="02020603050405020304" pitchFamily="18" charset="0"/>
                        </a:rPr>
                        <a:t>P → Q</a:t>
                      </a:r>
                      <a:endParaRPr lang="en-US" sz="2000" b="1" dirty="0">
                        <a:solidFill>
                          <a:srgbClr val="996600"/>
                        </a:solidFill>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US" sz="2000" b="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cxnSp>
        <p:nvCxnSpPr>
          <p:cNvPr id="39" name="Straight Connector 38">
            <a:extLst>
              <a:ext uri="{FF2B5EF4-FFF2-40B4-BE49-F238E27FC236}">
                <a16:creationId xmlns:a16="http://schemas.microsoft.com/office/drawing/2014/main" id="{4081D94B-B867-964A-B01F-B3A6B8643C6B}"/>
              </a:ext>
            </a:extLst>
          </p:cNvPr>
          <p:cNvCxnSpPr>
            <a:cxnSpLocks/>
          </p:cNvCxnSpPr>
          <p:nvPr/>
        </p:nvCxnSpPr>
        <p:spPr>
          <a:xfrm>
            <a:off x="9066914" y="2950379"/>
            <a:ext cx="1528102"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4E9CFB72-A52B-E145-A85C-608272A8C52A}"/>
              </a:ext>
            </a:extLst>
          </p:cNvPr>
          <p:cNvCxnSpPr>
            <a:cxnSpLocks/>
          </p:cNvCxnSpPr>
          <p:nvPr/>
        </p:nvCxnSpPr>
        <p:spPr>
          <a:xfrm>
            <a:off x="9772552" y="2636236"/>
            <a:ext cx="0" cy="179144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649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linds(horizontal)">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blinds(horizontal)">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linds(horizontal)">
                                      <p:cBhvr>
                                        <p:cTn id="59" dur="500"/>
                                        <p:tgtEl>
                                          <p:spTgt spid="18"/>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linds(horizontal)">
                                      <p:cBhvr>
                                        <p:cTn id="62" dur="500"/>
                                        <p:tgtEl>
                                          <p:spTgt spid="17"/>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blinds(horizontal)">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linds(horizontal)">
                                      <p:cBhvr>
                                        <p:cTn id="70" dur="500"/>
                                        <p:tgtEl>
                                          <p:spTgt spid="19"/>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blinds(horizontal)">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blinds(horizontal)">
                                      <p:cBhvr>
                                        <p:cTn id="78" dur="500"/>
                                        <p:tgtEl>
                                          <p:spTgt spid="23"/>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blinds(horizontal)">
                                      <p:cBhvr>
                                        <p:cTn id="81" dur="500"/>
                                        <p:tgtEl>
                                          <p:spTgt spid="21"/>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blinds(horizontal)">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blinds(horizontal)">
                                      <p:cBhvr>
                                        <p:cTn id="91" dur="500"/>
                                        <p:tgtEl>
                                          <p:spTgt spid="22"/>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blinds(horizontal)">
                                      <p:cBhvr>
                                        <p:cTn id="96" dur="5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blinds(horizontal)">
                                      <p:cBhvr>
                                        <p:cTn id="101" dur="500"/>
                                        <p:tgtEl>
                                          <p:spTgt spid="28"/>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blinds(horizontal)">
                                      <p:cBhvr>
                                        <p:cTn id="10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 grpId="0"/>
      <p:bldP spid="6"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8" grpId="0"/>
      <p:bldP spid="29" grpId="0"/>
      <p:bldP spid="3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BC40A7-D208-CD4A-AC5B-232DC86FFE7C}"/>
              </a:ext>
            </a:extLst>
          </p:cNvPr>
          <p:cNvSpPr/>
          <p:nvPr/>
        </p:nvSpPr>
        <p:spPr>
          <a:xfrm>
            <a:off x="1205290" y="2022354"/>
            <a:ext cx="2355132" cy="861774"/>
          </a:xfrm>
          <a:prstGeom prst="rect">
            <a:avLst/>
          </a:prstGeom>
        </p:spPr>
        <p:txBody>
          <a:bodyPr wrap="none">
            <a:spAutoFit/>
          </a:bodyPr>
          <a:lstStyle/>
          <a:p>
            <a:r>
              <a:rPr lang="en-US" sz="5000" dirty="0"/>
              <a:t>(</a:t>
            </a:r>
            <a:r>
              <a:rPr lang="en-US" sz="5000" b="1" dirty="0"/>
              <a:t>P </a:t>
            </a:r>
            <a:r>
              <a:rPr lang="en-US" sz="5000" dirty="0"/>
              <a:t>&amp;</a:t>
            </a:r>
            <a:r>
              <a:rPr lang="en-US" sz="5000" b="1" dirty="0"/>
              <a:t> Q</a:t>
            </a:r>
            <a:r>
              <a:rPr lang="en-US" sz="5000" dirty="0"/>
              <a:t>)</a:t>
            </a:r>
          </a:p>
        </p:txBody>
      </p:sp>
      <p:sp>
        <p:nvSpPr>
          <p:cNvPr id="5" name="Rectangle 4">
            <a:extLst>
              <a:ext uri="{FF2B5EF4-FFF2-40B4-BE49-F238E27FC236}">
                <a16:creationId xmlns:a16="http://schemas.microsoft.com/office/drawing/2014/main" id="{BD75A9BC-E9B9-AD47-A74C-425A76CC1996}"/>
              </a:ext>
            </a:extLst>
          </p:cNvPr>
          <p:cNvSpPr/>
          <p:nvPr/>
        </p:nvSpPr>
        <p:spPr>
          <a:xfrm>
            <a:off x="5017460" y="2018978"/>
            <a:ext cx="381340" cy="868526"/>
          </a:xfrm>
          <a:prstGeom prst="rect">
            <a:avLst/>
          </a:prstGeom>
        </p:spPr>
        <p:txBody>
          <a:bodyPr wrap="square">
            <a:spAutoFit/>
          </a:bodyPr>
          <a:lstStyle/>
          <a:p>
            <a:r>
              <a:rPr lang="en-US" sz="5000" dirty="0">
                <a:solidFill>
                  <a:srgbClr val="0000FF"/>
                </a:solidFill>
              </a:rPr>
              <a:t>/</a:t>
            </a:r>
          </a:p>
        </p:txBody>
      </p:sp>
      <p:sp>
        <p:nvSpPr>
          <p:cNvPr id="6" name="Rectangle 5">
            <a:extLst>
              <a:ext uri="{FF2B5EF4-FFF2-40B4-BE49-F238E27FC236}">
                <a16:creationId xmlns:a16="http://schemas.microsoft.com/office/drawing/2014/main" id="{D87B9EEC-1EAD-C34A-9F87-180EF13B5920}"/>
              </a:ext>
            </a:extLst>
          </p:cNvPr>
          <p:cNvSpPr/>
          <p:nvPr/>
        </p:nvSpPr>
        <p:spPr>
          <a:xfrm>
            <a:off x="6091377" y="2018978"/>
            <a:ext cx="595035" cy="861774"/>
          </a:xfrm>
          <a:prstGeom prst="rect">
            <a:avLst/>
          </a:prstGeom>
        </p:spPr>
        <p:txBody>
          <a:bodyPr wrap="none">
            <a:spAutoFit/>
          </a:bodyPr>
          <a:lstStyle/>
          <a:p>
            <a:r>
              <a:rPr lang="en-US" sz="5000" dirty="0">
                <a:solidFill>
                  <a:srgbClr val="0000FF"/>
                </a:solidFill>
              </a:rPr>
              <a:t>//</a:t>
            </a:r>
          </a:p>
        </p:txBody>
      </p:sp>
      <p:sp>
        <p:nvSpPr>
          <p:cNvPr id="7" name="Rectangle 6">
            <a:extLst>
              <a:ext uri="{FF2B5EF4-FFF2-40B4-BE49-F238E27FC236}">
                <a16:creationId xmlns:a16="http://schemas.microsoft.com/office/drawing/2014/main" id="{9714B1D7-6EA0-B347-A9E2-EF7E83148C34}"/>
              </a:ext>
            </a:extLst>
          </p:cNvPr>
          <p:cNvSpPr/>
          <p:nvPr/>
        </p:nvSpPr>
        <p:spPr>
          <a:xfrm>
            <a:off x="4412760" y="2022354"/>
            <a:ext cx="643125" cy="861774"/>
          </a:xfrm>
          <a:prstGeom prst="rect">
            <a:avLst/>
          </a:prstGeom>
        </p:spPr>
        <p:txBody>
          <a:bodyPr wrap="none">
            <a:spAutoFit/>
          </a:bodyPr>
          <a:lstStyle/>
          <a:p>
            <a:r>
              <a:rPr lang="en-US" sz="5000" b="1" dirty="0"/>
              <a:t>R</a:t>
            </a:r>
            <a:endParaRPr lang="en-US" sz="5000" dirty="0"/>
          </a:p>
        </p:txBody>
      </p:sp>
      <p:sp>
        <p:nvSpPr>
          <p:cNvPr id="8" name="Rectangle 7">
            <a:extLst>
              <a:ext uri="{FF2B5EF4-FFF2-40B4-BE49-F238E27FC236}">
                <a16:creationId xmlns:a16="http://schemas.microsoft.com/office/drawing/2014/main" id="{FFE71AC8-1B48-834A-9D91-2F0538124B0F}"/>
              </a:ext>
            </a:extLst>
          </p:cNvPr>
          <p:cNvSpPr/>
          <p:nvPr/>
        </p:nvSpPr>
        <p:spPr>
          <a:xfrm>
            <a:off x="6680791" y="2025730"/>
            <a:ext cx="575799" cy="861774"/>
          </a:xfrm>
          <a:prstGeom prst="rect">
            <a:avLst/>
          </a:prstGeom>
        </p:spPr>
        <p:txBody>
          <a:bodyPr wrap="none">
            <a:spAutoFit/>
          </a:bodyPr>
          <a:lstStyle/>
          <a:p>
            <a:r>
              <a:rPr lang="en-US" sz="5000" b="1" dirty="0"/>
              <a:t>P</a:t>
            </a:r>
            <a:endParaRPr lang="en-US" sz="5000" dirty="0"/>
          </a:p>
        </p:txBody>
      </p:sp>
      <p:sp>
        <p:nvSpPr>
          <p:cNvPr id="9" name="Rectangle 8">
            <a:extLst>
              <a:ext uri="{FF2B5EF4-FFF2-40B4-BE49-F238E27FC236}">
                <a16:creationId xmlns:a16="http://schemas.microsoft.com/office/drawing/2014/main" id="{E605DB03-65EF-AB42-B415-AD2F4D73019B}"/>
              </a:ext>
            </a:extLst>
          </p:cNvPr>
          <p:cNvSpPr/>
          <p:nvPr/>
        </p:nvSpPr>
        <p:spPr>
          <a:xfrm>
            <a:off x="5420152" y="2022354"/>
            <a:ext cx="643125" cy="861774"/>
          </a:xfrm>
          <a:prstGeom prst="rect">
            <a:avLst/>
          </a:prstGeom>
        </p:spPr>
        <p:txBody>
          <a:bodyPr wrap="none">
            <a:spAutoFit/>
          </a:bodyPr>
          <a:lstStyle/>
          <a:p>
            <a:r>
              <a:rPr lang="en-US" sz="5000" b="1" dirty="0"/>
              <a:t>R</a:t>
            </a:r>
            <a:endParaRPr lang="en-US" sz="5000" dirty="0"/>
          </a:p>
        </p:txBody>
      </p:sp>
      <p:sp>
        <p:nvSpPr>
          <p:cNvPr id="10" name="Rectangle 9">
            <a:extLst>
              <a:ext uri="{FF2B5EF4-FFF2-40B4-BE49-F238E27FC236}">
                <a16:creationId xmlns:a16="http://schemas.microsoft.com/office/drawing/2014/main" id="{CA5E547C-E1AB-D245-B04E-EBAD92DBD2ED}"/>
              </a:ext>
            </a:extLst>
          </p:cNvPr>
          <p:cNvSpPr/>
          <p:nvPr/>
        </p:nvSpPr>
        <p:spPr>
          <a:xfrm>
            <a:off x="3545560" y="2022354"/>
            <a:ext cx="825867" cy="861774"/>
          </a:xfrm>
          <a:prstGeom prst="rect">
            <a:avLst/>
          </a:prstGeom>
        </p:spPr>
        <p:txBody>
          <a:bodyPr wrap="none">
            <a:spAutoFit/>
          </a:bodyPr>
          <a:lstStyle/>
          <a:p>
            <a:r>
              <a:rPr lang="en-US" sz="5000" dirty="0"/>
              <a:t>→</a:t>
            </a:r>
          </a:p>
        </p:txBody>
      </p:sp>
      <p:cxnSp>
        <p:nvCxnSpPr>
          <p:cNvPr id="12" name="Straight Connector 11">
            <a:extLst>
              <a:ext uri="{FF2B5EF4-FFF2-40B4-BE49-F238E27FC236}">
                <a16:creationId xmlns:a16="http://schemas.microsoft.com/office/drawing/2014/main" id="{02745BC4-C021-494B-9494-EA85F6777AFF}"/>
              </a:ext>
            </a:extLst>
          </p:cNvPr>
          <p:cNvCxnSpPr/>
          <p:nvPr/>
        </p:nvCxnSpPr>
        <p:spPr>
          <a:xfrm>
            <a:off x="1526127" y="2997560"/>
            <a:ext cx="5577840" cy="0"/>
          </a:xfrm>
          <a:prstGeom prst="line">
            <a:avLst/>
          </a:prstGeom>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6A53D19E-E2E9-A643-90A2-B9A3B62C984C}"/>
              </a:ext>
            </a:extLst>
          </p:cNvPr>
          <p:cNvSpPr/>
          <p:nvPr/>
        </p:nvSpPr>
        <p:spPr>
          <a:xfrm>
            <a:off x="3610463" y="2996781"/>
            <a:ext cx="716863" cy="861774"/>
          </a:xfrm>
          <a:prstGeom prst="rect">
            <a:avLst/>
          </a:prstGeom>
        </p:spPr>
        <p:txBody>
          <a:bodyPr wrap="none">
            <a:spAutoFit/>
          </a:bodyPr>
          <a:lstStyle/>
          <a:p>
            <a:r>
              <a:rPr lang="en-US" sz="5000" b="1" dirty="0">
                <a:solidFill>
                  <a:srgbClr val="FF0000"/>
                </a:solidFill>
              </a:rPr>
              <a:t>Đ</a:t>
            </a:r>
          </a:p>
        </p:txBody>
      </p:sp>
      <p:sp>
        <p:nvSpPr>
          <p:cNvPr id="14" name="Rectangle 13">
            <a:extLst>
              <a:ext uri="{FF2B5EF4-FFF2-40B4-BE49-F238E27FC236}">
                <a16:creationId xmlns:a16="http://schemas.microsoft.com/office/drawing/2014/main" id="{5C3307CC-8A08-384B-BFD0-83857EB0B114}"/>
              </a:ext>
            </a:extLst>
          </p:cNvPr>
          <p:cNvSpPr/>
          <p:nvPr/>
        </p:nvSpPr>
        <p:spPr>
          <a:xfrm>
            <a:off x="5424832" y="3023873"/>
            <a:ext cx="716863" cy="861774"/>
          </a:xfrm>
          <a:prstGeom prst="rect">
            <a:avLst/>
          </a:prstGeom>
        </p:spPr>
        <p:txBody>
          <a:bodyPr wrap="none">
            <a:spAutoFit/>
          </a:bodyPr>
          <a:lstStyle/>
          <a:p>
            <a:r>
              <a:rPr lang="en-US" sz="5000" b="1" dirty="0">
                <a:solidFill>
                  <a:srgbClr val="FF0000"/>
                </a:solidFill>
              </a:rPr>
              <a:t>Đ</a:t>
            </a:r>
          </a:p>
        </p:txBody>
      </p:sp>
      <p:sp>
        <p:nvSpPr>
          <p:cNvPr id="15" name="Rectangle 14">
            <a:extLst>
              <a:ext uri="{FF2B5EF4-FFF2-40B4-BE49-F238E27FC236}">
                <a16:creationId xmlns:a16="http://schemas.microsoft.com/office/drawing/2014/main" id="{084AE81E-58F0-6346-BB11-6CA2DFE4DABF}"/>
              </a:ext>
            </a:extLst>
          </p:cNvPr>
          <p:cNvSpPr/>
          <p:nvPr/>
        </p:nvSpPr>
        <p:spPr>
          <a:xfrm>
            <a:off x="6685519" y="2990963"/>
            <a:ext cx="452042" cy="861774"/>
          </a:xfrm>
          <a:prstGeom prst="rect">
            <a:avLst/>
          </a:prstGeom>
        </p:spPr>
        <p:txBody>
          <a:bodyPr wrap="square">
            <a:spAutoFit/>
          </a:bodyPr>
          <a:lstStyle/>
          <a:p>
            <a:r>
              <a:rPr lang="en-US" sz="5000" b="1" dirty="0">
                <a:solidFill>
                  <a:srgbClr val="FF0000"/>
                </a:solidFill>
              </a:rPr>
              <a:t>S</a:t>
            </a:r>
          </a:p>
        </p:txBody>
      </p:sp>
      <p:sp>
        <p:nvSpPr>
          <p:cNvPr id="16" name="Rectangle 15">
            <a:extLst>
              <a:ext uri="{FF2B5EF4-FFF2-40B4-BE49-F238E27FC236}">
                <a16:creationId xmlns:a16="http://schemas.microsoft.com/office/drawing/2014/main" id="{66C64852-F632-F54A-A00F-FF3FD8DE1DBE}"/>
              </a:ext>
            </a:extLst>
          </p:cNvPr>
          <p:cNvSpPr/>
          <p:nvPr/>
        </p:nvSpPr>
        <p:spPr>
          <a:xfrm>
            <a:off x="4477236" y="3215504"/>
            <a:ext cx="538851" cy="784830"/>
          </a:xfrm>
          <a:prstGeom prst="rect">
            <a:avLst/>
          </a:prstGeom>
        </p:spPr>
        <p:txBody>
          <a:bodyPr wrap="square">
            <a:spAutoFit/>
          </a:bodyPr>
          <a:lstStyle/>
          <a:p>
            <a:r>
              <a:rPr lang="en-US" sz="4500" dirty="0"/>
              <a:t>Đ</a:t>
            </a:r>
          </a:p>
        </p:txBody>
      </p:sp>
      <p:sp>
        <p:nvSpPr>
          <p:cNvPr id="17" name="Rectangle 16">
            <a:extLst>
              <a:ext uri="{FF2B5EF4-FFF2-40B4-BE49-F238E27FC236}">
                <a16:creationId xmlns:a16="http://schemas.microsoft.com/office/drawing/2014/main" id="{D1316086-9618-524F-BAB4-D4AF7AF2BA49}"/>
              </a:ext>
            </a:extLst>
          </p:cNvPr>
          <p:cNvSpPr/>
          <p:nvPr/>
        </p:nvSpPr>
        <p:spPr>
          <a:xfrm>
            <a:off x="1451928" y="3215504"/>
            <a:ext cx="445612" cy="784830"/>
          </a:xfrm>
          <a:prstGeom prst="rect">
            <a:avLst/>
          </a:prstGeom>
        </p:spPr>
        <p:txBody>
          <a:bodyPr wrap="square">
            <a:spAutoFit/>
          </a:bodyPr>
          <a:lstStyle/>
          <a:p>
            <a:r>
              <a:rPr lang="en-US" sz="4500" dirty="0"/>
              <a:t>S</a:t>
            </a:r>
          </a:p>
        </p:txBody>
      </p:sp>
      <p:sp>
        <p:nvSpPr>
          <p:cNvPr id="18" name="Rectangle 17">
            <a:extLst>
              <a:ext uri="{FF2B5EF4-FFF2-40B4-BE49-F238E27FC236}">
                <a16:creationId xmlns:a16="http://schemas.microsoft.com/office/drawing/2014/main" id="{569AC5B7-B653-2D40-B5C3-805771BDE270}"/>
              </a:ext>
            </a:extLst>
          </p:cNvPr>
          <p:cNvSpPr/>
          <p:nvPr/>
        </p:nvSpPr>
        <p:spPr>
          <a:xfrm>
            <a:off x="2000681" y="3215504"/>
            <a:ext cx="445612" cy="784830"/>
          </a:xfrm>
          <a:prstGeom prst="rect">
            <a:avLst/>
          </a:prstGeom>
        </p:spPr>
        <p:txBody>
          <a:bodyPr wrap="square">
            <a:spAutoFit/>
          </a:bodyPr>
          <a:lstStyle/>
          <a:p>
            <a:r>
              <a:rPr lang="en-US" sz="4500" dirty="0"/>
              <a:t>S</a:t>
            </a:r>
          </a:p>
        </p:txBody>
      </p:sp>
      <p:sp>
        <p:nvSpPr>
          <p:cNvPr id="19" name="Rectangle 18">
            <a:extLst>
              <a:ext uri="{FF2B5EF4-FFF2-40B4-BE49-F238E27FC236}">
                <a16:creationId xmlns:a16="http://schemas.microsoft.com/office/drawing/2014/main" id="{A83068C8-5374-3A46-8ADE-151B8894587F}"/>
              </a:ext>
            </a:extLst>
          </p:cNvPr>
          <p:cNvSpPr/>
          <p:nvPr/>
        </p:nvSpPr>
        <p:spPr>
          <a:xfrm>
            <a:off x="2643586" y="3215504"/>
            <a:ext cx="538851" cy="784830"/>
          </a:xfrm>
          <a:prstGeom prst="rect">
            <a:avLst/>
          </a:prstGeom>
        </p:spPr>
        <p:txBody>
          <a:bodyPr wrap="square">
            <a:spAutoFit/>
          </a:bodyPr>
          <a:lstStyle/>
          <a:p>
            <a:r>
              <a:rPr lang="en-US" sz="4500" dirty="0"/>
              <a:t>Đ</a:t>
            </a:r>
          </a:p>
        </p:txBody>
      </p:sp>
      <p:sp>
        <p:nvSpPr>
          <p:cNvPr id="20" name="Rectangle 19">
            <a:extLst>
              <a:ext uri="{FF2B5EF4-FFF2-40B4-BE49-F238E27FC236}">
                <a16:creationId xmlns:a16="http://schemas.microsoft.com/office/drawing/2014/main" id="{CA148416-38ED-D647-8DFE-A5E762EB0BAC}"/>
              </a:ext>
            </a:extLst>
          </p:cNvPr>
          <p:cNvSpPr/>
          <p:nvPr/>
        </p:nvSpPr>
        <p:spPr>
          <a:xfrm>
            <a:off x="974912" y="4242094"/>
            <a:ext cx="1955701" cy="492443"/>
          </a:xfrm>
          <a:prstGeom prst="rect">
            <a:avLst/>
          </a:prstGeom>
        </p:spPr>
        <p:txBody>
          <a:bodyPr wrap="square">
            <a:spAutoFit/>
          </a:bodyPr>
          <a:lstStyle/>
          <a:p>
            <a:r>
              <a:rPr lang="en-US" sz="2600" b="1" i="1" dirty="0" err="1"/>
              <a:t>Đánh</a:t>
            </a:r>
            <a:r>
              <a:rPr lang="en-US" sz="2600" b="1" i="1" dirty="0"/>
              <a:t> </a:t>
            </a:r>
            <a:r>
              <a:rPr lang="en-US" sz="2600" b="1" i="1" dirty="0" err="1"/>
              <a:t>giá</a:t>
            </a:r>
            <a:r>
              <a:rPr lang="en-US" sz="2600" b="1" i="1" dirty="0"/>
              <a:t>: </a:t>
            </a:r>
          </a:p>
        </p:txBody>
      </p:sp>
      <p:sp>
        <p:nvSpPr>
          <p:cNvPr id="21" name="Rectangle 20">
            <a:extLst>
              <a:ext uri="{FF2B5EF4-FFF2-40B4-BE49-F238E27FC236}">
                <a16:creationId xmlns:a16="http://schemas.microsoft.com/office/drawing/2014/main" id="{C3910A1F-3583-114F-95AF-2AF7994862A1}"/>
              </a:ext>
            </a:extLst>
          </p:cNvPr>
          <p:cNvSpPr/>
          <p:nvPr/>
        </p:nvSpPr>
        <p:spPr>
          <a:xfrm>
            <a:off x="1034034" y="4796047"/>
            <a:ext cx="10052488" cy="1292662"/>
          </a:xfrm>
          <a:prstGeom prst="rect">
            <a:avLst/>
          </a:prstGeom>
        </p:spPr>
        <p:txBody>
          <a:bodyPr wrap="square">
            <a:spAutoFit/>
          </a:bodyPr>
          <a:lstStyle/>
          <a:p>
            <a:pPr algn="just"/>
            <a:r>
              <a:rPr lang="en-US" sz="2600" dirty="0" err="1"/>
              <a:t>Luận</a:t>
            </a:r>
            <a:r>
              <a:rPr lang="en-US" sz="2600" dirty="0"/>
              <a:t> </a:t>
            </a:r>
            <a:r>
              <a:rPr lang="en-US" sz="2600" dirty="0" err="1"/>
              <a:t>cứ</a:t>
            </a:r>
            <a:r>
              <a:rPr lang="en-US" sz="2600" dirty="0"/>
              <a:t> </a:t>
            </a:r>
            <a:r>
              <a:rPr lang="en-US" sz="2600" dirty="0" err="1"/>
              <a:t>này</a:t>
            </a:r>
            <a:r>
              <a:rPr lang="en-US" sz="2600" dirty="0"/>
              <a:t> </a:t>
            </a:r>
            <a:r>
              <a:rPr lang="en-US" sz="2600" dirty="0" err="1"/>
              <a:t>không</a:t>
            </a:r>
            <a:r>
              <a:rPr lang="en-US" sz="2600" dirty="0"/>
              <a:t> </a:t>
            </a:r>
            <a:r>
              <a:rPr lang="en-US" sz="2600" dirty="0" err="1"/>
              <a:t>hợp</a:t>
            </a:r>
            <a:r>
              <a:rPr lang="en-US" sz="2600" dirty="0"/>
              <a:t> </a:t>
            </a:r>
            <a:r>
              <a:rPr lang="en-US" sz="2600" dirty="0" err="1"/>
              <a:t>lệ</a:t>
            </a:r>
            <a:r>
              <a:rPr lang="en-US" sz="2600" dirty="0"/>
              <a:t> (invalid) </a:t>
            </a:r>
            <a:r>
              <a:rPr lang="en-US" sz="2600" dirty="0" err="1"/>
              <a:t>vì</a:t>
            </a:r>
            <a:r>
              <a:rPr lang="en-US" sz="2600" dirty="0"/>
              <a:t> </a:t>
            </a:r>
            <a:r>
              <a:rPr lang="en-US" sz="2600" dirty="0" err="1"/>
              <a:t>quá</a:t>
            </a:r>
            <a:r>
              <a:rPr lang="en-US" sz="2600" dirty="0"/>
              <a:t> </a:t>
            </a:r>
            <a:r>
              <a:rPr lang="en-US" sz="2600" dirty="0" err="1"/>
              <a:t>trình</a:t>
            </a:r>
            <a:r>
              <a:rPr lang="en-US" sz="2600" dirty="0"/>
              <a:t> </a:t>
            </a:r>
            <a:r>
              <a:rPr lang="en-US" sz="2600" dirty="0" err="1"/>
              <a:t>chứng</a:t>
            </a:r>
            <a:r>
              <a:rPr lang="en-US" sz="2600" dirty="0"/>
              <a:t> </a:t>
            </a:r>
            <a:r>
              <a:rPr lang="en-US" sz="2600" dirty="0" err="1"/>
              <a:t>minh</a:t>
            </a:r>
            <a:r>
              <a:rPr lang="en-US" sz="2600" dirty="0"/>
              <a:t> </a:t>
            </a:r>
            <a:r>
              <a:rPr lang="en-US" sz="2600" dirty="0" err="1"/>
              <a:t>trường</a:t>
            </a:r>
            <a:r>
              <a:rPr lang="en-US" sz="2600" dirty="0"/>
              <a:t> </a:t>
            </a:r>
            <a:r>
              <a:rPr lang="en-US" sz="2600" dirty="0" err="1"/>
              <a:t>hợp</a:t>
            </a:r>
            <a:r>
              <a:rPr lang="en-US" sz="2600" dirty="0"/>
              <a:t> </a:t>
            </a:r>
            <a:r>
              <a:rPr lang="en-US" sz="2600" dirty="0" err="1"/>
              <a:t>các</a:t>
            </a:r>
            <a:r>
              <a:rPr lang="en-US" sz="2600" dirty="0"/>
              <a:t> </a:t>
            </a:r>
            <a:r>
              <a:rPr lang="en-US" sz="2600" dirty="0" err="1"/>
              <a:t>tiền</a:t>
            </a:r>
            <a:r>
              <a:rPr lang="en-US" sz="2600" dirty="0"/>
              <a:t> </a:t>
            </a:r>
            <a:r>
              <a:rPr lang="en-US" sz="2600" dirty="0" err="1"/>
              <a:t>đề</a:t>
            </a:r>
            <a:r>
              <a:rPr lang="en-US" sz="2600" dirty="0"/>
              <a:t> </a:t>
            </a:r>
            <a:r>
              <a:rPr lang="en-US" sz="2600" dirty="0" err="1"/>
              <a:t>đúng</a:t>
            </a:r>
            <a:r>
              <a:rPr lang="en-US" sz="2600" dirty="0"/>
              <a:t> </a:t>
            </a:r>
            <a:r>
              <a:rPr lang="en-US" sz="2600" dirty="0" err="1"/>
              <a:t>nhưng</a:t>
            </a:r>
            <a:r>
              <a:rPr lang="en-US" sz="2600" dirty="0"/>
              <a:t> </a:t>
            </a:r>
            <a:r>
              <a:rPr lang="en-US" sz="2600" dirty="0" err="1"/>
              <a:t>kết</a:t>
            </a:r>
            <a:r>
              <a:rPr lang="en-US" sz="2600" dirty="0"/>
              <a:t> </a:t>
            </a:r>
            <a:r>
              <a:rPr lang="en-US" sz="2600" dirty="0" err="1"/>
              <a:t>luận</a:t>
            </a:r>
            <a:r>
              <a:rPr lang="en-US" sz="2600" dirty="0"/>
              <a:t> </a:t>
            </a:r>
            <a:r>
              <a:rPr lang="en-US" sz="2600" dirty="0" err="1"/>
              <a:t>sai</a:t>
            </a:r>
            <a:r>
              <a:rPr lang="en-US" sz="2600" dirty="0"/>
              <a:t> </a:t>
            </a:r>
            <a:r>
              <a:rPr lang="en-US" sz="2600" dirty="0" err="1"/>
              <a:t>không</a:t>
            </a:r>
            <a:r>
              <a:rPr lang="en-US" sz="2600" dirty="0"/>
              <a:t> </a:t>
            </a:r>
            <a:r>
              <a:rPr lang="en-US" sz="2600" dirty="0" err="1"/>
              <a:t>gặp</a:t>
            </a:r>
            <a:r>
              <a:rPr lang="en-US" sz="2600" dirty="0"/>
              <a:t> </a:t>
            </a:r>
            <a:r>
              <a:rPr lang="en-US" sz="2600" dirty="0" err="1"/>
              <a:t>mâu</a:t>
            </a:r>
            <a:r>
              <a:rPr lang="en-US" sz="2600" dirty="0"/>
              <a:t> </a:t>
            </a:r>
            <a:r>
              <a:rPr lang="en-US" sz="2600" dirty="0" err="1"/>
              <a:t>thuẫn</a:t>
            </a:r>
            <a:r>
              <a:rPr lang="en-US" sz="2600" dirty="0"/>
              <a:t>.</a:t>
            </a:r>
          </a:p>
        </p:txBody>
      </p:sp>
      <p:sp>
        <p:nvSpPr>
          <p:cNvPr id="22" name="Rectangle 21">
            <a:extLst>
              <a:ext uri="{FF2B5EF4-FFF2-40B4-BE49-F238E27FC236}">
                <a16:creationId xmlns:a16="http://schemas.microsoft.com/office/drawing/2014/main" id="{7F0A0E45-C499-C844-B6A2-339BB72D9C15}"/>
              </a:ext>
            </a:extLst>
          </p:cNvPr>
          <p:cNvSpPr/>
          <p:nvPr/>
        </p:nvSpPr>
        <p:spPr>
          <a:xfrm>
            <a:off x="944924" y="978190"/>
            <a:ext cx="8359096" cy="492443"/>
          </a:xfrm>
          <a:prstGeom prst="rect">
            <a:avLst/>
          </a:prstGeom>
        </p:spPr>
        <p:txBody>
          <a:bodyPr wrap="square">
            <a:spAutoFit/>
          </a:bodyPr>
          <a:lstStyle/>
          <a:p>
            <a:r>
              <a:rPr lang="vi-VN" sz="2600" dirty="0">
                <a:latin typeface="Palatino" pitchFamily="2" charset="77"/>
                <a:ea typeface="Palatino" pitchFamily="2" charset="77"/>
              </a:rPr>
              <a:t>Luận cứ Các sử gia không thu thập dữ liệu (slide 12)</a:t>
            </a:r>
          </a:p>
        </p:txBody>
      </p:sp>
      <p:sp>
        <p:nvSpPr>
          <p:cNvPr id="23" name="Rectangle 22">
            <a:extLst>
              <a:ext uri="{FF2B5EF4-FFF2-40B4-BE49-F238E27FC236}">
                <a16:creationId xmlns:a16="http://schemas.microsoft.com/office/drawing/2014/main" id="{3ADB27EE-D5D0-044C-83CF-2A5FF2125AFB}"/>
              </a:ext>
            </a:extLst>
          </p:cNvPr>
          <p:cNvSpPr/>
          <p:nvPr/>
        </p:nvSpPr>
        <p:spPr>
          <a:xfrm rot="16200000">
            <a:off x="-2950846" y="3411029"/>
            <a:ext cx="6420679"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PHƯƠNG PHÁP BẢNG CHÂN LÝ THU GỌN</a:t>
            </a:r>
          </a:p>
        </p:txBody>
      </p:sp>
      <p:graphicFrame>
        <p:nvGraphicFramePr>
          <p:cNvPr id="24" name="Table 23">
            <a:extLst>
              <a:ext uri="{FF2B5EF4-FFF2-40B4-BE49-F238E27FC236}">
                <a16:creationId xmlns:a16="http://schemas.microsoft.com/office/drawing/2014/main" id="{65D091DD-5DF4-9C4C-81B9-92B19EB41669}"/>
              </a:ext>
            </a:extLst>
          </p:cNvPr>
          <p:cNvGraphicFramePr>
            <a:graphicFrameLocks noGrp="1"/>
          </p:cNvGraphicFramePr>
          <p:nvPr/>
        </p:nvGraphicFramePr>
        <p:xfrm>
          <a:off x="7755470" y="1717042"/>
          <a:ext cx="1634490" cy="1981200"/>
        </p:xfrm>
        <a:graphic>
          <a:graphicData uri="http://schemas.openxmlformats.org/drawingml/2006/table">
            <a:tbl>
              <a:tblPr firstRow="1" bandRow="1">
                <a:tableStyleId>{5940675A-B579-460E-94D1-54222C63F5DA}</a:tableStyleId>
              </a:tblPr>
              <a:tblGrid>
                <a:gridCol w="27432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902970">
                  <a:extLst>
                    <a:ext uri="{9D8B030D-6E8A-4147-A177-3AD203B41FA5}">
                      <a16:colId xmlns:a16="http://schemas.microsoft.com/office/drawing/2014/main" val="20002"/>
                    </a:ext>
                  </a:extLst>
                </a:gridCol>
              </a:tblGrid>
              <a:tr h="370840">
                <a:tc>
                  <a:txBody>
                    <a:bodyPr/>
                    <a:lstStyle/>
                    <a:p>
                      <a:pPr algn="ctr"/>
                      <a:r>
                        <a:rPr lang="en-US" sz="2000" b="1" dirty="0">
                          <a:solidFill>
                            <a:srgbClr val="996600"/>
                          </a:solidFill>
                          <a:latin typeface="+mn-lt"/>
                          <a:cs typeface="Times New Roman" panose="02020603050405020304" pitchFamily="18" charset="0"/>
                        </a:rPr>
                        <a:t>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1" dirty="0">
                          <a:solidFill>
                            <a:srgbClr val="996600"/>
                          </a:solidFill>
                          <a:latin typeface="+mn-lt"/>
                          <a:cs typeface="Times New Roman" panose="02020603050405020304" pitchFamily="18" charset="0"/>
                        </a:rPr>
                        <a:t>Q</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1">
                          <a:solidFill>
                            <a:srgbClr val="996600"/>
                          </a:solidFill>
                          <a:latin typeface="+mn-lt"/>
                          <a:cs typeface="Times New Roman" panose="02020603050405020304" pitchFamily="18" charset="0"/>
                        </a:rPr>
                        <a:t>P &amp; Q</a:t>
                      </a:r>
                      <a:endParaRPr lang="en-US" sz="2000" b="1" dirty="0">
                        <a:solidFill>
                          <a:srgbClr val="996600"/>
                        </a:solidFill>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sz="2000" b="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4421">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19161">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cxnSp>
        <p:nvCxnSpPr>
          <p:cNvPr id="25" name="Straight Connector 24">
            <a:extLst>
              <a:ext uri="{FF2B5EF4-FFF2-40B4-BE49-F238E27FC236}">
                <a16:creationId xmlns:a16="http://schemas.microsoft.com/office/drawing/2014/main" id="{3879A847-9BD2-5C44-A6DE-7896A08EECBB}"/>
              </a:ext>
            </a:extLst>
          </p:cNvPr>
          <p:cNvCxnSpPr>
            <a:cxnSpLocks/>
          </p:cNvCxnSpPr>
          <p:nvPr/>
        </p:nvCxnSpPr>
        <p:spPr>
          <a:xfrm>
            <a:off x="8441773" y="1797052"/>
            <a:ext cx="0" cy="1815515"/>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A3A8AC4-6A8C-1341-ADEC-CFACCF896480}"/>
              </a:ext>
            </a:extLst>
          </p:cNvPr>
          <p:cNvCxnSpPr>
            <a:cxnSpLocks/>
          </p:cNvCxnSpPr>
          <p:nvPr/>
        </p:nvCxnSpPr>
        <p:spPr>
          <a:xfrm>
            <a:off x="7755470" y="2142991"/>
            <a:ext cx="1520190" cy="0"/>
          </a:xfrm>
          <a:prstGeom prst="line">
            <a:avLst/>
          </a:prstGeom>
        </p:spPr>
        <p:style>
          <a:lnRef idx="2">
            <a:schemeClr val="dk1"/>
          </a:lnRef>
          <a:fillRef idx="0">
            <a:schemeClr val="dk1"/>
          </a:fillRef>
          <a:effectRef idx="1">
            <a:schemeClr val="dk1"/>
          </a:effectRef>
          <a:fontRef idx="minor">
            <a:schemeClr val="tx1"/>
          </a:fontRef>
        </p:style>
      </p:cxnSp>
      <p:graphicFrame>
        <p:nvGraphicFramePr>
          <p:cNvPr id="32" name="Table 31">
            <a:extLst>
              <a:ext uri="{FF2B5EF4-FFF2-40B4-BE49-F238E27FC236}">
                <a16:creationId xmlns:a16="http://schemas.microsoft.com/office/drawing/2014/main" id="{CABA647B-584C-6742-9387-4152C8632523}"/>
              </a:ext>
            </a:extLst>
          </p:cNvPr>
          <p:cNvGraphicFramePr>
            <a:graphicFrameLocks noGrp="1"/>
          </p:cNvGraphicFramePr>
          <p:nvPr/>
        </p:nvGraphicFramePr>
        <p:xfrm>
          <a:off x="9589037" y="1716128"/>
          <a:ext cx="1792677" cy="1982114"/>
        </p:xfrm>
        <a:graphic>
          <a:graphicData uri="http://schemas.openxmlformats.org/drawingml/2006/table">
            <a:tbl>
              <a:tblPr firstRow="1" bandRow="1">
                <a:tableStyleId>{5940675A-B579-460E-94D1-54222C63F5DA}</a:tableStyleId>
              </a:tblPr>
              <a:tblGrid>
                <a:gridCol w="400050">
                  <a:extLst>
                    <a:ext uri="{9D8B030D-6E8A-4147-A177-3AD203B41FA5}">
                      <a16:colId xmlns:a16="http://schemas.microsoft.com/office/drawing/2014/main" val="20000"/>
                    </a:ext>
                  </a:extLst>
                </a:gridCol>
                <a:gridCol w="353648">
                  <a:extLst>
                    <a:ext uri="{9D8B030D-6E8A-4147-A177-3AD203B41FA5}">
                      <a16:colId xmlns:a16="http://schemas.microsoft.com/office/drawing/2014/main" val="20001"/>
                    </a:ext>
                  </a:extLst>
                </a:gridCol>
                <a:gridCol w="1038979">
                  <a:extLst>
                    <a:ext uri="{9D8B030D-6E8A-4147-A177-3AD203B41FA5}">
                      <a16:colId xmlns:a16="http://schemas.microsoft.com/office/drawing/2014/main" val="20002"/>
                    </a:ext>
                  </a:extLst>
                </a:gridCol>
              </a:tblGrid>
              <a:tr h="397154">
                <a:tc>
                  <a:txBody>
                    <a:bodyPr/>
                    <a:lstStyle/>
                    <a:p>
                      <a:pPr algn="ctr"/>
                      <a:r>
                        <a:rPr lang="en-US" sz="2000" b="1">
                          <a:solidFill>
                            <a:srgbClr val="996600"/>
                          </a:solidFill>
                          <a:latin typeface="+mn-lt"/>
                          <a:cs typeface="Times New Roman" panose="02020603050405020304" pitchFamily="18" charset="0"/>
                        </a:rPr>
                        <a:t>P</a:t>
                      </a:r>
                      <a:endParaRPr lang="en-US" sz="2000" b="1" dirty="0">
                        <a:solidFill>
                          <a:srgbClr val="996600"/>
                        </a:solidFill>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1" dirty="0">
                          <a:solidFill>
                            <a:srgbClr val="996600"/>
                          </a:solidFill>
                          <a:latin typeface="+mn-lt"/>
                          <a:cs typeface="Times New Roman" panose="02020603050405020304" pitchFamily="18" charset="0"/>
                        </a:rPr>
                        <a:t>Q</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1">
                          <a:solidFill>
                            <a:srgbClr val="996600"/>
                          </a:solidFill>
                          <a:latin typeface="+mn-lt"/>
                          <a:cs typeface="Times New Roman" panose="02020603050405020304" pitchFamily="18" charset="0"/>
                        </a:rPr>
                        <a:t>P → Q</a:t>
                      </a:r>
                      <a:endParaRPr lang="en-US" sz="2000" b="1" dirty="0">
                        <a:solidFill>
                          <a:srgbClr val="996600"/>
                        </a:solidFill>
                        <a:latin typeface="+mn-lt"/>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US" sz="2000" b="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996600"/>
                          </a:solidFill>
                          <a:latin typeface="+mn-lt"/>
                          <a:cs typeface="Times New Roman" panose="02020603050405020304" pitchFamily="18" charset="0"/>
                        </a:rPr>
                        <a:t>Đ</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cxnSp>
        <p:nvCxnSpPr>
          <p:cNvPr id="33" name="Straight Connector 32">
            <a:extLst>
              <a:ext uri="{FF2B5EF4-FFF2-40B4-BE49-F238E27FC236}">
                <a16:creationId xmlns:a16="http://schemas.microsoft.com/office/drawing/2014/main" id="{6E6206DA-3B20-624D-9CCF-CF3B297FBDD3}"/>
              </a:ext>
            </a:extLst>
          </p:cNvPr>
          <p:cNvCxnSpPr>
            <a:cxnSpLocks/>
          </p:cNvCxnSpPr>
          <p:nvPr/>
        </p:nvCxnSpPr>
        <p:spPr>
          <a:xfrm>
            <a:off x="9695425" y="2121570"/>
            <a:ext cx="152810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A2E4A23B-FF8F-8543-9E2E-141905A7EE44}"/>
              </a:ext>
            </a:extLst>
          </p:cNvPr>
          <p:cNvCxnSpPr>
            <a:cxnSpLocks/>
          </p:cNvCxnSpPr>
          <p:nvPr/>
        </p:nvCxnSpPr>
        <p:spPr>
          <a:xfrm>
            <a:off x="10401063" y="1807427"/>
            <a:ext cx="0" cy="179144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1749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linds(horizontal)">
                                      <p:cBhvr>
                                        <p:cTn id="46" dur="500"/>
                                        <p:tgtEl>
                                          <p:spTgt spid="16"/>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linds(horizontal)">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linds(horizontal)">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linds(horizontal)">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blinds(horizontal)">
                                      <p:cBhvr>
                                        <p:cTn id="64" dur="500"/>
                                        <p:tgtEl>
                                          <p:spTgt spid="2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linds(horizontal)">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3" grpId="0"/>
      <p:bldP spid="14" grpId="0"/>
      <p:bldP spid="15" grpId="0"/>
      <p:bldP spid="16" grpId="0"/>
      <p:bldP spid="17" grpId="0"/>
      <p:bldP spid="18" grpId="0"/>
      <p:bldP spid="19" grpId="0"/>
      <p:bldP spid="20" grpId="0"/>
      <p:bldP spid="2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BD62E0F-100B-5747-9DBD-A149B4D63A6C}"/>
              </a:ext>
            </a:extLst>
          </p:cNvPr>
          <p:cNvCxnSpPr/>
          <p:nvPr/>
        </p:nvCxnSpPr>
        <p:spPr>
          <a:xfrm flipV="1">
            <a:off x="2007090" y="4213405"/>
            <a:ext cx="1117537" cy="6303"/>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4CC3EDC-361C-5045-8889-3100921DC282}"/>
              </a:ext>
            </a:extLst>
          </p:cNvPr>
          <p:cNvCxnSpPr/>
          <p:nvPr/>
        </p:nvCxnSpPr>
        <p:spPr>
          <a:xfrm>
            <a:off x="2007090" y="2388242"/>
            <a:ext cx="1217125"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BF8683F-E3F1-7847-ACAB-BE2D9ED53DA9}"/>
              </a:ext>
            </a:extLst>
          </p:cNvPr>
          <p:cNvCxnSpPr/>
          <p:nvPr/>
        </p:nvCxnSpPr>
        <p:spPr>
          <a:xfrm flipV="1">
            <a:off x="4223060" y="4222458"/>
            <a:ext cx="1282628" cy="1844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C570ACE-BF24-3845-B48E-2E22A0C456F0}"/>
              </a:ext>
            </a:extLst>
          </p:cNvPr>
          <p:cNvCxnSpPr/>
          <p:nvPr/>
        </p:nvCxnSpPr>
        <p:spPr>
          <a:xfrm>
            <a:off x="4204885" y="6072842"/>
            <a:ext cx="1446674"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C3B6532-1DBA-0842-8ECF-F710943FF0FA}"/>
              </a:ext>
            </a:extLst>
          </p:cNvPr>
          <p:cNvCxnSpPr/>
          <p:nvPr/>
        </p:nvCxnSpPr>
        <p:spPr>
          <a:xfrm>
            <a:off x="2007090" y="6051612"/>
            <a:ext cx="1117537" cy="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5453BA4-6446-7E48-B852-D1E8CC25BAC4}"/>
              </a:ext>
            </a:extLst>
          </p:cNvPr>
          <p:cNvCxnSpPr/>
          <p:nvPr/>
        </p:nvCxnSpPr>
        <p:spPr>
          <a:xfrm>
            <a:off x="4175935" y="2388242"/>
            <a:ext cx="1130576"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427406B-5537-FF4C-8EE1-56140E252EC0}"/>
              </a:ext>
            </a:extLst>
          </p:cNvPr>
          <p:cNvCxnSpPr/>
          <p:nvPr/>
        </p:nvCxnSpPr>
        <p:spPr>
          <a:xfrm flipV="1">
            <a:off x="6610211" y="4212133"/>
            <a:ext cx="1503255" cy="905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8883300-F8C3-7A46-B657-5736B171841D}"/>
              </a:ext>
            </a:extLst>
          </p:cNvPr>
          <p:cNvCxnSpPr/>
          <p:nvPr/>
        </p:nvCxnSpPr>
        <p:spPr>
          <a:xfrm>
            <a:off x="6671808" y="2388243"/>
            <a:ext cx="1577080" cy="1"/>
          </a:xfrm>
          <a:prstGeom prst="line">
            <a:avLst/>
          </a:prstGeom>
        </p:spPr>
        <p:style>
          <a:lnRef idx="1">
            <a:schemeClr val="dk1"/>
          </a:lnRef>
          <a:fillRef idx="0">
            <a:schemeClr val="dk1"/>
          </a:fillRef>
          <a:effectRef idx="0">
            <a:schemeClr val="dk1"/>
          </a:effectRef>
          <a:fontRef idx="minor">
            <a:schemeClr val="tx1"/>
          </a:fontRef>
        </p:style>
      </p:cxnSp>
      <p:sp>
        <p:nvSpPr>
          <p:cNvPr id="36" name="Rectangle 9">
            <a:extLst>
              <a:ext uri="{FF2B5EF4-FFF2-40B4-BE49-F238E27FC236}">
                <a16:creationId xmlns:a16="http://schemas.microsoft.com/office/drawing/2014/main" id="{80A867D9-5B97-DD41-A20F-DF0FE2A6C779}"/>
              </a:ext>
            </a:extLst>
          </p:cNvPr>
          <p:cNvSpPr>
            <a:spLocks noChangeArrowheads="1"/>
          </p:cNvSpPr>
          <p:nvPr/>
        </p:nvSpPr>
        <p:spPr bwMode="auto">
          <a:xfrm>
            <a:off x="1276756" y="655596"/>
            <a:ext cx="931835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182563"/>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A.-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Đánh</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giá</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các</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luận</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cứ</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sau</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đây</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bằng</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phương</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pháp</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bảng</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chân</a:t>
            </a:r>
            <a:r>
              <a:rPr lang="en-US" sz="2600" i="1"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600" i="1" dirty="0" err="1">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lý</a:t>
            </a:r>
            <a:endParaRPr lang="en-US" sz="2600" i="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F21E053D-CC96-7143-A6E9-4E5C658A6B9B}"/>
              </a:ext>
            </a:extLst>
          </p:cNvPr>
          <p:cNvSpPr/>
          <p:nvPr/>
        </p:nvSpPr>
        <p:spPr>
          <a:xfrm>
            <a:off x="1893103" y="1304390"/>
            <a:ext cx="1992014" cy="1695657"/>
          </a:xfrm>
          <a:prstGeom prst="rect">
            <a:avLst/>
          </a:prstGeom>
        </p:spPr>
        <p:txBody>
          <a:bodyPr wrap="square">
            <a:spAutoFit/>
          </a:bodyPr>
          <a:lstStyle/>
          <a:p>
            <a:pPr>
              <a:lnSpc>
                <a:spcPct val="150000"/>
              </a:lnSpc>
            </a:pPr>
            <a:r>
              <a:rPr lang="en-US" sz="2400" dirty="0"/>
              <a:t>(1) P → Q</a:t>
            </a:r>
          </a:p>
          <a:p>
            <a:pPr>
              <a:lnSpc>
                <a:spcPct val="150000"/>
              </a:lnSpc>
            </a:pPr>
            <a:r>
              <a:rPr lang="en-US" sz="2400" dirty="0"/>
              <a:t>(2) P</a:t>
            </a:r>
          </a:p>
          <a:p>
            <a:pPr>
              <a:lnSpc>
                <a:spcPct val="150000"/>
              </a:lnSpc>
            </a:pPr>
            <a:r>
              <a:rPr lang="en-US" sz="2400" dirty="0"/>
              <a:t>(3) Q</a:t>
            </a:r>
            <a:endParaRPr lang="en-US" sz="2400" dirty="0">
              <a:latin typeface="Times New Roman" panose="02020603050405020304" pitchFamily="18" charset="0"/>
              <a:ea typeface="Calibri" panose="020F0502020204030204" pitchFamily="34" charset="0"/>
            </a:endParaRPr>
          </a:p>
        </p:txBody>
      </p:sp>
      <p:sp>
        <p:nvSpPr>
          <p:cNvPr id="38" name="Rectangle 37">
            <a:extLst>
              <a:ext uri="{FF2B5EF4-FFF2-40B4-BE49-F238E27FC236}">
                <a16:creationId xmlns:a16="http://schemas.microsoft.com/office/drawing/2014/main" id="{BB6E589F-487C-6C4B-BF2A-9747852AA4C6}"/>
              </a:ext>
            </a:extLst>
          </p:cNvPr>
          <p:cNvSpPr/>
          <p:nvPr/>
        </p:nvSpPr>
        <p:spPr>
          <a:xfrm>
            <a:off x="1893104" y="3145976"/>
            <a:ext cx="1910533" cy="1697772"/>
          </a:xfrm>
          <a:prstGeom prst="rect">
            <a:avLst/>
          </a:prstGeom>
        </p:spPr>
        <p:txBody>
          <a:bodyPr wrap="square">
            <a:spAutoFit/>
          </a:bodyPr>
          <a:lstStyle/>
          <a:p>
            <a:pPr>
              <a:lnSpc>
                <a:spcPct val="150000"/>
              </a:lnSpc>
            </a:pPr>
            <a:r>
              <a:rPr lang="en-US" sz="2400" dirty="0"/>
              <a:t>(1) P ˅ Q</a:t>
            </a:r>
          </a:p>
          <a:p>
            <a:pPr>
              <a:lnSpc>
                <a:spcPct val="150000"/>
              </a:lnSpc>
            </a:pPr>
            <a:r>
              <a:rPr lang="en-US" sz="2400" dirty="0"/>
              <a:t>(2) ~ P</a:t>
            </a:r>
          </a:p>
          <a:p>
            <a:pPr>
              <a:lnSpc>
                <a:spcPct val="150000"/>
              </a:lnSpc>
            </a:pPr>
            <a:r>
              <a:rPr lang="en-US" sz="2400" dirty="0"/>
              <a:t>(3) Q</a:t>
            </a:r>
          </a:p>
        </p:txBody>
      </p:sp>
      <p:sp>
        <p:nvSpPr>
          <p:cNvPr id="39" name="Rectangle 38">
            <a:extLst>
              <a:ext uri="{FF2B5EF4-FFF2-40B4-BE49-F238E27FC236}">
                <a16:creationId xmlns:a16="http://schemas.microsoft.com/office/drawing/2014/main" id="{0C7C5B51-75AA-7D40-B4AA-0ED1AFDBD204}"/>
              </a:ext>
            </a:extLst>
          </p:cNvPr>
          <p:cNvSpPr/>
          <p:nvPr/>
        </p:nvSpPr>
        <p:spPr>
          <a:xfrm>
            <a:off x="1908668" y="4978981"/>
            <a:ext cx="2659380" cy="1695657"/>
          </a:xfrm>
          <a:prstGeom prst="rect">
            <a:avLst/>
          </a:prstGeom>
        </p:spPr>
        <p:txBody>
          <a:bodyPr wrap="square">
            <a:spAutoFit/>
          </a:bodyPr>
          <a:lstStyle/>
          <a:p>
            <a:pPr>
              <a:lnSpc>
                <a:spcPct val="150000"/>
              </a:lnSpc>
            </a:pPr>
            <a:r>
              <a:rPr lang="en-US" sz="2400" dirty="0"/>
              <a:t>(1) P ˅ Q</a:t>
            </a:r>
          </a:p>
          <a:p>
            <a:pPr>
              <a:lnSpc>
                <a:spcPct val="150000"/>
              </a:lnSpc>
            </a:pPr>
            <a:r>
              <a:rPr lang="en-US" sz="2400" dirty="0"/>
              <a:t>(2) P</a:t>
            </a:r>
          </a:p>
          <a:p>
            <a:pPr>
              <a:lnSpc>
                <a:spcPct val="150000"/>
              </a:lnSpc>
            </a:pPr>
            <a:r>
              <a:rPr lang="en-US" sz="2400" dirty="0"/>
              <a:t>(3) ~ Q</a:t>
            </a:r>
            <a:endParaRPr lang="en-US" sz="2400" dirty="0">
              <a:latin typeface="Times New Roman" panose="02020603050405020304" pitchFamily="18" charset="0"/>
              <a:ea typeface="Calibri" panose="020F0502020204030204" pitchFamily="34" charset="0"/>
            </a:endParaRPr>
          </a:p>
        </p:txBody>
      </p:sp>
      <p:sp>
        <p:nvSpPr>
          <p:cNvPr id="40" name="Rectangle 39">
            <a:extLst>
              <a:ext uri="{FF2B5EF4-FFF2-40B4-BE49-F238E27FC236}">
                <a16:creationId xmlns:a16="http://schemas.microsoft.com/office/drawing/2014/main" id="{45A43832-59E1-0040-82DF-F86CDAB59596}"/>
              </a:ext>
            </a:extLst>
          </p:cNvPr>
          <p:cNvSpPr/>
          <p:nvPr/>
        </p:nvSpPr>
        <p:spPr>
          <a:xfrm>
            <a:off x="4063447" y="1311775"/>
            <a:ext cx="1825277" cy="1697772"/>
          </a:xfrm>
          <a:prstGeom prst="rect">
            <a:avLst/>
          </a:prstGeom>
        </p:spPr>
        <p:txBody>
          <a:bodyPr wrap="square">
            <a:spAutoFit/>
          </a:bodyPr>
          <a:lstStyle/>
          <a:p>
            <a:pPr>
              <a:lnSpc>
                <a:spcPct val="150000"/>
              </a:lnSpc>
            </a:pPr>
            <a:r>
              <a:rPr lang="en-US" sz="2400" dirty="0"/>
              <a:t>(1) P → Q</a:t>
            </a:r>
          </a:p>
          <a:p>
            <a:pPr>
              <a:lnSpc>
                <a:spcPct val="150000"/>
              </a:lnSpc>
            </a:pPr>
            <a:r>
              <a:rPr lang="en-US" sz="2400" dirty="0"/>
              <a:t>(2) Q</a:t>
            </a:r>
          </a:p>
          <a:p>
            <a:pPr>
              <a:lnSpc>
                <a:spcPct val="150000"/>
              </a:lnSpc>
            </a:pPr>
            <a:r>
              <a:rPr lang="en-US" sz="2400" dirty="0"/>
              <a:t>(3) P</a:t>
            </a:r>
          </a:p>
        </p:txBody>
      </p:sp>
      <p:sp>
        <p:nvSpPr>
          <p:cNvPr id="41" name="Rectangle 40">
            <a:extLst>
              <a:ext uri="{FF2B5EF4-FFF2-40B4-BE49-F238E27FC236}">
                <a16:creationId xmlns:a16="http://schemas.microsoft.com/office/drawing/2014/main" id="{D14EC8E5-1288-3149-A094-4A734CADB435}"/>
              </a:ext>
            </a:extLst>
          </p:cNvPr>
          <p:cNvSpPr/>
          <p:nvPr/>
        </p:nvSpPr>
        <p:spPr>
          <a:xfrm>
            <a:off x="4045092" y="3145976"/>
            <a:ext cx="1843631" cy="1695657"/>
          </a:xfrm>
          <a:prstGeom prst="rect">
            <a:avLst/>
          </a:prstGeom>
        </p:spPr>
        <p:txBody>
          <a:bodyPr wrap="square">
            <a:spAutoFit/>
          </a:bodyPr>
          <a:lstStyle/>
          <a:p>
            <a:pPr>
              <a:lnSpc>
                <a:spcPct val="150000"/>
              </a:lnSpc>
            </a:pPr>
            <a:r>
              <a:rPr lang="en-US" sz="2400" dirty="0"/>
              <a:t>(1) P → Q</a:t>
            </a:r>
          </a:p>
          <a:p>
            <a:pPr>
              <a:lnSpc>
                <a:spcPct val="150000"/>
              </a:lnSpc>
            </a:pPr>
            <a:r>
              <a:rPr lang="en-US" sz="2400" dirty="0"/>
              <a:t>(2) P &amp; R </a:t>
            </a:r>
          </a:p>
          <a:p>
            <a:pPr>
              <a:lnSpc>
                <a:spcPct val="150000"/>
              </a:lnSpc>
            </a:pPr>
            <a:r>
              <a:rPr lang="en-US" sz="2400" dirty="0"/>
              <a:t>(3) Q</a:t>
            </a:r>
            <a:endParaRPr lang="en-US" sz="2400" dirty="0">
              <a:latin typeface="Times New Roman" panose="02020603050405020304" pitchFamily="18" charset="0"/>
              <a:ea typeface="Calibri" panose="020F0502020204030204" pitchFamily="34" charset="0"/>
            </a:endParaRPr>
          </a:p>
        </p:txBody>
      </p:sp>
      <p:sp>
        <p:nvSpPr>
          <p:cNvPr id="42" name="Rectangle 41">
            <a:extLst>
              <a:ext uri="{FF2B5EF4-FFF2-40B4-BE49-F238E27FC236}">
                <a16:creationId xmlns:a16="http://schemas.microsoft.com/office/drawing/2014/main" id="{CD814D51-0F1B-5B49-97B5-BB79DB5A0A1E}"/>
              </a:ext>
            </a:extLst>
          </p:cNvPr>
          <p:cNvSpPr/>
          <p:nvPr/>
        </p:nvSpPr>
        <p:spPr>
          <a:xfrm>
            <a:off x="4060657" y="5007596"/>
            <a:ext cx="2404698" cy="1697772"/>
          </a:xfrm>
          <a:prstGeom prst="rect">
            <a:avLst/>
          </a:prstGeom>
        </p:spPr>
        <p:txBody>
          <a:bodyPr wrap="square">
            <a:spAutoFit/>
          </a:bodyPr>
          <a:lstStyle/>
          <a:p>
            <a:pPr>
              <a:lnSpc>
                <a:spcPct val="150000"/>
              </a:lnSpc>
            </a:pPr>
            <a:r>
              <a:rPr lang="en-US" sz="2400" dirty="0"/>
              <a:t>(1) P → Q</a:t>
            </a:r>
          </a:p>
          <a:p>
            <a:pPr>
              <a:lnSpc>
                <a:spcPct val="150000"/>
              </a:lnSpc>
            </a:pPr>
            <a:r>
              <a:rPr lang="en-US" sz="2400" dirty="0"/>
              <a:t>(2) ~ Q ˅ R</a:t>
            </a:r>
          </a:p>
          <a:p>
            <a:pPr>
              <a:lnSpc>
                <a:spcPct val="150000"/>
              </a:lnSpc>
            </a:pPr>
            <a:r>
              <a:rPr lang="en-US" sz="2400" dirty="0"/>
              <a:t>(3) ~ P &amp; R</a:t>
            </a:r>
          </a:p>
        </p:txBody>
      </p:sp>
      <p:sp>
        <p:nvSpPr>
          <p:cNvPr id="43" name="Rectangle 42">
            <a:extLst>
              <a:ext uri="{FF2B5EF4-FFF2-40B4-BE49-F238E27FC236}">
                <a16:creationId xmlns:a16="http://schemas.microsoft.com/office/drawing/2014/main" id="{D2CFF71F-1360-9C45-86DF-CAF8BDF608CC}"/>
              </a:ext>
            </a:extLst>
          </p:cNvPr>
          <p:cNvSpPr/>
          <p:nvPr/>
        </p:nvSpPr>
        <p:spPr>
          <a:xfrm>
            <a:off x="6465356" y="1311775"/>
            <a:ext cx="3513531" cy="1695657"/>
          </a:xfrm>
          <a:prstGeom prst="rect">
            <a:avLst/>
          </a:prstGeom>
        </p:spPr>
        <p:txBody>
          <a:bodyPr wrap="square">
            <a:spAutoFit/>
          </a:bodyPr>
          <a:lstStyle/>
          <a:p>
            <a:pPr>
              <a:lnSpc>
                <a:spcPct val="150000"/>
              </a:lnSpc>
            </a:pPr>
            <a:r>
              <a:rPr lang="en-US" sz="2400" dirty="0"/>
              <a:t>(1) ~ (Q &amp; R) → ~ P</a:t>
            </a:r>
          </a:p>
          <a:p>
            <a:pPr>
              <a:lnSpc>
                <a:spcPct val="150000"/>
              </a:lnSpc>
            </a:pPr>
            <a:r>
              <a:rPr lang="en-US" sz="2400" dirty="0"/>
              <a:t>(2) ~ P</a:t>
            </a:r>
          </a:p>
          <a:p>
            <a:pPr>
              <a:lnSpc>
                <a:spcPct val="150000"/>
              </a:lnSpc>
            </a:pPr>
            <a:r>
              <a:rPr lang="en-US" sz="2400" dirty="0"/>
              <a:t>(3) ~ Q</a:t>
            </a:r>
            <a:endParaRPr lang="en-US" sz="2400" dirty="0">
              <a:latin typeface="Times New Roman" panose="02020603050405020304" pitchFamily="18" charset="0"/>
              <a:ea typeface="Calibri" panose="020F0502020204030204" pitchFamily="34" charset="0"/>
            </a:endParaRPr>
          </a:p>
        </p:txBody>
      </p:sp>
      <p:sp>
        <p:nvSpPr>
          <p:cNvPr id="44" name="Rectangle 43">
            <a:extLst>
              <a:ext uri="{FF2B5EF4-FFF2-40B4-BE49-F238E27FC236}">
                <a16:creationId xmlns:a16="http://schemas.microsoft.com/office/drawing/2014/main" id="{E92DFE03-DA6C-F344-B9B8-6C4C5770A0CA}"/>
              </a:ext>
            </a:extLst>
          </p:cNvPr>
          <p:cNvSpPr/>
          <p:nvPr/>
        </p:nvSpPr>
        <p:spPr>
          <a:xfrm>
            <a:off x="6411413" y="3150305"/>
            <a:ext cx="1946116" cy="1695657"/>
          </a:xfrm>
          <a:prstGeom prst="rect">
            <a:avLst/>
          </a:prstGeom>
        </p:spPr>
        <p:txBody>
          <a:bodyPr wrap="square">
            <a:spAutoFit/>
          </a:bodyPr>
          <a:lstStyle/>
          <a:p>
            <a:pPr>
              <a:lnSpc>
                <a:spcPct val="150000"/>
              </a:lnSpc>
            </a:pPr>
            <a:r>
              <a:rPr lang="en-US" sz="2400" dirty="0"/>
              <a:t>(1) ~ (P → Q)</a:t>
            </a:r>
          </a:p>
          <a:p>
            <a:pPr>
              <a:lnSpc>
                <a:spcPct val="150000"/>
              </a:lnSpc>
            </a:pPr>
            <a:r>
              <a:rPr lang="en-US" sz="2400" dirty="0"/>
              <a:t>(2) Q</a:t>
            </a:r>
          </a:p>
          <a:p>
            <a:pPr>
              <a:lnSpc>
                <a:spcPct val="150000"/>
              </a:lnSpc>
            </a:pPr>
            <a:r>
              <a:rPr lang="en-US" sz="2400" dirty="0"/>
              <a:t>(3) ~ P</a:t>
            </a:r>
            <a:endParaRPr lang="en-US" sz="2400" dirty="0">
              <a:latin typeface="Times New Roman" panose="02020603050405020304" pitchFamily="18" charset="0"/>
              <a:ea typeface="Calibri" panose="020F0502020204030204" pitchFamily="34" charset="0"/>
            </a:endParaRPr>
          </a:p>
        </p:txBody>
      </p:sp>
      <p:sp>
        <p:nvSpPr>
          <p:cNvPr id="45" name="Rectangle 44">
            <a:extLst>
              <a:ext uri="{FF2B5EF4-FFF2-40B4-BE49-F238E27FC236}">
                <a16:creationId xmlns:a16="http://schemas.microsoft.com/office/drawing/2014/main" id="{BDA29569-29E3-6242-AA08-653328143975}"/>
              </a:ext>
            </a:extLst>
          </p:cNvPr>
          <p:cNvSpPr/>
          <p:nvPr/>
        </p:nvSpPr>
        <p:spPr>
          <a:xfrm>
            <a:off x="1441095" y="1409851"/>
            <a:ext cx="441146" cy="461665"/>
          </a:xfrm>
          <a:prstGeom prst="rect">
            <a:avLst/>
          </a:prstGeom>
        </p:spPr>
        <p:txBody>
          <a:bodyPr wrap="none">
            <a:spAutoFit/>
          </a:bodyPr>
          <a:lstStyle/>
          <a:p>
            <a:r>
              <a:rPr lang="en-US" sz="2400" dirty="0">
                <a:solidFill>
                  <a:srgbClr val="0000FF"/>
                </a:solidFill>
              </a:rPr>
              <a:t>1)</a:t>
            </a:r>
          </a:p>
        </p:txBody>
      </p:sp>
      <p:sp>
        <p:nvSpPr>
          <p:cNvPr id="46" name="Rectangle 45">
            <a:extLst>
              <a:ext uri="{FF2B5EF4-FFF2-40B4-BE49-F238E27FC236}">
                <a16:creationId xmlns:a16="http://schemas.microsoft.com/office/drawing/2014/main" id="{D5C0D004-F0D7-9849-8214-3DEB5ACA2FAA}"/>
              </a:ext>
            </a:extLst>
          </p:cNvPr>
          <p:cNvSpPr/>
          <p:nvPr/>
        </p:nvSpPr>
        <p:spPr>
          <a:xfrm>
            <a:off x="1480811" y="3251281"/>
            <a:ext cx="441146" cy="461665"/>
          </a:xfrm>
          <a:prstGeom prst="rect">
            <a:avLst/>
          </a:prstGeom>
        </p:spPr>
        <p:txBody>
          <a:bodyPr wrap="none">
            <a:spAutoFit/>
          </a:bodyPr>
          <a:lstStyle/>
          <a:p>
            <a:r>
              <a:rPr lang="en-US" sz="2400" dirty="0">
                <a:solidFill>
                  <a:srgbClr val="0000FF"/>
                </a:solidFill>
              </a:rPr>
              <a:t>2)</a:t>
            </a:r>
          </a:p>
        </p:txBody>
      </p:sp>
      <p:sp>
        <p:nvSpPr>
          <p:cNvPr id="47" name="Rectangle 46">
            <a:extLst>
              <a:ext uri="{FF2B5EF4-FFF2-40B4-BE49-F238E27FC236}">
                <a16:creationId xmlns:a16="http://schemas.microsoft.com/office/drawing/2014/main" id="{8C207B97-687C-274C-B50E-B2E82DE39E10}"/>
              </a:ext>
            </a:extLst>
          </p:cNvPr>
          <p:cNvSpPr/>
          <p:nvPr/>
        </p:nvSpPr>
        <p:spPr>
          <a:xfrm>
            <a:off x="3643623" y="3282525"/>
            <a:ext cx="441146" cy="461665"/>
          </a:xfrm>
          <a:prstGeom prst="rect">
            <a:avLst/>
          </a:prstGeom>
        </p:spPr>
        <p:txBody>
          <a:bodyPr wrap="none">
            <a:spAutoFit/>
          </a:bodyPr>
          <a:lstStyle/>
          <a:p>
            <a:r>
              <a:rPr lang="en-US" sz="2400" dirty="0">
                <a:solidFill>
                  <a:srgbClr val="0000FF"/>
                </a:solidFill>
              </a:rPr>
              <a:t>5)</a:t>
            </a:r>
          </a:p>
        </p:txBody>
      </p:sp>
      <p:sp>
        <p:nvSpPr>
          <p:cNvPr id="48" name="Rectangle 47">
            <a:extLst>
              <a:ext uri="{FF2B5EF4-FFF2-40B4-BE49-F238E27FC236}">
                <a16:creationId xmlns:a16="http://schemas.microsoft.com/office/drawing/2014/main" id="{74F12D64-65DF-4544-9F4D-AA24059A9304}"/>
              </a:ext>
            </a:extLst>
          </p:cNvPr>
          <p:cNvSpPr/>
          <p:nvPr/>
        </p:nvSpPr>
        <p:spPr>
          <a:xfrm>
            <a:off x="1472568" y="5096139"/>
            <a:ext cx="441146" cy="461665"/>
          </a:xfrm>
          <a:prstGeom prst="rect">
            <a:avLst/>
          </a:prstGeom>
        </p:spPr>
        <p:txBody>
          <a:bodyPr wrap="none">
            <a:spAutoFit/>
          </a:bodyPr>
          <a:lstStyle/>
          <a:p>
            <a:r>
              <a:rPr lang="en-US" sz="2400" dirty="0">
                <a:solidFill>
                  <a:srgbClr val="0000FF"/>
                </a:solidFill>
              </a:rPr>
              <a:t>3)</a:t>
            </a:r>
          </a:p>
        </p:txBody>
      </p:sp>
      <p:sp>
        <p:nvSpPr>
          <p:cNvPr id="49" name="Rectangle 48">
            <a:extLst>
              <a:ext uri="{FF2B5EF4-FFF2-40B4-BE49-F238E27FC236}">
                <a16:creationId xmlns:a16="http://schemas.microsoft.com/office/drawing/2014/main" id="{E5016786-55D6-624F-9EE2-FA1C89CBE892}"/>
              </a:ext>
            </a:extLst>
          </p:cNvPr>
          <p:cNvSpPr/>
          <p:nvPr/>
        </p:nvSpPr>
        <p:spPr>
          <a:xfrm>
            <a:off x="3678971" y="1449937"/>
            <a:ext cx="441146" cy="461665"/>
          </a:xfrm>
          <a:prstGeom prst="rect">
            <a:avLst/>
          </a:prstGeom>
        </p:spPr>
        <p:txBody>
          <a:bodyPr wrap="none">
            <a:spAutoFit/>
          </a:bodyPr>
          <a:lstStyle/>
          <a:p>
            <a:r>
              <a:rPr lang="en-US" sz="2400" dirty="0">
                <a:solidFill>
                  <a:srgbClr val="0000FF"/>
                </a:solidFill>
              </a:rPr>
              <a:t>4)</a:t>
            </a:r>
          </a:p>
        </p:txBody>
      </p:sp>
      <p:sp>
        <p:nvSpPr>
          <p:cNvPr id="50" name="Rectangle 49">
            <a:extLst>
              <a:ext uri="{FF2B5EF4-FFF2-40B4-BE49-F238E27FC236}">
                <a16:creationId xmlns:a16="http://schemas.microsoft.com/office/drawing/2014/main" id="{9380DD37-0DFF-A044-A0EE-8A3443139628}"/>
              </a:ext>
            </a:extLst>
          </p:cNvPr>
          <p:cNvSpPr/>
          <p:nvPr/>
        </p:nvSpPr>
        <p:spPr>
          <a:xfrm>
            <a:off x="3678971" y="5070555"/>
            <a:ext cx="441146" cy="461665"/>
          </a:xfrm>
          <a:prstGeom prst="rect">
            <a:avLst/>
          </a:prstGeom>
        </p:spPr>
        <p:txBody>
          <a:bodyPr wrap="none">
            <a:spAutoFit/>
          </a:bodyPr>
          <a:lstStyle/>
          <a:p>
            <a:r>
              <a:rPr lang="en-US" sz="2400" dirty="0">
                <a:solidFill>
                  <a:srgbClr val="0000FF"/>
                </a:solidFill>
              </a:rPr>
              <a:t>6)</a:t>
            </a:r>
          </a:p>
        </p:txBody>
      </p:sp>
      <p:sp>
        <p:nvSpPr>
          <p:cNvPr id="51" name="Rectangle 50">
            <a:extLst>
              <a:ext uri="{FF2B5EF4-FFF2-40B4-BE49-F238E27FC236}">
                <a16:creationId xmlns:a16="http://schemas.microsoft.com/office/drawing/2014/main" id="{3D5B3E3A-3EF4-9C46-8795-49919E3A91E6}"/>
              </a:ext>
            </a:extLst>
          </p:cNvPr>
          <p:cNvSpPr/>
          <p:nvPr/>
        </p:nvSpPr>
        <p:spPr>
          <a:xfrm>
            <a:off x="6053063" y="3263196"/>
            <a:ext cx="441146" cy="461665"/>
          </a:xfrm>
          <a:prstGeom prst="rect">
            <a:avLst/>
          </a:prstGeom>
        </p:spPr>
        <p:txBody>
          <a:bodyPr wrap="none">
            <a:spAutoFit/>
          </a:bodyPr>
          <a:lstStyle/>
          <a:p>
            <a:r>
              <a:rPr lang="en-US" sz="2400" dirty="0">
                <a:solidFill>
                  <a:srgbClr val="0000FF"/>
                </a:solidFill>
              </a:rPr>
              <a:t>8)</a:t>
            </a:r>
          </a:p>
        </p:txBody>
      </p:sp>
      <p:sp>
        <p:nvSpPr>
          <p:cNvPr id="52" name="Rectangle 51">
            <a:extLst>
              <a:ext uri="{FF2B5EF4-FFF2-40B4-BE49-F238E27FC236}">
                <a16:creationId xmlns:a16="http://schemas.microsoft.com/office/drawing/2014/main" id="{E4C8699E-052A-2944-80ED-48E3C9287ED6}"/>
              </a:ext>
            </a:extLst>
          </p:cNvPr>
          <p:cNvSpPr/>
          <p:nvPr/>
        </p:nvSpPr>
        <p:spPr>
          <a:xfrm>
            <a:off x="6094212" y="1449936"/>
            <a:ext cx="441146" cy="461665"/>
          </a:xfrm>
          <a:prstGeom prst="rect">
            <a:avLst/>
          </a:prstGeom>
        </p:spPr>
        <p:txBody>
          <a:bodyPr wrap="none">
            <a:spAutoFit/>
          </a:bodyPr>
          <a:lstStyle/>
          <a:p>
            <a:r>
              <a:rPr lang="en-US" sz="2400" dirty="0">
                <a:solidFill>
                  <a:srgbClr val="0000FF"/>
                </a:solidFill>
              </a:rPr>
              <a:t>7)</a:t>
            </a:r>
          </a:p>
        </p:txBody>
      </p:sp>
      <p:sp>
        <p:nvSpPr>
          <p:cNvPr id="53" name="Rectangle 52">
            <a:extLst>
              <a:ext uri="{FF2B5EF4-FFF2-40B4-BE49-F238E27FC236}">
                <a16:creationId xmlns:a16="http://schemas.microsoft.com/office/drawing/2014/main" id="{60EE4FC2-0C3E-2647-B6AC-A7D5DE2AFB28}"/>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BÀI TẬP THỰC HÀNH</a:t>
            </a:r>
          </a:p>
        </p:txBody>
      </p:sp>
    </p:spTree>
    <p:extLst>
      <p:ext uri="{BB962C8B-B14F-4D97-AF65-F5344CB8AC3E}">
        <p14:creationId xmlns:p14="http://schemas.microsoft.com/office/powerpoint/2010/main" val="105682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173F6-C181-F24D-8515-63E6D0516971}"/>
              </a:ext>
            </a:extLst>
          </p:cNvPr>
          <p:cNvSpPr/>
          <p:nvPr/>
        </p:nvSpPr>
        <p:spPr>
          <a:xfrm rot="16200000">
            <a:off x="-2808857" y="3583776"/>
            <a:ext cx="6136708" cy="5189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VN" sz="2400" dirty="0">
                <a:solidFill>
                  <a:srgbClr val="996600"/>
                </a:solidFill>
                <a:latin typeface="American Typewriter" panose="02090604020004020304" pitchFamily="18" charset="77"/>
              </a:rPr>
              <a:t>BÀI TẬP THỰC HÀNH</a:t>
            </a:r>
          </a:p>
        </p:txBody>
      </p:sp>
      <p:sp>
        <p:nvSpPr>
          <p:cNvPr id="6" name="Rectangle 5">
            <a:extLst>
              <a:ext uri="{FF2B5EF4-FFF2-40B4-BE49-F238E27FC236}">
                <a16:creationId xmlns:a16="http://schemas.microsoft.com/office/drawing/2014/main" id="{5A1651C3-34C2-CD41-BE9F-E504796CA3AE}"/>
              </a:ext>
            </a:extLst>
          </p:cNvPr>
          <p:cNvSpPr/>
          <p:nvPr/>
        </p:nvSpPr>
        <p:spPr>
          <a:xfrm>
            <a:off x="887892" y="1391524"/>
            <a:ext cx="5015948" cy="4493538"/>
          </a:xfrm>
          <a:prstGeom prst="rect">
            <a:avLst/>
          </a:prstGeom>
        </p:spPr>
        <p:txBody>
          <a:bodyPr wrap="square">
            <a:spAutoFit/>
          </a:bodyPr>
          <a:lstStyle/>
          <a:p>
            <a:pPr algn="just">
              <a:spcAft>
                <a:spcPts val="800"/>
              </a:spcAft>
            </a:pPr>
            <a:r>
              <a:rPr lang="vi-VN" sz="2600" b="1" dirty="0">
                <a:solidFill>
                  <a:srgbClr val="000000"/>
                </a:solidFill>
                <a:latin typeface="Times New Roman" panose="02020603050405020304" pitchFamily="18" charset="0"/>
              </a:rPr>
              <a:t>9.</a:t>
            </a:r>
            <a:r>
              <a:rPr lang="vi-VN" sz="2600" dirty="0">
                <a:solidFill>
                  <a:srgbClr val="000000"/>
                </a:solidFill>
                <a:latin typeface="Times New Roman" panose="02020603050405020304" pitchFamily="18" charset="0"/>
              </a:rPr>
              <a:t> Nếu ta phải đổi chiều hiệu ứng nhà kính thì ta phải chọn năng lượng hạt nhân; còn nếu ta muốn giảm nguy cơ tai nạn hạt nhân, thì ta phải chọn năng lượng quy ước. Ta sẽ không chọn năng lượng hạt nhân hoặc không chọn năng lượng quy ước. Do đó, hoặc ta sẽ không đảo ngược hiệu ứng nhà kính hoặc ta sẽ không làm giảm được nguy cơ tai nạn hạt nhân.</a:t>
            </a:r>
            <a:endParaRPr lang="vi-VN" sz="2600" dirty="0">
              <a:solidFill>
                <a:srgbClr val="000000"/>
              </a:solidFill>
            </a:endParaRPr>
          </a:p>
        </p:txBody>
      </p:sp>
      <p:sp>
        <p:nvSpPr>
          <p:cNvPr id="7" name="Rectangle 6">
            <a:extLst>
              <a:ext uri="{FF2B5EF4-FFF2-40B4-BE49-F238E27FC236}">
                <a16:creationId xmlns:a16="http://schemas.microsoft.com/office/drawing/2014/main" id="{EC5217FB-5F97-BA41-9EAC-248DCBAAD0A9}"/>
              </a:ext>
            </a:extLst>
          </p:cNvPr>
          <p:cNvSpPr/>
          <p:nvPr/>
        </p:nvSpPr>
        <p:spPr>
          <a:xfrm>
            <a:off x="6723320" y="1391524"/>
            <a:ext cx="5190381" cy="3693319"/>
          </a:xfrm>
          <a:prstGeom prst="rect">
            <a:avLst/>
          </a:prstGeom>
        </p:spPr>
        <p:txBody>
          <a:bodyPr wrap="square">
            <a:spAutoFit/>
          </a:bodyPr>
          <a:lstStyle/>
          <a:p>
            <a:pPr algn="just"/>
            <a:r>
              <a:rPr lang="vi-VN" sz="2600" b="1" dirty="0">
                <a:solidFill>
                  <a:srgbClr val="000000"/>
                </a:solidFill>
                <a:latin typeface="Times New Roman" panose="02020603050405020304" pitchFamily="18" charset="0"/>
              </a:rPr>
              <a:t>10.</a:t>
            </a:r>
            <a:r>
              <a:rPr lang="vi-VN" sz="2600" dirty="0">
                <a:solidFill>
                  <a:srgbClr val="000000"/>
                </a:solidFill>
                <a:latin typeface="Times New Roman" panose="02020603050405020304" pitchFamily="18" charset="0"/>
              </a:rPr>
              <a:t> Nếu ta khuyến khích sự cạnh tranh thì ta sẽ có những bước tiến bộ, và nếu ta không khuyến khích sự cạnh tranh, thì ta sẽ có hòa bình. Vì hoặc là ta phải khuyến khích sự cạnh tranh hoặc là ta không khuyến khích nó, nên chúng ta hoặc là có những bước tiến bộ hoặc là sẽ sống trong hòa bình.</a:t>
            </a:r>
            <a:endParaRPr sz="2600" dirty="0"/>
          </a:p>
        </p:txBody>
      </p:sp>
    </p:spTree>
    <p:extLst>
      <p:ext uri="{BB962C8B-B14F-4D97-AF65-F5344CB8AC3E}">
        <p14:creationId xmlns:p14="http://schemas.microsoft.com/office/powerpoint/2010/main" val="327966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1" name="Group 37">
            <a:extLst>
              <a:ext uri="{FF2B5EF4-FFF2-40B4-BE49-F238E27FC236}">
                <a16:creationId xmlns:a16="http://schemas.microsoft.com/office/drawing/2014/main" id="{4CC7D94A-097F-8350-55AB-A15A30625CE5}"/>
              </a:ext>
            </a:extLst>
          </p:cNvPr>
          <p:cNvGrpSpPr>
            <a:grpSpLocks/>
          </p:cNvGrpSpPr>
          <p:nvPr/>
        </p:nvGrpSpPr>
        <p:grpSpPr bwMode="auto">
          <a:xfrm>
            <a:off x="650875" y="6042025"/>
            <a:ext cx="4719638" cy="815975"/>
            <a:chOff x="1033682" y="6079493"/>
            <a:chExt cx="3373220" cy="778445"/>
          </a:xfrm>
        </p:grpSpPr>
        <p:sp>
          <p:nvSpPr>
            <p:cNvPr id="36" name="Rectangle 35">
              <a:extLst>
                <a:ext uri="{FF2B5EF4-FFF2-40B4-BE49-F238E27FC236}">
                  <a16:creationId xmlns:a16="http://schemas.microsoft.com/office/drawing/2014/main" id="{B52305F9-3A38-A442-976D-E1EF4761268B}"/>
                </a:ext>
              </a:extLst>
            </p:cNvPr>
            <p:cNvSpPr/>
            <p:nvPr/>
          </p:nvSpPr>
          <p:spPr>
            <a:xfrm>
              <a:off x="1033682" y="6079493"/>
              <a:ext cx="3373220" cy="77844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
          <p:nvSpPr>
            <p:cNvPr id="37" name="Rectangle 36">
              <a:extLst>
                <a:ext uri="{FF2B5EF4-FFF2-40B4-BE49-F238E27FC236}">
                  <a16:creationId xmlns:a16="http://schemas.microsoft.com/office/drawing/2014/main" id="{FF9CEF0A-D9B0-2E4A-AAB4-C81DB29823E0}"/>
                </a:ext>
              </a:extLst>
            </p:cNvPr>
            <p:cNvSpPr/>
            <p:nvPr/>
          </p:nvSpPr>
          <p:spPr>
            <a:xfrm>
              <a:off x="3823708" y="6079493"/>
              <a:ext cx="583194" cy="77844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31" name="Rectangle 30">
            <a:extLst>
              <a:ext uri="{FF2B5EF4-FFF2-40B4-BE49-F238E27FC236}">
                <a16:creationId xmlns:a16="http://schemas.microsoft.com/office/drawing/2014/main" id="{D7BDED06-DECC-684E-A6D4-24D276BD7559}"/>
              </a:ext>
            </a:extLst>
          </p:cNvPr>
          <p:cNvSpPr/>
          <p:nvPr/>
        </p:nvSpPr>
        <p:spPr>
          <a:xfrm>
            <a:off x="6591300" y="0"/>
            <a:ext cx="5600700" cy="15113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Block Arc 5">
            <a:extLst>
              <a:ext uri="{FF2B5EF4-FFF2-40B4-BE49-F238E27FC236}">
                <a16:creationId xmlns:a16="http://schemas.microsoft.com/office/drawing/2014/main" id="{DE0F73BA-D628-5740-B60B-7B7D30D7B994}"/>
              </a:ext>
            </a:extLst>
          </p:cNvPr>
          <p:cNvSpPr/>
          <p:nvPr/>
        </p:nvSpPr>
        <p:spPr>
          <a:xfrm>
            <a:off x="26988" y="12700"/>
            <a:ext cx="3670300" cy="3670300"/>
          </a:xfrm>
          <a:prstGeom prst="blockArc">
            <a:avLst>
              <a:gd name="adj1" fmla="val 10800000"/>
              <a:gd name="adj2" fmla="val 8787350"/>
              <a:gd name="adj3" fmla="val 36821"/>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black"/>
              </a:solidFill>
            </a:endParaRPr>
          </a:p>
        </p:txBody>
      </p:sp>
      <p:grpSp>
        <p:nvGrpSpPr>
          <p:cNvPr id="15364" name="Group 10">
            <a:extLst>
              <a:ext uri="{FF2B5EF4-FFF2-40B4-BE49-F238E27FC236}">
                <a16:creationId xmlns:a16="http://schemas.microsoft.com/office/drawing/2014/main" id="{FC03C4F3-2228-79AD-D0E7-195422C7A5BF}"/>
              </a:ext>
            </a:extLst>
          </p:cNvPr>
          <p:cNvGrpSpPr>
            <a:grpSpLocks/>
          </p:cNvGrpSpPr>
          <p:nvPr/>
        </p:nvGrpSpPr>
        <p:grpSpPr bwMode="auto">
          <a:xfrm>
            <a:off x="0" y="-625475"/>
            <a:ext cx="4511675" cy="377825"/>
            <a:chOff x="0" y="-815522"/>
            <a:chExt cx="7157496" cy="599621"/>
          </a:xfrm>
        </p:grpSpPr>
        <p:sp>
          <p:nvSpPr>
            <p:cNvPr id="7" name="Oval 6">
              <a:extLst>
                <a:ext uri="{FF2B5EF4-FFF2-40B4-BE49-F238E27FC236}">
                  <a16:creationId xmlns:a16="http://schemas.microsoft.com/office/drawing/2014/main" id="{AD6BB903-AE26-F549-8E6A-041162F3C069}"/>
                </a:ext>
              </a:extLst>
            </p:cNvPr>
            <p:cNvSpPr/>
            <p:nvPr/>
          </p:nvSpPr>
          <p:spPr>
            <a:xfrm>
              <a:off x="0" y="-815522"/>
              <a:ext cx="599396" cy="599621"/>
            </a:xfrm>
            <a:prstGeom prst="ellipse">
              <a:avLst/>
            </a:prstGeom>
            <a:solidFill>
              <a:srgbClr val="FCFB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5" name="Oval 14">
              <a:extLst>
                <a:ext uri="{FF2B5EF4-FFF2-40B4-BE49-F238E27FC236}">
                  <a16:creationId xmlns:a16="http://schemas.microsoft.com/office/drawing/2014/main" id="{10C9CF8D-0B1E-1C4D-98C0-8E09061FB3AD}"/>
                </a:ext>
              </a:extLst>
            </p:cNvPr>
            <p:cNvSpPr/>
            <p:nvPr/>
          </p:nvSpPr>
          <p:spPr>
            <a:xfrm>
              <a:off x="936871" y="-815522"/>
              <a:ext cx="599396" cy="599621"/>
            </a:xfrm>
            <a:prstGeom prst="ellipse">
              <a:avLst/>
            </a:prstGeom>
            <a:solidFill>
              <a:srgbClr val="D5B8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8" name="Oval 17">
              <a:extLst>
                <a:ext uri="{FF2B5EF4-FFF2-40B4-BE49-F238E27FC236}">
                  <a16:creationId xmlns:a16="http://schemas.microsoft.com/office/drawing/2014/main" id="{882071A9-839D-6143-88ED-0EDB546F710B}"/>
                </a:ext>
              </a:extLst>
            </p:cNvPr>
            <p:cNvSpPr/>
            <p:nvPr/>
          </p:nvSpPr>
          <p:spPr>
            <a:xfrm>
              <a:off x="1873743" y="-815522"/>
              <a:ext cx="599396" cy="599621"/>
            </a:xfrm>
            <a:prstGeom prst="ellipse">
              <a:avLst/>
            </a:prstGeom>
            <a:solidFill>
              <a:srgbClr val="ADA9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9" name="Oval 18">
              <a:extLst>
                <a:ext uri="{FF2B5EF4-FFF2-40B4-BE49-F238E27FC236}">
                  <a16:creationId xmlns:a16="http://schemas.microsoft.com/office/drawing/2014/main" id="{3688187A-B353-7441-9F5C-B74D285BDF00}"/>
                </a:ext>
              </a:extLst>
            </p:cNvPr>
            <p:cNvSpPr/>
            <p:nvPr/>
          </p:nvSpPr>
          <p:spPr>
            <a:xfrm>
              <a:off x="2810614" y="-815522"/>
              <a:ext cx="599396" cy="599621"/>
            </a:xfrm>
            <a:prstGeom prst="ellipse">
              <a:avLst/>
            </a:prstGeom>
            <a:solidFill>
              <a:srgbClr val="583B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20" name="Oval 19">
              <a:extLst>
                <a:ext uri="{FF2B5EF4-FFF2-40B4-BE49-F238E27FC236}">
                  <a16:creationId xmlns:a16="http://schemas.microsoft.com/office/drawing/2014/main" id="{DDC5FF0D-3DC8-FD43-9544-C1323C33C8C6}"/>
                </a:ext>
              </a:extLst>
            </p:cNvPr>
            <p:cNvSpPr/>
            <p:nvPr/>
          </p:nvSpPr>
          <p:spPr>
            <a:xfrm>
              <a:off x="3747486" y="-815522"/>
              <a:ext cx="599396" cy="599621"/>
            </a:xfrm>
            <a:prstGeom prst="ellipse">
              <a:avLst/>
            </a:prstGeom>
            <a:solidFill>
              <a:srgbClr val="C464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1" name="Oval 20">
              <a:extLst>
                <a:ext uri="{FF2B5EF4-FFF2-40B4-BE49-F238E27FC236}">
                  <a16:creationId xmlns:a16="http://schemas.microsoft.com/office/drawing/2014/main" id="{F118DD05-9E1A-9A40-9A93-83A666A36AF3}"/>
                </a:ext>
              </a:extLst>
            </p:cNvPr>
            <p:cNvSpPr/>
            <p:nvPr/>
          </p:nvSpPr>
          <p:spPr>
            <a:xfrm>
              <a:off x="4684357" y="-815522"/>
              <a:ext cx="599396" cy="599621"/>
            </a:xfrm>
            <a:prstGeom prst="ellipse">
              <a:avLst/>
            </a:prstGeom>
            <a:solidFill>
              <a:srgbClr val="74966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2" name="Oval 21">
              <a:extLst>
                <a:ext uri="{FF2B5EF4-FFF2-40B4-BE49-F238E27FC236}">
                  <a16:creationId xmlns:a16="http://schemas.microsoft.com/office/drawing/2014/main" id="{FB7C34ED-42F8-6141-B7FA-D4B5EBA701FA}"/>
                </a:ext>
              </a:extLst>
            </p:cNvPr>
            <p:cNvSpPr/>
            <p:nvPr/>
          </p:nvSpPr>
          <p:spPr>
            <a:xfrm>
              <a:off x="5621228" y="-815522"/>
              <a:ext cx="599396" cy="599621"/>
            </a:xfrm>
            <a:prstGeom prst="ellipse">
              <a:avLst/>
            </a:prstGeom>
            <a:solidFill>
              <a:srgbClr val="9493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3" name="Oval 22">
              <a:extLst>
                <a:ext uri="{FF2B5EF4-FFF2-40B4-BE49-F238E27FC236}">
                  <a16:creationId xmlns:a16="http://schemas.microsoft.com/office/drawing/2014/main" id="{F09D5EF3-5A5B-7148-803D-F5AC38A2D37D}"/>
                </a:ext>
              </a:extLst>
            </p:cNvPr>
            <p:cNvSpPr/>
            <p:nvPr/>
          </p:nvSpPr>
          <p:spPr>
            <a:xfrm>
              <a:off x="6558100" y="-815522"/>
              <a:ext cx="599396" cy="599621"/>
            </a:xfrm>
            <a:prstGeom prst="ellipse">
              <a:avLst/>
            </a:prstGeom>
            <a:solidFill>
              <a:srgbClr val="D691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15365" name="TextBox 4">
            <a:extLst>
              <a:ext uri="{FF2B5EF4-FFF2-40B4-BE49-F238E27FC236}">
                <a16:creationId xmlns:a16="http://schemas.microsoft.com/office/drawing/2014/main" id="{45C5BA3C-3F2C-F359-AFB7-E84D69498839}"/>
              </a:ext>
            </a:extLst>
          </p:cNvPr>
          <p:cNvSpPr txBox="1">
            <a:spLocks noChangeArrowheads="1"/>
          </p:cNvSpPr>
          <p:nvPr/>
        </p:nvSpPr>
        <p:spPr bwMode="auto">
          <a:xfrm>
            <a:off x="571500" y="2268538"/>
            <a:ext cx="4508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500" i="1">
                <a:latin typeface="Times New Roman" panose="02020603050405020304" pitchFamily="18" charset="0"/>
                <a:cs typeface="Times New Roman" panose="02020603050405020304" pitchFamily="18" charset="0"/>
              </a:rPr>
              <a:t>TƯ DUY PHẢN BIỆN</a:t>
            </a:r>
          </a:p>
        </p:txBody>
      </p:sp>
      <p:sp>
        <p:nvSpPr>
          <p:cNvPr id="15366" name="TextBox 8">
            <a:extLst>
              <a:ext uri="{FF2B5EF4-FFF2-40B4-BE49-F238E27FC236}">
                <a16:creationId xmlns:a16="http://schemas.microsoft.com/office/drawing/2014/main" id="{7278A4DF-D75D-0717-497C-C52B6D0D59C0}"/>
              </a:ext>
            </a:extLst>
          </p:cNvPr>
          <p:cNvSpPr txBox="1">
            <a:spLocks noChangeArrowheads="1"/>
          </p:cNvSpPr>
          <p:nvPr/>
        </p:nvSpPr>
        <p:spPr bwMode="auto">
          <a:xfrm>
            <a:off x="200025" y="3316288"/>
            <a:ext cx="5089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ctr" eaLnBrk="1" hangingPunct="1"/>
            <a:r>
              <a:rPr lang="en-US" altLang="en-US" sz="3200" b="1">
                <a:latin typeface="Times New Roman" panose="02020603050405020304" pitchFamily="18" charset="0"/>
                <a:cs typeface="Times New Roman" panose="02020603050405020304" pitchFamily="18" charset="0"/>
              </a:rPr>
              <a:t>LUẬN CỨ NHẤT QUYẾT</a:t>
            </a:r>
          </a:p>
        </p:txBody>
      </p:sp>
      <p:cxnSp>
        <p:nvCxnSpPr>
          <p:cNvPr id="12" name="Straight Connector 11">
            <a:extLst>
              <a:ext uri="{FF2B5EF4-FFF2-40B4-BE49-F238E27FC236}">
                <a16:creationId xmlns:a16="http://schemas.microsoft.com/office/drawing/2014/main" id="{E0181C92-14DD-2247-9166-5DD45189B46D}"/>
              </a:ext>
            </a:extLst>
          </p:cNvPr>
          <p:cNvCxnSpPr/>
          <p:nvPr/>
        </p:nvCxnSpPr>
        <p:spPr>
          <a:xfrm>
            <a:off x="677863" y="3041650"/>
            <a:ext cx="4238625" cy="0"/>
          </a:xfrm>
          <a:prstGeom prst="line">
            <a:avLst/>
          </a:prstGeom>
        </p:spPr>
        <p:style>
          <a:lnRef idx="1">
            <a:schemeClr val="dk1"/>
          </a:lnRef>
          <a:fillRef idx="0">
            <a:schemeClr val="dk1"/>
          </a:fillRef>
          <a:effectRef idx="0">
            <a:schemeClr val="dk1"/>
          </a:effectRef>
          <a:fontRef idx="minor">
            <a:schemeClr val="tx1"/>
          </a:fontRef>
        </p:style>
      </p:cxnSp>
      <p:pic>
        <p:nvPicPr>
          <p:cNvPr id="15368" name="Picture 13">
            <a:extLst>
              <a:ext uri="{FF2B5EF4-FFF2-40B4-BE49-F238E27FC236}">
                <a16:creationId xmlns:a16="http://schemas.microsoft.com/office/drawing/2014/main" id="{29DACF8B-0680-5238-2801-59CF9BA9E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25" y="1511300"/>
            <a:ext cx="6873875"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1E442B-C9ED-5549-9157-57803F548355}"/>
              </a:ext>
            </a:extLst>
          </p:cNvPr>
          <p:cNvPicPr>
            <a:picLocks noGrp="1" noChangeAspect="1"/>
          </p:cNvPicPr>
          <p:nvPr>
            <p:ph idx="1"/>
          </p:nvPr>
        </p:nvPicPr>
        <p:blipFill>
          <a:blip r:embed="rId2"/>
          <a:stretch>
            <a:fillRect/>
          </a:stretch>
        </p:blipFill>
        <p:spPr>
          <a:xfrm>
            <a:off x="1063887" y="718498"/>
            <a:ext cx="9685888" cy="5505353"/>
          </a:xfrm>
        </p:spPr>
      </p:pic>
    </p:spTree>
    <p:extLst>
      <p:ext uri="{BB962C8B-B14F-4D97-AF65-F5344CB8AC3E}">
        <p14:creationId xmlns:p14="http://schemas.microsoft.com/office/powerpoint/2010/main" val="17877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853A77-D12B-C24E-B34D-677F25976B78}"/>
              </a:ext>
            </a:extLst>
          </p:cNvPr>
          <p:cNvSpPr/>
          <p:nvPr/>
        </p:nvSpPr>
        <p:spPr>
          <a:xfrm>
            <a:off x="0" y="6292850"/>
            <a:ext cx="12192000" cy="59055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x-none" sz="2300"/>
          </a:p>
        </p:txBody>
      </p:sp>
      <p:sp>
        <p:nvSpPr>
          <p:cNvPr id="17410" name="Rectangle 3">
            <a:extLst>
              <a:ext uri="{FF2B5EF4-FFF2-40B4-BE49-F238E27FC236}">
                <a16:creationId xmlns:a16="http://schemas.microsoft.com/office/drawing/2014/main" id="{CFBA85F6-0884-FA70-9E52-2F293F111BA7}"/>
              </a:ext>
            </a:extLst>
          </p:cNvPr>
          <p:cNvSpPr>
            <a:spLocks noChangeArrowheads="1"/>
          </p:cNvSpPr>
          <p:nvPr/>
        </p:nvSpPr>
        <p:spPr bwMode="auto">
          <a:xfrm>
            <a:off x="676275" y="796925"/>
            <a:ext cx="3532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800" b="1">
                <a:solidFill>
                  <a:srgbClr val="996600"/>
                </a:solidFill>
              </a:rPr>
              <a:t>Bạn sẽ học cách …</a:t>
            </a:r>
          </a:p>
        </p:txBody>
      </p:sp>
      <p:sp>
        <p:nvSpPr>
          <p:cNvPr id="17411" name="Rectangle 7">
            <a:extLst>
              <a:ext uri="{FF2B5EF4-FFF2-40B4-BE49-F238E27FC236}">
                <a16:creationId xmlns:a16="http://schemas.microsoft.com/office/drawing/2014/main" id="{6B4B3BA6-A8F9-372E-5C62-EA87BC7FB24F}"/>
              </a:ext>
            </a:extLst>
          </p:cNvPr>
          <p:cNvSpPr>
            <a:spLocks noChangeArrowheads="1"/>
          </p:cNvSpPr>
          <p:nvPr/>
        </p:nvSpPr>
        <p:spPr bwMode="auto">
          <a:xfrm>
            <a:off x="676275" y="1441450"/>
            <a:ext cx="681513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a:t>1. Nhận diện bốn loại phán đoán nhất quyết</a:t>
            </a:r>
          </a:p>
        </p:txBody>
      </p:sp>
      <p:sp>
        <p:nvSpPr>
          <p:cNvPr id="17412" name="Rectangle 11">
            <a:extLst>
              <a:ext uri="{FF2B5EF4-FFF2-40B4-BE49-F238E27FC236}">
                <a16:creationId xmlns:a16="http://schemas.microsoft.com/office/drawing/2014/main" id="{42E710F0-ACBC-94E2-907A-52CEF895BAB1}"/>
              </a:ext>
            </a:extLst>
          </p:cNvPr>
          <p:cNvSpPr>
            <a:spLocks noChangeArrowheads="1"/>
          </p:cNvSpPr>
          <p:nvPr/>
        </p:nvSpPr>
        <p:spPr bwMode="auto">
          <a:xfrm>
            <a:off x="676275" y="2408238"/>
            <a:ext cx="5999163"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a:t>2. Chuyển các phán đoán về dạng chuẩn</a:t>
            </a:r>
          </a:p>
        </p:txBody>
      </p:sp>
      <p:sp>
        <p:nvSpPr>
          <p:cNvPr id="17413" name="Rectangle 12">
            <a:extLst>
              <a:ext uri="{FF2B5EF4-FFF2-40B4-BE49-F238E27FC236}">
                <a16:creationId xmlns:a16="http://schemas.microsoft.com/office/drawing/2014/main" id="{E8F6451D-779B-D8DD-85E9-6B93D89C4972}"/>
              </a:ext>
            </a:extLst>
          </p:cNvPr>
          <p:cNvSpPr>
            <a:spLocks noChangeArrowheads="1"/>
          </p:cNvSpPr>
          <p:nvPr/>
        </p:nvSpPr>
        <p:spPr bwMode="auto">
          <a:xfrm>
            <a:off x="676275" y="4656138"/>
            <a:ext cx="58896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a:t>4. Đánh giá tính hợp lệ của luận cứ nhất quyết bằng các quy tắc của tam đoạn luận</a:t>
            </a:r>
          </a:p>
        </p:txBody>
      </p:sp>
      <p:sp>
        <p:nvSpPr>
          <p:cNvPr id="17414" name="Rectangle 13">
            <a:extLst>
              <a:ext uri="{FF2B5EF4-FFF2-40B4-BE49-F238E27FC236}">
                <a16:creationId xmlns:a16="http://schemas.microsoft.com/office/drawing/2014/main" id="{FA464623-6487-D04F-E7E9-94B797B53E11}"/>
              </a:ext>
            </a:extLst>
          </p:cNvPr>
          <p:cNvSpPr>
            <a:spLocks noChangeArrowheads="1"/>
          </p:cNvSpPr>
          <p:nvPr/>
        </p:nvSpPr>
        <p:spPr bwMode="auto">
          <a:xfrm>
            <a:off x="676275" y="3373438"/>
            <a:ext cx="58896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a:t>3. Đánh giá tính hợp lệ của luận cứ nhất quyết bằng phương pháp sơ đồ Venn</a:t>
            </a:r>
          </a:p>
        </p:txBody>
      </p:sp>
      <p:sp>
        <p:nvSpPr>
          <p:cNvPr id="19" name="Rectangle 18">
            <a:extLst>
              <a:ext uri="{FF2B5EF4-FFF2-40B4-BE49-F238E27FC236}">
                <a16:creationId xmlns:a16="http://schemas.microsoft.com/office/drawing/2014/main" id="{51F41405-EE80-2748-ADF2-AD9297AEB584}"/>
              </a:ext>
            </a:extLst>
          </p:cNvPr>
          <p:cNvSpPr/>
          <p:nvPr/>
        </p:nvSpPr>
        <p:spPr>
          <a:xfrm>
            <a:off x="676275" y="6169025"/>
            <a:ext cx="4518025" cy="688975"/>
          </a:xfrm>
          <a:prstGeom prst="rect">
            <a:avLst/>
          </a:prstGeom>
          <a:solidFill>
            <a:schemeClr val="accent4">
              <a:lumMod val="7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x-none"/>
          </a:p>
        </p:txBody>
      </p:sp>
      <p:sp>
        <p:nvSpPr>
          <p:cNvPr id="20" name="Rectangle 19">
            <a:extLst>
              <a:ext uri="{FF2B5EF4-FFF2-40B4-BE49-F238E27FC236}">
                <a16:creationId xmlns:a16="http://schemas.microsoft.com/office/drawing/2014/main" id="{30DA4FE3-C9D4-D842-B1C5-FA6477AA1209}"/>
              </a:ext>
            </a:extLst>
          </p:cNvPr>
          <p:cNvSpPr/>
          <p:nvPr/>
        </p:nvSpPr>
        <p:spPr>
          <a:xfrm>
            <a:off x="5194300" y="6169025"/>
            <a:ext cx="719138" cy="688975"/>
          </a:xfrm>
          <a:prstGeom prst="rect">
            <a:avLst/>
          </a:prstGeom>
          <a:solidFill>
            <a:schemeClr val="accent3">
              <a:lumMod val="7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x-none"/>
          </a:p>
        </p:txBody>
      </p:sp>
      <p:pic>
        <p:nvPicPr>
          <p:cNvPr id="17417" name="Picture 11">
            <a:extLst>
              <a:ext uri="{FF2B5EF4-FFF2-40B4-BE49-F238E27FC236}">
                <a16:creationId xmlns:a16="http://schemas.microsoft.com/office/drawing/2014/main" id="{FAB971A7-10A7-30FC-1B24-FD29EC1B7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491" t="45937" r="41342" b="25911"/>
          <a:stretch>
            <a:fillRect/>
          </a:stretch>
        </p:blipFill>
        <p:spPr bwMode="auto">
          <a:xfrm>
            <a:off x="7138988" y="1697038"/>
            <a:ext cx="4043362"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a:extLst>
              <a:ext uri="{FF2B5EF4-FFF2-40B4-BE49-F238E27FC236}">
                <a16:creationId xmlns:a16="http://schemas.microsoft.com/office/drawing/2014/main" id="{A7C17B9D-4D44-A4A7-9B0D-D0E3BA8DFC17}"/>
              </a:ext>
            </a:extLst>
          </p:cNvPr>
          <p:cNvSpPr>
            <a:spLocks noChangeArrowheads="1"/>
          </p:cNvSpPr>
          <p:nvPr/>
        </p:nvSpPr>
        <p:spPr bwMode="auto">
          <a:xfrm>
            <a:off x="762000" y="4716463"/>
            <a:ext cx="48101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b="1">
                <a:solidFill>
                  <a:srgbClr val="0000CC"/>
                </a:solidFill>
                <a:cs typeface="Times New Roman" panose="02020603050405020304" pitchFamily="18" charset="0"/>
              </a:rPr>
              <a:t>Phán đoán nhất quyết</a:t>
            </a:r>
            <a:r>
              <a:rPr lang="en-US" altLang="en-US" sz="2300">
                <a:solidFill>
                  <a:srgbClr val="0000CC"/>
                </a:solidFill>
                <a:cs typeface="Times New Roman" panose="02020603050405020304" pitchFamily="18" charset="0"/>
              </a:rPr>
              <a:t> </a:t>
            </a:r>
            <a:r>
              <a:rPr lang="en-US" altLang="en-US" sz="2300">
                <a:cs typeface="Times New Roman" panose="02020603050405020304" pitchFamily="18" charset="0"/>
              </a:rPr>
              <a:t>(</a:t>
            </a:r>
            <a:r>
              <a:rPr lang="en-US" altLang="en-US" sz="2300">
                <a:solidFill>
                  <a:srgbClr val="FF0000"/>
                </a:solidFill>
                <a:cs typeface="Times New Roman" panose="02020603050405020304" pitchFamily="18" charset="0"/>
              </a:rPr>
              <a:t>categorical statement</a:t>
            </a:r>
            <a:r>
              <a:rPr lang="en-US" altLang="en-US" sz="2300">
                <a:cs typeface="Times New Roman" panose="02020603050405020304" pitchFamily="18" charset="0"/>
              </a:rPr>
              <a:t>) nói rằng các sự vật thuộc phạm trù này </a:t>
            </a:r>
            <a:r>
              <a:rPr lang="en-US" altLang="en-US" sz="2300" b="1" i="1">
                <a:solidFill>
                  <a:srgbClr val="0000CC"/>
                </a:solidFill>
                <a:cs typeface="Times New Roman" panose="02020603050405020304" pitchFamily="18" charset="0"/>
              </a:rPr>
              <a:t>hoặc ở trong hoặc không ở trong </a:t>
            </a:r>
            <a:r>
              <a:rPr lang="en-US" altLang="en-US" sz="2300">
                <a:cs typeface="Times New Roman" panose="02020603050405020304" pitchFamily="18" charset="0"/>
              </a:rPr>
              <a:t>phạm trù khác.</a:t>
            </a:r>
          </a:p>
        </p:txBody>
      </p:sp>
      <p:pic>
        <p:nvPicPr>
          <p:cNvPr id="19458" name="Picture 2" descr="Image result for apples cartoon images">
            <a:extLst>
              <a:ext uri="{FF2B5EF4-FFF2-40B4-BE49-F238E27FC236}">
                <a16:creationId xmlns:a16="http://schemas.microsoft.com/office/drawing/2014/main" id="{CDBCAB49-6A1F-CEEF-D418-23A3A2AD8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3238" y="3679825"/>
            <a:ext cx="24511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Callout 6">
            <a:extLst>
              <a:ext uri="{FF2B5EF4-FFF2-40B4-BE49-F238E27FC236}">
                <a16:creationId xmlns:a16="http://schemas.microsoft.com/office/drawing/2014/main" id="{9B646CE9-7E11-BB45-A600-7B27020D2EA4}"/>
              </a:ext>
            </a:extLst>
          </p:cNvPr>
          <p:cNvSpPr/>
          <p:nvPr/>
        </p:nvSpPr>
        <p:spPr>
          <a:xfrm>
            <a:off x="5738813" y="3922713"/>
            <a:ext cx="3954462" cy="2405062"/>
          </a:xfrm>
          <a:prstGeom prst="wedgeEllipseCallout">
            <a:avLst>
              <a:gd name="adj1" fmla="val 63229"/>
              <a:gd name="adj2" fmla="val 4806"/>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2300" i="1" dirty="0" err="1">
                <a:cs typeface="Times New Roman" panose="02020603050405020304" pitchFamily="18" charset="0"/>
              </a:rPr>
              <a:t>Nghĩa</a:t>
            </a:r>
            <a:r>
              <a:rPr lang="en-US" sz="2300" i="1" dirty="0">
                <a:cs typeface="Times New Roman" panose="02020603050405020304" pitchFamily="18" charset="0"/>
              </a:rPr>
              <a:t> </a:t>
            </a:r>
            <a:r>
              <a:rPr lang="en-US" sz="2300" i="1" dirty="0" err="1">
                <a:cs typeface="Times New Roman" panose="02020603050405020304" pitchFamily="18" charset="0"/>
              </a:rPr>
              <a:t>là</a:t>
            </a:r>
            <a:r>
              <a:rPr lang="en-US" sz="2300" i="1" dirty="0">
                <a:cs typeface="Times New Roman" panose="02020603050405020304" pitchFamily="18" charset="0"/>
              </a:rPr>
              <a:t>, </a:t>
            </a:r>
            <a:r>
              <a:rPr lang="en-US" sz="2300" i="1" dirty="0" err="1">
                <a:cs typeface="Times New Roman" panose="02020603050405020304" pitchFamily="18" charset="0"/>
              </a:rPr>
              <a:t>một</a:t>
            </a:r>
            <a:r>
              <a:rPr lang="en-US" sz="2300" i="1" dirty="0">
                <a:cs typeface="Times New Roman" panose="02020603050405020304" pitchFamily="18" charset="0"/>
              </a:rPr>
              <a:t> </a:t>
            </a:r>
            <a:r>
              <a:rPr lang="en-US" sz="2300" i="1" dirty="0" err="1">
                <a:cs typeface="Times New Roman" panose="02020603050405020304" pitchFamily="18" charset="0"/>
              </a:rPr>
              <a:t>số</a:t>
            </a:r>
            <a:r>
              <a:rPr lang="en-US" sz="2300" i="1" dirty="0">
                <a:cs typeface="Times New Roman" panose="02020603050405020304" pitchFamily="18" charset="0"/>
              </a:rPr>
              <a:t> </a:t>
            </a:r>
            <a:r>
              <a:rPr lang="en-US" sz="2300" i="1" dirty="0" err="1">
                <a:cs typeface="Times New Roman" panose="02020603050405020304" pitchFamily="18" charset="0"/>
              </a:rPr>
              <a:t>phần</a:t>
            </a:r>
            <a:r>
              <a:rPr lang="en-US" sz="2300" i="1" dirty="0">
                <a:cs typeface="Times New Roman" panose="02020603050405020304" pitchFamily="18" charset="0"/>
              </a:rPr>
              <a:t> </a:t>
            </a:r>
            <a:r>
              <a:rPr lang="en-US" sz="2300" i="1" dirty="0" err="1">
                <a:cs typeface="Times New Roman" panose="02020603050405020304" pitchFamily="18" charset="0"/>
              </a:rPr>
              <a:t>tử</a:t>
            </a:r>
            <a:r>
              <a:rPr lang="en-US" sz="2300" i="1" dirty="0">
                <a:cs typeface="Times New Roman" panose="02020603050405020304" pitchFamily="18" charset="0"/>
              </a:rPr>
              <a:t> </a:t>
            </a:r>
            <a:r>
              <a:rPr lang="en-US" sz="2300" i="1" dirty="0" err="1">
                <a:cs typeface="Times New Roman" panose="02020603050405020304" pitchFamily="18" charset="0"/>
              </a:rPr>
              <a:t>thuộc</a:t>
            </a:r>
            <a:r>
              <a:rPr lang="en-US" sz="2300" i="1" dirty="0">
                <a:cs typeface="Times New Roman" panose="02020603050405020304" pitchFamily="18" charset="0"/>
              </a:rPr>
              <a:t> </a:t>
            </a:r>
            <a:r>
              <a:rPr lang="en-US" sz="2300" i="1" dirty="0" err="1">
                <a:cs typeface="Times New Roman" panose="02020603050405020304" pitchFamily="18" charset="0"/>
              </a:rPr>
              <a:t>phạm</a:t>
            </a:r>
            <a:r>
              <a:rPr lang="en-US" sz="2300" i="1" dirty="0">
                <a:cs typeface="Times New Roman" panose="02020603050405020304" pitchFamily="18" charset="0"/>
              </a:rPr>
              <a:t> </a:t>
            </a:r>
            <a:r>
              <a:rPr lang="en-US" sz="2300" i="1" dirty="0" err="1">
                <a:cs typeface="Times New Roman" panose="02020603050405020304" pitchFamily="18" charset="0"/>
              </a:rPr>
              <a:t>trù</a:t>
            </a:r>
            <a:r>
              <a:rPr lang="en-US" sz="2300" i="1" dirty="0">
                <a:cs typeface="Times New Roman" panose="02020603050405020304" pitchFamily="18" charset="0"/>
              </a:rPr>
              <a:t> </a:t>
            </a:r>
            <a:r>
              <a:rPr lang="en-US" sz="2300" b="1" i="1" dirty="0" err="1">
                <a:solidFill>
                  <a:srgbClr val="FF0000"/>
                </a:solidFill>
                <a:cs typeface="Times New Roman" panose="02020603050405020304" pitchFamily="18" charset="0"/>
              </a:rPr>
              <a:t>trái</a:t>
            </a:r>
            <a:r>
              <a:rPr lang="en-US" sz="2300" b="1" i="1" dirty="0">
                <a:solidFill>
                  <a:srgbClr val="FF0000"/>
                </a:solidFill>
                <a:cs typeface="Times New Roman" panose="02020603050405020304" pitchFamily="18" charset="0"/>
              </a:rPr>
              <a:t> </a:t>
            </a:r>
            <a:r>
              <a:rPr lang="en-US" sz="2300" b="1" i="1" dirty="0" err="1">
                <a:solidFill>
                  <a:srgbClr val="FF0000"/>
                </a:solidFill>
                <a:cs typeface="Times New Roman" panose="02020603050405020304" pitchFamily="18" charset="0"/>
              </a:rPr>
              <a:t>táo</a:t>
            </a:r>
            <a:r>
              <a:rPr lang="en-US" sz="2300" i="1" dirty="0">
                <a:cs typeface="Times New Roman" panose="02020603050405020304" pitchFamily="18" charset="0"/>
              </a:rPr>
              <a:t> </a:t>
            </a:r>
            <a:r>
              <a:rPr lang="en-US" sz="2300" i="1" dirty="0" err="1">
                <a:cs typeface="Times New Roman" panose="02020603050405020304" pitchFamily="18" charset="0"/>
              </a:rPr>
              <a:t>cũng</a:t>
            </a:r>
            <a:r>
              <a:rPr lang="en-US" sz="2300" i="1" dirty="0">
                <a:cs typeface="Times New Roman" panose="02020603050405020304" pitchFamily="18" charset="0"/>
              </a:rPr>
              <a:t> ở </a:t>
            </a:r>
            <a:r>
              <a:rPr lang="en-US" sz="2300" i="1" dirty="0" err="1">
                <a:cs typeface="Times New Roman" panose="02020603050405020304" pitchFamily="18" charset="0"/>
              </a:rPr>
              <a:t>trong</a:t>
            </a:r>
            <a:r>
              <a:rPr lang="en-US" sz="2300" i="1" dirty="0">
                <a:cs typeface="Times New Roman" panose="02020603050405020304" pitchFamily="18" charset="0"/>
              </a:rPr>
              <a:t> </a:t>
            </a:r>
            <a:r>
              <a:rPr lang="en-US" sz="2300" i="1" dirty="0" err="1">
                <a:cs typeface="Times New Roman" panose="02020603050405020304" pitchFamily="18" charset="0"/>
              </a:rPr>
              <a:t>phạm</a:t>
            </a:r>
            <a:r>
              <a:rPr lang="en-US" sz="2300" i="1" dirty="0">
                <a:cs typeface="Times New Roman" panose="02020603050405020304" pitchFamily="18" charset="0"/>
              </a:rPr>
              <a:t> </a:t>
            </a:r>
            <a:r>
              <a:rPr lang="en-US" sz="2300" i="1" dirty="0" err="1">
                <a:cs typeface="Times New Roman" panose="02020603050405020304" pitchFamily="18" charset="0"/>
              </a:rPr>
              <a:t>trù</a:t>
            </a:r>
            <a:r>
              <a:rPr lang="en-US" sz="2300" i="1" dirty="0">
                <a:cs typeface="Times New Roman" panose="02020603050405020304" pitchFamily="18" charset="0"/>
              </a:rPr>
              <a:t> </a:t>
            </a:r>
            <a:r>
              <a:rPr lang="en-US" sz="2300" b="1" i="1" dirty="0" err="1">
                <a:solidFill>
                  <a:srgbClr val="FF0000"/>
                </a:solidFill>
                <a:cs typeface="Times New Roman" panose="02020603050405020304" pitchFamily="18" charset="0"/>
              </a:rPr>
              <a:t>vật</a:t>
            </a:r>
            <a:r>
              <a:rPr lang="en-US" sz="2300" b="1" i="1" dirty="0">
                <a:solidFill>
                  <a:srgbClr val="FF0000"/>
                </a:solidFill>
                <a:cs typeface="Times New Roman" panose="02020603050405020304" pitchFamily="18" charset="0"/>
              </a:rPr>
              <a:t> </a:t>
            </a:r>
            <a:r>
              <a:rPr lang="en-US" sz="2300" b="1" i="1" dirty="0" err="1">
                <a:solidFill>
                  <a:srgbClr val="FF0000"/>
                </a:solidFill>
                <a:cs typeface="Times New Roman" panose="02020603050405020304" pitchFamily="18" charset="0"/>
              </a:rPr>
              <a:t>có</a:t>
            </a:r>
            <a:r>
              <a:rPr lang="en-US" sz="2300" b="1" i="1" dirty="0">
                <a:solidFill>
                  <a:srgbClr val="FF0000"/>
                </a:solidFill>
                <a:cs typeface="Times New Roman" panose="02020603050405020304" pitchFamily="18" charset="0"/>
              </a:rPr>
              <a:t> </a:t>
            </a:r>
            <a:r>
              <a:rPr lang="en-US" sz="2300" b="1" i="1" dirty="0" err="1">
                <a:solidFill>
                  <a:srgbClr val="FF0000"/>
                </a:solidFill>
                <a:cs typeface="Times New Roman" panose="02020603050405020304" pitchFamily="18" charset="0"/>
              </a:rPr>
              <a:t>màu</a:t>
            </a:r>
            <a:r>
              <a:rPr lang="en-US" sz="2300" b="1" i="1" dirty="0">
                <a:solidFill>
                  <a:srgbClr val="FF0000"/>
                </a:solidFill>
                <a:cs typeface="Times New Roman" panose="02020603050405020304" pitchFamily="18" charset="0"/>
              </a:rPr>
              <a:t> </a:t>
            </a:r>
            <a:r>
              <a:rPr lang="en-US" sz="2300" b="1" i="1" dirty="0" err="1">
                <a:solidFill>
                  <a:srgbClr val="FF0000"/>
                </a:solidFill>
                <a:cs typeface="Times New Roman" panose="02020603050405020304" pitchFamily="18" charset="0"/>
              </a:rPr>
              <a:t>đỏ</a:t>
            </a:r>
            <a:endParaRPr lang="en-US" sz="2300" b="1" i="1" dirty="0">
              <a:solidFill>
                <a:srgbClr val="FF0000"/>
              </a:solidFill>
              <a:cs typeface="Times New Roman" panose="02020603050405020304" pitchFamily="18" charset="0"/>
            </a:endParaRPr>
          </a:p>
        </p:txBody>
      </p:sp>
      <p:pic>
        <p:nvPicPr>
          <p:cNvPr id="19460" name="Picture 3">
            <a:extLst>
              <a:ext uri="{FF2B5EF4-FFF2-40B4-BE49-F238E27FC236}">
                <a16:creationId xmlns:a16="http://schemas.microsoft.com/office/drawing/2014/main" id="{413D6AC9-0B02-AC0D-CEDC-CE6BA9EEB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813" y="1282700"/>
            <a:ext cx="2320925" cy="2405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Callout 8">
            <a:extLst>
              <a:ext uri="{FF2B5EF4-FFF2-40B4-BE49-F238E27FC236}">
                <a16:creationId xmlns:a16="http://schemas.microsoft.com/office/drawing/2014/main" id="{F769BC30-2601-4240-81D9-8CB938CB2B69}"/>
              </a:ext>
            </a:extLst>
          </p:cNvPr>
          <p:cNvSpPr/>
          <p:nvPr/>
        </p:nvSpPr>
        <p:spPr>
          <a:xfrm>
            <a:off x="7158038" y="1049338"/>
            <a:ext cx="3581400" cy="790575"/>
          </a:xfrm>
          <a:prstGeom prst="wedgeEllipseCallout">
            <a:avLst>
              <a:gd name="adj1" fmla="val -56127"/>
              <a:gd name="adj2" fmla="val 55271"/>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2300" dirty="0">
                <a:cs typeface="Times New Roman" panose="02020603050405020304" pitchFamily="18" charset="0"/>
              </a:rPr>
              <a:t>“</a:t>
            </a:r>
            <a:r>
              <a:rPr lang="en-US" sz="2300" dirty="0" err="1">
                <a:cs typeface="Times New Roman" panose="02020603050405020304" pitchFamily="18" charset="0"/>
              </a:rPr>
              <a:t>Một</a:t>
            </a:r>
            <a:r>
              <a:rPr lang="en-US" sz="2300" dirty="0">
                <a:cs typeface="Times New Roman" panose="02020603050405020304" pitchFamily="18" charset="0"/>
              </a:rPr>
              <a:t> </a:t>
            </a:r>
            <a:r>
              <a:rPr lang="en-US" sz="2300" dirty="0" err="1">
                <a:cs typeface="Times New Roman" panose="02020603050405020304" pitchFamily="18" charset="0"/>
              </a:rPr>
              <a:t>số</a:t>
            </a:r>
            <a:r>
              <a:rPr lang="en-US" sz="2300" dirty="0">
                <a:cs typeface="Times New Roman" panose="02020603050405020304" pitchFamily="18" charset="0"/>
              </a:rPr>
              <a:t> </a:t>
            </a:r>
            <a:r>
              <a:rPr lang="en-US" sz="2300" dirty="0" err="1">
                <a:cs typeface="Times New Roman" panose="02020603050405020304" pitchFamily="18" charset="0"/>
              </a:rPr>
              <a:t>trái</a:t>
            </a:r>
            <a:r>
              <a:rPr lang="en-US" sz="2300" dirty="0">
                <a:cs typeface="Times New Roman" panose="02020603050405020304" pitchFamily="18" charset="0"/>
              </a:rPr>
              <a:t> </a:t>
            </a:r>
            <a:r>
              <a:rPr lang="en-US" sz="2300" dirty="0" err="1">
                <a:cs typeface="Times New Roman" panose="02020603050405020304" pitchFamily="18" charset="0"/>
              </a:rPr>
              <a:t>táo</a:t>
            </a:r>
            <a:r>
              <a:rPr lang="en-US" sz="2300" dirty="0">
                <a:cs typeface="Times New Roman" panose="02020603050405020304" pitchFamily="18" charset="0"/>
              </a:rPr>
              <a:t> </a:t>
            </a:r>
            <a:r>
              <a:rPr lang="en-US" sz="2300" dirty="0" err="1">
                <a:cs typeface="Times New Roman" panose="02020603050405020304" pitchFamily="18" charset="0"/>
              </a:rPr>
              <a:t>màu</a:t>
            </a:r>
            <a:r>
              <a:rPr lang="en-US" sz="2300" dirty="0">
                <a:cs typeface="Times New Roman" panose="02020603050405020304" pitchFamily="18" charset="0"/>
              </a:rPr>
              <a:t> </a:t>
            </a:r>
            <a:r>
              <a:rPr lang="en-US" sz="2300" dirty="0" err="1">
                <a:cs typeface="Times New Roman" panose="02020603050405020304" pitchFamily="18" charset="0"/>
              </a:rPr>
              <a:t>đỏ</a:t>
            </a:r>
            <a:r>
              <a:rPr lang="en-US" sz="2300" dirty="0">
                <a:cs typeface="Times New Roman" panose="02020603050405020304" pitchFamily="18" charset="0"/>
              </a:rPr>
              <a:t>.”</a:t>
            </a:r>
          </a:p>
        </p:txBody>
      </p:sp>
      <p:sp>
        <p:nvSpPr>
          <p:cNvPr id="10" name="Rectangle 9">
            <a:extLst>
              <a:ext uri="{FF2B5EF4-FFF2-40B4-BE49-F238E27FC236}">
                <a16:creationId xmlns:a16="http://schemas.microsoft.com/office/drawing/2014/main" id="{45A2DBDD-1AB5-3D49-AB94-4E07585CD722}"/>
              </a:ext>
            </a:extLst>
          </p:cNvPr>
          <p:cNvSpPr/>
          <p:nvPr/>
        </p:nvSpPr>
        <p:spPr>
          <a:xfrm rot="16200000">
            <a:off x="-2740025" y="3568700"/>
            <a:ext cx="6029325" cy="5492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NHẬN DIỆN PHÁN ĐOÁN NHẤT QUYẾT</a:t>
            </a:r>
            <a:endParaRPr lang="x-none" dirty="0"/>
          </a:p>
        </p:txBody>
      </p:sp>
      <p:sp>
        <p:nvSpPr>
          <p:cNvPr id="19463" name="Rectangle 10">
            <a:extLst>
              <a:ext uri="{FF2B5EF4-FFF2-40B4-BE49-F238E27FC236}">
                <a16:creationId xmlns:a16="http://schemas.microsoft.com/office/drawing/2014/main" id="{442054ED-3867-8158-9BA7-41FC2F0CE5E1}"/>
              </a:ext>
            </a:extLst>
          </p:cNvPr>
          <p:cNvSpPr>
            <a:spLocks noChangeArrowheads="1"/>
          </p:cNvSpPr>
          <p:nvPr/>
        </p:nvSpPr>
        <p:spPr bwMode="auto">
          <a:xfrm>
            <a:off x="739775" y="1766888"/>
            <a:ext cx="48101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a:cs typeface="Times New Roman" panose="02020603050405020304" pitchFamily="18" charset="0"/>
              </a:rPr>
              <a:t>Luận cứ nhất quyết do các phán đoán về </a:t>
            </a:r>
            <a:r>
              <a:rPr lang="en-US" altLang="en-US" sz="2300">
                <a:solidFill>
                  <a:srgbClr val="FF0000"/>
                </a:solidFill>
                <a:cs typeface="Times New Roman" panose="02020603050405020304" pitchFamily="18" charset="0"/>
              </a:rPr>
              <a:t>phạm trù tồn tại</a:t>
            </a:r>
            <a:r>
              <a:rPr lang="en-US" altLang="en-US" sz="2300" b="1">
                <a:cs typeface="Times New Roman" panose="02020603050405020304" pitchFamily="18" charset="0"/>
              </a:rPr>
              <a:t> </a:t>
            </a:r>
            <a:r>
              <a:rPr lang="en-US" altLang="en-US" sz="2300">
                <a:cs typeface="Times New Roman" panose="02020603050405020304" pitchFamily="18" charset="0"/>
              </a:rPr>
              <a:t>(</a:t>
            </a:r>
            <a:r>
              <a:rPr lang="en-US" altLang="en-US" sz="2300">
                <a:solidFill>
                  <a:srgbClr val="FF0000"/>
                </a:solidFill>
                <a:cs typeface="Times New Roman" panose="02020603050405020304" pitchFamily="18" charset="0"/>
              </a:rPr>
              <a:t>category</a:t>
            </a:r>
            <a:r>
              <a:rPr lang="en-US" altLang="en-US" sz="2300">
                <a:cs typeface="Times New Roman" panose="02020603050405020304" pitchFamily="18" charset="0"/>
              </a:rPr>
              <a:t>) của đối tượng, tức một nhóm hay tập hợp các đối tượng, cấu tạo nên.</a:t>
            </a:r>
          </a:p>
          <a:p>
            <a:pPr algn="just" eaLnBrk="1" hangingPunct="1"/>
            <a:endParaRPr lang="en-US" altLang="en-US" sz="2300">
              <a:cs typeface="Times New Roman" panose="02020603050405020304" pitchFamily="18" charset="0"/>
            </a:endParaRPr>
          </a:p>
          <a:p>
            <a:pPr algn="just" eaLnBrk="1" hangingPunct="1"/>
            <a:r>
              <a:rPr lang="vi-VN" altLang="en-US" sz="2300">
                <a:cs typeface="Times New Roman" panose="02020603050405020304" pitchFamily="18" charset="0"/>
              </a:rPr>
              <a:t>Tên gọi cho các tập hợp này là </a:t>
            </a:r>
            <a:r>
              <a:rPr lang="vi-VN" altLang="en-US" sz="3600" b="1">
                <a:cs typeface="Times New Roman" panose="02020603050405020304" pitchFamily="18" charset="0"/>
              </a:rPr>
              <a:t>hạn từ.</a:t>
            </a:r>
            <a:r>
              <a:rPr lang="en-US" altLang="en-US" sz="3600" b="1">
                <a:cs typeface="Times New Roman" panose="02020603050405020304" pitchFamily="18" charset="0"/>
              </a:rPr>
              <a:t>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29AA7781-C306-8EA5-E25D-B1132F41003C}"/>
              </a:ext>
            </a:extLst>
          </p:cNvPr>
          <p:cNvSpPr>
            <a:spLocks noChangeArrowheads="1"/>
          </p:cNvSpPr>
          <p:nvPr/>
        </p:nvSpPr>
        <p:spPr bwMode="auto">
          <a:xfrm>
            <a:off x="576263" y="1071563"/>
            <a:ext cx="92122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en-US" altLang="en-US" sz="2500" b="1">
                <a:cs typeface="Times New Roman" panose="02020603050405020304" pitchFamily="18" charset="0"/>
              </a:rPr>
              <a:t>Bốn dạng chuẩn của phán đoán nhất quyết</a:t>
            </a:r>
          </a:p>
        </p:txBody>
      </p:sp>
      <p:graphicFrame>
        <p:nvGraphicFramePr>
          <p:cNvPr id="3" name="Table 2">
            <a:extLst>
              <a:ext uri="{FF2B5EF4-FFF2-40B4-BE49-F238E27FC236}">
                <a16:creationId xmlns:a16="http://schemas.microsoft.com/office/drawing/2014/main" id="{A000EE21-9877-E743-AA5E-94A0EF699EE2}"/>
              </a:ext>
            </a:extLst>
          </p:cNvPr>
          <p:cNvGraphicFramePr>
            <a:graphicFrameLocks noGrp="1"/>
          </p:cNvGraphicFramePr>
          <p:nvPr/>
        </p:nvGraphicFramePr>
        <p:xfrm>
          <a:off x="673100" y="1852613"/>
          <a:ext cx="11060113" cy="4084636"/>
        </p:xfrm>
        <a:graphic>
          <a:graphicData uri="http://schemas.openxmlformats.org/drawingml/2006/table">
            <a:tbl>
              <a:tblPr firstRow="1" bandRow="1">
                <a:tableStyleId>{5940675A-B579-460E-94D1-54222C63F5DA}</a:tableStyleId>
              </a:tblPr>
              <a:tblGrid>
                <a:gridCol w="3142381">
                  <a:extLst>
                    <a:ext uri="{9D8B030D-6E8A-4147-A177-3AD203B41FA5}">
                      <a16:colId xmlns:a16="http://schemas.microsoft.com/office/drawing/2014/main" val="20000"/>
                    </a:ext>
                  </a:extLst>
                </a:gridCol>
                <a:gridCol w="2847783">
                  <a:extLst>
                    <a:ext uri="{9D8B030D-6E8A-4147-A177-3AD203B41FA5}">
                      <a16:colId xmlns:a16="http://schemas.microsoft.com/office/drawing/2014/main" val="20001"/>
                    </a:ext>
                  </a:extLst>
                </a:gridCol>
                <a:gridCol w="883795">
                  <a:extLst>
                    <a:ext uri="{9D8B030D-6E8A-4147-A177-3AD203B41FA5}">
                      <a16:colId xmlns:a16="http://schemas.microsoft.com/office/drawing/2014/main" val="20002"/>
                    </a:ext>
                  </a:extLst>
                </a:gridCol>
                <a:gridCol w="4186154">
                  <a:extLst>
                    <a:ext uri="{9D8B030D-6E8A-4147-A177-3AD203B41FA5}">
                      <a16:colId xmlns:a16="http://schemas.microsoft.com/office/drawing/2014/main" val="20003"/>
                    </a:ext>
                  </a:extLst>
                </a:gridCol>
              </a:tblGrid>
              <a:tr h="914471">
                <a:tc>
                  <a:txBody>
                    <a:bodyPr/>
                    <a:lstStyle/>
                    <a:p>
                      <a:pPr algn="ctr">
                        <a:spcBef>
                          <a:spcPts val="400"/>
                        </a:spcBef>
                        <a:spcAft>
                          <a:spcPts val="400"/>
                        </a:spcAft>
                      </a:pPr>
                      <a:r>
                        <a:rPr lang="en-US" sz="2500" b="1" dirty="0" err="1">
                          <a:latin typeface="+mn-lt"/>
                          <a:cs typeface="Times New Roman" panose="02020603050405020304" pitchFamily="18" charset="0"/>
                        </a:rPr>
                        <a:t>Dạng</a:t>
                      </a:r>
                      <a:r>
                        <a:rPr lang="en-US" sz="2500" b="1" dirty="0">
                          <a:latin typeface="+mn-lt"/>
                          <a:cs typeface="Times New Roman" panose="02020603050405020304" pitchFamily="18" charset="0"/>
                        </a:rPr>
                        <a:t> </a:t>
                      </a:r>
                      <a:r>
                        <a:rPr lang="en-US" sz="2500" b="1" dirty="0" err="1">
                          <a:latin typeface="+mn-lt"/>
                          <a:cs typeface="Times New Roman" panose="02020603050405020304" pitchFamily="18" charset="0"/>
                        </a:rPr>
                        <a:t>chuẩn</a:t>
                      </a:r>
                      <a:endParaRPr lang="en-US" sz="2500" b="1" dirty="0">
                        <a:latin typeface="+mn-lt"/>
                        <a:cs typeface="Times New Roman" panose="02020603050405020304" pitchFamily="18" charset="0"/>
                      </a:endParaRPr>
                    </a:p>
                  </a:txBody>
                  <a:tcPr marL="116379" marR="116379" marT="45724" marB="45724">
                    <a:solidFill>
                      <a:srgbClr val="FFFF00"/>
                    </a:solidFill>
                  </a:tcPr>
                </a:tc>
                <a:tc>
                  <a:txBody>
                    <a:bodyPr/>
                    <a:lstStyle/>
                    <a:p>
                      <a:pPr algn="ctr">
                        <a:spcBef>
                          <a:spcPts val="400"/>
                        </a:spcBef>
                        <a:spcAft>
                          <a:spcPts val="400"/>
                        </a:spcAft>
                      </a:pPr>
                      <a:r>
                        <a:rPr lang="en-US" sz="2500" b="1" dirty="0" err="1">
                          <a:latin typeface="+mn-lt"/>
                          <a:cs typeface="Times New Roman" panose="02020603050405020304" pitchFamily="18" charset="0"/>
                        </a:rPr>
                        <a:t>Tên</a:t>
                      </a:r>
                      <a:endParaRPr lang="en-US" sz="2500" b="1" dirty="0">
                        <a:latin typeface="+mn-lt"/>
                        <a:cs typeface="Times New Roman" panose="02020603050405020304" pitchFamily="18" charset="0"/>
                      </a:endParaRPr>
                    </a:p>
                  </a:txBody>
                  <a:tcPr marL="116379" marR="116379" marT="45724" marB="45724">
                    <a:solidFill>
                      <a:srgbClr val="FFFF00"/>
                    </a:solidFill>
                  </a:tcPr>
                </a:tc>
                <a:tc>
                  <a:txBody>
                    <a:bodyPr/>
                    <a:lstStyle/>
                    <a:p>
                      <a:pPr algn="ctr">
                        <a:spcBef>
                          <a:spcPts val="400"/>
                        </a:spcBef>
                        <a:spcAft>
                          <a:spcPts val="400"/>
                        </a:spcAft>
                      </a:pPr>
                      <a:r>
                        <a:rPr lang="en-US" sz="2500" b="1" dirty="0" err="1">
                          <a:latin typeface="+mn-lt"/>
                          <a:cs typeface="Times New Roman" panose="02020603050405020304" pitchFamily="18" charset="0"/>
                        </a:rPr>
                        <a:t>Viết</a:t>
                      </a:r>
                      <a:r>
                        <a:rPr lang="en-US" sz="2500" b="1" dirty="0">
                          <a:latin typeface="+mn-lt"/>
                          <a:cs typeface="Times New Roman" panose="02020603050405020304" pitchFamily="18" charset="0"/>
                        </a:rPr>
                        <a:t> </a:t>
                      </a:r>
                      <a:r>
                        <a:rPr lang="en-US" sz="2500" b="1" dirty="0" err="1">
                          <a:latin typeface="+mn-lt"/>
                          <a:cs typeface="Times New Roman" panose="02020603050405020304" pitchFamily="18" charset="0"/>
                        </a:rPr>
                        <a:t>tắt</a:t>
                      </a:r>
                      <a:endParaRPr lang="en-US" sz="2500" b="1" dirty="0">
                        <a:latin typeface="+mn-lt"/>
                        <a:cs typeface="Times New Roman" panose="02020603050405020304" pitchFamily="18" charset="0"/>
                      </a:endParaRPr>
                    </a:p>
                  </a:txBody>
                  <a:tcPr marL="116379" marR="116379" marT="45724" marB="45724">
                    <a:solidFill>
                      <a:srgbClr val="FFFF00"/>
                    </a:solidFill>
                  </a:tcPr>
                </a:tc>
                <a:tc>
                  <a:txBody>
                    <a:bodyPr/>
                    <a:lstStyle/>
                    <a:p>
                      <a:pPr algn="ctr">
                        <a:spcBef>
                          <a:spcPts val="400"/>
                        </a:spcBef>
                        <a:spcAft>
                          <a:spcPts val="400"/>
                        </a:spcAft>
                      </a:pPr>
                      <a:r>
                        <a:rPr lang="en-US" sz="2500" b="1" dirty="0" err="1">
                          <a:latin typeface="+mn-lt"/>
                          <a:cs typeface="Times New Roman" panose="02020603050405020304" pitchFamily="18" charset="0"/>
                        </a:rPr>
                        <a:t>Ví</a:t>
                      </a:r>
                      <a:r>
                        <a:rPr lang="en-US" sz="2500" b="1" baseline="0" dirty="0">
                          <a:latin typeface="+mn-lt"/>
                          <a:cs typeface="Times New Roman" panose="02020603050405020304" pitchFamily="18" charset="0"/>
                        </a:rPr>
                        <a:t> </a:t>
                      </a:r>
                      <a:r>
                        <a:rPr lang="en-US" sz="2500" b="1" baseline="0" dirty="0" err="1">
                          <a:latin typeface="+mn-lt"/>
                          <a:cs typeface="Times New Roman" panose="02020603050405020304" pitchFamily="18" charset="0"/>
                        </a:rPr>
                        <a:t>dụ</a:t>
                      </a:r>
                      <a:endParaRPr lang="en-US" sz="2500" b="1" dirty="0">
                        <a:latin typeface="+mn-lt"/>
                        <a:cs typeface="Times New Roman" panose="02020603050405020304" pitchFamily="18" charset="0"/>
                      </a:endParaRPr>
                    </a:p>
                  </a:txBody>
                  <a:tcPr marL="116379" marR="116379" marT="45724" marB="45724">
                    <a:solidFill>
                      <a:srgbClr val="FFFF00"/>
                    </a:solidFill>
                  </a:tcPr>
                </a:tc>
                <a:extLst>
                  <a:ext uri="{0D108BD9-81ED-4DB2-BD59-A6C34878D82A}">
                    <a16:rowId xmlns:a16="http://schemas.microsoft.com/office/drawing/2014/main" val="10000"/>
                  </a:ext>
                </a:extLst>
              </a:tr>
              <a:tr h="853506">
                <a:tc>
                  <a:txBody>
                    <a:bodyPr/>
                    <a:lstStyle/>
                    <a:p>
                      <a:pPr>
                        <a:spcBef>
                          <a:spcPts val="400"/>
                        </a:spcBef>
                        <a:spcAft>
                          <a:spcPts val="400"/>
                        </a:spcAft>
                      </a:pPr>
                      <a:r>
                        <a:rPr lang="en-US" sz="2500" dirty="0" err="1">
                          <a:latin typeface="+mn-lt"/>
                          <a:cs typeface="Times New Roman" panose="02020603050405020304" pitchFamily="18" charset="0"/>
                        </a:rPr>
                        <a:t>Mọi</a:t>
                      </a:r>
                      <a:r>
                        <a:rPr lang="en-US" sz="2500" baseline="0" dirty="0">
                          <a:latin typeface="+mn-lt"/>
                          <a:cs typeface="Times New Roman" panose="02020603050405020304" pitchFamily="18" charset="0"/>
                        </a:rPr>
                        <a:t> S </a:t>
                      </a:r>
                      <a:r>
                        <a:rPr lang="en-US" sz="2500" baseline="0" dirty="0" err="1">
                          <a:latin typeface="+mn-lt"/>
                          <a:cs typeface="Times New Roman" panose="02020603050405020304" pitchFamily="18" charset="0"/>
                        </a:rPr>
                        <a:t>là</a:t>
                      </a:r>
                      <a:r>
                        <a:rPr lang="en-US" sz="2500" baseline="0" dirty="0">
                          <a:latin typeface="+mn-lt"/>
                          <a:cs typeface="Times New Roman" panose="02020603050405020304" pitchFamily="18" charset="0"/>
                        </a:rPr>
                        <a:t> P.</a:t>
                      </a:r>
                      <a:endParaRPr lang="en-US" sz="2500" dirty="0">
                        <a:latin typeface="+mn-lt"/>
                        <a:cs typeface="Times New Roman" panose="02020603050405020304" pitchFamily="18" charset="0"/>
                      </a:endParaRPr>
                    </a:p>
                  </a:txBody>
                  <a:tcPr marL="116379" marR="116379" marT="45724" marB="45724"/>
                </a:tc>
                <a:tc>
                  <a:txBody>
                    <a:bodyPr/>
                    <a:lstStyle/>
                    <a:p>
                      <a:pPr>
                        <a:spcBef>
                          <a:spcPts val="400"/>
                        </a:spcBef>
                        <a:spcAft>
                          <a:spcPts val="400"/>
                        </a:spcAft>
                      </a:pPr>
                      <a:r>
                        <a:rPr lang="en-US" sz="2500" dirty="0" err="1">
                          <a:latin typeface="+mn-lt"/>
                          <a:cs typeface="Times New Roman" panose="02020603050405020304" pitchFamily="18" charset="0"/>
                        </a:rPr>
                        <a:t>Khẳng</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định</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chung</a:t>
                      </a:r>
                      <a:endParaRPr lang="en-US" sz="2500" dirty="0">
                        <a:latin typeface="+mn-lt"/>
                        <a:cs typeface="Times New Roman" panose="02020603050405020304" pitchFamily="18" charset="0"/>
                      </a:endParaRPr>
                    </a:p>
                  </a:txBody>
                  <a:tcPr marL="116379" marR="116379" marT="45724" marB="45724"/>
                </a:tc>
                <a:tc>
                  <a:txBody>
                    <a:bodyPr/>
                    <a:lstStyle/>
                    <a:p>
                      <a:pPr algn="ctr">
                        <a:spcBef>
                          <a:spcPts val="400"/>
                        </a:spcBef>
                        <a:spcAft>
                          <a:spcPts val="400"/>
                        </a:spcAft>
                      </a:pPr>
                      <a:r>
                        <a:rPr lang="en-US" sz="2500" b="1" dirty="0">
                          <a:latin typeface="+mn-lt"/>
                          <a:cs typeface="Times New Roman" panose="02020603050405020304" pitchFamily="18" charset="0"/>
                        </a:rPr>
                        <a:t>A</a:t>
                      </a:r>
                    </a:p>
                  </a:txBody>
                  <a:tcPr marL="116379" marR="116379" marT="45724" marB="45724"/>
                </a:tc>
                <a:tc>
                  <a:txBody>
                    <a:bodyPr/>
                    <a:lstStyle/>
                    <a:p>
                      <a:pPr>
                        <a:spcBef>
                          <a:spcPts val="400"/>
                        </a:spcBef>
                        <a:spcAft>
                          <a:spcPts val="400"/>
                        </a:spcAft>
                      </a:pPr>
                      <a:r>
                        <a:rPr lang="en-US" sz="2500" dirty="0" err="1">
                          <a:latin typeface="+mn-lt"/>
                          <a:cs typeface="Times New Roman" panose="02020603050405020304" pitchFamily="18" charset="0"/>
                        </a:rPr>
                        <a:t>Mọi</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trái</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táo</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có</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màu</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đỏ</a:t>
                      </a:r>
                      <a:r>
                        <a:rPr lang="en-US" sz="2500" baseline="0" dirty="0">
                          <a:latin typeface="+mn-lt"/>
                          <a:cs typeface="Times New Roman" panose="02020603050405020304" pitchFamily="18" charset="0"/>
                        </a:rPr>
                        <a:t>.</a:t>
                      </a:r>
                      <a:endParaRPr lang="en-US" sz="2500" dirty="0">
                        <a:latin typeface="+mn-lt"/>
                        <a:cs typeface="Times New Roman" panose="02020603050405020304" pitchFamily="18" charset="0"/>
                      </a:endParaRPr>
                    </a:p>
                  </a:txBody>
                  <a:tcPr marL="116379" marR="116379" marT="45724" marB="45724"/>
                </a:tc>
                <a:extLst>
                  <a:ext uri="{0D108BD9-81ED-4DB2-BD59-A6C34878D82A}">
                    <a16:rowId xmlns:a16="http://schemas.microsoft.com/office/drawing/2014/main" val="10001"/>
                  </a:ext>
                </a:extLst>
              </a:tr>
              <a:tr h="853506">
                <a:tc>
                  <a:txBody>
                    <a:bodyPr/>
                    <a:lstStyle/>
                    <a:p>
                      <a:pPr>
                        <a:spcBef>
                          <a:spcPts val="400"/>
                        </a:spcBef>
                        <a:spcAft>
                          <a:spcPts val="400"/>
                        </a:spcAft>
                      </a:pPr>
                      <a:r>
                        <a:rPr lang="en-US" sz="2500" dirty="0" err="1">
                          <a:latin typeface="+mn-lt"/>
                          <a:cs typeface="Times New Roman" panose="02020603050405020304" pitchFamily="18" charset="0"/>
                        </a:rPr>
                        <a:t>Mọi</a:t>
                      </a:r>
                      <a:r>
                        <a:rPr lang="en-US" sz="2500" baseline="0" dirty="0">
                          <a:latin typeface="+mn-lt"/>
                          <a:cs typeface="Times New Roman" panose="02020603050405020304" pitchFamily="18" charset="0"/>
                        </a:rPr>
                        <a:t> S </a:t>
                      </a:r>
                      <a:r>
                        <a:rPr lang="en-US" sz="2500" baseline="0" dirty="0" err="1">
                          <a:latin typeface="+mn-lt"/>
                          <a:cs typeface="Times New Roman" panose="02020603050405020304" pitchFamily="18" charset="0"/>
                        </a:rPr>
                        <a:t>không</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là</a:t>
                      </a:r>
                      <a:r>
                        <a:rPr lang="en-US" sz="2500" baseline="0" dirty="0">
                          <a:latin typeface="+mn-lt"/>
                          <a:cs typeface="Times New Roman" panose="02020603050405020304" pitchFamily="18" charset="0"/>
                        </a:rPr>
                        <a:t> P.</a:t>
                      </a:r>
                      <a:endParaRPr lang="en-US" sz="2500" dirty="0">
                        <a:latin typeface="+mn-lt"/>
                        <a:cs typeface="Times New Roman" panose="02020603050405020304" pitchFamily="18" charset="0"/>
                      </a:endParaRPr>
                    </a:p>
                  </a:txBody>
                  <a:tcPr marL="116379" marR="116379" marT="45724" marB="45724"/>
                </a:tc>
                <a:tc>
                  <a:txBody>
                    <a:bodyPr/>
                    <a:lstStyle/>
                    <a:p>
                      <a:pPr>
                        <a:spcBef>
                          <a:spcPts val="400"/>
                        </a:spcBef>
                        <a:spcAft>
                          <a:spcPts val="400"/>
                        </a:spcAft>
                      </a:pPr>
                      <a:r>
                        <a:rPr lang="en-US" sz="2500" dirty="0" err="1">
                          <a:latin typeface="+mn-lt"/>
                          <a:cs typeface="Times New Roman" panose="02020603050405020304" pitchFamily="18" charset="0"/>
                        </a:rPr>
                        <a:t>Phủ</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định</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chung</a:t>
                      </a:r>
                      <a:endParaRPr lang="en-US" sz="2500" dirty="0">
                        <a:latin typeface="+mn-lt"/>
                        <a:cs typeface="Times New Roman" panose="02020603050405020304" pitchFamily="18" charset="0"/>
                      </a:endParaRPr>
                    </a:p>
                  </a:txBody>
                  <a:tcPr marL="116379" marR="116379" marT="45724" marB="45724"/>
                </a:tc>
                <a:tc>
                  <a:txBody>
                    <a:bodyPr/>
                    <a:lstStyle/>
                    <a:p>
                      <a:pPr algn="ctr">
                        <a:spcBef>
                          <a:spcPts val="400"/>
                        </a:spcBef>
                        <a:spcAft>
                          <a:spcPts val="400"/>
                        </a:spcAft>
                      </a:pPr>
                      <a:r>
                        <a:rPr lang="en-US" sz="2500" b="1" dirty="0">
                          <a:latin typeface="+mn-lt"/>
                          <a:cs typeface="Times New Roman" panose="02020603050405020304" pitchFamily="18" charset="0"/>
                        </a:rPr>
                        <a:t>E</a:t>
                      </a:r>
                    </a:p>
                  </a:txBody>
                  <a:tcPr marL="116379" marR="116379" marT="45724" marB="45724"/>
                </a:tc>
                <a:tc>
                  <a:txBody>
                    <a:bodyPr/>
                    <a:lstStyle/>
                    <a:p>
                      <a:pPr>
                        <a:spcBef>
                          <a:spcPts val="400"/>
                        </a:spcBef>
                        <a:spcAft>
                          <a:spcPts val="400"/>
                        </a:spcAft>
                      </a:pPr>
                      <a:r>
                        <a:rPr lang="en-US" sz="2500" dirty="0" err="1">
                          <a:latin typeface="+mn-lt"/>
                          <a:cs typeface="Times New Roman" panose="02020603050405020304" pitchFamily="18" charset="0"/>
                        </a:rPr>
                        <a:t>Mọi</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trái</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táo</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không</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có</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màu</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đỏ</a:t>
                      </a:r>
                      <a:r>
                        <a:rPr lang="en-US" sz="2500" baseline="0" dirty="0">
                          <a:latin typeface="+mn-lt"/>
                          <a:cs typeface="Times New Roman" panose="02020603050405020304" pitchFamily="18" charset="0"/>
                        </a:rPr>
                        <a:t>.</a:t>
                      </a:r>
                      <a:endParaRPr lang="en-US" sz="2500" dirty="0">
                        <a:latin typeface="+mn-lt"/>
                        <a:cs typeface="Times New Roman" panose="02020603050405020304" pitchFamily="18" charset="0"/>
                      </a:endParaRPr>
                    </a:p>
                  </a:txBody>
                  <a:tcPr marL="116379" marR="116379" marT="45724" marB="45724"/>
                </a:tc>
                <a:extLst>
                  <a:ext uri="{0D108BD9-81ED-4DB2-BD59-A6C34878D82A}">
                    <a16:rowId xmlns:a16="http://schemas.microsoft.com/office/drawing/2014/main" val="10002"/>
                  </a:ext>
                </a:extLst>
              </a:tr>
              <a:tr h="609647">
                <a:tc>
                  <a:txBody>
                    <a:bodyPr/>
                    <a:lstStyle/>
                    <a:p>
                      <a:pPr>
                        <a:spcBef>
                          <a:spcPts val="400"/>
                        </a:spcBef>
                        <a:spcAft>
                          <a:spcPts val="400"/>
                        </a:spcAft>
                      </a:pPr>
                      <a:r>
                        <a:rPr lang="en-US" sz="2500" dirty="0" err="1">
                          <a:latin typeface="+mn-lt"/>
                          <a:cs typeface="Times New Roman" panose="02020603050405020304" pitchFamily="18" charset="0"/>
                        </a:rPr>
                        <a:t>Một</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số</a:t>
                      </a:r>
                      <a:r>
                        <a:rPr lang="en-US" sz="2500" baseline="0" dirty="0">
                          <a:latin typeface="+mn-lt"/>
                          <a:cs typeface="Times New Roman" panose="02020603050405020304" pitchFamily="18" charset="0"/>
                        </a:rPr>
                        <a:t> S </a:t>
                      </a:r>
                      <a:r>
                        <a:rPr lang="en-US" sz="2500" baseline="0" dirty="0" err="1">
                          <a:latin typeface="+mn-lt"/>
                          <a:cs typeface="Times New Roman" panose="02020603050405020304" pitchFamily="18" charset="0"/>
                        </a:rPr>
                        <a:t>là</a:t>
                      </a:r>
                      <a:r>
                        <a:rPr lang="en-US" sz="2500" baseline="0" dirty="0">
                          <a:latin typeface="+mn-lt"/>
                          <a:cs typeface="Times New Roman" panose="02020603050405020304" pitchFamily="18" charset="0"/>
                        </a:rPr>
                        <a:t> P.</a:t>
                      </a:r>
                      <a:endParaRPr lang="en-US" sz="2500" dirty="0">
                        <a:latin typeface="+mn-lt"/>
                        <a:cs typeface="Times New Roman" panose="02020603050405020304" pitchFamily="18" charset="0"/>
                      </a:endParaRPr>
                    </a:p>
                  </a:txBody>
                  <a:tcPr marL="116379" marR="116379" marT="45724" marB="45724"/>
                </a:tc>
                <a:tc>
                  <a:txBody>
                    <a:bodyPr/>
                    <a:lstStyle/>
                    <a:p>
                      <a:pPr>
                        <a:spcBef>
                          <a:spcPts val="400"/>
                        </a:spcBef>
                        <a:spcAft>
                          <a:spcPts val="400"/>
                        </a:spcAft>
                      </a:pPr>
                      <a:r>
                        <a:rPr lang="en-US" sz="2500" dirty="0" err="1">
                          <a:latin typeface="+mn-lt"/>
                          <a:cs typeface="Times New Roman" panose="02020603050405020304" pitchFamily="18" charset="0"/>
                        </a:rPr>
                        <a:t>Khẳng</a:t>
                      </a:r>
                      <a:r>
                        <a:rPr lang="en-US" sz="2500" dirty="0">
                          <a:latin typeface="+mn-lt"/>
                          <a:cs typeface="Times New Roman" panose="02020603050405020304" pitchFamily="18" charset="0"/>
                        </a:rPr>
                        <a:t> </a:t>
                      </a:r>
                      <a:r>
                        <a:rPr lang="en-US" sz="2500" dirty="0" err="1">
                          <a:latin typeface="+mn-lt"/>
                          <a:cs typeface="Times New Roman" panose="02020603050405020304" pitchFamily="18" charset="0"/>
                        </a:rPr>
                        <a:t>định</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riêng</a:t>
                      </a:r>
                      <a:endParaRPr lang="en-US" sz="2500" dirty="0">
                        <a:latin typeface="+mn-lt"/>
                        <a:cs typeface="Times New Roman" panose="02020603050405020304" pitchFamily="18" charset="0"/>
                      </a:endParaRPr>
                    </a:p>
                  </a:txBody>
                  <a:tcPr marL="116379" marR="116379" marT="45724" marB="45724"/>
                </a:tc>
                <a:tc>
                  <a:txBody>
                    <a:bodyPr/>
                    <a:lstStyle/>
                    <a:p>
                      <a:pPr algn="ctr">
                        <a:spcBef>
                          <a:spcPts val="400"/>
                        </a:spcBef>
                        <a:spcAft>
                          <a:spcPts val="400"/>
                        </a:spcAft>
                      </a:pPr>
                      <a:r>
                        <a:rPr lang="en-US" sz="2500" b="1" dirty="0">
                          <a:latin typeface="+mn-lt"/>
                          <a:cs typeface="Times New Roman" panose="02020603050405020304" pitchFamily="18" charset="0"/>
                        </a:rPr>
                        <a:t>I</a:t>
                      </a:r>
                    </a:p>
                  </a:txBody>
                  <a:tcPr marL="116379" marR="116379" marT="45724" marB="45724"/>
                </a:tc>
                <a:tc>
                  <a:txBody>
                    <a:bodyPr/>
                    <a:lstStyle/>
                    <a:p>
                      <a:pPr>
                        <a:spcBef>
                          <a:spcPts val="400"/>
                        </a:spcBef>
                        <a:spcAft>
                          <a:spcPts val="400"/>
                        </a:spcAft>
                      </a:pPr>
                      <a:r>
                        <a:rPr lang="en-US" sz="2500" dirty="0" err="1">
                          <a:latin typeface="+mn-lt"/>
                          <a:cs typeface="Times New Roman" panose="02020603050405020304" pitchFamily="18" charset="0"/>
                        </a:rPr>
                        <a:t>Một</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số</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trái</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táo</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có</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màu</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đỏ</a:t>
                      </a:r>
                      <a:endParaRPr lang="en-US" sz="2500" dirty="0">
                        <a:latin typeface="+mn-lt"/>
                        <a:cs typeface="Times New Roman" panose="02020603050405020304" pitchFamily="18" charset="0"/>
                      </a:endParaRPr>
                    </a:p>
                  </a:txBody>
                  <a:tcPr marL="116379" marR="116379" marT="45724" marB="45724"/>
                </a:tc>
                <a:extLst>
                  <a:ext uri="{0D108BD9-81ED-4DB2-BD59-A6C34878D82A}">
                    <a16:rowId xmlns:a16="http://schemas.microsoft.com/office/drawing/2014/main" val="10003"/>
                  </a:ext>
                </a:extLst>
              </a:tr>
              <a:tr h="853506">
                <a:tc>
                  <a:txBody>
                    <a:bodyPr/>
                    <a:lstStyle/>
                    <a:p>
                      <a:pPr>
                        <a:spcBef>
                          <a:spcPts val="400"/>
                        </a:spcBef>
                        <a:spcAft>
                          <a:spcPts val="400"/>
                        </a:spcAft>
                      </a:pPr>
                      <a:r>
                        <a:rPr lang="en-US" sz="2500" dirty="0" err="1">
                          <a:latin typeface="+mn-lt"/>
                          <a:cs typeface="Times New Roman" panose="02020603050405020304" pitchFamily="18" charset="0"/>
                        </a:rPr>
                        <a:t>Một</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số</a:t>
                      </a:r>
                      <a:r>
                        <a:rPr lang="en-US" sz="2500" baseline="0" dirty="0">
                          <a:latin typeface="+mn-lt"/>
                          <a:cs typeface="Times New Roman" panose="02020603050405020304" pitchFamily="18" charset="0"/>
                        </a:rPr>
                        <a:t> S </a:t>
                      </a:r>
                      <a:r>
                        <a:rPr lang="en-US" sz="2500" baseline="0" dirty="0" err="1">
                          <a:latin typeface="+mn-lt"/>
                          <a:cs typeface="Times New Roman" panose="02020603050405020304" pitchFamily="18" charset="0"/>
                        </a:rPr>
                        <a:t>không</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là</a:t>
                      </a:r>
                      <a:r>
                        <a:rPr lang="en-US" sz="2500" baseline="0" dirty="0">
                          <a:latin typeface="+mn-lt"/>
                          <a:cs typeface="Times New Roman" panose="02020603050405020304" pitchFamily="18" charset="0"/>
                        </a:rPr>
                        <a:t> P.</a:t>
                      </a:r>
                      <a:endParaRPr lang="en-US" sz="2500" dirty="0">
                        <a:latin typeface="+mn-lt"/>
                        <a:cs typeface="Times New Roman" panose="02020603050405020304" pitchFamily="18" charset="0"/>
                      </a:endParaRPr>
                    </a:p>
                  </a:txBody>
                  <a:tcPr marL="116379" marR="116379" marT="45724" marB="45724"/>
                </a:tc>
                <a:tc>
                  <a:txBody>
                    <a:bodyPr/>
                    <a:lstStyle/>
                    <a:p>
                      <a:pPr>
                        <a:spcBef>
                          <a:spcPts val="400"/>
                        </a:spcBef>
                        <a:spcAft>
                          <a:spcPts val="400"/>
                        </a:spcAft>
                      </a:pPr>
                      <a:r>
                        <a:rPr lang="en-US" sz="2500" dirty="0" err="1">
                          <a:latin typeface="+mn-lt"/>
                          <a:cs typeface="Times New Roman" panose="02020603050405020304" pitchFamily="18" charset="0"/>
                        </a:rPr>
                        <a:t>Phủ</a:t>
                      </a:r>
                      <a:r>
                        <a:rPr lang="en-US" sz="2500" dirty="0">
                          <a:latin typeface="+mn-lt"/>
                          <a:cs typeface="Times New Roman" panose="02020603050405020304" pitchFamily="18" charset="0"/>
                        </a:rPr>
                        <a:t> </a:t>
                      </a:r>
                      <a:r>
                        <a:rPr lang="en-US" sz="2500" dirty="0" err="1">
                          <a:latin typeface="+mn-lt"/>
                          <a:cs typeface="Times New Roman" panose="02020603050405020304" pitchFamily="18" charset="0"/>
                        </a:rPr>
                        <a:t>định</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riêng</a:t>
                      </a:r>
                      <a:endParaRPr lang="en-US" sz="2500" dirty="0">
                        <a:latin typeface="+mn-lt"/>
                        <a:cs typeface="Times New Roman" panose="02020603050405020304" pitchFamily="18" charset="0"/>
                      </a:endParaRPr>
                    </a:p>
                  </a:txBody>
                  <a:tcPr marL="116379" marR="116379" marT="45724" marB="45724"/>
                </a:tc>
                <a:tc>
                  <a:txBody>
                    <a:bodyPr/>
                    <a:lstStyle/>
                    <a:p>
                      <a:pPr algn="ctr">
                        <a:spcBef>
                          <a:spcPts val="400"/>
                        </a:spcBef>
                        <a:spcAft>
                          <a:spcPts val="400"/>
                        </a:spcAft>
                      </a:pPr>
                      <a:r>
                        <a:rPr lang="en-US" sz="2500" b="1" dirty="0">
                          <a:latin typeface="+mn-lt"/>
                          <a:cs typeface="Times New Roman" panose="02020603050405020304" pitchFamily="18" charset="0"/>
                        </a:rPr>
                        <a:t>O</a:t>
                      </a:r>
                    </a:p>
                  </a:txBody>
                  <a:tcPr marL="116379" marR="116379" marT="45724" marB="45724"/>
                </a:tc>
                <a:tc>
                  <a:txBody>
                    <a:bodyPr/>
                    <a:lstStyle/>
                    <a:p>
                      <a:pPr>
                        <a:spcBef>
                          <a:spcPts val="400"/>
                        </a:spcBef>
                        <a:spcAft>
                          <a:spcPts val="400"/>
                        </a:spcAft>
                      </a:pPr>
                      <a:r>
                        <a:rPr lang="en-US" sz="2500" dirty="0" err="1">
                          <a:latin typeface="+mn-lt"/>
                          <a:cs typeface="Times New Roman" panose="02020603050405020304" pitchFamily="18" charset="0"/>
                        </a:rPr>
                        <a:t>Một</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số</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trái</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táo</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không</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có</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màu</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đỏ</a:t>
                      </a:r>
                      <a:r>
                        <a:rPr lang="en-US" sz="2500" baseline="0" dirty="0">
                          <a:latin typeface="+mn-lt"/>
                          <a:cs typeface="Times New Roman" panose="02020603050405020304" pitchFamily="18" charset="0"/>
                        </a:rPr>
                        <a:t>.</a:t>
                      </a:r>
                      <a:endParaRPr lang="en-US" sz="2500" dirty="0">
                        <a:latin typeface="+mn-lt"/>
                        <a:cs typeface="Times New Roman" panose="02020603050405020304" pitchFamily="18" charset="0"/>
                      </a:endParaRPr>
                    </a:p>
                  </a:txBody>
                  <a:tcPr marL="116379" marR="116379" marT="45724" marB="45724"/>
                </a:tc>
                <a:extLst>
                  <a:ext uri="{0D108BD9-81ED-4DB2-BD59-A6C34878D82A}">
                    <a16:rowId xmlns:a16="http://schemas.microsoft.com/office/drawing/2014/main" val="10004"/>
                  </a:ext>
                </a:extLst>
              </a:tr>
            </a:tbl>
          </a:graphicData>
        </a:graphic>
      </p:graphicFrame>
      <p:sp>
        <p:nvSpPr>
          <p:cNvPr id="4" name="Rectangle 3">
            <a:extLst>
              <a:ext uri="{FF2B5EF4-FFF2-40B4-BE49-F238E27FC236}">
                <a16:creationId xmlns:a16="http://schemas.microsoft.com/office/drawing/2014/main" id="{8E857365-6F38-FB40-8A56-049A5FF379A7}"/>
              </a:ext>
            </a:extLst>
          </p:cNvPr>
          <p:cNvSpPr/>
          <p:nvPr/>
        </p:nvSpPr>
        <p:spPr>
          <a:xfrm rot="16200000">
            <a:off x="-2740025" y="3568700"/>
            <a:ext cx="6029325" cy="5492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NHẬN DIỆN PHÁN ĐOÁN NHẤT QUYẾT</a:t>
            </a:r>
            <a:endParaRPr lang="x-none"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8C2FA0B-321B-0D42-B98B-B3DA92C3EB95}"/>
              </a:ext>
            </a:extLst>
          </p:cNvPr>
          <p:cNvGraphicFramePr>
            <a:graphicFrameLocks noGrp="1"/>
          </p:cNvGraphicFramePr>
          <p:nvPr/>
        </p:nvGraphicFramePr>
        <p:xfrm>
          <a:off x="815975" y="1563688"/>
          <a:ext cx="10874375" cy="2871786"/>
        </p:xfrm>
        <a:graphic>
          <a:graphicData uri="http://schemas.openxmlformats.org/drawingml/2006/table">
            <a:tbl>
              <a:tblPr firstRow="1" bandRow="1">
                <a:tableStyleId>{5940675A-B579-460E-94D1-54222C63F5DA}</a:tableStyleId>
              </a:tblPr>
              <a:tblGrid>
                <a:gridCol w="1047793">
                  <a:extLst>
                    <a:ext uri="{9D8B030D-6E8A-4147-A177-3AD203B41FA5}">
                      <a16:colId xmlns:a16="http://schemas.microsoft.com/office/drawing/2014/main" val="20000"/>
                    </a:ext>
                  </a:extLst>
                </a:gridCol>
                <a:gridCol w="1759878">
                  <a:extLst>
                    <a:ext uri="{9D8B030D-6E8A-4147-A177-3AD203B41FA5}">
                      <a16:colId xmlns:a16="http://schemas.microsoft.com/office/drawing/2014/main" val="20001"/>
                    </a:ext>
                  </a:extLst>
                </a:gridCol>
                <a:gridCol w="2035463">
                  <a:extLst>
                    <a:ext uri="{9D8B030D-6E8A-4147-A177-3AD203B41FA5}">
                      <a16:colId xmlns:a16="http://schemas.microsoft.com/office/drawing/2014/main" val="20002"/>
                    </a:ext>
                  </a:extLst>
                </a:gridCol>
                <a:gridCol w="2539472">
                  <a:extLst>
                    <a:ext uri="{9D8B030D-6E8A-4147-A177-3AD203B41FA5}">
                      <a16:colId xmlns:a16="http://schemas.microsoft.com/office/drawing/2014/main" val="20003"/>
                    </a:ext>
                  </a:extLst>
                </a:gridCol>
                <a:gridCol w="3491769">
                  <a:extLst>
                    <a:ext uri="{9D8B030D-6E8A-4147-A177-3AD203B41FA5}">
                      <a16:colId xmlns:a16="http://schemas.microsoft.com/office/drawing/2014/main" val="20004"/>
                    </a:ext>
                  </a:extLst>
                </a:gridCol>
              </a:tblGrid>
              <a:tr h="535625">
                <a:tc>
                  <a:txBody>
                    <a:bodyPr/>
                    <a:lstStyle/>
                    <a:p>
                      <a:pPr algn="ctr">
                        <a:lnSpc>
                          <a:spcPct val="120000"/>
                        </a:lnSpc>
                        <a:spcBef>
                          <a:spcPts val="400"/>
                        </a:spcBef>
                        <a:spcAft>
                          <a:spcPts val="400"/>
                        </a:spcAft>
                      </a:pPr>
                      <a:endParaRPr lang="en-US" sz="2400" b="1" dirty="0">
                        <a:latin typeface="+mn-lt"/>
                        <a:cs typeface="Times New Roman" panose="02020603050405020304" pitchFamily="18" charset="0"/>
                      </a:endParaRPr>
                    </a:p>
                  </a:txBody>
                  <a:tcPr marL="116379" marR="116379" marT="44632" marB="44632">
                    <a:blipFill>
                      <a:blip r:embed="rId2"/>
                      <a:tile tx="0" ty="0" sx="100000" sy="100000" flip="none" algn="tl"/>
                    </a:blipFill>
                  </a:tcPr>
                </a:tc>
                <a:tc>
                  <a:txBody>
                    <a:bodyPr/>
                    <a:lstStyle/>
                    <a:p>
                      <a:pPr algn="just">
                        <a:lnSpc>
                          <a:spcPct val="120000"/>
                        </a:lnSpc>
                        <a:spcBef>
                          <a:spcPts val="400"/>
                        </a:spcBef>
                        <a:spcAft>
                          <a:spcPts val="400"/>
                        </a:spcAft>
                      </a:pPr>
                      <a:r>
                        <a:rPr lang="en-US" sz="2400" b="1" dirty="0" err="1">
                          <a:solidFill>
                            <a:srgbClr val="C00000"/>
                          </a:solidFill>
                          <a:latin typeface="+mn-lt"/>
                          <a:cs typeface="Times New Roman" panose="02020603050405020304" pitchFamily="18" charset="0"/>
                        </a:rPr>
                        <a:t>Lượng</a:t>
                      </a:r>
                      <a:r>
                        <a:rPr lang="en-US" sz="2400" b="1" dirty="0">
                          <a:solidFill>
                            <a:srgbClr val="C00000"/>
                          </a:solidFill>
                          <a:latin typeface="+mn-lt"/>
                          <a:cs typeface="Times New Roman" panose="02020603050405020304" pitchFamily="18" charset="0"/>
                        </a:rPr>
                        <a:t> </a:t>
                      </a:r>
                      <a:r>
                        <a:rPr lang="en-US" sz="2400" b="1" dirty="0" err="1">
                          <a:solidFill>
                            <a:srgbClr val="C00000"/>
                          </a:solidFill>
                          <a:latin typeface="+mn-lt"/>
                          <a:cs typeface="Times New Roman" panose="02020603050405020304" pitchFamily="18" charset="0"/>
                        </a:rPr>
                        <a:t>từ</a:t>
                      </a:r>
                      <a:endParaRPr lang="en-US" sz="2400" b="1" dirty="0">
                        <a:solidFill>
                          <a:srgbClr val="C00000"/>
                        </a:solidFill>
                        <a:latin typeface="+mn-lt"/>
                        <a:cs typeface="Times New Roman" panose="02020603050405020304" pitchFamily="18" charset="0"/>
                      </a:endParaRPr>
                    </a:p>
                  </a:txBody>
                  <a:tcPr marL="116379" marR="116379" marT="44632" marB="44632">
                    <a:blipFill>
                      <a:blip r:embed="rId2"/>
                      <a:tile tx="0" ty="0" sx="100000" sy="100000" flip="none" algn="tl"/>
                    </a:blipFill>
                  </a:tcPr>
                </a:tc>
                <a:tc>
                  <a:txBody>
                    <a:bodyPr/>
                    <a:lstStyle/>
                    <a:p>
                      <a:pPr algn="just">
                        <a:lnSpc>
                          <a:spcPct val="120000"/>
                        </a:lnSpc>
                        <a:spcBef>
                          <a:spcPts val="400"/>
                        </a:spcBef>
                        <a:spcAft>
                          <a:spcPts val="400"/>
                        </a:spcAft>
                      </a:pPr>
                      <a:r>
                        <a:rPr lang="en-US" sz="2400" b="1" dirty="0" err="1">
                          <a:solidFill>
                            <a:srgbClr val="C00000"/>
                          </a:solidFill>
                          <a:latin typeface="+mn-lt"/>
                          <a:cs typeface="Times New Roman" panose="02020603050405020304" pitchFamily="18" charset="0"/>
                        </a:rPr>
                        <a:t>Chủ</a:t>
                      </a:r>
                      <a:r>
                        <a:rPr lang="en-US" sz="2400" b="1" dirty="0">
                          <a:solidFill>
                            <a:srgbClr val="C00000"/>
                          </a:solidFill>
                          <a:latin typeface="+mn-lt"/>
                          <a:cs typeface="Times New Roman" panose="02020603050405020304" pitchFamily="18" charset="0"/>
                        </a:rPr>
                        <a:t> </a:t>
                      </a:r>
                      <a:r>
                        <a:rPr lang="en-US" sz="2400" b="1" dirty="0" err="1">
                          <a:solidFill>
                            <a:srgbClr val="C00000"/>
                          </a:solidFill>
                          <a:latin typeface="+mn-lt"/>
                          <a:cs typeface="Times New Roman" panose="02020603050405020304" pitchFamily="18" charset="0"/>
                        </a:rPr>
                        <a:t>từ</a:t>
                      </a:r>
                      <a:endParaRPr lang="en-US" sz="2400" b="1" dirty="0">
                        <a:solidFill>
                          <a:srgbClr val="C00000"/>
                        </a:solidFill>
                        <a:latin typeface="+mn-lt"/>
                        <a:cs typeface="Times New Roman" panose="02020603050405020304" pitchFamily="18" charset="0"/>
                      </a:endParaRPr>
                    </a:p>
                  </a:txBody>
                  <a:tcPr marL="116379" marR="116379" marT="44632" marB="44632">
                    <a:blipFill>
                      <a:blip r:embed="rId2"/>
                      <a:tile tx="0" ty="0" sx="100000" sy="100000" flip="none" algn="tl"/>
                    </a:blipFill>
                  </a:tcPr>
                </a:tc>
                <a:tc>
                  <a:txBody>
                    <a:bodyPr/>
                    <a:lstStyle/>
                    <a:p>
                      <a:pPr algn="just">
                        <a:lnSpc>
                          <a:spcPct val="120000"/>
                        </a:lnSpc>
                        <a:spcBef>
                          <a:spcPts val="400"/>
                        </a:spcBef>
                        <a:spcAft>
                          <a:spcPts val="400"/>
                        </a:spcAft>
                      </a:pPr>
                      <a:r>
                        <a:rPr lang="en-US" sz="2400" b="1" dirty="0" err="1">
                          <a:solidFill>
                            <a:srgbClr val="C00000"/>
                          </a:solidFill>
                          <a:latin typeface="+mn-lt"/>
                          <a:cs typeface="Times New Roman" panose="02020603050405020304" pitchFamily="18" charset="0"/>
                        </a:rPr>
                        <a:t>Hệ</a:t>
                      </a:r>
                      <a:r>
                        <a:rPr lang="en-US" sz="2400" b="1" dirty="0">
                          <a:solidFill>
                            <a:srgbClr val="C00000"/>
                          </a:solidFill>
                          <a:latin typeface="+mn-lt"/>
                          <a:cs typeface="Times New Roman" panose="02020603050405020304" pitchFamily="18" charset="0"/>
                        </a:rPr>
                        <a:t> </a:t>
                      </a:r>
                      <a:r>
                        <a:rPr lang="en-US" sz="2400" b="1" dirty="0" err="1">
                          <a:solidFill>
                            <a:srgbClr val="C00000"/>
                          </a:solidFill>
                          <a:latin typeface="+mn-lt"/>
                          <a:cs typeface="Times New Roman" panose="02020603050405020304" pitchFamily="18" charset="0"/>
                        </a:rPr>
                        <a:t>từ</a:t>
                      </a:r>
                      <a:endParaRPr lang="en-US" sz="2400" b="1" dirty="0">
                        <a:solidFill>
                          <a:srgbClr val="C00000"/>
                        </a:solidFill>
                        <a:latin typeface="+mn-lt"/>
                        <a:cs typeface="Times New Roman" panose="02020603050405020304" pitchFamily="18" charset="0"/>
                      </a:endParaRPr>
                    </a:p>
                  </a:txBody>
                  <a:tcPr marL="116379" marR="116379" marT="44632" marB="44632">
                    <a:blipFill>
                      <a:blip r:embed="rId2"/>
                      <a:tile tx="0" ty="0" sx="100000" sy="100000" flip="none" algn="tl"/>
                    </a:blipFill>
                  </a:tcPr>
                </a:tc>
                <a:tc>
                  <a:txBody>
                    <a:bodyPr/>
                    <a:lstStyle/>
                    <a:p>
                      <a:pPr algn="just">
                        <a:lnSpc>
                          <a:spcPct val="120000"/>
                        </a:lnSpc>
                        <a:spcBef>
                          <a:spcPts val="400"/>
                        </a:spcBef>
                        <a:spcAft>
                          <a:spcPts val="400"/>
                        </a:spcAft>
                      </a:pPr>
                      <a:r>
                        <a:rPr lang="en-US" sz="2400" b="1" dirty="0" err="1">
                          <a:solidFill>
                            <a:srgbClr val="C00000"/>
                          </a:solidFill>
                          <a:latin typeface="+mn-lt"/>
                          <a:cs typeface="Times New Roman" panose="02020603050405020304" pitchFamily="18" charset="0"/>
                        </a:rPr>
                        <a:t>Thuộc</a:t>
                      </a:r>
                      <a:r>
                        <a:rPr lang="en-US" sz="2400" b="1" dirty="0">
                          <a:solidFill>
                            <a:srgbClr val="C00000"/>
                          </a:solidFill>
                          <a:latin typeface="+mn-lt"/>
                          <a:cs typeface="Times New Roman" panose="02020603050405020304" pitchFamily="18" charset="0"/>
                        </a:rPr>
                        <a:t> </a:t>
                      </a:r>
                      <a:r>
                        <a:rPr lang="en-US" sz="2400" b="1" dirty="0" err="1">
                          <a:solidFill>
                            <a:srgbClr val="C00000"/>
                          </a:solidFill>
                          <a:latin typeface="+mn-lt"/>
                          <a:cs typeface="Times New Roman" panose="02020603050405020304" pitchFamily="18" charset="0"/>
                        </a:rPr>
                        <a:t>từ</a:t>
                      </a:r>
                      <a:r>
                        <a:rPr lang="en-US" sz="2400" b="1" dirty="0">
                          <a:solidFill>
                            <a:srgbClr val="C00000"/>
                          </a:solidFill>
                          <a:latin typeface="+mn-lt"/>
                          <a:cs typeface="Times New Roman" panose="02020603050405020304" pitchFamily="18" charset="0"/>
                        </a:rPr>
                        <a:t> (</a:t>
                      </a:r>
                      <a:r>
                        <a:rPr lang="en-US" sz="2400" b="1" dirty="0" err="1">
                          <a:solidFill>
                            <a:srgbClr val="C00000"/>
                          </a:solidFill>
                          <a:latin typeface="+mn-lt"/>
                          <a:cs typeface="Times New Roman" panose="02020603050405020304" pitchFamily="18" charset="0"/>
                        </a:rPr>
                        <a:t>Vị</a:t>
                      </a:r>
                      <a:r>
                        <a:rPr lang="en-US" sz="2400" b="1" dirty="0">
                          <a:solidFill>
                            <a:srgbClr val="C00000"/>
                          </a:solidFill>
                          <a:latin typeface="+mn-lt"/>
                          <a:cs typeface="Times New Roman" panose="02020603050405020304" pitchFamily="18" charset="0"/>
                        </a:rPr>
                        <a:t> </a:t>
                      </a:r>
                      <a:r>
                        <a:rPr lang="en-US" sz="2400" b="1" dirty="0" err="1">
                          <a:solidFill>
                            <a:srgbClr val="C00000"/>
                          </a:solidFill>
                          <a:latin typeface="+mn-lt"/>
                          <a:cs typeface="Times New Roman" panose="02020603050405020304" pitchFamily="18" charset="0"/>
                        </a:rPr>
                        <a:t>từ</a:t>
                      </a:r>
                      <a:r>
                        <a:rPr lang="en-US" sz="2400" b="1" dirty="0">
                          <a:solidFill>
                            <a:srgbClr val="C00000"/>
                          </a:solidFill>
                          <a:latin typeface="+mn-lt"/>
                          <a:cs typeface="Times New Roman" panose="02020603050405020304" pitchFamily="18" charset="0"/>
                        </a:rPr>
                        <a:t>)</a:t>
                      </a:r>
                    </a:p>
                  </a:txBody>
                  <a:tcPr marL="116379" marR="116379" marT="44632" marB="44632">
                    <a:blipFill>
                      <a:blip r:embed="rId2"/>
                      <a:tile tx="0" ty="0" sx="100000" sy="100000" flip="none" algn="tl"/>
                    </a:blipFill>
                  </a:tcPr>
                </a:tc>
                <a:extLst>
                  <a:ext uri="{0D108BD9-81ED-4DB2-BD59-A6C34878D82A}">
                    <a16:rowId xmlns:a16="http://schemas.microsoft.com/office/drawing/2014/main" val="10000"/>
                  </a:ext>
                </a:extLst>
              </a:tr>
              <a:tr h="535625">
                <a:tc>
                  <a:txBody>
                    <a:bodyPr/>
                    <a:lstStyle/>
                    <a:p>
                      <a:pPr algn="ctr">
                        <a:lnSpc>
                          <a:spcPct val="120000"/>
                        </a:lnSpc>
                        <a:spcBef>
                          <a:spcPts val="400"/>
                        </a:spcBef>
                        <a:spcAft>
                          <a:spcPts val="400"/>
                        </a:spcAft>
                      </a:pPr>
                      <a:r>
                        <a:rPr lang="en-US" sz="2400" b="1" dirty="0">
                          <a:latin typeface="+mn-lt"/>
                          <a:cs typeface="Times New Roman" panose="02020603050405020304" pitchFamily="18" charset="0"/>
                        </a:rPr>
                        <a:t>A</a:t>
                      </a: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Mọi</a:t>
                      </a:r>
                      <a:endParaRPr lang="en-US" sz="2400" dirty="0">
                        <a:latin typeface="+mn-lt"/>
                        <a:cs typeface="Times New Roman" panose="02020603050405020304" pitchFamily="18" charset="0"/>
                      </a:endParaRP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sinh</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viên</a:t>
                      </a:r>
                      <a:endParaRPr lang="en-US" sz="2400" dirty="0">
                        <a:latin typeface="+mn-lt"/>
                        <a:cs typeface="Times New Roman" panose="02020603050405020304" pitchFamily="18" charset="0"/>
                      </a:endParaRP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là</a:t>
                      </a:r>
                      <a:endParaRPr lang="en-US" sz="2400" dirty="0">
                        <a:latin typeface="+mn-lt"/>
                        <a:cs typeface="Times New Roman" panose="02020603050405020304" pitchFamily="18" charset="0"/>
                      </a:endParaRP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người</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thông</a:t>
                      </a:r>
                      <a:r>
                        <a:rPr lang="en-US" sz="2400" baseline="0" dirty="0">
                          <a:latin typeface="+mn-lt"/>
                          <a:cs typeface="Times New Roman" panose="02020603050405020304" pitchFamily="18" charset="0"/>
                        </a:rPr>
                        <a:t> minh</a:t>
                      </a:r>
                      <a:endParaRPr lang="en-US" sz="2400" dirty="0">
                        <a:latin typeface="+mn-lt"/>
                        <a:cs typeface="Times New Roman" panose="02020603050405020304" pitchFamily="18" charset="0"/>
                      </a:endParaRPr>
                    </a:p>
                  </a:txBody>
                  <a:tcPr marL="116379" marR="116379" marT="44632" marB="44632"/>
                </a:tc>
                <a:extLst>
                  <a:ext uri="{0D108BD9-81ED-4DB2-BD59-A6C34878D82A}">
                    <a16:rowId xmlns:a16="http://schemas.microsoft.com/office/drawing/2014/main" val="10001"/>
                  </a:ext>
                </a:extLst>
              </a:tr>
              <a:tr h="576505">
                <a:tc>
                  <a:txBody>
                    <a:bodyPr/>
                    <a:lstStyle/>
                    <a:p>
                      <a:pPr algn="ctr">
                        <a:lnSpc>
                          <a:spcPct val="120000"/>
                        </a:lnSpc>
                        <a:spcBef>
                          <a:spcPts val="400"/>
                        </a:spcBef>
                        <a:spcAft>
                          <a:spcPts val="400"/>
                        </a:spcAft>
                      </a:pPr>
                      <a:r>
                        <a:rPr lang="en-US" sz="2400" b="1" dirty="0">
                          <a:latin typeface="+mn-lt"/>
                          <a:cs typeface="Times New Roman" panose="02020603050405020304" pitchFamily="18" charset="0"/>
                        </a:rPr>
                        <a:t>E</a:t>
                      </a: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Mọi</a:t>
                      </a:r>
                      <a:endParaRPr lang="en-US" sz="2400" dirty="0">
                        <a:latin typeface="+mn-lt"/>
                        <a:cs typeface="Times New Roman" panose="02020603050405020304" pitchFamily="18" charset="0"/>
                      </a:endParaRP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sinh</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viên</a:t>
                      </a:r>
                      <a:endParaRPr lang="en-US" sz="2400" dirty="0">
                        <a:latin typeface="+mn-lt"/>
                        <a:cs typeface="Times New Roman" panose="02020603050405020304" pitchFamily="18" charset="0"/>
                      </a:endParaRP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không</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phải</a:t>
                      </a:r>
                      <a:r>
                        <a:rPr lang="en-US" sz="2400" baseline="0" dirty="0">
                          <a:latin typeface="+mn-lt"/>
                          <a:cs typeface="Times New Roman" panose="02020603050405020304" pitchFamily="18" charset="0"/>
                        </a:rPr>
                        <a:t> </a:t>
                      </a:r>
                      <a:r>
                        <a:rPr lang="en-US" sz="2400" baseline="0" dirty="0" err="1">
                          <a:latin typeface="+mn-lt"/>
                          <a:cs typeface="Times New Roman" panose="02020603050405020304" pitchFamily="18" charset="0"/>
                        </a:rPr>
                        <a:t>là</a:t>
                      </a:r>
                      <a:endParaRPr lang="en-US" sz="2400" dirty="0">
                        <a:latin typeface="+mn-lt"/>
                        <a:cs typeface="Times New Roman" panose="02020603050405020304" pitchFamily="18" charset="0"/>
                      </a:endParaRP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người</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thông</a:t>
                      </a:r>
                      <a:r>
                        <a:rPr lang="en-US" sz="2400" baseline="0" dirty="0">
                          <a:latin typeface="+mn-lt"/>
                          <a:cs typeface="Times New Roman" panose="02020603050405020304" pitchFamily="18" charset="0"/>
                        </a:rPr>
                        <a:t> minh</a:t>
                      </a:r>
                      <a:endParaRPr lang="en-US" sz="2400" dirty="0">
                        <a:latin typeface="+mn-lt"/>
                        <a:cs typeface="Times New Roman" panose="02020603050405020304" pitchFamily="18" charset="0"/>
                      </a:endParaRPr>
                    </a:p>
                  </a:txBody>
                  <a:tcPr marL="116379" marR="116379" marT="44632" marB="44632"/>
                </a:tc>
                <a:extLst>
                  <a:ext uri="{0D108BD9-81ED-4DB2-BD59-A6C34878D82A}">
                    <a16:rowId xmlns:a16="http://schemas.microsoft.com/office/drawing/2014/main" val="10002"/>
                  </a:ext>
                </a:extLst>
              </a:tr>
              <a:tr h="535625">
                <a:tc>
                  <a:txBody>
                    <a:bodyPr/>
                    <a:lstStyle/>
                    <a:p>
                      <a:pPr algn="ctr">
                        <a:lnSpc>
                          <a:spcPct val="120000"/>
                        </a:lnSpc>
                        <a:spcBef>
                          <a:spcPts val="400"/>
                        </a:spcBef>
                        <a:spcAft>
                          <a:spcPts val="400"/>
                        </a:spcAft>
                      </a:pPr>
                      <a:r>
                        <a:rPr lang="en-US" sz="2400" b="1" dirty="0">
                          <a:latin typeface="+mn-lt"/>
                          <a:cs typeface="Times New Roman" panose="02020603050405020304" pitchFamily="18" charset="0"/>
                        </a:rPr>
                        <a:t>I</a:t>
                      </a: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Một</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số</a:t>
                      </a:r>
                      <a:endParaRPr lang="en-US" sz="2400" dirty="0">
                        <a:latin typeface="+mn-lt"/>
                        <a:cs typeface="Times New Roman" panose="02020603050405020304" pitchFamily="18" charset="0"/>
                      </a:endParaRP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sinh</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viên</a:t>
                      </a:r>
                      <a:endParaRPr lang="en-US" sz="2400" dirty="0">
                        <a:latin typeface="+mn-lt"/>
                        <a:cs typeface="Times New Roman" panose="02020603050405020304" pitchFamily="18" charset="0"/>
                      </a:endParaRPr>
                    </a:p>
                  </a:txBody>
                  <a:tcPr marL="116379" marR="116379" marT="44632" marB="44632"/>
                </a:tc>
                <a:tc>
                  <a:txBody>
                    <a:bodyPr/>
                    <a:lstStyle/>
                    <a:p>
                      <a:pPr marL="0" marR="0" indent="0" algn="just" defTabSz="914400" rtl="0" eaLnBrk="1" fontAlgn="auto" latinLnBrk="0" hangingPunct="1">
                        <a:lnSpc>
                          <a:spcPct val="120000"/>
                        </a:lnSpc>
                        <a:spcBef>
                          <a:spcPts val="400"/>
                        </a:spcBef>
                        <a:spcAft>
                          <a:spcPts val="400"/>
                        </a:spcAft>
                        <a:buClrTx/>
                        <a:buSzTx/>
                        <a:buFontTx/>
                        <a:buNone/>
                        <a:tabLst/>
                        <a:defRPr/>
                      </a:pPr>
                      <a:r>
                        <a:rPr lang="en-US" sz="2400" dirty="0" err="1">
                          <a:latin typeface="+mn-lt"/>
                          <a:cs typeface="Times New Roman" panose="02020603050405020304" pitchFamily="18" charset="0"/>
                        </a:rPr>
                        <a:t>là</a:t>
                      </a:r>
                      <a:endParaRPr lang="en-US" sz="2400" dirty="0">
                        <a:latin typeface="+mn-lt"/>
                        <a:cs typeface="Times New Roman" panose="02020603050405020304" pitchFamily="18" charset="0"/>
                      </a:endParaRP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người</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thông</a:t>
                      </a:r>
                      <a:r>
                        <a:rPr lang="en-US" sz="2400" baseline="0" dirty="0">
                          <a:latin typeface="+mn-lt"/>
                          <a:cs typeface="Times New Roman" panose="02020603050405020304" pitchFamily="18" charset="0"/>
                        </a:rPr>
                        <a:t> minh</a:t>
                      </a:r>
                      <a:endParaRPr lang="en-US" sz="2400" dirty="0">
                        <a:latin typeface="+mn-lt"/>
                        <a:cs typeface="Times New Roman" panose="02020603050405020304" pitchFamily="18" charset="0"/>
                      </a:endParaRPr>
                    </a:p>
                  </a:txBody>
                  <a:tcPr marL="116379" marR="116379" marT="44632" marB="44632"/>
                </a:tc>
                <a:extLst>
                  <a:ext uri="{0D108BD9-81ED-4DB2-BD59-A6C34878D82A}">
                    <a16:rowId xmlns:a16="http://schemas.microsoft.com/office/drawing/2014/main" val="10003"/>
                  </a:ext>
                </a:extLst>
              </a:tr>
              <a:tr h="688406">
                <a:tc>
                  <a:txBody>
                    <a:bodyPr/>
                    <a:lstStyle/>
                    <a:p>
                      <a:pPr algn="ctr">
                        <a:lnSpc>
                          <a:spcPct val="120000"/>
                        </a:lnSpc>
                        <a:spcBef>
                          <a:spcPts val="400"/>
                        </a:spcBef>
                        <a:spcAft>
                          <a:spcPts val="400"/>
                        </a:spcAft>
                      </a:pPr>
                      <a:r>
                        <a:rPr lang="en-US" sz="2400" b="1" dirty="0">
                          <a:latin typeface="+mn-lt"/>
                          <a:cs typeface="Times New Roman" panose="02020603050405020304" pitchFamily="18" charset="0"/>
                        </a:rPr>
                        <a:t>O</a:t>
                      </a: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Một</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số</a:t>
                      </a:r>
                      <a:endParaRPr lang="en-US" sz="2400" dirty="0">
                        <a:latin typeface="+mn-lt"/>
                        <a:cs typeface="Times New Roman" panose="02020603050405020304" pitchFamily="18" charset="0"/>
                      </a:endParaRP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sinh</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viên</a:t>
                      </a:r>
                      <a:endParaRPr lang="en-US" sz="2400" dirty="0">
                        <a:latin typeface="+mn-lt"/>
                        <a:cs typeface="Times New Roman" panose="02020603050405020304" pitchFamily="18" charset="0"/>
                      </a:endParaRPr>
                    </a:p>
                  </a:txBody>
                  <a:tcPr marL="116379" marR="116379" marT="44632" marB="44632"/>
                </a:tc>
                <a:tc>
                  <a:txBody>
                    <a:bodyPr/>
                    <a:lstStyle/>
                    <a:p>
                      <a:pPr marL="0" marR="0" indent="0" algn="just" defTabSz="914400" rtl="0" eaLnBrk="1" fontAlgn="auto" latinLnBrk="0" hangingPunct="1">
                        <a:lnSpc>
                          <a:spcPct val="120000"/>
                        </a:lnSpc>
                        <a:spcBef>
                          <a:spcPts val="400"/>
                        </a:spcBef>
                        <a:spcAft>
                          <a:spcPts val="400"/>
                        </a:spcAft>
                        <a:buClrTx/>
                        <a:buSzTx/>
                        <a:buFontTx/>
                        <a:buNone/>
                        <a:tabLst/>
                        <a:defRPr/>
                      </a:pPr>
                      <a:r>
                        <a:rPr lang="en-US" sz="2400" dirty="0" err="1">
                          <a:latin typeface="+mn-lt"/>
                          <a:cs typeface="Times New Roman" panose="02020603050405020304" pitchFamily="18" charset="0"/>
                        </a:rPr>
                        <a:t>không</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phải</a:t>
                      </a:r>
                      <a:r>
                        <a:rPr lang="en-US" sz="2400" baseline="0" dirty="0">
                          <a:latin typeface="+mn-lt"/>
                          <a:cs typeface="Times New Roman" panose="02020603050405020304" pitchFamily="18" charset="0"/>
                        </a:rPr>
                        <a:t> </a:t>
                      </a:r>
                      <a:r>
                        <a:rPr lang="en-US" sz="2400" baseline="0" dirty="0" err="1">
                          <a:latin typeface="+mn-lt"/>
                          <a:cs typeface="Times New Roman" panose="02020603050405020304" pitchFamily="18" charset="0"/>
                        </a:rPr>
                        <a:t>là</a:t>
                      </a:r>
                      <a:endParaRPr lang="en-US" sz="2400" dirty="0">
                        <a:latin typeface="+mn-lt"/>
                        <a:cs typeface="Times New Roman" panose="02020603050405020304" pitchFamily="18" charset="0"/>
                      </a:endParaRPr>
                    </a:p>
                  </a:txBody>
                  <a:tcPr marL="116379" marR="116379" marT="44632" marB="44632"/>
                </a:tc>
                <a:tc>
                  <a:txBody>
                    <a:bodyPr/>
                    <a:lstStyle/>
                    <a:p>
                      <a:pPr algn="just">
                        <a:lnSpc>
                          <a:spcPct val="120000"/>
                        </a:lnSpc>
                        <a:spcBef>
                          <a:spcPts val="400"/>
                        </a:spcBef>
                        <a:spcAft>
                          <a:spcPts val="400"/>
                        </a:spcAft>
                      </a:pPr>
                      <a:r>
                        <a:rPr lang="en-US" sz="2400" dirty="0" err="1">
                          <a:latin typeface="+mn-lt"/>
                          <a:cs typeface="Times New Roman" panose="02020603050405020304" pitchFamily="18" charset="0"/>
                        </a:rPr>
                        <a:t>người</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thông</a:t>
                      </a:r>
                      <a:r>
                        <a:rPr lang="en-US" sz="2400" baseline="0" dirty="0">
                          <a:latin typeface="+mn-lt"/>
                          <a:cs typeface="Times New Roman" panose="02020603050405020304" pitchFamily="18" charset="0"/>
                        </a:rPr>
                        <a:t> minh</a:t>
                      </a:r>
                      <a:endParaRPr lang="en-US" sz="2400" dirty="0">
                        <a:latin typeface="+mn-lt"/>
                        <a:cs typeface="Times New Roman" panose="02020603050405020304" pitchFamily="18" charset="0"/>
                      </a:endParaRPr>
                    </a:p>
                  </a:txBody>
                  <a:tcPr marL="116379" marR="116379" marT="44632" marB="44632"/>
                </a:tc>
                <a:extLst>
                  <a:ext uri="{0D108BD9-81ED-4DB2-BD59-A6C34878D82A}">
                    <a16:rowId xmlns:a16="http://schemas.microsoft.com/office/drawing/2014/main" val="10004"/>
                  </a:ext>
                </a:extLst>
              </a:tr>
            </a:tbl>
          </a:graphicData>
        </a:graphic>
      </p:graphicFrame>
      <p:sp>
        <p:nvSpPr>
          <p:cNvPr id="21543" name="Rectangle 2">
            <a:extLst>
              <a:ext uri="{FF2B5EF4-FFF2-40B4-BE49-F238E27FC236}">
                <a16:creationId xmlns:a16="http://schemas.microsoft.com/office/drawing/2014/main" id="{EF93DD99-6FB7-41F0-E95D-389448BE8125}"/>
              </a:ext>
            </a:extLst>
          </p:cNvPr>
          <p:cNvSpPr>
            <a:spLocks noChangeArrowheads="1"/>
          </p:cNvSpPr>
          <p:nvPr/>
        </p:nvSpPr>
        <p:spPr bwMode="auto">
          <a:xfrm>
            <a:off x="1214438" y="808038"/>
            <a:ext cx="52927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en-US" altLang="en-US" sz="2500" b="1">
                <a:cs typeface="Times New Roman" panose="02020603050405020304" pitchFamily="18" charset="0"/>
              </a:rPr>
              <a:t>Cấu trúc của phán đoán nhất quyết</a:t>
            </a:r>
          </a:p>
        </p:txBody>
      </p:sp>
      <p:sp>
        <p:nvSpPr>
          <p:cNvPr id="17" name="Rectangle 16">
            <a:extLst>
              <a:ext uri="{FF2B5EF4-FFF2-40B4-BE49-F238E27FC236}">
                <a16:creationId xmlns:a16="http://schemas.microsoft.com/office/drawing/2014/main" id="{1BB465B1-0712-D040-838F-06F7A4B84BED}"/>
              </a:ext>
            </a:extLst>
          </p:cNvPr>
          <p:cNvSpPr/>
          <p:nvPr/>
        </p:nvSpPr>
        <p:spPr>
          <a:xfrm rot="16200000">
            <a:off x="-3154362" y="3154362"/>
            <a:ext cx="6858000" cy="5492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NHẬN DIỆN PHÁN ĐOÁN NHẤT QUYẾT</a:t>
            </a:r>
            <a:endParaRPr lang="x-none" dirty="0"/>
          </a:p>
        </p:txBody>
      </p:sp>
      <p:sp>
        <p:nvSpPr>
          <p:cNvPr id="18" name="Rectangle 17">
            <a:extLst>
              <a:ext uri="{FF2B5EF4-FFF2-40B4-BE49-F238E27FC236}">
                <a16:creationId xmlns:a16="http://schemas.microsoft.com/office/drawing/2014/main" id="{A6F1B7A5-3863-C385-D7DE-A14C6E3BCD86}"/>
              </a:ext>
            </a:extLst>
          </p:cNvPr>
          <p:cNvSpPr>
            <a:spLocks noChangeArrowheads="1"/>
          </p:cNvSpPr>
          <p:nvPr/>
        </p:nvSpPr>
        <p:spPr bwMode="auto">
          <a:xfrm>
            <a:off x="2293938" y="5364163"/>
            <a:ext cx="26384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ctr" eaLnBrk="1" hangingPunct="1">
              <a:spcBef>
                <a:spcPts val="400"/>
              </a:spcBef>
              <a:spcAft>
                <a:spcPts val="400"/>
              </a:spcAft>
            </a:pPr>
            <a:r>
              <a:rPr lang="en-US" altLang="en-US" sz="2700" b="1">
                <a:solidFill>
                  <a:srgbClr val="0000CC"/>
                </a:solidFill>
                <a:latin typeface="Palatino" pitchFamily="2" charset="0"/>
                <a:ea typeface="Palatino" pitchFamily="2" charset="0"/>
                <a:cs typeface="Times New Roman" panose="02020603050405020304" pitchFamily="18" charset="0"/>
              </a:rPr>
              <a:t>Mọi </a:t>
            </a:r>
            <a:r>
              <a:rPr lang="en-US" altLang="en-US" sz="2700" b="1">
                <a:latin typeface="Palatino" pitchFamily="2" charset="0"/>
                <a:ea typeface="Palatino" pitchFamily="2" charset="0"/>
                <a:cs typeface="Times New Roman" panose="02020603050405020304" pitchFamily="18" charset="0"/>
              </a:rPr>
              <a:t>  S   </a:t>
            </a:r>
            <a:r>
              <a:rPr lang="en-US" altLang="en-US" sz="2700" b="1">
                <a:solidFill>
                  <a:srgbClr val="FF0000"/>
                </a:solidFill>
                <a:latin typeface="Palatino" pitchFamily="2" charset="0"/>
                <a:ea typeface="Palatino" pitchFamily="2" charset="0"/>
                <a:cs typeface="Times New Roman" panose="02020603050405020304" pitchFamily="18" charset="0"/>
              </a:rPr>
              <a:t>là  </a:t>
            </a:r>
            <a:r>
              <a:rPr lang="en-US" altLang="en-US" sz="2700" b="1">
                <a:latin typeface="Palatino" pitchFamily="2" charset="0"/>
                <a:ea typeface="Palatino" pitchFamily="2" charset="0"/>
                <a:cs typeface="Times New Roman" panose="02020603050405020304" pitchFamily="18" charset="0"/>
              </a:rPr>
              <a:t>P</a:t>
            </a:r>
          </a:p>
        </p:txBody>
      </p:sp>
      <p:sp>
        <p:nvSpPr>
          <p:cNvPr id="19" name="Rectangle 18">
            <a:extLst>
              <a:ext uri="{FF2B5EF4-FFF2-40B4-BE49-F238E27FC236}">
                <a16:creationId xmlns:a16="http://schemas.microsoft.com/office/drawing/2014/main" id="{D1CFF370-E0DD-4A69-0904-282248AC5223}"/>
              </a:ext>
            </a:extLst>
          </p:cNvPr>
          <p:cNvSpPr>
            <a:spLocks noChangeArrowheads="1"/>
          </p:cNvSpPr>
          <p:nvPr/>
        </p:nvSpPr>
        <p:spPr bwMode="auto">
          <a:xfrm>
            <a:off x="1747838" y="4748213"/>
            <a:ext cx="12588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700">
                <a:latin typeface="Palatino" pitchFamily="2" charset="0"/>
                <a:cs typeface="Palatino" pitchFamily="2" charset="0"/>
              </a:rPr>
              <a:t>Chủ từ</a:t>
            </a:r>
          </a:p>
        </p:txBody>
      </p:sp>
      <p:sp>
        <p:nvSpPr>
          <p:cNvPr id="20" name="Rectangle 19">
            <a:extLst>
              <a:ext uri="{FF2B5EF4-FFF2-40B4-BE49-F238E27FC236}">
                <a16:creationId xmlns:a16="http://schemas.microsoft.com/office/drawing/2014/main" id="{07153107-1604-70C0-157A-F4D0B3EC7422}"/>
              </a:ext>
            </a:extLst>
          </p:cNvPr>
          <p:cNvSpPr>
            <a:spLocks noChangeArrowheads="1"/>
          </p:cNvSpPr>
          <p:nvPr/>
        </p:nvSpPr>
        <p:spPr bwMode="auto">
          <a:xfrm>
            <a:off x="4135438" y="4740275"/>
            <a:ext cx="9556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700">
                <a:latin typeface="Palatino" pitchFamily="2" charset="0"/>
                <a:cs typeface="Palatino" pitchFamily="2" charset="0"/>
              </a:rPr>
              <a:t>Vị từ</a:t>
            </a:r>
          </a:p>
        </p:txBody>
      </p:sp>
      <p:sp>
        <p:nvSpPr>
          <p:cNvPr id="21" name="Rectangle 20">
            <a:extLst>
              <a:ext uri="{FF2B5EF4-FFF2-40B4-BE49-F238E27FC236}">
                <a16:creationId xmlns:a16="http://schemas.microsoft.com/office/drawing/2014/main" id="{985E78F7-A37D-60A4-365E-CCC832621D1E}"/>
              </a:ext>
            </a:extLst>
          </p:cNvPr>
          <p:cNvSpPr>
            <a:spLocks noChangeArrowheads="1"/>
          </p:cNvSpPr>
          <p:nvPr/>
        </p:nvSpPr>
        <p:spPr bwMode="auto">
          <a:xfrm>
            <a:off x="928688" y="5954713"/>
            <a:ext cx="1790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700">
                <a:latin typeface="Palatino" pitchFamily="2" charset="0"/>
                <a:cs typeface="Palatino" pitchFamily="2" charset="0"/>
              </a:rPr>
              <a:t>Lượng từ</a:t>
            </a:r>
          </a:p>
        </p:txBody>
      </p:sp>
      <p:sp>
        <p:nvSpPr>
          <p:cNvPr id="22" name="Rectangle 21">
            <a:extLst>
              <a:ext uri="{FF2B5EF4-FFF2-40B4-BE49-F238E27FC236}">
                <a16:creationId xmlns:a16="http://schemas.microsoft.com/office/drawing/2014/main" id="{0F3618D5-5FB2-C1CA-B23F-51180F5916CE}"/>
              </a:ext>
            </a:extLst>
          </p:cNvPr>
          <p:cNvSpPr>
            <a:spLocks noChangeArrowheads="1"/>
          </p:cNvSpPr>
          <p:nvPr/>
        </p:nvSpPr>
        <p:spPr bwMode="auto">
          <a:xfrm>
            <a:off x="4452938" y="6002338"/>
            <a:ext cx="10572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700">
                <a:latin typeface="Palatino" pitchFamily="2" charset="0"/>
                <a:cs typeface="Palatino" pitchFamily="2" charset="0"/>
              </a:rPr>
              <a:t>Hệ từ</a:t>
            </a:r>
          </a:p>
        </p:txBody>
      </p:sp>
      <p:cxnSp>
        <p:nvCxnSpPr>
          <p:cNvPr id="23" name="Straight Arrow Connector 22">
            <a:extLst>
              <a:ext uri="{FF2B5EF4-FFF2-40B4-BE49-F238E27FC236}">
                <a16:creationId xmlns:a16="http://schemas.microsoft.com/office/drawing/2014/main" id="{6225C7B3-F5A5-9343-9065-158C0AABC90C}"/>
              </a:ext>
            </a:extLst>
          </p:cNvPr>
          <p:cNvCxnSpPr>
            <a:cxnSpLocks/>
            <a:stCxn id="19" idx="3"/>
          </p:cNvCxnSpPr>
          <p:nvPr/>
        </p:nvCxnSpPr>
        <p:spPr>
          <a:xfrm>
            <a:off x="3006725" y="5002213"/>
            <a:ext cx="465138" cy="45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C048E1A-6021-6144-85EF-7975BF0C02BB}"/>
              </a:ext>
            </a:extLst>
          </p:cNvPr>
          <p:cNvCxnSpPr>
            <a:cxnSpLocks/>
            <a:stCxn id="20" idx="2"/>
          </p:cNvCxnSpPr>
          <p:nvPr/>
        </p:nvCxnSpPr>
        <p:spPr>
          <a:xfrm flipH="1">
            <a:off x="4518025" y="5248275"/>
            <a:ext cx="95250" cy="19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D4A88A9-BC3E-D643-B9F5-D294AAA84A2F}"/>
              </a:ext>
            </a:extLst>
          </p:cNvPr>
          <p:cNvCxnSpPr/>
          <p:nvPr/>
        </p:nvCxnSpPr>
        <p:spPr>
          <a:xfrm flipH="1" flipV="1">
            <a:off x="4225925" y="5749925"/>
            <a:ext cx="328613" cy="33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A9E1D19-22D8-344E-AD47-656CDA1F19CC}"/>
              </a:ext>
            </a:extLst>
          </p:cNvPr>
          <p:cNvCxnSpPr>
            <a:stCxn id="21" idx="0"/>
          </p:cNvCxnSpPr>
          <p:nvPr/>
        </p:nvCxnSpPr>
        <p:spPr>
          <a:xfrm flipV="1">
            <a:off x="1824038" y="5749925"/>
            <a:ext cx="755650" cy="204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E86AAE63-7A6F-CC5B-ECDD-42E773C4D717}"/>
              </a:ext>
            </a:extLst>
          </p:cNvPr>
          <p:cNvSpPr>
            <a:spLocks noChangeArrowheads="1"/>
          </p:cNvSpPr>
          <p:nvPr/>
        </p:nvSpPr>
        <p:spPr bwMode="auto">
          <a:xfrm>
            <a:off x="7058025" y="5394325"/>
            <a:ext cx="36337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ctr" eaLnBrk="1" hangingPunct="1">
              <a:spcBef>
                <a:spcPts val="400"/>
              </a:spcBef>
              <a:spcAft>
                <a:spcPts val="400"/>
              </a:spcAft>
            </a:pPr>
            <a:r>
              <a:rPr lang="en-US" altLang="en-US" sz="2600" b="1">
                <a:solidFill>
                  <a:srgbClr val="0000CC"/>
                </a:solidFill>
                <a:latin typeface="Palatino" pitchFamily="2" charset="0"/>
                <a:ea typeface="Palatino" pitchFamily="2" charset="0"/>
                <a:cs typeface="Times New Roman" panose="02020603050405020304" pitchFamily="18" charset="0"/>
              </a:rPr>
              <a:t>Một số </a:t>
            </a:r>
            <a:r>
              <a:rPr lang="en-US" altLang="en-US" sz="2600" b="1">
                <a:latin typeface="Palatino" pitchFamily="2" charset="0"/>
                <a:ea typeface="Palatino" pitchFamily="2" charset="0"/>
                <a:cs typeface="Times New Roman" panose="02020603050405020304" pitchFamily="18" charset="0"/>
              </a:rPr>
              <a:t> S  </a:t>
            </a:r>
            <a:r>
              <a:rPr lang="en-US" altLang="en-US" sz="2600" b="1">
                <a:solidFill>
                  <a:srgbClr val="FF0000"/>
                </a:solidFill>
                <a:latin typeface="Palatino" pitchFamily="2" charset="0"/>
                <a:ea typeface="Palatino" pitchFamily="2" charset="0"/>
                <a:cs typeface="Times New Roman" panose="02020603050405020304" pitchFamily="18" charset="0"/>
              </a:rPr>
              <a:t>không là  </a:t>
            </a:r>
            <a:r>
              <a:rPr lang="en-US" altLang="en-US" sz="2600" b="1">
                <a:latin typeface="Palatino" pitchFamily="2" charset="0"/>
                <a:ea typeface="Palatino" pitchFamily="2" charset="0"/>
                <a:cs typeface="Times New Roman" panose="02020603050405020304" pitchFamily="18" charset="0"/>
              </a:rPr>
              <a:t>P</a:t>
            </a:r>
          </a:p>
        </p:txBody>
      </p:sp>
      <p:sp>
        <p:nvSpPr>
          <p:cNvPr id="38" name="Rectangle 37">
            <a:extLst>
              <a:ext uri="{FF2B5EF4-FFF2-40B4-BE49-F238E27FC236}">
                <a16:creationId xmlns:a16="http://schemas.microsoft.com/office/drawing/2014/main" id="{045952FA-CCC6-7FD4-782A-C47A91C09FAB}"/>
              </a:ext>
            </a:extLst>
          </p:cNvPr>
          <p:cNvSpPr>
            <a:spLocks noChangeArrowheads="1"/>
          </p:cNvSpPr>
          <p:nvPr/>
        </p:nvSpPr>
        <p:spPr bwMode="auto">
          <a:xfrm>
            <a:off x="6961188" y="4622800"/>
            <a:ext cx="1101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300">
                <a:latin typeface="Palatino" pitchFamily="2" charset="0"/>
                <a:cs typeface="Palatino" pitchFamily="2" charset="0"/>
              </a:rPr>
              <a:t>Chủ từ</a:t>
            </a:r>
          </a:p>
        </p:txBody>
      </p:sp>
      <p:sp>
        <p:nvSpPr>
          <p:cNvPr id="39" name="Rectangle 38">
            <a:extLst>
              <a:ext uri="{FF2B5EF4-FFF2-40B4-BE49-F238E27FC236}">
                <a16:creationId xmlns:a16="http://schemas.microsoft.com/office/drawing/2014/main" id="{0689A67A-54C1-7A79-512F-F586BCEBAE12}"/>
              </a:ext>
            </a:extLst>
          </p:cNvPr>
          <p:cNvSpPr>
            <a:spLocks noChangeArrowheads="1"/>
          </p:cNvSpPr>
          <p:nvPr/>
        </p:nvSpPr>
        <p:spPr bwMode="auto">
          <a:xfrm>
            <a:off x="9955213" y="4687888"/>
            <a:ext cx="842962"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300">
                <a:latin typeface="Palatino" pitchFamily="2" charset="0"/>
                <a:cs typeface="Palatino" pitchFamily="2" charset="0"/>
              </a:rPr>
              <a:t>Vị từ</a:t>
            </a:r>
          </a:p>
        </p:txBody>
      </p:sp>
      <p:sp>
        <p:nvSpPr>
          <p:cNvPr id="40" name="Rectangle 39">
            <a:extLst>
              <a:ext uri="{FF2B5EF4-FFF2-40B4-BE49-F238E27FC236}">
                <a16:creationId xmlns:a16="http://schemas.microsoft.com/office/drawing/2014/main" id="{58C1BE5F-BB68-8225-0F68-9655F6C2EDFD}"/>
              </a:ext>
            </a:extLst>
          </p:cNvPr>
          <p:cNvSpPr>
            <a:spLocks noChangeArrowheads="1"/>
          </p:cNvSpPr>
          <p:nvPr/>
        </p:nvSpPr>
        <p:spPr bwMode="auto">
          <a:xfrm>
            <a:off x="7081838" y="6080125"/>
            <a:ext cx="156845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300">
                <a:latin typeface="Palatino" pitchFamily="2" charset="0"/>
                <a:cs typeface="Palatino" pitchFamily="2" charset="0"/>
              </a:rPr>
              <a:t>Lượng từ</a:t>
            </a:r>
          </a:p>
        </p:txBody>
      </p:sp>
      <p:sp>
        <p:nvSpPr>
          <p:cNvPr id="41" name="Rectangle 40">
            <a:extLst>
              <a:ext uri="{FF2B5EF4-FFF2-40B4-BE49-F238E27FC236}">
                <a16:creationId xmlns:a16="http://schemas.microsoft.com/office/drawing/2014/main" id="{E43A768B-C4C4-B2EF-A618-68B987DF1A54}"/>
              </a:ext>
            </a:extLst>
          </p:cNvPr>
          <p:cNvSpPr>
            <a:spLocks noChangeArrowheads="1"/>
          </p:cNvSpPr>
          <p:nvPr/>
        </p:nvSpPr>
        <p:spPr bwMode="auto">
          <a:xfrm>
            <a:off x="9672638" y="6080125"/>
            <a:ext cx="9302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300">
                <a:latin typeface="Palatino" pitchFamily="2" charset="0"/>
                <a:cs typeface="Palatino" pitchFamily="2" charset="0"/>
              </a:rPr>
              <a:t>Hệ từ</a:t>
            </a:r>
          </a:p>
        </p:txBody>
      </p:sp>
      <p:cxnSp>
        <p:nvCxnSpPr>
          <p:cNvPr id="42" name="Straight Arrow Connector 41">
            <a:extLst>
              <a:ext uri="{FF2B5EF4-FFF2-40B4-BE49-F238E27FC236}">
                <a16:creationId xmlns:a16="http://schemas.microsoft.com/office/drawing/2014/main" id="{8988C778-940A-374C-87DA-8055FC6561FA}"/>
              </a:ext>
            </a:extLst>
          </p:cNvPr>
          <p:cNvCxnSpPr>
            <a:cxnSpLocks/>
          </p:cNvCxnSpPr>
          <p:nvPr/>
        </p:nvCxnSpPr>
        <p:spPr>
          <a:xfrm>
            <a:off x="7924800" y="5022850"/>
            <a:ext cx="541338" cy="36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72E7799-3DC0-5D44-B05A-9CC725D1F933}"/>
              </a:ext>
            </a:extLst>
          </p:cNvPr>
          <p:cNvCxnSpPr>
            <a:cxnSpLocks/>
          </p:cNvCxnSpPr>
          <p:nvPr/>
        </p:nvCxnSpPr>
        <p:spPr>
          <a:xfrm>
            <a:off x="10469563" y="5095875"/>
            <a:ext cx="0" cy="252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BAD00BA-CE0A-3648-AF6B-7EF45B29FF08}"/>
              </a:ext>
            </a:extLst>
          </p:cNvPr>
          <p:cNvCxnSpPr>
            <a:cxnSpLocks/>
          </p:cNvCxnSpPr>
          <p:nvPr/>
        </p:nvCxnSpPr>
        <p:spPr>
          <a:xfrm flipH="1" flipV="1">
            <a:off x="9775825" y="5859463"/>
            <a:ext cx="282575" cy="220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6BA912C-F5FA-F148-877B-464435F880E7}"/>
              </a:ext>
            </a:extLst>
          </p:cNvPr>
          <p:cNvCxnSpPr>
            <a:cxnSpLocks/>
          </p:cNvCxnSpPr>
          <p:nvPr/>
        </p:nvCxnSpPr>
        <p:spPr>
          <a:xfrm flipV="1">
            <a:off x="7796213" y="5795963"/>
            <a:ext cx="128587" cy="357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par>
                                <p:cTn id="13" presetID="5" presetClass="entr" presetSubtype="1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checkerboard(across)">
                                      <p:cBhvr>
                                        <p:cTn id="15" dur="500"/>
                                        <p:tgtEl>
                                          <p:spTgt spid="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checkerboard(across)">
                                      <p:cBhvr>
                                        <p:cTn id="20" dur="500"/>
                                        <p:tgtEl>
                                          <p:spTgt spid="24"/>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heckerboard(across)">
                                      <p:cBhvr>
                                        <p:cTn id="28" dur="500"/>
                                        <p:tgtEl>
                                          <p:spTgt spid="22"/>
                                        </p:tgtEl>
                                      </p:cBhvr>
                                    </p:animEffect>
                                  </p:childTnLst>
                                </p:cTn>
                              </p:par>
                              <p:par>
                                <p:cTn id="29" presetID="5" presetClass="entr" presetSubtype="1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checkerboard(across)">
                                      <p:cBhvr>
                                        <p:cTn id="31" dur="500"/>
                                        <p:tgtEl>
                                          <p:spTgt spid="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checkerboard(across)">
                                      <p:cBhvr>
                                        <p:cTn id="36" dur="500"/>
                                        <p:tgtEl>
                                          <p:spTgt spid="26"/>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checkerboard(across)">
                                      <p:cBhvr>
                                        <p:cTn id="39" dur="500"/>
                                        <p:tgtEl>
                                          <p:spTgt spid="2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blinds(horizontal)">
                                      <p:cBhvr>
                                        <p:cTn id="44" dur="500"/>
                                        <p:tgtEl>
                                          <p:spTgt spid="3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checkerboard(across)">
                                      <p:cBhvr>
                                        <p:cTn id="49" dur="500"/>
                                        <p:tgtEl>
                                          <p:spTgt spid="38"/>
                                        </p:tgtEl>
                                      </p:cBhvr>
                                    </p:animEffect>
                                  </p:childTnLst>
                                </p:cTn>
                              </p:par>
                              <p:par>
                                <p:cTn id="50" presetID="5" presetClass="entr" presetSubtype="1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checkerboard(across)">
                                      <p:cBhvr>
                                        <p:cTn id="52" dur="500"/>
                                        <p:tgtEl>
                                          <p:spTgt spid="4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checkerboard(across)">
                                      <p:cBhvr>
                                        <p:cTn id="57" dur="500"/>
                                        <p:tgtEl>
                                          <p:spTgt spid="39"/>
                                        </p:tgtEl>
                                      </p:cBhvr>
                                    </p:animEffect>
                                  </p:childTnLst>
                                </p:cTn>
                              </p:par>
                              <p:par>
                                <p:cTn id="58" presetID="5" presetClass="entr" presetSubtype="1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checkerboard(across)">
                                      <p:cBhvr>
                                        <p:cTn id="60" dur="500"/>
                                        <p:tgtEl>
                                          <p:spTgt spid="4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5" presetClass="entr" presetSubtype="1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checkerboard(across)">
                                      <p:cBhvr>
                                        <p:cTn id="65" dur="500"/>
                                        <p:tgtEl>
                                          <p:spTgt spid="45"/>
                                        </p:tgtEl>
                                      </p:cBhvr>
                                    </p:animEffect>
                                  </p:childTnLst>
                                </p:cTn>
                              </p:par>
                              <p:par>
                                <p:cTn id="66" presetID="5" presetClass="entr" presetSubtype="1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checkerboard(across)">
                                      <p:cBhvr>
                                        <p:cTn id="68" dur="500"/>
                                        <p:tgtEl>
                                          <p:spTgt spid="4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5" presetClass="entr" presetSubtype="10" fill="hold" nodeType="click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checkerboard(across)">
                                      <p:cBhvr>
                                        <p:cTn id="73" dur="500"/>
                                        <p:tgtEl>
                                          <p:spTgt spid="44"/>
                                        </p:tgtEl>
                                      </p:cBhvr>
                                    </p:animEffect>
                                  </p:childTnLst>
                                </p:cTn>
                              </p:par>
                              <p:par>
                                <p:cTn id="74" presetID="5" presetClass="entr" presetSubtype="10"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checkerboard(across)">
                                      <p:cBhvr>
                                        <p:cTn id="7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37" grpId="0"/>
      <p:bldP spid="38" grpId="0"/>
      <p:bldP spid="39" grpId="0"/>
      <p:bldP spid="40" grpId="0"/>
      <p:bldP spid="4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52484-A818-DF48-A9FF-6F9F90E80835}"/>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BÀI TẬP THỰC HÀNH</a:t>
            </a:r>
            <a:endParaRPr lang="x-none" dirty="0">
              <a:solidFill>
                <a:srgbClr val="FF0000"/>
              </a:solidFill>
            </a:endParaRPr>
          </a:p>
        </p:txBody>
      </p:sp>
      <p:sp>
        <p:nvSpPr>
          <p:cNvPr id="6" name="Rectangle 5">
            <a:extLst>
              <a:ext uri="{FF2B5EF4-FFF2-40B4-BE49-F238E27FC236}">
                <a16:creationId xmlns:a16="http://schemas.microsoft.com/office/drawing/2014/main" id="{3804C62B-3363-6340-BCA2-113C9FA255C5}"/>
              </a:ext>
            </a:extLst>
          </p:cNvPr>
          <p:cNvSpPr/>
          <p:nvPr/>
        </p:nvSpPr>
        <p:spPr>
          <a:xfrm>
            <a:off x="633413" y="868363"/>
            <a:ext cx="11337925" cy="1247775"/>
          </a:xfrm>
          <a:prstGeom prst="rect">
            <a:avLst/>
          </a:prstGeom>
        </p:spPr>
        <p:txBody>
          <a:bodyPr>
            <a:spAutoFit/>
          </a:bodyPr>
          <a:lstStyle/>
          <a:p>
            <a:pPr>
              <a:defRPr/>
            </a:pPr>
            <a:r>
              <a:rPr lang="vi-VN" sz="2500" dirty="0">
                <a:solidFill>
                  <a:schemeClr val="bg2">
                    <a:lumMod val="25000"/>
                  </a:schemeClr>
                </a:solidFill>
              </a:rPr>
              <a:t>Mỗi câu sau: (a) nhận biết chúng là phán đoán nhất quyết nào, (b) đưa về dạng chuẩn, và (c) nhận biết các thành phần: lượng từ, hệ từ, chủ từ và thuộc từ. </a:t>
            </a:r>
          </a:p>
          <a:p>
            <a:pPr>
              <a:defRPr/>
            </a:pPr>
            <a:r>
              <a:rPr lang="vi-VN" sz="2500" dirty="0">
                <a:solidFill>
                  <a:schemeClr val="bg2">
                    <a:lumMod val="25000"/>
                  </a:schemeClr>
                </a:solidFill>
              </a:rPr>
              <a:t>----------------------------- </a:t>
            </a:r>
          </a:p>
        </p:txBody>
      </p:sp>
      <p:sp>
        <p:nvSpPr>
          <p:cNvPr id="22531" name="Rectangle 7">
            <a:extLst>
              <a:ext uri="{FF2B5EF4-FFF2-40B4-BE49-F238E27FC236}">
                <a16:creationId xmlns:a16="http://schemas.microsoft.com/office/drawing/2014/main" id="{307797A4-2D08-DC8C-DEFC-06E2E5E76DF4}"/>
              </a:ext>
            </a:extLst>
          </p:cNvPr>
          <p:cNvSpPr>
            <a:spLocks noChangeArrowheads="1"/>
          </p:cNvSpPr>
          <p:nvPr/>
        </p:nvSpPr>
        <p:spPr bwMode="auto">
          <a:xfrm>
            <a:off x="1068388" y="2289175"/>
            <a:ext cx="109029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Tất cả những ai dưới 65 tuổi là những người cần có bảo hiểm y tế.</a:t>
            </a:r>
          </a:p>
        </p:txBody>
      </p:sp>
      <p:sp>
        <p:nvSpPr>
          <p:cNvPr id="22532" name="Rectangle 8">
            <a:extLst>
              <a:ext uri="{FF2B5EF4-FFF2-40B4-BE49-F238E27FC236}">
                <a16:creationId xmlns:a16="http://schemas.microsoft.com/office/drawing/2014/main" id="{55B69C40-EE19-9C89-5C82-B4CE922A3231}"/>
              </a:ext>
            </a:extLst>
          </p:cNvPr>
          <p:cNvSpPr>
            <a:spLocks noChangeArrowheads="1"/>
          </p:cNvSpPr>
          <p:nvPr/>
        </p:nvSpPr>
        <p:spPr bwMode="auto">
          <a:xfrm>
            <a:off x="1068388" y="2941638"/>
            <a:ext cx="109029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Tất cả những ai 65 tuổi trở lên không phải là người được tiêm vắc-xin.</a:t>
            </a:r>
          </a:p>
        </p:txBody>
      </p:sp>
      <p:sp>
        <p:nvSpPr>
          <p:cNvPr id="22533" name="Rectangle 9">
            <a:extLst>
              <a:ext uri="{FF2B5EF4-FFF2-40B4-BE49-F238E27FC236}">
                <a16:creationId xmlns:a16="http://schemas.microsoft.com/office/drawing/2014/main" id="{50BB2424-9705-4B81-D84F-57F5CD93C163}"/>
              </a:ext>
            </a:extLst>
          </p:cNvPr>
          <p:cNvSpPr>
            <a:spLocks noChangeArrowheads="1"/>
          </p:cNvSpPr>
          <p:nvPr/>
        </p:nvSpPr>
        <p:spPr bwMode="auto">
          <a:xfrm>
            <a:off x="1068388" y="3619500"/>
            <a:ext cx="107505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Một số người trong độ tuổi làm việc không phải là người có bảo hiểm y tế.</a:t>
            </a:r>
          </a:p>
        </p:txBody>
      </p:sp>
      <p:sp>
        <p:nvSpPr>
          <p:cNvPr id="22534" name="Rectangle 10">
            <a:extLst>
              <a:ext uri="{FF2B5EF4-FFF2-40B4-BE49-F238E27FC236}">
                <a16:creationId xmlns:a16="http://schemas.microsoft.com/office/drawing/2014/main" id="{0742349A-FA8E-E702-4FC8-11DBE1E8BCA8}"/>
              </a:ext>
            </a:extLst>
          </p:cNvPr>
          <p:cNvSpPr>
            <a:spLocks noChangeArrowheads="1"/>
          </p:cNvSpPr>
          <p:nvPr/>
        </p:nvSpPr>
        <p:spPr bwMode="auto">
          <a:xfrm>
            <a:off x="1068388" y="4297363"/>
            <a:ext cx="1090295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Một số nhân viên hãng hàng không là những người lao động thời vụ không được hưởng phúc lợi của hãng.</a:t>
            </a:r>
          </a:p>
        </p:txBody>
      </p:sp>
      <p:sp>
        <p:nvSpPr>
          <p:cNvPr id="22535" name="Rectangle 11">
            <a:extLst>
              <a:ext uri="{FF2B5EF4-FFF2-40B4-BE49-F238E27FC236}">
                <a16:creationId xmlns:a16="http://schemas.microsoft.com/office/drawing/2014/main" id="{18CCBAA3-2FA3-C2B9-58C6-266B3D7FB04D}"/>
              </a:ext>
            </a:extLst>
          </p:cNvPr>
          <p:cNvSpPr>
            <a:spLocks noChangeArrowheads="1"/>
          </p:cNvSpPr>
          <p:nvPr/>
        </p:nvSpPr>
        <p:spPr bwMode="auto">
          <a:xfrm>
            <a:off x="650875" y="4302125"/>
            <a:ext cx="5048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4. </a:t>
            </a:r>
            <a:endParaRPr lang="en-US" altLang="en-US" sz="2500"/>
          </a:p>
        </p:txBody>
      </p:sp>
      <p:sp>
        <p:nvSpPr>
          <p:cNvPr id="22536" name="Rectangle 12">
            <a:extLst>
              <a:ext uri="{FF2B5EF4-FFF2-40B4-BE49-F238E27FC236}">
                <a16:creationId xmlns:a16="http://schemas.microsoft.com/office/drawing/2014/main" id="{A843A7A8-074F-27A2-E340-04371CB44DAF}"/>
              </a:ext>
            </a:extLst>
          </p:cNvPr>
          <p:cNvSpPr>
            <a:spLocks noChangeArrowheads="1"/>
          </p:cNvSpPr>
          <p:nvPr/>
        </p:nvSpPr>
        <p:spPr bwMode="auto">
          <a:xfrm>
            <a:off x="666750" y="3640138"/>
            <a:ext cx="504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3. </a:t>
            </a:r>
            <a:endParaRPr lang="en-US" altLang="en-US" sz="2500"/>
          </a:p>
        </p:txBody>
      </p:sp>
      <p:sp>
        <p:nvSpPr>
          <p:cNvPr id="22537" name="Rectangle 13">
            <a:extLst>
              <a:ext uri="{FF2B5EF4-FFF2-40B4-BE49-F238E27FC236}">
                <a16:creationId xmlns:a16="http://schemas.microsoft.com/office/drawing/2014/main" id="{36A375FC-E133-0F7E-8862-02D72DAD022D}"/>
              </a:ext>
            </a:extLst>
          </p:cNvPr>
          <p:cNvSpPr>
            <a:spLocks noChangeArrowheads="1"/>
          </p:cNvSpPr>
          <p:nvPr/>
        </p:nvSpPr>
        <p:spPr bwMode="auto">
          <a:xfrm>
            <a:off x="665163" y="2949575"/>
            <a:ext cx="5048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2. </a:t>
            </a:r>
            <a:endParaRPr lang="en-US" altLang="en-US" sz="2500"/>
          </a:p>
        </p:txBody>
      </p:sp>
      <p:sp>
        <p:nvSpPr>
          <p:cNvPr id="22538" name="Rectangle 14">
            <a:extLst>
              <a:ext uri="{FF2B5EF4-FFF2-40B4-BE49-F238E27FC236}">
                <a16:creationId xmlns:a16="http://schemas.microsoft.com/office/drawing/2014/main" id="{6054BE78-ADE2-8D60-07DB-00CAB5EC6CBB}"/>
              </a:ext>
            </a:extLst>
          </p:cNvPr>
          <p:cNvSpPr>
            <a:spLocks noChangeArrowheads="1"/>
          </p:cNvSpPr>
          <p:nvPr/>
        </p:nvSpPr>
        <p:spPr bwMode="auto">
          <a:xfrm>
            <a:off x="650875" y="2314575"/>
            <a:ext cx="5048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1. </a:t>
            </a:r>
            <a:endParaRPr lang="en-US" altLang="en-US" sz="2500"/>
          </a:p>
        </p:txBody>
      </p:sp>
      <p:sp>
        <p:nvSpPr>
          <p:cNvPr id="22539" name="Rectangle 15">
            <a:extLst>
              <a:ext uri="{FF2B5EF4-FFF2-40B4-BE49-F238E27FC236}">
                <a16:creationId xmlns:a16="http://schemas.microsoft.com/office/drawing/2014/main" id="{02531B3C-9483-7D55-A4D5-2ED508E0F274}"/>
              </a:ext>
            </a:extLst>
          </p:cNvPr>
          <p:cNvSpPr>
            <a:spLocks noChangeArrowheads="1"/>
          </p:cNvSpPr>
          <p:nvPr/>
        </p:nvSpPr>
        <p:spPr bwMode="auto">
          <a:xfrm>
            <a:off x="1052513" y="5224463"/>
            <a:ext cx="109029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Tất cả bạn của Minh là những người tôi đã gặp ở trường.</a:t>
            </a:r>
          </a:p>
        </p:txBody>
      </p:sp>
      <p:sp>
        <p:nvSpPr>
          <p:cNvPr id="22540" name="Rectangle 16">
            <a:extLst>
              <a:ext uri="{FF2B5EF4-FFF2-40B4-BE49-F238E27FC236}">
                <a16:creationId xmlns:a16="http://schemas.microsoft.com/office/drawing/2014/main" id="{C9DF609F-0D0D-36C8-E049-E0FB51A70D61}"/>
              </a:ext>
            </a:extLst>
          </p:cNvPr>
          <p:cNvSpPr>
            <a:spLocks noChangeArrowheads="1"/>
          </p:cNvSpPr>
          <p:nvPr/>
        </p:nvSpPr>
        <p:spPr bwMode="auto">
          <a:xfrm>
            <a:off x="633413" y="5229225"/>
            <a:ext cx="504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5. </a:t>
            </a:r>
            <a:endParaRPr lang="en-US" altLang="en-US" sz="2500"/>
          </a:p>
        </p:txBody>
      </p:sp>
      <p:sp>
        <p:nvSpPr>
          <p:cNvPr id="22541" name="Rectangle 17">
            <a:extLst>
              <a:ext uri="{FF2B5EF4-FFF2-40B4-BE49-F238E27FC236}">
                <a16:creationId xmlns:a16="http://schemas.microsoft.com/office/drawing/2014/main" id="{C2E899A5-86A1-3A38-F3FF-9DD28A615CFC}"/>
              </a:ext>
            </a:extLst>
          </p:cNvPr>
          <p:cNvSpPr>
            <a:spLocks noChangeArrowheads="1"/>
          </p:cNvSpPr>
          <p:nvPr/>
        </p:nvSpPr>
        <p:spPr bwMode="auto">
          <a:xfrm>
            <a:off x="1055688" y="5854700"/>
            <a:ext cx="109013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Không phải tất cả những người mua vé số đều trúng giải.</a:t>
            </a:r>
          </a:p>
        </p:txBody>
      </p:sp>
      <p:sp>
        <p:nvSpPr>
          <p:cNvPr id="22542" name="Rectangle 18">
            <a:extLst>
              <a:ext uri="{FF2B5EF4-FFF2-40B4-BE49-F238E27FC236}">
                <a16:creationId xmlns:a16="http://schemas.microsoft.com/office/drawing/2014/main" id="{16634D80-0812-B28C-12EB-7E0B406E0B94}"/>
              </a:ext>
            </a:extLst>
          </p:cNvPr>
          <p:cNvSpPr>
            <a:spLocks noChangeArrowheads="1"/>
          </p:cNvSpPr>
          <p:nvPr/>
        </p:nvSpPr>
        <p:spPr bwMode="auto">
          <a:xfrm>
            <a:off x="636588" y="5859463"/>
            <a:ext cx="504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a:t>6. </a:t>
            </a:r>
            <a:endParaRPr lang="en-US" altLang="en-US" sz="25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4F6066B0-9B7D-875D-2715-7C43576CC1BA}"/>
              </a:ext>
            </a:extLst>
          </p:cNvPr>
          <p:cNvSpPr>
            <a:spLocks noGrp="1" noChangeArrowheads="1"/>
          </p:cNvSpPr>
          <p:nvPr>
            <p:ph type="title"/>
          </p:nvPr>
        </p:nvSpPr>
        <p:spPr>
          <a:xfrm>
            <a:off x="657225" y="1363663"/>
            <a:ext cx="10972800" cy="1143000"/>
          </a:xfrm>
        </p:spPr>
        <p:txBody>
          <a:bodyPr>
            <a:normAutofit fontScale="90000"/>
          </a:bodyPr>
          <a:lstStyle/>
          <a:p>
            <a:br>
              <a:rPr lang="vi-VN" altLang="en-US" sz="5400"/>
            </a:br>
            <a:br>
              <a:rPr lang="vi-VN" altLang="en-US" sz="5400"/>
            </a:br>
            <a:endParaRPr lang="en-US" altLang="en-US"/>
          </a:p>
        </p:txBody>
      </p:sp>
      <p:sp>
        <p:nvSpPr>
          <p:cNvPr id="24578" name="Content Placeholder 2">
            <a:extLst>
              <a:ext uri="{FF2B5EF4-FFF2-40B4-BE49-F238E27FC236}">
                <a16:creationId xmlns:a16="http://schemas.microsoft.com/office/drawing/2014/main" id="{B17AF6BA-359B-EF20-7BAC-67910CD27796}"/>
              </a:ext>
            </a:extLst>
          </p:cNvPr>
          <p:cNvSpPr>
            <a:spLocks noGrp="1" noChangeArrowheads="1"/>
          </p:cNvSpPr>
          <p:nvPr>
            <p:ph idx="1"/>
          </p:nvPr>
        </p:nvSpPr>
        <p:spPr>
          <a:xfrm>
            <a:off x="811213" y="1493838"/>
            <a:ext cx="10972800" cy="1766887"/>
          </a:xfrm>
        </p:spPr>
        <p:txBody>
          <a:bodyPr/>
          <a:lstStyle/>
          <a:p>
            <a:endParaRPr lang="en-US" altLang="en-US"/>
          </a:p>
          <a:p>
            <a:r>
              <a:rPr lang="vi-VN" altLang="en-US" sz="2800"/>
              <a:t>Tất cả những ai dưới 65 tuổi là những người cần có bảo hiểm y tế.</a:t>
            </a:r>
            <a:br>
              <a:rPr lang="vi-VN" altLang="en-US" sz="2800"/>
            </a:br>
            <a:r>
              <a:rPr lang="en-US" altLang="en-US"/>
              <a:t>Mọi (lượng từ) </a:t>
            </a:r>
            <a:r>
              <a:rPr lang="en-US" altLang="en-US">
                <a:solidFill>
                  <a:srgbClr val="FF0000"/>
                </a:solidFill>
              </a:rPr>
              <a:t>người dưới 65 tuổi (chủ từ) </a:t>
            </a:r>
            <a:r>
              <a:rPr lang="vi-VN" altLang="en-US" sz="2800">
                <a:solidFill>
                  <a:srgbClr val="7030A0"/>
                </a:solidFill>
              </a:rPr>
              <a:t>là</a:t>
            </a:r>
            <a:r>
              <a:rPr lang="vi-VN" altLang="en-US" sz="2800"/>
              <a:t> (hệ từ) những người cần có bảo hiểm y tế.(vị từ/thuộc từ) </a:t>
            </a:r>
            <a:r>
              <a:rPr lang="vi-VN" altLang="en-US" sz="2800" b="1"/>
              <a:t>(A)</a:t>
            </a:r>
            <a:endParaRPr lang="en-US" altLang="en-US" b="1"/>
          </a:p>
        </p:txBody>
      </p:sp>
      <p:sp>
        <p:nvSpPr>
          <p:cNvPr id="24579" name="Rectangle 17">
            <a:extLst>
              <a:ext uri="{FF2B5EF4-FFF2-40B4-BE49-F238E27FC236}">
                <a16:creationId xmlns:a16="http://schemas.microsoft.com/office/drawing/2014/main" id="{D38EB975-CBBD-F38B-A197-EB0B427E3B2F}"/>
              </a:ext>
            </a:extLst>
          </p:cNvPr>
          <p:cNvSpPr>
            <a:spLocks noChangeArrowheads="1"/>
          </p:cNvSpPr>
          <p:nvPr/>
        </p:nvSpPr>
        <p:spPr bwMode="auto">
          <a:xfrm>
            <a:off x="1209675" y="4373563"/>
            <a:ext cx="109013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500" b="1"/>
              <a:t>Không phải tất cả</a:t>
            </a:r>
            <a:r>
              <a:rPr lang="vi-VN" altLang="en-US" sz="2500"/>
              <a:t> </a:t>
            </a:r>
            <a:r>
              <a:rPr lang="vi-VN" altLang="en-US" sz="2500">
                <a:solidFill>
                  <a:srgbClr val="7030A0"/>
                </a:solidFill>
              </a:rPr>
              <a:t>những người mua vé số </a:t>
            </a:r>
            <a:r>
              <a:rPr lang="vi-VN" altLang="en-US" sz="2500">
                <a:solidFill>
                  <a:srgbClr val="FF0000"/>
                </a:solidFill>
              </a:rPr>
              <a:t>đều trúng giải</a:t>
            </a:r>
            <a:r>
              <a:rPr lang="vi-VN" altLang="en-US" sz="2500"/>
              <a:t>.</a:t>
            </a:r>
          </a:p>
          <a:p>
            <a:endParaRPr lang="vi-VN" altLang="en-US" sz="2500"/>
          </a:p>
          <a:p>
            <a:endParaRPr lang="vi-VN" altLang="en-US" sz="2500"/>
          </a:p>
          <a:p>
            <a:r>
              <a:rPr lang="vi-VN" altLang="en-US" sz="2800"/>
              <a:t>Một số </a:t>
            </a:r>
            <a:r>
              <a:rPr lang="vi-VN" altLang="en-US" sz="2800">
                <a:solidFill>
                  <a:srgbClr val="7030A0"/>
                </a:solidFill>
              </a:rPr>
              <a:t>người mua vé số</a:t>
            </a:r>
            <a:r>
              <a:rPr lang="vi-VN" altLang="en-US" sz="2800"/>
              <a:t> là </a:t>
            </a:r>
            <a:r>
              <a:rPr lang="vi-VN" altLang="en-US" sz="2800">
                <a:solidFill>
                  <a:srgbClr val="FF0000"/>
                </a:solidFill>
              </a:rPr>
              <a:t>người trúng giải (I)</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4448AA7-7496-6542-AD31-03BDFF165334}"/>
              </a:ext>
            </a:extLst>
          </p:cNvPr>
          <p:cNvGraphicFramePr>
            <a:graphicFrameLocks noGrp="1"/>
          </p:cNvGraphicFramePr>
          <p:nvPr/>
        </p:nvGraphicFramePr>
        <p:xfrm>
          <a:off x="787400" y="1028700"/>
          <a:ext cx="11071225" cy="5437188"/>
        </p:xfrm>
        <a:graphic>
          <a:graphicData uri="http://schemas.openxmlformats.org/drawingml/2006/table">
            <a:tbl>
              <a:tblPr firstRow="1" bandRow="1">
                <a:tableStyleId>{5940675A-B579-460E-94D1-54222C63F5DA}</a:tableStyleId>
              </a:tblPr>
              <a:tblGrid>
                <a:gridCol w="3770126">
                  <a:extLst>
                    <a:ext uri="{9D8B030D-6E8A-4147-A177-3AD203B41FA5}">
                      <a16:colId xmlns:a16="http://schemas.microsoft.com/office/drawing/2014/main" val="20000"/>
                    </a:ext>
                  </a:extLst>
                </a:gridCol>
                <a:gridCol w="1033453">
                  <a:extLst>
                    <a:ext uri="{9D8B030D-6E8A-4147-A177-3AD203B41FA5}">
                      <a16:colId xmlns:a16="http://schemas.microsoft.com/office/drawing/2014/main" val="20001"/>
                    </a:ext>
                  </a:extLst>
                </a:gridCol>
                <a:gridCol w="6267646">
                  <a:extLst>
                    <a:ext uri="{9D8B030D-6E8A-4147-A177-3AD203B41FA5}">
                      <a16:colId xmlns:a16="http://schemas.microsoft.com/office/drawing/2014/main" val="20002"/>
                    </a:ext>
                  </a:extLst>
                </a:gridCol>
              </a:tblGrid>
              <a:tr h="543719">
                <a:tc>
                  <a:txBody>
                    <a:bodyPr/>
                    <a:lstStyle/>
                    <a:p>
                      <a:pPr>
                        <a:lnSpc>
                          <a:spcPct val="120000"/>
                        </a:lnSpc>
                      </a:pPr>
                      <a:r>
                        <a:rPr lang="vi-VN" sz="2500" b="1" i="1" dirty="0">
                          <a:latin typeface="Palatino Linotype" panose="02040502050505030304" pitchFamily="18" charset="0"/>
                        </a:rPr>
                        <a:t>Ngôn ngữ đời thường</a:t>
                      </a:r>
                      <a:endParaRPr sz="2500" b="1" i="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nSpc>
                          <a:spcPct val="120000"/>
                        </a:lnSpc>
                      </a:pPr>
                      <a:endParaRPr sz="2500" b="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nSpc>
                          <a:spcPct val="120000"/>
                        </a:lnSpc>
                      </a:pPr>
                      <a:r>
                        <a:rPr lang="vi-VN" sz="2500" b="1" dirty="0">
                          <a:latin typeface="Palatino Linotype" panose="02040502050505030304" pitchFamily="18" charset="0"/>
                        </a:rPr>
                        <a:t>Phán đoán nhất quyết</a:t>
                      </a:r>
                      <a:endParaRPr sz="2500" b="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0"/>
                  </a:ext>
                </a:extLst>
              </a:tr>
              <a:tr h="543719">
                <a:tc>
                  <a:txBody>
                    <a:bodyPr/>
                    <a:lstStyle/>
                    <a:p>
                      <a:pPr>
                        <a:lnSpc>
                          <a:spcPct val="120000"/>
                        </a:lnSpc>
                      </a:pPr>
                      <a:r>
                        <a:rPr lang="vi-VN" sz="2500" i="1" dirty="0">
                          <a:latin typeface="Palatino Linotype" panose="02040502050505030304" pitchFamily="18" charset="0"/>
                        </a:rPr>
                        <a:t>X nào mà chẳng Y</a:t>
                      </a:r>
                      <a:endParaRPr sz="2500" i="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Mọi X là Y</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3719">
                <a:tc>
                  <a:txBody>
                    <a:bodyPr/>
                    <a:lstStyle/>
                    <a:p>
                      <a:pPr>
                        <a:lnSpc>
                          <a:spcPct val="120000"/>
                        </a:lnSpc>
                      </a:pPr>
                      <a:r>
                        <a:rPr lang="vi-VN" sz="2500" i="1" dirty="0">
                          <a:latin typeface="Palatino Linotype" panose="02040502050505030304" pitchFamily="18" charset="0"/>
                        </a:rPr>
                        <a:t>Chỉ có X là Y</a:t>
                      </a:r>
                      <a:endParaRPr sz="2500" i="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Mọi Y là X</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3719">
                <a:tc>
                  <a:txBody>
                    <a:bodyPr/>
                    <a:lstStyle/>
                    <a:p>
                      <a:pPr>
                        <a:lnSpc>
                          <a:spcPct val="120000"/>
                        </a:lnSpc>
                      </a:pPr>
                      <a:r>
                        <a:rPr lang="vi-VN" sz="2500" i="1" dirty="0">
                          <a:latin typeface="Palatino Linotype" panose="02040502050505030304" pitchFamily="18" charset="0"/>
                        </a:rPr>
                        <a:t>Không X nào là Y</a:t>
                      </a:r>
                      <a:endParaRPr sz="2500" i="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Mọi X không là Y</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43719">
                <a:tc>
                  <a:txBody>
                    <a:bodyPr/>
                    <a:lstStyle/>
                    <a:p>
                      <a:pPr>
                        <a:lnSpc>
                          <a:spcPct val="120000"/>
                        </a:lnSpc>
                      </a:pPr>
                      <a:r>
                        <a:rPr lang="vi-VN" sz="2500" i="1" dirty="0">
                          <a:latin typeface="Palatino Linotype" panose="02040502050505030304" pitchFamily="18" charset="0"/>
                        </a:rPr>
                        <a:t>Luôn X khi Y</a:t>
                      </a:r>
                      <a:endParaRPr sz="2500" i="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Tất cả những lần Y là những lần X</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43719">
                <a:tc>
                  <a:txBody>
                    <a:bodyPr/>
                    <a:lstStyle/>
                    <a:p>
                      <a:pPr>
                        <a:lnSpc>
                          <a:spcPct val="120000"/>
                        </a:lnSpc>
                      </a:pPr>
                      <a:r>
                        <a:rPr lang="vi-VN" sz="2500" i="1" dirty="0">
                          <a:latin typeface="Palatino Linotype" panose="02040502050505030304" pitchFamily="18" charset="0"/>
                        </a:rPr>
                        <a:t>Mọi chỗ ở X…</a:t>
                      </a:r>
                      <a:endParaRPr sz="2500" i="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Tất cả những chỗ ở X … là những chỗ …</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43719">
                <a:tc>
                  <a:txBody>
                    <a:bodyPr/>
                    <a:lstStyle/>
                    <a:p>
                      <a:pPr>
                        <a:lnSpc>
                          <a:spcPct val="120000"/>
                        </a:lnSpc>
                      </a:pPr>
                      <a:r>
                        <a:rPr lang="vi-VN" sz="2500" i="1" dirty="0">
                          <a:latin typeface="Palatino Linotype" panose="02040502050505030304" pitchFamily="18" charset="0"/>
                        </a:rPr>
                        <a:t>… ở đâu …. ở đó</a:t>
                      </a:r>
                      <a:endParaRPr sz="2500" i="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rowSpan="2">
                  <a:txBody>
                    <a:bodyPr/>
                    <a:lstStyle/>
                    <a:p>
                      <a:pPr>
                        <a:lnSpc>
                          <a:spcPct val="120000"/>
                        </a:lnSpc>
                      </a:pPr>
                      <a:r>
                        <a:rPr lang="vi-VN" sz="2500" dirty="0">
                          <a:latin typeface="Palatino Linotype" panose="02040502050505030304" pitchFamily="18" charset="0"/>
                        </a:rPr>
                        <a:t>→</a:t>
                      </a:r>
                      <a:endParaRPr sz="2500" dirty="0">
                        <a:latin typeface="Palatino Linotype" panose="02040502050505030304" pitchFamily="18" charset="0"/>
                      </a:endParaRPr>
                    </a:p>
                  </a:txBody>
                  <a:tcPr marT="43848" marB="4384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rowSpan="2">
                  <a:txBody>
                    <a:bodyPr/>
                    <a:lstStyle/>
                    <a:p>
                      <a:pPr>
                        <a:lnSpc>
                          <a:spcPct val="120000"/>
                        </a:lnSpc>
                      </a:pPr>
                      <a:r>
                        <a:rPr lang="vi-VN" sz="2500" dirty="0">
                          <a:latin typeface="Palatino Linotype" panose="02040502050505030304" pitchFamily="18" charset="0"/>
                        </a:rPr>
                        <a:t>Tất cả những nơi … là những nơi …</a:t>
                      </a:r>
                      <a:endParaRPr sz="2500" dirty="0">
                        <a:latin typeface="Palatino Linotype" panose="02040502050505030304" pitchFamily="18" charset="0"/>
                      </a:endParaRPr>
                    </a:p>
                  </a:txBody>
                  <a:tcPr marT="43848" marB="43848"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43719">
                <a:tc>
                  <a:txBody>
                    <a:bodyPr/>
                    <a:lstStyle/>
                    <a:p>
                      <a:pPr>
                        <a:lnSpc>
                          <a:spcPct val="120000"/>
                        </a:lnSpc>
                      </a:pPr>
                      <a:r>
                        <a:rPr lang="vi-VN" sz="2500" i="1" dirty="0">
                          <a:latin typeface="Palatino Linotype" panose="02040502050505030304" pitchFamily="18" charset="0"/>
                        </a:rPr>
                        <a:t>… bất cứ nơi nào …</a:t>
                      </a:r>
                      <a:endParaRPr sz="2500" i="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sz="2600" dirty="0">
                        <a:latin typeface="Palatino Linotype" panose="02040502050505030304" pitchFamily="18" charset="0"/>
                      </a:endParaRPr>
                    </a:p>
                  </a:txBody>
                  <a:tcPr/>
                </a:tc>
                <a:tc vMerge="1">
                  <a:txBody>
                    <a:bodyPr/>
                    <a:lstStyle/>
                    <a:p>
                      <a:endParaRPr sz="2600" dirty="0">
                        <a:latin typeface="Palatino Linotype" panose="02040502050505030304" pitchFamily="18" charset="0"/>
                      </a:endParaRPr>
                    </a:p>
                  </a:txBody>
                  <a:tcPr/>
                </a:tc>
                <a:extLst>
                  <a:ext uri="{0D108BD9-81ED-4DB2-BD59-A6C34878D82A}">
                    <a16:rowId xmlns:a16="http://schemas.microsoft.com/office/drawing/2014/main" val="10007"/>
                  </a:ext>
                </a:extLst>
              </a:tr>
              <a:tr h="543719">
                <a:tc>
                  <a:txBody>
                    <a:bodyPr/>
                    <a:lstStyle/>
                    <a:p>
                      <a:pPr>
                        <a:lnSpc>
                          <a:spcPct val="120000"/>
                        </a:lnSpc>
                      </a:pPr>
                      <a:r>
                        <a:rPr lang="vi-VN" sz="2500" i="1" dirty="0">
                          <a:latin typeface="Palatino Linotype" panose="02040502050505030304" pitchFamily="18" charset="0"/>
                        </a:rPr>
                        <a:t>Tất cả/một số X + tính từ</a:t>
                      </a:r>
                      <a:endParaRPr sz="2500" i="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Tất cả/một số X là Y</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543719">
                <a:tc>
                  <a:txBody>
                    <a:bodyPr/>
                    <a:lstStyle/>
                    <a:p>
                      <a:pPr>
                        <a:lnSpc>
                          <a:spcPct val="120000"/>
                        </a:lnSpc>
                      </a:pPr>
                      <a:r>
                        <a:rPr lang="vi-VN" sz="2500" i="1" dirty="0">
                          <a:latin typeface="Palatino Linotype" panose="02040502050505030304" pitchFamily="18" charset="0"/>
                        </a:rPr>
                        <a:t>Nếu X thì Y</a:t>
                      </a:r>
                      <a:endParaRPr sz="2500" i="1"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20000"/>
                        </a:lnSpc>
                      </a:pPr>
                      <a:r>
                        <a:rPr lang="vi-VN" sz="2500" dirty="0">
                          <a:latin typeface="Palatino Linotype" panose="02040502050505030304" pitchFamily="18" charset="0"/>
                        </a:rPr>
                        <a:t>Mọi X là Y</a:t>
                      </a:r>
                      <a:endParaRPr sz="2500" dirty="0">
                        <a:latin typeface="Palatino Linotype" panose="02040502050505030304" pitchFamily="18" charset="0"/>
                      </a:endParaRPr>
                    </a:p>
                  </a:txBody>
                  <a:tcPr marT="43848" marB="43848">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
        <p:nvSpPr>
          <p:cNvPr id="5" name="Rectangle 4">
            <a:extLst>
              <a:ext uri="{FF2B5EF4-FFF2-40B4-BE49-F238E27FC236}">
                <a16:creationId xmlns:a16="http://schemas.microsoft.com/office/drawing/2014/main" id="{761491B0-A79B-E34F-B9F0-783CAF971F1D}"/>
              </a:ext>
            </a:extLst>
          </p:cNvPr>
          <p:cNvSpPr/>
          <p:nvPr/>
        </p:nvSpPr>
        <p:spPr>
          <a:xfrm rot="16200000">
            <a:off x="-2740025" y="3568700"/>
            <a:ext cx="6029325" cy="5492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CHUYỂN CÁC PHÁN ĐOÁN VỀ DẠNG CHUẨN</a:t>
            </a:r>
            <a:endParaRPr lang="x-none"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14ECF7-6A1C-0842-A806-2F6F6370DD5F}"/>
              </a:ext>
            </a:extLst>
          </p:cNvPr>
          <p:cNvSpPr/>
          <p:nvPr/>
        </p:nvSpPr>
        <p:spPr>
          <a:xfrm rot="16200000">
            <a:off x="-3168650" y="3168650"/>
            <a:ext cx="6858000" cy="549276"/>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CHUYỂN CÁC PHÁN ĐOÁN VỀ DẠNG CHUẨN</a:t>
            </a:r>
            <a:endParaRPr lang="x-none" dirty="0"/>
          </a:p>
        </p:txBody>
      </p:sp>
      <p:sp>
        <p:nvSpPr>
          <p:cNvPr id="26626" name="Rectangle 2">
            <a:extLst>
              <a:ext uri="{FF2B5EF4-FFF2-40B4-BE49-F238E27FC236}">
                <a16:creationId xmlns:a16="http://schemas.microsoft.com/office/drawing/2014/main" id="{671BE8CD-D6EA-E359-A718-A186D771D157}"/>
              </a:ext>
            </a:extLst>
          </p:cNvPr>
          <p:cNvSpPr>
            <a:spLocks noChangeArrowheads="1"/>
          </p:cNvSpPr>
          <p:nvPr/>
        </p:nvSpPr>
        <p:spPr bwMode="auto">
          <a:xfrm>
            <a:off x="911225" y="1257300"/>
            <a:ext cx="40687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i="1"/>
              <a:t>Hồng nào mà chẳng có gai.</a:t>
            </a:r>
          </a:p>
        </p:txBody>
      </p:sp>
      <p:sp>
        <p:nvSpPr>
          <p:cNvPr id="26627" name="Rectangle 4">
            <a:extLst>
              <a:ext uri="{FF2B5EF4-FFF2-40B4-BE49-F238E27FC236}">
                <a16:creationId xmlns:a16="http://schemas.microsoft.com/office/drawing/2014/main" id="{7AA02D2C-4332-E610-E3F7-E180F2C80EA6}"/>
              </a:ext>
            </a:extLst>
          </p:cNvPr>
          <p:cNvSpPr>
            <a:spLocks noChangeArrowheads="1"/>
          </p:cNvSpPr>
          <p:nvPr/>
        </p:nvSpPr>
        <p:spPr bwMode="auto">
          <a:xfrm>
            <a:off x="6084888" y="1314450"/>
            <a:ext cx="46037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a:t>Mọi cây hoa hồng là loài cây có gai.</a:t>
            </a:r>
          </a:p>
        </p:txBody>
      </p:sp>
      <p:sp>
        <p:nvSpPr>
          <p:cNvPr id="26628" name="Rectangle 14">
            <a:extLst>
              <a:ext uri="{FF2B5EF4-FFF2-40B4-BE49-F238E27FC236}">
                <a16:creationId xmlns:a16="http://schemas.microsoft.com/office/drawing/2014/main" id="{523EA184-4022-6820-512D-044F9EC5F20F}"/>
              </a:ext>
            </a:extLst>
          </p:cNvPr>
          <p:cNvSpPr>
            <a:spLocks noChangeArrowheads="1"/>
          </p:cNvSpPr>
          <p:nvPr/>
        </p:nvSpPr>
        <p:spPr bwMode="auto">
          <a:xfrm>
            <a:off x="911225" y="1801813"/>
            <a:ext cx="49323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i="1"/>
              <a:t>Không một con cá nào là loài biết bay.</a:t>
            </a:r>
          </a:p>
        </p:txBody>
      </p:sp>
      <p:sp>
        <p:nvSpPr>
          <p:cNvPr id="26629" name="Rectangle 15">
            <a:extLst>
              <a:ext uri="{FF2B5EF4-FFF2-40B4-BE49-F238E27FC236}">
                <a16:creationId xmlns:a16="http://schemas.microsoft.com/office/drawing/2014/main" id="{325E6F69-7FA9-F601-C6EB-2BA72214566B}"/>
              </a:ext>
            </a:extLst>
          </p:cNvPr>
          <p:cNvSpPr>
            <a:spLocks noChangeArrowheads="1"/>
          </p:cNvSpPr>
          <p:nvPr/>
        </p:nvSpPr>
        <p:spPr bwMode="auto">
          <a:xfrm>
            <a:off x="6084888" y="1862138"/>
            <a:ext cx="413543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a:t>Cá không phải là loài biết bay.</a:t>
            </a:r>
          </a:p>
        </p:txBody>
      </p:sp>
      <p:sp>
        <p:nvSpPr>
          <p:cNvPr id="26630" name="Rectangle 7">
            <a:extLst>
              <a:ext uri="{FF2B5EF4-FFF2-40B4-BE49-F238E27FC236}">
                <a16:creationId xmlns:a16="http://schemas.microsoft.com/office/drawing/2014/main" id="{63B5FC47-C4A1-7A2E-E3AA-65909709D7CC}"/>
              </a:ext>
            </a:extLst>
          </p:cNvPr>
          <p:cNvSpPr>
            <a:spLocks noChangeArrowheads="1"/>
          </p:cNvSpPr>
          <p:nvPr/>
        </p:nvSpPr>
        <p:spPr bwMode="auto">
          <a:xfrm>
            <a:off x="911225" y="2292350"/>
            <a:ext cx="46561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i="1"/>
              <a:t>Chỉ có nông dân mới biết trồng lúa.</a:t>
            </a:r>
          </a:p>
        </p:txBody>
      </p:sp>
      <p:sp>
        <p:nvSpPr>
          <p:cNvPr id="26631" name="Rectangle 8">
            <a:extLst>
              <a:ext uri="{FF2B5EF4-FFF2-40B4-BE49-F238E27FC236}">
                <a16:creationId xmlns:a16="http://schemas.microsoft.com/office/drawing/2014/main" id="{51521B21-60FE-442A-1735-6A7ADC9D9518}"/>
              </a:ext>
            </a:extLst>
          </p:cNvPr>
          <p:cNvSpPr>
            <a:spLocks noChangeArrowheads="1"/>
          </p:cNvSpPr>
          <p:nvPr/>
        </p:nvSpPr>
        <p:spPr bwMode="auto">
          <a:xfrm>
            <a:off x="6084888" y="2349500"/>
            <a:ext cx="534035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a:t>Người biết trồng lúa là nông dân.</a:t>
            </a:r>
          </a:p>
        </p:txBody>
      </p:sp>
      <p:sp>
        <p:nvSpPr>
          <p:cNvPr id="26632" name="Rectangle 19">
            <a:extLst>
              <a:ext uri="{FF2B5EF4-FFF2-40B4-BE49-F238E27FC236}">
                <a16:creationId xmlns:a16="http://schemas.microsoft.com/office/drawing/2014/main" id="{65CDC1D3-5C4F-749C-9439-487DF95F4023}"/>
              </a:ext>
            </a:extLst>
          </p:cNvPr>
          <p:cNvSpPr>
            <a:spLocks noChangeArrowheads="1"/>
          </p:cNvSpPr>
          <p:nvPr/>
        </p:nvSpPr>
        <p:spPr bwMode="auto">
          <a:xfrm>
            <a:off x="911225" y="2847975"/>
            <a:ext cx="49323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i="1"/>
              <a:t>Tôi luôn cảm thấy căng thẳng khi thi môn logic.</a:t>
            </a:r>
          </a:p>
        </p:txBody>
      </p:sp>
      <p:sp>
        <p:nvSpPr>
          <p:cNvPr id="26633" name="Rectangle 20">
            <a:extLst>
              <a:ext uri="{FF2B5EF4-FFF2-40B4-BE49-F238E27FC236}">
                <a16:creationId xmlns:a16="http://schemas.microsoft.com/office/drawing/2014/main" id="{02ED9505-E60D-2D2E-A6C5-DED48C6548B8}"/>
              </a:ext>
            </a:extLst>
          </p:cNvPr>
          <p:cNvSpPr>
            <a:spLocks noChangeArrowheads="1"/>
          </p:cNvSpPr>
          <p:nvPr/>
        </p:nvSpPr>
        <p:spPr bwMode="auto">
          <a:xfrm>
            <a:off x="6086475" y="2881313"/>
            <a:ext cx="51546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a:t>Tất cả những lần thi môn logic là những lần tôi cảm thấy căng thẳng.</a:t>
            </a:r>
          </a:p>
        </p:txBody>
      </p:sp>
      <p:sp>
        <p:nvSpPr>
          <p:cNvPr id="26634" name="Rectangle 26">
            <a:extLst>
              <a:ext uri="{FF2B5EF4-FFF2-40B4-BE49-F238E27FC236}">
                <a16:creationId xmlns:a16="http://schemas.microsoft.com/office/drawing/2014/main" id="{88FAAFA9-7F39-4804-8406-DE5026523F4F}"/>
              </a:ext>
            </a:extLst>
          </p:cNvPr>
          <p:cNvSpPr>
            <a:spLocks noChangeArrowheads="1"/>
          </p:cNvSpPr>
          <p:nvPr/>
        </p:nvSpPr>
        <p:spPr bwMode="auto">
          <a:xfrm>
            <a:off x="911225" y="3611563"/>
            <a:ext cx="49323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i="1"/>
              <a:t>Mọi chỗ ở Bình Dương đều có mưa.</a:t>
            </a:r>
          </a:p>
        </p:txBody>
      </p:sp>
      <p:sp>
        <p:nvSpPr>
          <p:cNvPr id="26635" name="Rectangle 27">
            <a:extLst>
              <a:ext uri="{FF2B5EF4-FFF2-40B4-BE49-F238E27FC236}">
                <a16:creationId xmlns:a16="http://schemas.microsoft.com/office/drawing/2014/main" id="{A5D295CE-4671-C499-56FA-8BF2A65A6AA4}"/>
              </a:ext>
            </a:extLst>
          </p:cNvPr>
          <p:cNvSpPr>
            <a:spLocks noChangeArrowheads="1"/>
          </p:cNvSpPr>
          <p:nvPr/>
        </p:nvSpPr>
        <p:spPr bwMode="auto">
          <a:xfrm>
            <a:off x="6086475" y="3657600"/>
            <a:ext cx="53387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a:t>Tất cả những chỗ ở Bình Dương là những chỗ có mưa.</a:t>
            </a:r>
          </a:p>
        </p:txBody>
      </p:sp>
      <p:sp>
        <p:nvSpPr>
          <p:cNvPr id="26636" name="Rectangle 2">
            <a:extLst>
              <a:ext uri="{FF2B5EF4-FFF2-40B4-BE49-F238E27FC236}">
                <a16:creationId xmlns:a16="http://schemas.microsoft.com/office/drawing/2014/main" id="{E6395D4F-1A95-9599-03E1-115BDDC433EA}"/>
              </a:ext>
            </a:extLst>
          </p:cNvPr>
          <p:cNvSpPr>
            <a:spLocks noChangeArrowheads="1"/>
          </p:cNvSpPr>
          <p:nvPr/>
        </p:nvSpPr>
        <p:spPr bwMode="auto">
          <a:xfrm>
            <a:off x="909638" y="4346575"/>
            <a:ext cx="4068762"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i="1"/>
              <a:t>Anh ở đâu là em ở đó.</a:t>
            </a:r>
          </a:p>
        </p:txBody>
      </p:sp>
      <p:sp>
        <p:nvSpPr>
          <p:cNvPr id="26637" name="Rectangle 4">
            <a:extLst>
              <a:ext uri="{FF2B5EF4-FFF2-40B4-BE49-F238E27FC236}">
                <a16:creationId xmlns:a16="http://schemas.microsoft.com/office/drawing/2014/main" id="{CBD36F0A-5F46-EFCB-81AB-A81EBECC12B0}"/>
              </a:ext>
            </a:extLst>
          </p:cNvPr>
          <p:cNvSpPr>
            <a:spLocks noChangeArrowheads="1"/>
          </p:cNvSpPr>
          <p:nvPr/>
        </p:nvSpPr>
        <p:spPr bwMode="auto">
          <a:xfrm>
            <a:off x="6086475" y="4437063"/>
            <a:ext cx="58181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a:t>Tất cả những nơi anh ở là những nơi em sẽ ở.</a:t>
            </a:r>
          </a:p>
        </p:txBody>
      </p:sp>
      <p:sp>
        <p:nvSpPr>
          <p:cNvPr id="26638" name="Rectangle 14">
            <a:extLst>
              <a:ext uri="{FF2B5EF4-FFF2-40B4-BE49-F238E27FC236}">
                <a16:creationId xmlns:a16="http://schemas.microsoft.com/office/drawing/2014/main" id="{7F4F9E91-8BF7-DE5C-E647-F1ED1E52495F}"/>
              </a:ext>
            </a:extLst>
          </p:cNvPr>
          <p:cNvSpPr>
            <a:spLocks noChangeArrowheads="1"/>
          </p:cNvSpPr>
          <p:nvPr/>
        </p:nvSpPr>
        <p:spPr bwMode="auto">
          <a:xfrm>
            <a:off x="919163" y="4948238"/>
            <a:ext cx="49323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i="1"/>
              <a:t>Anh sẽ đến bất cứ nơi nào em đã đến.</a:t>
            </a:r>
          </a:p>
        </p:txBody>
      </p:sp>
      <p:sp>
        <p:nvSpPr>
          <p:cNvPr id="26639" name="Rectangle 15">
            <a:extLst>
              <a:ext uri="{FF2B5EF4-FFF2-40B4-BE49-F238E27FC236}">
                <a16:creationId xmlns:a16="http://schemas.microsoft.com/office/drawing/2014/main" id="{94387DBF-040D-C3B3-462E-6FF29333955F}"/>
              </a:ext>
            </a:extLst>
          </p:cNvPr>
          <p:cNvSpPr>
            <a:spLocks noChangeArrowheads="1"/>
          </p:cNvSpPr>
          <p:nvPr/>
        </p:nvSpPr>
        <p:spPr bwMode="auto">
          <a:xfrm>
            <a:off x="6086475" y="4964113"/>
            <a:ext cx="543718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a:t>Tất cả những nơi em đã đến là những nơi anh sẽ đến.</a:t>
            </a:r>
          </a:p>
        </p:txBody>
      </p:sp>
      <p:sp>
        <p:nvSpPr>
          <p:cNvPr id="26640" name="Rectangle 1">
            <a:extLst>
              <a:ext uri="{FF2B5EF4-FFF2-40B4-BE49-F238E27FC236}">
                <a16:creationId xmlns:a16="http://schemas.microsoft.com/office/drawing/2014/main" id="{3EE12A25-F5BB-3132-F6B0-C63637D5A1EE}"/>
              </a:ext>
            </a:extLst>
          </p:cNvPr>
          <p:cNvSpPr>
            <a:spLocks noChangeArrowheads="1"/>
          </p:cNvSpPr>
          <p:nvPr/>
        </p:nvSpPr>
        <p:spPr bwMode="auto">
          <a:xfrm>
            <a:off x="565150" y="1260475"/>
            <a:ext cx="39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a:t>1.</a:t>
            </a:r>
          </a:p>
        </p:txBody>
      </p:sp>
      <p:sp>
        <p:nvSpPr>
          <p:cNvPr id="26641" name="Rectangle 19">
            <a:extLst>
              <a:ext uri="{FF2B5EF4-FFF2-40B4-BE49-F238E27FC236}">
                <a16:creationId xmlns:a16="http://schemas.microsoft.com/office/drawing/2014/main" id="{D6125A0F-5A37-90ED-C209-3C69A0C9FB20}"/>
              </a:ext>
            </a:extLst>
          </p:cNvPr>
          <p:cNvSpPr>
            <a:spLocks noChangeArrowheads="1"/>
          </p:cNvSpPr>
          <p:nvPr/>
        </p:nvSpPr>
        <p:spPr bwMode="auto">
          <a:xfrm>
            <a:off x="538163" y="1793875"/>
            <a:ext cx="3952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a:t>2.</a:t>
            </a:r>
          </a:p>
        </p:txBody>
      </p:sp>
      <p:sp>
        <p:nvSpPr>
          <p:cNvPr id="26642" name="Rectangle 20">
            <a:extLst>
              <a:ext uri="{FF2B5EF4-FFF2-40B4-BE49-F238E27FC236}">
                <a16:creationId xmlns:a16="http://schemas.microsoft.com/office/drawing/2014/main" id="{E9F9B1A2-452E-FAC4-DA9E-6881BC98E8AD}"/>
              </a:ext>
            </a:extLst>
          </p:cNvPr>
          <p:cNvSpPr>
            <a:spLocks noChangeArrowheads="1"/>
          </p:cNvSpPr>
          <p:nvPr/>
        </p:nvSpPr>
        <p:spPr bwMode="auto">
          <a:xfrm>
            <a:off x="565150" y="2260600"/>
            <a:ext cx="39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a:t>3.</a:t>
            </a:r>
          </a:p>
        </p:txBody>
      </p:sp>
      <p:sp>
        <p:nvSpPr>
          <p:cNvPr id="26643" name="Rectangle 21">
            <a:extLst>
              <a:ext uri="{FF2B5EF4-FFF2-40B4-BE49-F238E27FC236}">
                <a16:creationId xmlns:a16="http://schemas.microsoft.com/office/drawing/2014/main" id="{4812E1D2-7F03-A095-5DC2-FD426AF47816}"/>
              </a:ext>
            </a:extLst>
          </p:cNvPr>
          <p:cNvSpPr>
            <a:spLocks noChangeArrowheads="1"/>
          </p:cNvSpPr>
          <p:nvPr/>
        </p:nvSpPr>
        <p:spPr bwMode="auto">
          <a:xfrm>
            <a:off x="534988" y="2832100"/>
            <a:ext cx="3952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a:t>4.</a:t>
            </a:r>
          </a:p>
        </p:txBody>
      </p:sp>
      <p:sp>
        <p:nvSpPr>
          <p:cNvPr id="26644" name="Rectangle 22">
            <a:extLst>
              <a:ext uri="{FF2B5EF4-FFF2-40B4-BE49-F238E27FC236}">
                <a16:creationId xmlns:a16="http://schemas.microsoft.com/office/drawing/2014/main" id="{90116380-2423-344A-7EC8-8F592D0C2E12}"/>
              </a:ext>
            </a:extLst>
          </p:cNvPr>
          <p:cNvSpPr>
            <a:spLocks noChangeArrowheads="1"/>
          </p:cNvSpPr>
          <p:nvPr/>
        </p:nvSpPr>
        <p:spPr bwMode="auto">
          <a:xfrm>
            <a:off x="534988" y="3603625"/>
            <a:ext cx="3952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a:t>5.</a:t>
            </a:r>
          </a:p>
        </p:txBody>
      </p:sp>
      <p:sp>
        <p:nvSpPr>
          <p:cNvPr id="26645" name="Rectangle 23">
            <a:extLst>
              <a:ext uri="{FF2B5EF4-FFF2-40B4-BE49-F238E27FC236}">
                <a16:creationId xmlns:a16="http://schemas.microsoft.com/office/drawing/2014/main" id="{B575AEF1-BC4E-A0D4-FFA6-7E832677A8D3}"/>
              </a:ext>
            </a:extLst>
          </p:cNvPr>
          <p:cNvSpPr>
            <a:spLocks noChangeArrowheads="1"/>
          </p:cNvSpPr>
          <p:nvPr/>
        </p:nvSpPr>
        <p:spPr bwMode="auto">
          <a:xfrm>
            <a:off x="563563" y="4344988"/>
            <a:ext cx="3968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a:t>6.</a:t>
            </a:r>
          </a:p>
        </p:txBody>
      </p:sp>
      <p:sp>
        <p:nvSpPr>
          <p:cNvPr id="26646" name="Rectangle 24">
            <a:extLst>
              <a:ext uri="{FF2B5EF4-FFF2-40B4-BE49-F238E27FC236}">
                <a16:creationId xmlns:a16="http://schemas.microsoft.com/office/drawing/2014/main" id="{82A7C991-8A0E-0076-80E2-268A8FA81D33}"/>
              </a:ext>
            </a:extLst>
          </p:cNvPr>
          <p:cNvSpPr>
            <a:spLocks noChangeArrowheads="1"/>
          </p:cNvSpPr>
          <p:nvPr/>
        </p:nvSpPr>
        <p:spPr bwMode="auto">
          <a:xfrm>
            <a:off x="563563" y="4953000"/>
            <a:ext cx="39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a:t>7.</a:t>
            </a:r>
          </a:p>
        </p:txBody>
      </p:sp>
      <p:sp>
        <p:nvSpPr>
          <p:cNvPr id="26647" name="Rectangle 7">
            <a:extLst>
              <a:ext uri="{FF2B5EF4-FFF2-40B4-BE49-F238E27FC236}">
                <a16:creationId xmlns:a16="http://schemas.microsoft.com/office/drawing/2014/main" id="{996E679E-6472-42AF-B4F9-34F7E39B7A1F}"/>
              </a:ext>
            </a:extLst>
          </p:cNvPr>
          <p:cNvSpPr>
            <a:spLocks noChangeArrowheads="1"/>
          </p:cNvSpPr>
          <p:nvPr/>
        </p:nvSpPr>
        <p:spPr bwMode="auto">
          <a:xfrm>
            <a:off x="909638" y="5619750"/>
            <a:ext cx="46561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i="1"/>
              <a:t>Một vài con chó tinh khôn.</a:t>
            </a:r>
          </a:p>
        </p:txBody>
      </p:sp>
      <p:sp>
        <p:nvSpPr>
          <p:cNvPr id="26648" name="Rectangle 8">
            <a:extLst>
              <a:ext uri="{FF2B5EF4-FFF2-40B4-BE49-F238E27FC236}">
                <a16:creationId xmlns:a16="http://schemas.microsoft.com/office/drawing/2014/main" id="{77CB3382-5707-B163-22B8-5D389CD644CD}"/>
              </a:ext>
            </a:extLst>
          </p:cNvPr>
          <p:cNvSpPr>
            <a:spLocks noChangeArrowheads="1"/>
          </p:cNvSpPr>
          <p:nvPr/>
        </p:nvSpPr>
        <p:spPr bwMode="auto">
          <a:xfrm>
            <a:off x="6156325" y="5695950"/>
            <a:ext cx="534035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a:t>Một vài con chó là con vật tinh khôn.</a:t>
            </a:r>
          </a:p>
        </p:txBody>
      </p:sp>
      <p:sp>
        <p:nvSpPr>
          <p:cNvPr id="26649" name="Rectangle 27">
            <a:extLst>
              <a:ext uri="{FF2B5EF4-FFF2-40B4-BE49-F238E27FC236}">
                <a16:creationId xmlns:a16="http://schemas.microsoft.com/office/drawing/2014/main" id="{83801E32-E8C5-006A-6123-A715F037251C}"/>
              </a:ext>
            </a:extLst>
          </p:cNvPr>
          <p:cNvSpPr>
            <a:spLocks noChangeArrowheads="1"/>
          </p:cNvSpPr>
          <p:nvPr/>
        </p:nvSpPr>
        <p:spPr bwMode="auto">
          <a:xfrm>
            <a:off x="563563" y="5614988"/>
            <a:ext cx="3968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a:t>8.</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587AAE-3E67-E849-9C8D-6B87A61D1B42}"/>
              </a:ext>
            </a:extLst>
          </p:cNvPr>
          <p:cNvSpPr/>
          <p:nvPr/>
        </p:nvSpPr>
        <p:spPr>
          <a:xfrm rot="16200000">
            <a:off x="-2740025" y="3568700"/>
            <a:ext cx="6029325" cy="5492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fontAlgn="base">
              <a:spcBef>
                <a:spcPct val="0"/>
              </a:spcBef>
              <a:spcAft>
                <a:spcPct val="0"/>
              </a:spcAft>
              <a:defRPr>
                <a:solidFill>
                  <a:schemeClr val="tx1"/>
                </a:solidFill>
                <a:latin typeface="Palatino Linotype" panose="02040502050505030304" pitchFamily="18" charset="0"/>
              </a:defRPr>
            </a:lvl6pPr>
            <a:lvl7pPr marL="2971800" indent="-228600" fontAlgn="base">
              <a:spcBef>
                <a:spcPct val="0"/>
              </a:spcBef>
              <a:spcAft>
                <a:spcPct val="0"/>
              </a:spcAft>
              <a:defRPr>
                <a:solidFill>
                  <a:schemeClr val="tx1"/>
                </a:solidFill>
                <a:latin typeface="Palatino Linotype" panose="02040502050505030304" pitchFamily="18" charset="0"/>
              </a:defRPr>
            </a:lvl7pPr>
            <a:lvl8pPr marL="3429000" indent="-228600" fontAlgn="base">
              <a:spcBef>
                <a:spcPct val="0"/>
              </a:spcBef>
              <a:spcAft>
                <a:spcPct val="0"/>
              </a:spcAft>
              <a:defRPr>
                <a:solidFill>
                  <a:schemeClr val="tx1"/>
                </a:solidFill>
                <a:latin typeface="Palatino Linotype" panose="02040502050505030304" pitchFamily="18" charset="0"/>
              </a:defRPr>
            </a:lvl8pPr>
            <a:lvl9pPr marL="3886200" indent="-228600" fontAlgn="base">
              <a:spcBef>
                <a:spcPct val="0"/>
              </a:spcBef>
              <a:spcAft>
                <a:spcPct val="0"/>
              </a:spcAft>
              <a:defRPr>
                <a:solidFill>
                  <a:schemeClr val="tx1"/>
                </a:solidFill>
                <a:latin typeface="Palatino Linotype" panose="02040502050505030304" pitchFamily="18" charset="0"/>
              </a:defRPr>
            </a:lvl9pPr>
          </a:lstStyle>
          <a:p>
            <a:pPr algn="ctr" eaLnBrk="1" hangingPunct="1">
              <a:defRPr/>
            </a:pPr>
            <a:r>
              <a:rPr lang="en-US" altLang="x-none">
                <a:solidFill>
                  <a:srgbClr val="996600"/>
                </a:solidFill>
                <a:cs typeface="Calibri" panose="020F0502020204030204" pitchFamily="34" charset="0"/>
              </a:rPr>
              <a:t>TAM ĐOẠN LUẬN NHẤT QUYẾT</a:t>
            </a:r>
            <a:endParaRPr lang="vi-VN" altLang="x-none">
              <a:solidFill>
                <a:srgbClr val="996600"/>
              </a:solidFill>
              <a:latin typeface="Verdana" panose="020B0604030504040204" pitchFamily="34" charset="0"/>
              <a:cs typeface="Calibri" panose="020F0502020204030204" pitchFamily="34" charset="0"/>
            </a:endParaRPr>
          </a:p>
        </p:txBody>
      </p:sp>
      <p:sp>
        <p:nvSpPr>
          <p:cNvPr id="28674" name="Rectangle 5">
            <a:extLst>
              <a:ext uri="{FF2B5EF4-FFF2-40B4-BE49-F238E27FC236}">
                <a16:creationId xmlns:a16="http://schemas.microsoft.com/office/drawing/2014/main" id="{716AFDB2-CE2B-1A51-C201-3C2124FB8719}"/>
              </a:ext>
            </a:extLst>
          </p:cNvPr>
          <p:cNvSpPr>
            <a:spLocks noChangeArrowheads="1"/>
          </p:cNvSpPr>
          <p:nvPr/>
        </p:nvSpPr>
        <p:spPr bwMode="auto">
          <a:xfrm>
            <a:off x="811213" y="1131888"/>
            <a:ext cx="479107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800" b="1">
                <a:cs typeface="Calibri" panose="020F0502020204030204" pitchFamily="34" charset="0"/>
              </a:rPr>
              <a:t>Tam đoạn luận nhất quyết</a:t>
            </a:r>
            <a:r>
              <a:rPr lang="en-US" altLang="en-US" sz="2800">
                <a:cs typeface="Calibri" panose="020F0502020204030204" pitchFamily="34" charset="0"/>
              </a:rPr>
              <a:t> </a:t>
            </a:r>
          </a:p>
          <a:p>
            <a:pPr eaLnBrk="1" hangingPunct="1"/>
            <a:r>
              <a:rPr lang="en-US" altLang="en-US" sz="2500">
                <a:cs typeface="Calibri" panose="020F0502020204030204" pitchFamily="34" charset="0"/>
              </a:rPr>
              <a:t>(categorical syllogism) </a:t>
            </a:r>
            <a:endParaRPr lang="vi-VN" altLang="en-US" sz="2500">
              <a:latin typeface="Verdana" panose="020B0604030504040204" pitchFamily="34" charset="0"/>
            </a:endParaRPr>
          </a:p>
        </p:txBody>
      </p:sp>
      <p:sp>
        <p:nvSpPr>
          <p:cNvPr id="28675" name="Rectangle 6">
            <a:extLst>
              <a:ext uri="{FF2B5EF4-FFF2-40B4-BE49-F238E27FC236}">
                <a16:creationId xmlns:a16="http://schemas.microsoft.com/office/drawing/2014/main" id="{94FCAAA9-D388-9666-D865-1D84D0A78257}"/>
              </a:ext>
            </a:extLst>
          </p:cNvPr>
          <p:cNvSpPr>
            <a:spLocks noChangeArrowheads="1"/>
          </p:cNvSpPr>
          <p:nvPr/>
        </p:nvSpPr>
        <p:spPr bwMode="auto">
          <a:xfrm>
            <a:off x="776288" y="2178050"/>
            <a:ext cx="537845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cs typeface="Calibri" panose="020F0502020204030204" pitchFamily="34" charset="0"/>
              </a:rPr>
              <a:t>- Do ba phán đoán nhất quyết cấu tạo nên (2 phán đoán tiền đề và 1 phán đoán kết luận);</a:t>
            </a:r>
            <a:endParaRPr lang="vi-VN" altLang="en-US" sz="2500">
              <a:latin typeface="Verdana" panose="020B0604030504040204" pitchFamily="34" charset="0"/>
            </a:endParaRPr>
          </a:p>
        </p:txBody>
      </p:sp>
      <p:sp>
        <p:nvSpPr>
          <p:cNvPr id="28676" name="Rectangle 7">
            <a:extLst>
              <a:ext uri="{FF2B5EF4-FFF2-40B4-BE49-F238E27FC236}">
                <a16:creationId xmlns:a16="http://schemas.microsoft.com/office/drawing/2014/main" id="{17110089-C168-593D-772B-17361362EF0A}"/>
              </a:ext>
            </a:extLst>
          </p:cNvPr>
          <p:cNvSpPr>
            <a:spLocks noChangeArrowheads="1"/>
          </p:cNvSpPr>
          <p:nvPr/>
        </p:nvSpPr>
        <p:spPr bwMode="auto">
          <a:xfrm>
            <a:off x="762000" y="3606800"/>
            <a:ext cx="5441950"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cs typeface="Calibri" panose="020F0502020204030204" pitchFamily="34" charset="0"/>
              </a:rPr>
              <a:t>- Chứa ba thuật ngữ chỉ ba nhóm đối tượng: Hạn từ lớn (P), Hạn từ nhỏ (S) và hạn từ trung gian (M)</a:t>
            </a:r>
            <a:endParaRPr lang="vi-VN" altLang="en-US" sz="2500">
              <a:latin typeface="Verdana" panose="020B0604030504040204" pitchFamily="34" charset="0"/>
            </a:endParaRPr>
          </a:p>
        </p:txBody>
      </p:sp>
      <p:sp>
        <p:nvSpPr>
          <p:cNvPr id="28677" name="Rectangle 8">
            <a:extLst>
              <a:ext uri="{FF2B5EF4-FFF2-40B4-BE49-F238E27FC236}">
                <a16:creationId xmlns:a16="http://schemas.microsoft.com/office/drawing/2014/main" id="{4ABABD25-F648-40BA-4BF4-0CB70B46485F}"/>
              </a:ext>
            </a:extLst>
          </p:cNvPr>
          <p:cNvSpPr>
            <a:spLocks noChangeArrowheads="1"/>
          </p:cNvSpPr>
          <p:nvPr/>
        </p:nvSpPr>
        <p:spPr bwMode="auto">
          <a:xfrm>
            <a:off x="811213" y="5019675"/>
            <a:ext cx="5391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cs typeface="Calibri" panose="020F0502020204030204" pitchFamily="34" charset="0"/>
              </a:rPr>
              <a:t>- HẠN TỪ trung gian (trung từ) xuất hiện trong hai tiền đề.</a:t>
            </a:r>
            <a:endParaRPr lang="vi-VN" altLang="en-US" sz="2500">
              <a:latin typeface="Verdana" panose="020B0604030504040204" pitchFamily="34" charset="0"/>
            </a:endParaRPr>
          </a:p>
        </p:txBody>
      </p:sp>
      <p:grpSp>
        <p:nvGrpSpPr>
          <p:cNvPr id="28678" name="Group 9">
            <a:extLst>
              <a:ext uri="{FF2B5EF4-FFF2-40B4-BE49-F238E27FC236}">
                <a16:creationId xmlns:a16="http://schemas.microsoft.com/office/drawing/2014/main" id="{709BA4F6-1C63-5734-25DE-2C329B27858E}"/>
              </a:ext>
            </a:extLst>
          </p:cNvPr>
          <p:cNvGrpSpPr>
            <a:grpSpLocks/>
          </p:cNvGrpSpPr>
          <p:nvPr/>
        </p:nvGrpSpPr>
        <p:grpSpPr bwMode="auto">
          <a:xfrm>
            <a:off x="6464300" y="1560513"/>
            <a:ext cx="5226050" cy="3459162"/>
            <a:chOff x="6617935" y="2311165"/>
            <a:chExt cx="5225420" cy="3459663"/>
          </a:xfrm>
        </p:grpSpPr>
        <p:sp>
          <p:nvSpPr>
            <p:cNvPr id="28681" name="Rectangle 10">
              <a:extLst>
                <a:ext uri="{FF2B5EF4-FFF2-40B4-BE49-F238E27FC236}">
                  <a16:creationId xmlns:a16="http://schemas.microsoft.com/office/drawing/2014/main" id="{400154D2-7AF5-4852-7CA8-61BC6D7BFE36}"/>
                </a:ext>
              </a:extLst>
            </p:cNvPr>
            <p:cNvSpPr>
              <a:spLocks noChangeArrowheads="1"/>
            </p:cNvSpPr>
            <p:nvPr/>
          </p:nvSpPr>
          <p:spPr bwMode="auto">
            <a:xfrm>
              <a:off x="6617935" y="3187382"/>
              <a:ext cx="3837003" cy="164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spcBef>
                  <a:spcPts val="600"/>
                </a:spcBef>
                <a:spcAft>
                  <a:spcPts val="600"/>
                </a:spcAft>
                <a:buFontTx/>
                <a:buAutoNum type="arabicParenBoth"/>
              </a:pPr>
              <a:r>
                <a:rPr lang="en-US" altLang="en-US" sz="2700">
                  <a:cs typeface="Calibri" panose="020F0502020204030204" pitchFamily="34" charset="0"/>
                </a:rPr>
                <a:t>Mọi </a:t>
              </a:r>
              <a:r>
                <a:rPr lang="en-US" altLang="en-US" sz="2700" u="sng">
                  <a:cs typeface="Calibri" panose="020F0502020204030204" pitchFamily="34" charset="0"/>
                </a:rPr>
                <a:t>người</a:t>
              </a:r>
              <a:r>
                <a:rPr lang="en-US" altLang="en-US" sz="2700">
                  <a:cs typeface="Calibri" panose="020F0502020204030204" pitchFamily="34" charset="0"/>
                </a:rPr>
                <a:t> đều </a:t>
              </a:r>
              <a:r>
                <a:rPr lang="en-US" altLang="en-US" sz="2700" u="sng">
                  <a:cs typeface="Calibri" panose="020F0502020204030204" pitchFamily="34" charset="0"/>
                </a:rPr>
                <a:t>chết</a:t>
              </a:r>
              <a:r>
                <a:rPr lang="en-US" altLang="en-US" sz="2700">
                  <a:cs typeface="Calibri" panose="020F0502020204030204" pitchFamily="34" charset="0"/>
                </a:rPr>
                <a:t>.</a:t>
              </a:r>
            </a:p>
            <a:p>
              <a:pPr eaLnBrk="1" hangingPunct="1">
                <a:spcBef>
                  <a:spcPts val="600"/>
                </a:spcBef>
                <a:spcAft>
                  <a:spcPts val="600"/>
                </a:spcAft>
              </a:pPr>
              <a:r>
                <a:rPr lang="en-US" altLang="en-US" sz="2700"/>
                <a:t>(2) </a:t>
              </a:r>
              <a:r>
                <a:rPr lang="en-US" altLang="en-US" sz="2700" u="sng"/>
                <a:t>Socrates</a:t>
              </a:r>
              <a:r>
                <a:rPr lang="en-US" altLang="en-US" sz="2700"/>
                <a:t> là </a:t>
              </a:r>
              <a:r>
                <a:rPr lang="en-US" altLang="en-US" sz="2700" u="sng"/>
                <a:t>người</a:t>
              </a:r>
              <a:r>
                <a:rPr lang="en-US" altLang="en-US" sz="2700"/>
                <a:t>.</a:t>
              </a:r>
            </a:p>
            <a:p>
              <a:pPr eaLnBrk="1" hangingPunct="1">
                <a:spcBef>
                  <a:spcPts val="600"/>
                </a:spcBef>
                <a:spcAft>
                  <a:spcPts val="600"/>
                </a:spcAft>
              </a:pPr>
              <a:r>
                <a:rPr lang="en-US" altLang="en-US" sz="2700"/>
                <a:t>(3) </a:t>
              </a:r>
              <a:r>
                <a:rPr lang="en-US" altLang="en-US" sz="2700" u="sng"/>
                <a:t>Socrates</a:t>
              </a:r>
              <a:r>
                <a:rPr lang="en-US" altLang="en-US" sz="2700"/>
                <a:t> phải </a:t>
              </a:r>
              <a:r>
                <a:rPr lang="en-US" altLang="en-US" sz="2700" u="sng"/>
                <a:t>chết</a:t>
              </a:r>
              <a:r>
                <a:rPr lang="en-US" altLang="en-US" sz="2700"/>
                <a:t>.</a:t>
              </a:r>
              <a:endParaRPr lang="vi-VN" altLang="en-US" sz="2700">
                <a:latin typeface="Verdana" panose="020B0604030504040204" pitchFamily="34" charset="0"/>
              </a:endParaRPr>
            </a:p>
          </p:txBody>
        </p:sp>
        <p:sp>
          <p:nvSpPr>
            <p:cNvPr id="12" name="Right Brace 11">
              <a:extLst>
                <a:ext uri="{FF2B5EF4-FFF2-40B4-BE49-F238E27FC236}">
                  <a16:creationId xmlns:a16="http://schemas.microsoft.com/office/drawing/2014/main" id="{53B35AD1-8C1C-E042-BF74-272F66405CA1}"/>
                </a:ext>
              </a:extLst>
            </p:cNvPr>
            <p:cNvSpPr/>
            <p:nvPr/>
          </p:nvSpPr>
          <p:spPr>
            <a:xfrm>
              <a:off x="10127475" y="3341601"/>
              <a:ext cx="314287" cy="792278"/>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sz="2700"/>
            </a:p>
          </p:txBody>
        </p:sp>
        <p:sp>
          <p:nvSpPr>
            <p:cNvPr id="28683" name="Rectangle 12">
              <a:extLst>
                <a:ext uri="{FF2B5EF4-FFF2-40B4-BE49-F238E27FC236}">
                  <a16:creationId xmlns:a16="http://schemas.microsoft.com/office/drawing/2014/main" id="{4AF77C0E-F7B1-CC1E-3FD7-69EF403FDD4E}"/>
                </a:ext>
              </a:extLst>
            </p:cNvPr>
            <p:cNvSpPr>
              <a:spLocks noChangeArrowheads="1"/>
            </p:cNvSpPr>
            <p:nvPr/>
          </p:nvSpPr>
          <p:spPr bwMode="auto">
            <a:xfrm>
              <a:off x="10358648" y="3498254"/>
              <a:ext cx="1327614" cy="50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700">
                  <a:solidFill>
                    <a:srgbClr val="C00000"/>
                  </a:solidFill>
                </a:rPr>
                <a:t>Tiền đề</a:t>
              </a:r>
              <a:endParaRPr lang="vi-VN" altLang="en-US" sz="2700">
                <a:solidFill>
                  <a:srgbClr val="C00000"/>
                </a:solidFill>
                <a:latin typeface="Verdana" panose="020B0604030504040204" pitchFamily="34" charset="0"/>
              </a:endParaRPr>
            </a:p>
          </p:txBody>
        </p:sp>
        <p:sp>
          <p:nvSpPr>
            <p:cNvPr id="14" name="Right Brace 13">
              <a:extLst>
                <a:ext uri="{FF2B5EF4-FFF2-40B4-BE49-F238E27FC236}">
                  <a16:creationId xmlns:a16="http://schemas.microsoft.com/office/drawing/2014/main" id="{39D598E3-9427-D94C-8D3C-AED5430FC44C}"/>
                </a:ext>
              </a:extLst>
            </p:cNvPr>
            <p:cNvSpPr/>
            <p:nvPr/>
          </p:nvSpPr>
          <p:spPr>
            <a:xfrm>
              <a:off x="10127475" y="4270424"/>
              <a:ext cx="314287" cy="39693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sz="2700"/>
            </a:p>
          </p:txBody>
        </p:sp>
        <p:sp>
          <p:nvSpPr>
            <p:cNvPr id="28685" name="Rectangle 14">
              <a:extLst>
                <a:ext uri="{FF2B5EF4-FFF2-40B4-BE49-F238E27FC236}">
                  <a16:creationId xmlns:a16="http://schemas.microsoft.com/office/drawing/2014/main" id="{4A9B94DD-CDDD-12BD-9570-13B441B95409}"/>
                </a:ext>
              </a:extLst>
            </p:cNvPr>
            <p:cNvSpPr>
              <a:spLocks noChangeArrowheads="1"/>
            </p:cNvSpPr>
            <p:nvPr/>
          </p:nvSpPr>
          <p:spPr bwMode="auto">
            <a:xfrm>
              <a:off x="10358647" y="4205496"/>
              <a:ext cx="1484708" cy="50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700">
                  <a:solidFill>
                    <a:srgbClr val="C00000"/>
                  </a:solidFill>
                </a:rPr>
                <a:t>Kết luận</a:t>
              </a:r>
              <a:endParaRPr lang="vi-VN" altLang="en-US" sz="2700">
                <a:solidFill>
                  <a:srgbClr val="C00000"/>
                </a:solidFill>
                <a:latin typeface="Verdana" panose="020B0604030504040204" pitchFamily="34" charset="0"/>
              </a:endParaRPr>
            </a:p>
          </p:txBody>
        </p:sp>
        <p:cxnSp>
          <p:nvCxnSpPr>
            <p:cNvPr id="16" name="Straight Connector 15">
              <a:extLst>
                <a:ext uri="{FF2B5EF4-FFF2-40B4-BE49-F238E27FC236}">
                  <a16:creationId xmlns:a16="http://schemas.microsoft.com/office/drawing/2014/main" id="{589B1456-9DCB-FF4C-BF99-CD7498F9B9C6}"/>
                </a:ext>
              </a:extLst>
            </p:cNvPr>
            <p:cNvCxnSpPr/>
            <p:nvPr/>
          </p:nvCxnSpPr>
          <p:spPr>
            <a:xfrm>
              <a:off x="7124287" y="4233905"/>
              <a:ext cx="2796838" cy="0"/>
            </a:xfrm>
            <a:prstGeom prst="line">
              <a:avLst/>
            </a:prstGeom>
          </p:spPr>
          <p:style>
            <a:lnRef idx="1">
              <a:schemeClr val="dk1"/>
            </a:lnRef>
            <a:fillRef idx="0">
              <a:schemeClr val="dk1"/>
            </a:fillRef>
            <a:effectRef idx="0">
              <a:schemeClr val="dk1"/>
            </a:effectRef>
            <a:fontRef idx="minor">
              <a:schemeClr val="tx1"/>
            </a:fontRef>
          </p:style>
        </p:cxnSp>
        <p:sp>
          <p:nvSpPr>
            <p:cNvPr id="28687" name="Rectangle 16">
              <a:extLst>
                <a:ext uri="{FF2B5EF4-FFF2-40B4-BE49-F238E27FC236}">
                  <a16:creationId xmlns:a16="http://schemas.microsoft.com/office/drawing/2014/main" id="{109299A8-1C51-655C-6BD6-7F1EE9B1DD6A}"/>
                </a:ext>
              </a:extLst>
            </p:cNvPr>
            <p:cNvSpPr>
              <a:spLocks noChangeArrowheads="1"/>
            </p:cNvSpPr>
            <p:nvPr/>
          </p:nvSpPr>
          <p:spPr bwMode="auto">
            <a:xfrm>
              <a:off x="7031147" y="5209263"/>
              <a:ext cx="729603" cy="50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700" b="1" i="1">
                  <a:solidFill>
                    <a:srgbClr val="0000CC"/>
                  </a:solidFill>
                </a:rPr>
                <a:t>S</a:t>
              </a:r>
              <a:endParaRPr lang="vi-VN" altLang="en-US" sz="2700" b="1" i="1">
                <a:solidFill>
                  <a:srgbClr val="0000CC"/>
                </a:solidFill>
                <a:latin typeface="Verdana" panose="020B0604030504040204" pitchFamily="34" charset="0"/>
              </a:endParaRPr>
            </a:p>
          </p:txBody>
        </p:sp>
        <p:sp>
          <p:nvSpPr>
            <p:cNvPr id="28688" name="Rectangle 17">
              <a:extLst>
                <a:ext uri="{FF2B5EF4-FFF2-40B4-BE49-F238E27FC236}">
                  <a16:creationId xmlns:a16="http://schemas.microsoft.com/office/drawing/2014/main" id="{9EE06B22-7D1C-9EB4-3E46-C79A48E5542D}"/>
                </a:ext>
              </a:extLst>
            </p:cNvPr>
            <p:cNvSpPr>
              <a:spLocks noChangeArrowheads="1"/>
            </p:cNvSpPr>
            <p:nvPr/>
          </p:nvSpPr>
          <p:spPr bwMode="auto">
            <a:xfrm>
              <a:off x="8997561" y="5262985"/>
              <a:ext cx="415500" cy="50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700" b="1" i="1">
                  <a:solidFill>
                    <a:srgbClr val="0000CC"/>
                  </a:solidFill>
                </a:rPr>
                <a:t>P</a:t>
              </a:r>
              <a:endParaRPr lang="vi-VN" altLang="en-US" sz="2700" b="1" i="1">
                <a:solidFill>
                  <a:srgbClr val="0000CC"/>
                </a:solidFill>
                <a:latin typeface="Verdana" panose="020B0604030504040204" pitchFamily="34" charset="0"/>
              </a:endParaRPr>
            </a:p>
          </p:txBody>
        </p:sp>
        <p:cxnSp>
          <p:nvCxnSpPr>
            <p:cNvPr id="19" name="Straight Arrow Connector 18">
              <a:extLst>
                <a:ext uri="{FF2B5EF4-FFF2-40B4-BE49-F238E27FC236}">
                  <a16:creationId xmlns:a16="http://schemas.microsoft.com/office/drawing/2014/main" id="{9E7CD6FB-E0B5-4E43-B27D-00B4DA0FF243}"/>
                </a:ext>
              </a:extLst>
            </p:cNvPr>
            <p:cNvCxnSpPr>
              <a:cxnSpLocks/>
              <a:stCxn id="28687" idx="0"/>
            </p:cNvCxnSpPr>
            <p:nvPr/>
          </p:nvCxnSpPr>
          <p:spPr>
            <a:xfrm flipV="1">
              <a:off x="7395716" y="4765795"/>
              <a:ext cx="396827" cy="4429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B56F848-2ED8-B64A-8289-A8AD91A70E9E}"/>
                </a:ext>
              </a:extLst>
            </p:cNvPr>
            <p:cNvCxnSpPr>
              <a:cxnSpLocks/>
            </p:cNvCxnSpPr>
            <p:nvPr/>
          </p:nvCxnSpPr>
          <p:spPr>
            <a:xfrm flipV="1">
              <a:off x="9349694" y="4795962"/>
              <a:ext cx="323811" cy="4731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691" name="Rectangle 20">
              <a:extLst>
                <a:ext uri="{FF2B5EF4-FFF2-40B4-BE49-F238E27FC236}">
                  <a16:creationId xmlns:a16="http://schemas.microsoft.com/office/drawing/2014/main" id="{44B28B44-29B8-6123-65F2-41EDB79F27DD}"/>
                </a:ext>
              </a:extLst>
            </p:cNvPr>
            <p:cNvSpPr>
              <a:spLocks noChangeArrowheads="1"/>
            </p:cNvSpPr>
            <p:nvPr/>
          </p:nvSpPr>
          <p:spPr bwMode="auto">
            <a:xfrm>
              <a:off x="7615451" y="2311165"/>
              <a:ext cx="2069806" cy="50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700" b="1" i="1">
                  <a:solidFill>
                    <a:srgbClr val="0000CC"/>
                  </a:solidFill>
                  <a:cs typeface="Calibri" panose="020F0502020204030204" pitchFamily="34" charset="0"/>
                </a:rPr>
                <a:t>trung từ [M]</a:t>
              </a:r>
              <a:endParaRPr lang="vi-VN" altLang="en-US" sz="2700" b="1" i="1">
                <a:solidFill>
                  <a:srgbClr val="0000CC"/>
                </a:solidFill>
                <a:latin typeface="Verdana" panose="020B0604030504040204" pitchFamily="34" charset="0"/>
              </a:endParaRPr>
            </a:p>
          </p:txBody>
        </p:sp>
        <p:cxnSp>
          <p:nvCxnSpPr>
            <p:cNvPr id="22" name="Straight Arrow Connector 21">
              <a:extLst>
                <a:ext uri="{FF2B5EF4-FFF2-40B4-BE49-F238E27FC236}">
                  <a16:creationId xmlns:a16="http://schemas.microsoft.com/office/drawing/2014/main" id="{DBBEFB22-369C-C144-8177-8B40EF5B4DBC}"/>
                </a:ext>
              </a:extLst>
            </p:cNvPr>
            <p:cNvCxnSpPr>
              <a:stCxn id="28691" idx="2"/>
            </p:cNvCxnSpPr>
            <p:nvPr/>
          </p:nvCxnSpPr>
          <p:spPr>
            <a:xfrm flipH="1">
              <a:off x="8338578" y="2819239"/>
              <a:ext cx="311112" cy="522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5680151-405F-3844-9EE1-3AF9E6A961D1}"/>
                </a:ext>
              </a:extLst>
            </p:cNvPr>
            <p:cNvCxnSpPr>
              <a:stCxn id="28691" idx="2"/>
            </p:cNvCxnSpPr>
            <p:nvPr/>
          </p:nvCxnSpPr>
          <p:spPr>
            <a:xfrm>
              <a:off x="8649690" y="2819239"/>
              <a:ext cx="347621" cy="1016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C0954CC4-952D-9144-AE0E-7B4E00ECF0E6}"/>
              </a:ext>
            </a:extLst>
          </p:cNvPr>
          <p:cNvCxnSpPr>
            <a:cxnSpLocks/>
          </p:cNvCxnSpPr>
          <p:nvPr/>
        </p:nvCxnSpPr>
        <p:spPr bwMode="auto">
          <a:xfrm flipV="1">
            <a:off x="7138988" y="3482975"/>
            <a:ext cx="322262" cy="9477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0C7FC77-9B97-8948-8524-480AFB751847}"/>
              </a:ext>
            </a:extLst>
          </p:cNvPr>
          <p:cNvCxnSpPr>
            <a:cxnSpLocks/>
          </p:cNvCxnSpPr>
          <p:nvPr/>
        </p:nvCxnSpPr>
        <p:spPr bwMode="auto">
          <a:xfrm flipV="1">
            <a:off x="9097963" y="2882900"/>
            <a:ext cx="514350" cy="16287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6A8986BA-092D-B0C9-A4BA-4B8D07BB5CCF}"/>
              </a:ext>
            </a:extLst>
          </p:cNvPr>
          <p:cNvSpPr>
            <a:spLocks noChangeArrowheads="1"/>
          </p:cNvSpPr>
          <p:nvPr/>
        </p:nvSpPr>
        <p:spPr bwMode="auto">
          <a:xfrm>
            <a:off x="669925" y="895350"/>
            <a:ext cx="1106646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i="1">
                <a:solidFill>
                  <a:srgbClr val="3333FF"/>
                </a:solidFill>
              </a:rPr>
              <a:t>Các luận cứ sau: (a) đâu là luận cứ tam đoạn luận nhất quyết; (b) nhận diện đại thuật ngữ, tiểu thuật ngữ và trung từ trong luận cứ tam đoạn luận nhất quyết.</a:t>
            </a:r>
          </a:p>
        </p:txBody>
      </p:sp>
      <p:sp>
        <p:nvSpPr>
          <p:cNvPr id="9" name="Rectangle 8">
            <a:extLst>
              <a:ext uri="{FF2B5EF4-FFF2-40B4-BE49-F238E27FC236}">
                <a16:creationId xmlns:a16="http://schemas.microsoft.com/office/drawing/2014/main" id="{36919FF9-D6E4-EF4E-91D1-D7004B51CAF3}"/>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BÀI TẬP THỰC HÀNH</a:t>
            </a:r>
            <a:endParaRPr lang="x-none" dirty="0">
              <a:solidFill>
                <a:srgbClr val="FF0000"/>
              </a:solidFill>
            </a:endParaRPr>
          </a:p>
        </p:txBody>
      </p:sp>
      <p:grpSp>
        <p:nvGrpSpPr>
          <p:cNvPr id="30723" name="Group 10">
            <a:extLst>
              <a:ext uri="{FF2B5EF4-FFF2-40B4-BE49-F238E27FC236}">
                <a16:creationId xmlns:a16="http://schemas.microsoft.com/office/drawing/2014/main" id="{B3971589-B965-E137-F78C-C59559EA48A8}"/>
              </a:ext>
            </a:extLst>
          </p:cNvPr>
          <p:cNvGrpSpPr>
            <a:grpSpLocks/>
          </p:cNvGrpSpPr>
          <p:nvPr/>
        </p:nvGrpSpPr>
        <p:grpSpPr bwMode="auto">
          <a:xfrm>
            <a:off x="641350" y="3532188"/>
            <a:ext cx="4843463" cy="1385887"/>
            <a:chOff x="640897" y="3532865"/>
            <a:chExt cx="4844369" cy="1384995"/>
          </a:xfrm>
        </p:grpSpPr>
        <p:sp>
          <p:nvSpPr>
            <p:cNvPr id="30745" name="Rectangle 6">
              <a:extLst>
                <a:ext uri="{FF2B5EF4-FFF2-40B4-BE49-F238E27FC236}">
                  <a16:creationId xmlns:a16="http://schemas.microsoft.com/office/drawing/2014/main" id="{B2251A99-0335-CFBA-C24B-708BDAD7B34D}"/>
                </a:ext>
              </a:extLst>
            </p:cNvPr>
            <p:cNvSpPr>
              <a:spLocks noChangeArrowheads="1"/>
            </p:cNvSpPr>
            <p:nvPr/>
          </p:nvSpPr>
          <p:spPr bwMode="auto">
            <a:xfrm>
              <a:off x="988105" y="3532865"/>
              <a:ext cx="449716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Aft>
                  <a:spcPts val="600"/>
                </a:spcAft>
              </a:pPr>
              <a:r>
                <a:rPr lang="vi-VN" altLang="en-US" sz="2300">
                  <a:cs typeface="Calibri" panose="020F0502020204030204" pitchFamily="34" charset="0"/>
                </a:rPr>
                <a:t>(1) Chỉ có trái táo là trái cây.</a:t>
              </a:r>
            </a:p>
            <a:p>
              <a:pPr algn="just" eaLnBrk="1" hangingPunct="1">
                <a:spcAft>
                  <a:spcPts val="600"/>
                </a:spcAft>
              </a:pPr>
              <a:r>
                <a:rPr lang="vi-VN" altLang="en-US" sz="2300">
                  <a:cs typeface="Calibri" panose="020F0502020204030204" pitchFamily="34" charset="0"/>
                </a:rPr>
                <a:t>(2) Anh ăn trái táo.</a:t>
              </a:r>
            </a:p>
            <a:p>
              <a:pPr algn="just" eaLnBrk="1" hangingPunct="1">
                <a:spcBef>
                  <a:spcPts val="600"/>
                </a:spcBef>
                <a:spcAft>
                  <a:spcPts val="600"/>
                </a:spcAft>
              </a:pPr>
              <a:r>
                <a:rPr lang="vi-VN" altLang="en-US" sz="2300">
                  <a:cs typeface="Calibri" panose="020F0502020204030204" pitchFamily="34" charset="0"/>
                </a:rPr>
                <a:t>(3) Anh ăn trái cây. </a:t>
              </a:r>
              <a:endParaRPr lang="vi-VN" altLang="en-US" sz="2300"/>
            </a:p>
          </p:txBody>
        </p:sp>
        <p:cxnSp>
          <p:nvCxnSpPr>
            <p:cNvPr id="3" name="Straight Connector 2">
              <a:extLst>
                <a:ext uri="{FF2B5EF4-FFF2-40B4-BE49-F238E27FC236}">
                  <a16:creationId xmlns:a16="http://schemas.microsoft.com/office/drawing/2014/main" id="{83ECFA61-D622-E44B-A661-693B89377113}"/>
                </a:ext>
              </a:extLst>
            </p:cNvPr>
            <p:cNvCxnSpPr/>
            <p:nvPr/>
          </p:nvCxnSpPr>
          <p:spPr>
            <a:xfrm>
              <a:off x="1115649" y="4411774"/>
              <a:ext cx="2380107" cy="0"/>
            </a:xfrm>
            <a:prstGeom prst="line">
              <a:avLst/>
            </a:prstGeom>
          </p:spPr>
          <p:style>
            <a:lnRef idx="2">
              <a:schemeClr val="dk1"/>
            </a:lnRef>
            <a:fillRef idx="0">
              <a:schemeClr val="dk1"/>
            </a:fillRef>
            <a:effectRef idx="1">
              <a:schemeClr val="dk1"/>
            </a:effectRef>
            <a:fontRef idx="minor">
              <a:schemeClr val="tx1"/>
            </a:fontRef>
          </p:style>
        </p:cxnSp>
        <p:sp>
          <p:nvSpPr>
            <p:cNvPr id="30747" name="Rectangle 12">
              <a:extLst>
                <a:ext uri="{FF2B5EF4-FFF2-40B4-BE49-F238E27FC236}">
                  <a16:creationId xmlns:a16="http://schemas.microsoft.com/office/drawing/2014/main" id="{F9F2CBAB-FAE0-F7B6-07DF-EC89991FA3FB}"/>
                </a:ext>
              </a:extLst>
            </p:cNvPr>
            <p:cNvSpPr>
              <a:spLocks noChangeArrowheads="1"/>
            </p:cNvSpPr>
            <p:nvPr/>
          </p:nvSpPr>
          <p:spPr bwMode="auto">
            <a:xfrm>
              <a:off x="640897" y="3548836"/>
              <a:ext cx="4667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b="1">
                  <a:cs typeface="Calibri" panose="020F0502020204030204" pitchFamily="34" charset="0"/>
                </a:rPr>
                <a:t>2</a:t>
              </a:r>
              <a:r>
                <a:rPr lang="vi-VN" altLang="en-US" sz="2200">
                  <a:cs typeface="Calibri" panose="020F0502020204030204" pitchFamily="34" charset="0"/>
                </a:rPr>
                <a:t>. </a:t>
              </a:r>
              <a:endParaRPr lang="en-US" altLang="en-US" sz="2200"/>
            </a:p>
          </p:txBody>
        </p:sp>
      </p:grpSp>
      <p:grpSp>
        <p:nvGrpSpPr>
          <p:cNvPr id="30724" name="Group 9">
            <a:extLst>
              <a:ext uri="{FF2B5EF4-FFF2-40B4-BE49-F238E27FC236}">
                <a16:creationId xmlns:a16="http://schemas.microsoft.com/office/drawing/2014/main" id="{7105CA10-C75B-A0E8-C392-F2AD1CFCA5E1}"/>
              </a:ext>
            </a:extLst>
          </p:cNvPr>
          <p:cNvGrpSpPr>
            <a:grpSpLocks/>
          </p:cNvGrpSpPr>
          <p:nvPr/>
        </p:nvGrpSpPr>
        <p:grpSpPr bwMode="auto">
          <a:xfrm>
            <a:off x="647700" y="5035550"/>
            <a:ext cx="5156200" cy="1414463"/>
            <a:chOff x="647060" y="5034854"/>
            <a:chExt cx="5156386" cy="1415772"/>
          </a:xfrm>
        </p:grpSpPr>
        <p:sp>
          <p:nvSpPr>
            <p:cNvPr id="30742" name="Rectangle 9">
              <a:extLst>
                <a:ext uri="{FF2B5EF4-FFF2-40B4-BE49-F238E27FC236}">
                  <a16:creationId xmlns:a16="http://schemas.microsoft.com/office/drawing/2014/main" id="{88BF5ECA-6BFE-BA5F-7102-64AF3A6C2D0F}"/>
                </a:ext>
              </a:extLst>
            </p:cNvPr>
            <p:cNvSpPr>
              <a:spLocks noChangeArrowheads="1"/>
            </p:cNvSpPr>
            <p:nvPr/>
          </p:nvSpPr>
          <p:spPr bwMode="auto">
            <a:xfrm>
              <a:off x="988105" y="5034854"/>
              <a:ext cx="4815341"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lnSpc>
                  <a:spcPct val="120000"/>
                </a:lnSpc>
              </a:pPr>
              <a:r>
                <a:rPr lang="vi-VN" altLang="en-US" sz="2300">
                  <a:cs typeface="Calibri" panose="020F0502020204030204" pitchFamily="34" charset="0"/>
                </a:rPr>
                <a:t>(1) Ở đâu có lửa ở đó có khói.</a:t>
              </a:r>
            </a:p>
            <a:p>
              <a:pPr algn="just" eaLnBrk="1" hangingPunct="1">
                <a:lnSpc>
                  <a:spcPct val="120000"/>
                </a:lnSpc>
              </a:pPr>
              <a:r>
                <a:rPr lang="vi-VN" altLang="en-US" sz="2300">
                  <a:cs typeface="Calibri" panose="020F0502020204030204" pitchFamily="34" charset="0"/>
                </a:rPr>
                <a:t>(2) Sân khấu có khói.</a:t>
              </a:r>
            </a:p>
            <a:p>
              <a:pPr algn="just" eaLnBrk="1" hangingPunct="1">
                <a:lnSpc>
                  <a:spcPct val="120000"/>
                </a:lnSpc>
                <a:spcBef>
                  <a:spcPts val="600"/>
                </a:spcBef>
                <a:spcAft>
                  <a:spcPts val="600"/>
                </a:spcAft>
              </a:pPr>
              <a:r>
                <a:rPr lang="vi-VN" altLang="en-US" sz="2300">
                  <a:cs typeface="Calibri" panose="020F0502020204030204" pitchFamily="34" charset="0"/>
                </a:rPr>
                <a:t>(3) Sân khấu có lửa.</a:t>
              </a:r>
              <a:endParaRPr lang="vi-VN" altLang="en-US" sz="2300"/>
            </a:p>
          </p:txBody>
        </p:sp>
        <p:sp>
          <p:nvSpPr>
            <p:cNvPr id="30743" name="Rectangle 13">
              <a:extLst>
                <a:ext uri="{FF2B5EF4-FFF2-40B4-BE49-F238E27FC236}">
                  <a16:creationId xmlns:a16="http://schemas.microsoft.com/office/drawing/2014/main" id="{9AFBCD1A-EA21-D7C5-CDDA-5E903F7F72FF}"/>
                </a:ext>
              </a:extLst>
            </p:cNvPr>
            <p:cNvSpPr>
              <a:spLocks noChangeArrowheads="1"/>
            </p:cNvSpPr>
            <p:nvPr/>
          </p:nvSpPr>
          <p:spPr bwMode="auto">
            <a:xfrm>
              <a:off x="647060" y="5056239"/>
              <a:ext cx="4667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b="1">
                  <a:cs typeface="Calibri" panose="020F0502020204030204" pitchFamily="34" charset="0"/>
                </a:rPr>
                <a:t>3</a:t>
              </a:r>
              <a:r>
                <a:rPr lang="vi-VN" altLang="en-US" sz="2200">
                  <a:cs typeface="Calibri" panose="020F0502020204030204" pitchFamily="34" charset="0"/>
                </a:rPr>
                <a:t>. </a:t>
              </a:r>
              <a:endParaRPr lang="en-US" altLang="en-US" sz="2200"/>
            </a:p>
          </p:txBody>
        </p:sp>
        <p:cxnSp>
          <p:nvCxnSpPr>
            <p:cNvPr id="18" name="Straight Connector 17">
              <a:extLst>
                <a:ext uri="{FF2B5EF4-FFF2-40B4-BE49-F238E27FC236}">
                  <a16:creationId xmlns:a16="http://schemas.microsoft.com/office/drawing/2014/main" id="{905D1008-2A4D-A641-BB5F-3902EF0746C2}"/>
                </a:ext>
              </a:extLst>
            </p:cNvPr>
            <p:cNvCxnSpPr/>
            <p:nvPr/>
          </p:nvCxnSpPr>
          <p:spPr>
            <a:xfrm>
              <a:off x="1107452" y="5943744"/>
              <a:ext cx="2381336" cy="0"/>
            </a:xfrm>
            <a:prstGeom prst="line">
              <a:avLst/>
            </a:prstGeom>
          </p:spPr>
          <p:style>
            <a:lnRef idx="2">
              <a:schemeClr val="dk1"/>
            </a:lnRef>
            <a:fillRef idx="0">
              <a:schemeClr val="dk1"/>
            </a:fillRef>
            <a:effectRef idx="1">
              <a:schemeClr val="dk1"/>
            </a:effectRef>
            <a:fontRef idx="minor">
              <a:schemeClr val="tx1"/>
            </a:fontRef>
          </p:style>
        </p:cxnSp>
      </p:grpSp>
      <p:grpSp>
        <p:nvGrpSpPr>
          <p:cNvPr id="30725" name="Group 11">
            <a:extLst>
              <a:ext uri="{FF2B5EF4-FFF2-40B4-BE49-F238E27FC236}">
                <a16:creationId xmlns:a16="http://schemas.microsoft.com/office/drawing/2014/main" id="{A6E6F707-F941-DC96-EEFD-AC95FD36F455}"/>
              </a:ext>
            </a:extLst>
          </p:cNvPr>
          <p:cNvGrpSpPr>
            <a:grpSpLocks/>
          </p:cNvGrpSpPr>
          <p:nvPr/>
        </p:nvGrpSpPr>
        <p:grpSpPr bwMode="auto">
          <a:xfrm>
            <a:off x="669925" y="1966913"/>
            <a:ext cx="5407025" cy="1460500"/>
            <a:chOff x="669925" y="1966137"/>
            <a:chExt cx="5407026" cy="1461939"/>
          </a:xfrm>
        </p:grpSpPr>
        <p:sp>
          <p:nvSpPr>
            <p:cNvPr id="30739" name="Rectangle 3">
              <a:extLst>
                <a:ext uri="{FF2B5EF4-FFF2-40B4-BE49-F238E27FC236}">
                  <a16:creationId xmlns:a16="http://schemas.microsoft.com/office/drawing/2014/main" id="{84959476-668B-9D97-2D1E-9F42C275F16E}"/>
                </a:ext>
              </a:extLst>
            </p:cNvPr>
            <p:cNvSpPr>
              <a:spLocks noChangeArrowheads="1"/>
            </p:cNvSpPr>
            <p:nvPr/>
          </p:nvSpPr>
          <p:spPr bwMode="auto">
            <a:xfrm>
              <a:off x="988105" y="1966137"/>
              <a:ext cx="5088846" cy="146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spcBef>
                  <a:spcPts val="600"/>
                </a:spcBef>
                <a:spcAft>
                  <a:spcPts val="600"/>
                </a:spcAft>
              </a:pPr>
              <a:r>
                <a:rPr lang="en-US" altLang="en-US" sz="2300">
                  <a:ea typeface="Calibri" panose="020F0502020204030204" pitchFamily="34" charset="0"/>
                  <a:cs typeface="Times New Roman" panose="02020603050405020304" pitchFamily="18" charset="0"/>
                </a:rPr>
                <a:t>(1) Mọi thiếu tá đều là sĩ quan. </a:t>
              </a:r>
            </a:p>
            <a:p>
              <a:pPr algn="just" eaLnBrk="1" hangingPunct="1">
                <a:spcBef>
                  <a:spcPts val="600"/>
                </a:spcBef>
                <a:spcAft>
                  <a:spcPts val="600"/>
                </a:spcAft>
              </a:pPr>
              <a:r>
                <a:rPr lang="en-US" altLang="en-US" sz="2300">
                  <a:ea typeface="Calibri" panose="020F0502020204030204" pitchFamily="34" charset="0"/>
                  <a:cs typeface="Times New Roman" panose="02020603050405020304" pitchFamily="18" charset="0"/>
                </a:rPr>
                <a:t>(2) Không một thiếu tá nào là đại úy.</a:t>
              </a:r>
            </a:p>
            <a:p>
              <a:pPr algn="just" eaLnBrk="1" hangingPunct="1">
                <a:spcBef>
                  <a:spcPts val="600"/>
                </a:spcBef>
                <a:spcAft>
                  <a:spcPts val="600"/>
                </a:spcAft>
              </a:pPr>
              <a:r>
                <a:rPr lang="en-US" altLang="en-US" sz="2300">
                  <a:ea typeface="Calibri" panose="020F0502020204030204" pitchFamily="34" charset="0"/>
                  <a:cs typeface="Times New Roman" panose="02020603050405020304" pitchFamily="18" charset="0"/>
                </a:rPr>
                <a:t>(3) Không một đại úy nào là sĩ quan.</a:t>
              </a:r>
            </a:p>
          </p:txBody>
        </p:sp>
        <p:sp>
          <p:nvSpPr>
            <p:cNvPr id="30740" name="Rectangle 3">
              <a:extLst>
                <a:ext uri="{FF2B5EF4-FFF2-40B4-BE49-F238E27FC236}">
                  <a16:creationId xmlns:a16="http://schemas.microsoft.com/office/drawing/2014/main" id="{F09E2A5A-FECD-A466-989F-B5CE8A1CF343}"/>
                </a:ext>
              </a:extLst>
            </p:cNvPr>
            <p:cNvSpPr>
              <a:spLocks noChangeArrowheads="1"/>
            </p:cNvSpPr>
            <p:nvPr/>
          </p:nvSpPr>
          <p:spPr bwMode="auto">
            <a:xfrm>
              <a:off x="669925" y="1974907"/>
              <a:ext cx="4667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b="1">
                  <a:cs typeface="Calibri" panose="020F0502020204030204" pitchFamily="34" charset="0"/>
                </a:rPr>
                <a:t>1</a:t>
              </a:r>
              <a:r>
                <a:rPr lang="vi-VN" altLang="en-US" sz="2200">
                  <a:cs typeface="Calibri" panose="020F0502020204030204" pitchFamily="34" charset="0"/>
                </a:rPr>
                <a:t>. </a:t>
              </a:r>
              <a:endParaRPr lang="en-US" altLang="en-US" sz="2200"/>
            </a:p>
          </p:txBody>
        </p:sp>
        <p:cxnSp>
          <p:nvCxnSpPr>
            <p:cNvPr id="19" name="Straight Connector 18">
              <a:extLst>
                <a:ext uri="{FF2B5EF4-FFF2-40B4-BE49-F238E27FC236}">
                  <a16:creationId xmlns:a16="http://schemas.microsoft.com/office/drawing/2014/main" id="{C889B1AF-9D49-A94E-B40D-B5145A86266A}"/>
                </a:ext>
              </a:extLst>
            </p:cNvPr>
            <p:cNvCxnSpPr/>
            <p:nvPr/>
          </p:nvCxnSpPr>
          <p:spPr>
            <a:xfrm>
              <a:off x="1136650" y="2952945"/>
              <a:ext cx="2379663" cy="0"/>
            </a:xfrm>
            <a:prstGeom prst="line">
              <a:avLst/>
            </a:prstGeom>
          </p:spPr>
          <p:style>
            <a:lnRef idx="2">
              <a:schemeClr val="dk1"/>
            </a:lnRef>
            <a:fillRef idx="0">
              <a:schemeClr val="dk1"/>
            </a:fillRef>
            <a:effectRef idx="1">
              <a:schemeClr val="dk1"/>
            </a:effectRef>
            <a:fontRef idx="minor">
              <a:schemeClr val="tx1"/>
            </a:fontRef>
          </p:style>
        </p:cxnSp>
      </p:grpSp>
      <p:grpSp>
        <p:nvGrpSpPr>
          <p:cNvPr id="30726" name="Group 6">
            <a:extLst>
              <a:ext uri="{FF2B5EF4-FFF2-40B4-BE49-F238E27FC236}">
                <a16:creationId xmlns:a16="http://schemas.microsoft.com/office/drawing/2014/main" id="{4573F36B-A1EA-38DA-C171-8DD1C9207268}"/>
              </a:ext>
            </a:extLst>
          </p:cNvPr>
          <p:cNvGrpSpPr>
            <a:grpSpLocks/>
          </p:cNvGrpSpPr>
          <p:nvPr/>
        </p:nvGrpSpPr>
        <p:grpSpPr bwMode="auto">
          <a:xfrm>
            <a:off x="6048375" y="1901825"/>
            <a:ext cx="5688013" cy="1416050"/>
            <a:chOff x="6048986" y="1902337"/>
            <a:chExt cx="5687403" cy="1415772"/>
          </a:xfrm>
        </p:grpSpPr>
        <p:sp>
          <p:nvSpPr>
            <p:cNvPr id="30736" name="Rectangle 7">
              <a:extLst>
                <a:ext uri="{FF2B5EF4-FFF2-40B4-BE49-F238E27FC236}">
                  <a16:creationId xmlns:a16="http://schemas.microsoft.com/office/drawing/2014/main" id="{842A3AFC-FF47-11F7-8318-BB283E187FE3}"/>
                </a:ext>
              </a:extLst>
            </p:cNvPr>
            <p:cNvSpPr>
              <a:spLocks noChangeArrowheads="1"/>
            </p:cNvSpPr>
            <p:nvPr/>
          </p:nvSpPr>
          <p:spPr bwMode="auto">
            <a:xfrm>
              <a:off x="6515781" y="1902337"/>
              <a:ext cx="5220608"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lnSpc>
                  <a:spcPct val="120000"/>
                </a:lnSpc>
              </a:pPr>
              <a:r>
                <a:rPr lang="vi-VN" altLang="en-US" sz="2300">
                  <a:cs typeface="Calibri" panose="020F0502020204030204" pitchFamily="34" charset="0"/>
                </a:rPr>
                <a:t>(1) Người vĩ đại là người bất tử.</a:t>
              </a:r>
            </a:p>
            <a:p>
              <a:pPr algn="just" eaLnBrk="1" hangingPunct="1">
                <a:lnSpc>
                  <a:spcPct val="120000"/>
                </a:lnSpc>
              </a:pPr>
              <a:r>
                <a:rPr lang="vi-VN" altLang="en-US" sz="2300">
                  <a:cs typeface="Calibri" panose="020F0502020204030204" pitchFamily="34" charset="0"/>
                </a:rPr>
                <a:t>(2) Người bất tử là người không chết.</a:t>
              </a:r>
            </a:p>
            <a:p>
              <a:pPr algn="just" eaLnBrk="1" hangingPunct="1">
                <a:lnSpc>
                  <a:spcPct val="120000"/>
                </a:lnSpc>
                <a:spcBef>
                  <a:spcPts val="600"/>
                </a:spcBef>
                <a:spcAft>
                  <a:spcPts val="600"/>
                </a:spcAft>
              </a:pPr>
              <a:r>
                <a:rPr lang="vi-VN" altLang="en-US" sz="2300">
                  <a:cs typeface="Calibri" panose="020F0502020204030204" pitchFamily="34" charset="0"/>
                </a:rPr>
                <a:t>(3) Người vĩ đại không chết. </a:t>
              </a:r>
              <a:endParaRPr lang="vi-VN" altLang="en-US" sz="2300"/>
            </a:p>
          </p:txBody>
        </p:sp>
        <p:sp>
          <p:nvSpPr>
            <p:cNvPr id="30737" name="Rectangle 16">
              <a:extLst>
                <a:ext uri="{FF2B5EF4-FFF2-40B4-BE49-F238E27FC236}">
                  <a16:creationId xmlns:a16="http://schemas.microsoft.com/office/drawing/2014/main" id="{C0B03394-9A24-F442-57B0-D4561EDE3022}"/>
                </a:ext>
              </a:extLst>
            </p:cNvPr>
            <p:cNvSpPr>
              <a:spLocks noChangeArrowheads="1"/>
            </p:cNvSpPr>
            <p:nvPr/>
          </p:nvSpPr>
          <p:spPr bwMode="auto">
            <a:xfrm>
              <a:off x="6048986" y="1966137"/>
              <a:ext cx="4667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b="1">
                  <a:cs typeface="Calibri" panose="020F0502020204030204" pitchFamily="34" charset="0"/>
                </a:rPr>
                <a:t>4</a:t>
              </a:r>
              <a:r>
                <a:rPr lang="vi-VN" altLang="en-US" sz="2200">
                  <a:cs typeface="Calibri" panose="020F0502020204030204" pitchFamily="34" charset="0"/>
                </a:rPr>
                <a:t>. </a:t>
              </a:r>
              <a:endParaRPr lang="en-US" altLang="en-US" sz="2200"/>
            </a:p>
          </p:txBody>
        </p:sp>
        <p:cxnSp>
          <p:nvCxnSpPr>
            <p:cNvPr id="20" name="Straight Connector 19">
              <a:extLst>
                <a:ext uri="{FF2B5EF4-FFF2-40B4-BE49-F238E27FC236}">
                  <a16:creationId xmlns:a16="http://schemas.microsoft.com/office/drawing/2014/main" id="{22F2D345-5A6A-464F-A6B3-2C61CE473F0A}"/>
                </a:ext>
              </a:extLst>
            </p:cNvPr>
            <p:cNvCxnSpPr/>
            <p:nvPr/>
          </p:nvCxnSpPr>
          <p:spPr>
            <a:xfrm>
              <a:off x="6672807" y="2845127"/>
              <a:ext cx="2379407" cy="0"/>
            </a:xfrm>
            <a:prstGeom prst="line">
              <a:avLst/>
            </a:prstGeom>
          </p:spPr>
          <p:style>
            <a:lnRef idx="2">
              <a:schemeClr val="dk1"/>
            </a:lnRef>
            <a:fillRef idx="0">
              <a:schemeClr val="dk1"/>
            </a:fillRef>
            <a:effectRef idx="1">
              <a:schemeClr val="dk1"/>
            </a:effectRef>
            <a:fontRef idx="minor">
              <a:schemeClr val="tx1"/>
            </a:fontRef>
          </p:style>
        </p:cxnSp>
      </p:grpSp>
      <p:grpSp>
        <p:nvGrpSpPr>
          <p:cNvPr id="30727" name="Group 5">
            <a:extLst>
              <a:ext uri="{FF2B5EF4-FFF2-40B4-BE49-F238E27FC236}">
                <a16:creationId xmlns:a16="http://schemas.microsoft.com/office/drawing/2014/main" id="{C0EB9E67-A8AA-7A7A-9FE3-C6DBF83BE6CD}"/>
              </a:ext>
            </a:extLst>
          </p:cNvPr>
          <p:cNvGrpSpPr>
            <a:grpSpLocks/>
          </p:cNvGrpSpPr>
          <p:nvPr/>
        </p:nvGrpSpPr>
        <p:grpSpPr bwMode="auto">
          <a:xfrm>
            <a:off x="6046788" y="3641725"/>
            <a:ext cx="5875337" cy="990600"/>
            <a:chOff x="6046682" y="3641298"/>
            <a:chExt cx="5876122" cy="991041"/>
          </a:xfrm>
        </p:grpSpPr>
        <p:sp>
          <p:nvSpPr>
            <p:cNvPr id="30732" name="Rectangle 14">
              <a:extLst>
                <a:ext uri="{FF2B5EF4-FFF2-40B4-BE49-F238E27FC236}">
                  <a16:creationId xmlns:a16="http://schemas.microsoft.com/office/drawing/2014/main" id="{65F8522A-924C-951A-06B0-6FD52597A1D2}"/>
                </a:ext>
              </a:extLst>
            </p:cNvPr>
            <p:cNvSpPr>
              <a:spLocks noChangeArrowheads="1"/>
            </p:cNvSpPr>
            <p:nvPr/>
          </p:nvSpPr>
          <p:spPr bwMode="auto">
            <a:xfrm>
              <a:off x="6046682" y="3716387"/>
              <a:ext cx="4667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b="1">
                  <a:cs typeface="Calibri" panose="020F0502020204030204" pitchFamily="34" charset="0"/>
                </a:rPr>
                <a:t>5</a:t>
              </a:r>
              <a:r>
                <a:rPr lang="vi-VN" altLang="en-US" sz="2200">
                  <a:cs typeface="Calibri" panose="020F0502020204030204" pitchFamily="34" charset="0"/>
                </a:rPr>
                <a:t>. </a:t>
              </a:r>
              <a:endParaRPr lang="en-US" altLang="en-US" sz="2200"/>
            </a:p>
          </p:txBody>
        </p:sp>
        <p:grpSp>
          <p:nvGrpSpPr>
            <p:cNvPr id="30733" name="Group 4">
              <a:extLst>
                <a:ext uri="{FF2B5EF4-FFF2-40B4-BE49-F238E27FC236}">
                  <a16:creationId xmlns:a16="http://schemas.microsoft.com/office/drawing/2014/main" id="{0385DC8F-E0D4-AF78-31B8-1FBF78BFE518}"/>
                </a:ext>
              </a:extLst>
            </p:cNvPr>
            <p:cNvGrpSpPr>
              <a:grpSpLocks/>
            </p:cNvGrpSpPr>
            <p:nvPr/>
          </p:nvGrpSpPr>
          <p:grpSpPr bwMode="auto">
            <a:xfrm>
              <a:off x="6515779" y="3641298"/>
              <a:ext cx="5407025" cy="991041"/>
              <a:chOff x="6515780" y="4104495"/>
              <a:chExt cx="5407025" cy="991041"/>
            </a:xfrm>
          </p:grpSpPr>
          <p:sp>
            <p:nvSpPr>
              <p:cNvPr id="30734" name="Rectangle 7">
                <a:extLst>
                  <a:ext uri="{FF2B5EF4-FFF2-40B4-BE49-F238E27FC236}">
                    <a16:creationId xmlns:a16="http://schemas.microsoft.com/office/drawing/2014/main" id="{093046A7-F11A-5C88-6B69-A4B05FD4F05E}"/>
                  </a:ext>
                </a:extLst>
              </p:cNvPr>
              <p:cNvSpPr>
                <a:spLocks noChangeArrowheads="1"/>
              </p:cNvSpPr>
              <p:nvPr/>
            </p:nvSpPr>
            <p:spPr bwMode="auto">
              <a:xfrm>
                <a:off x="6515780" y="4104495"/>
                <a:ext cx="5407025" cy="99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lnSpc>
                    <a:spcPct val="120000"/>
                  </a:lnSpc>
                </a:pPr>
                <a:r>
                  <a:rPr lang="vi-VN" altLang="en-US" sz="2300">
                    <a:cs typeface="Calibri" panose="020F0502020204030204" pitchFamily="34" charset="0"/>
                  </a:rPr>
                  <a:t>(1) Cá không phải là loài biết bay.</a:t>
                </a:r>
              </a:p>
              <a:p>
                <a:pPr algn="just" eaLnBrk="1" hangingPunct="1">
                  <a:lnSpc>
                    <a:spcPct val="120000"/>
                  </a:lnSpc>
                  <a:spcBef>
                    <a:spcPts val="600"/>
                  </a:spcBef>
                  <a:spcAft>
                    <a:spcPts val="600"/>
                  </a:spcAft>
                </a:pPr>
                <a:r>
                  <a:rPr lang="vi-VN" altLang="en-US" sz="2300">
                    <a:cs typeface="Calibri" panose="020F0502020204030204" pitchFamily="34" charset="0"/>
                  </a:rPr>
                  <a:t>(2) Loài biết bay không phải là cá. </a:t>
                </a:r>
                <a:endParaRPr lang="vi-VN" altLang="en-US" sz="2300"/>
              </a:p>
            </p:txBody>
          </p:sp>
          <p:cxnSp>
            <p:nvCxnSpPr>
              <p:cNvPr id="22" name="Straight Connector 21">
                <a:extLst>
                  <a:ext uri="{FF2B5EF4-FFF2-40B4-BE49-F238E27FC236}">
                    <a16:creationId xmlns:a16="http://schemas.microsoft.com/office/drawing/2014/main" id="{E118783C-81FA-2E4F-893E-96336AE9B2AE}"/>
                  </a:ext>
                </a:extLst>
              </p:cNvPr>
              <p:cNvCxnSpPr/>
              <p:nvPr/>
            </p:nvCxnSpPr>
            <p:spPr>
              <a:xfrm>
                <a:off x="6700821" y="4619074"/>
                <a:ext cx="2379980" cy="0"/>
              </a:xfrm>
              <a:prstGeom prst="line">
                <a:avLst/>
              </a:prstGeom>
            </p:spPr>
            <p:style>
              <a:lnRef idx="2">
                <a:schemeClr val="dk1"/>
              </a:lnRef>
              <a:fillRef idx="0">
                <a:schemeClr val="dk1"/>
              </a:fillRef>
              <a:effectRef idx="1">
                <a:schemeClr val="dk1"/>
              </a:effectRef>
              <a:fontRef idx="minor">
                <a:schemeClr val="tx1"/>
              </a:fontRef>
            </p:style>
          </p:cxnSp>
        </p:grpSp>
      </p:grpSp>
      <p:grpSp>
        <p:nvGrpSpPr>
          <p:cNvPr id="30728" name="Group 7">
            <a:extLst>
              <a:ext uri="{FF2B5EF4-FFF2-40B4-BE49-F238E27FC236}">
                <a16:creationId xmlns:a16="http://schemas.microsoft.com/office/drawing/2014/main" id="{E23ED7B2-AF83-5D03-BB54-AB32EF01A1EC}"/>
              </a:ext>
            </a:extLst>
          </p:cNvPr>
          <p:cNvGrpSpPr>
            <a:grpSpLocks/>
          </p:cNvGrpSpPr>
          <p:nvPr/>
        </p:nvGrpSpPr>
        <p:grpSpPr bwMode="auto">
          <a:xfrm>
            <a:off x="6076950" y="5070475"/>
            <a:ext cx="5291138" cy="1416050"/>
            <a:chOff x="6037906" y="4824464"/>
            <a:chExt cx="5290911" cy="1415772"/>
          </a:xfrm>
        </p:grpSpPr>
        <p:sp>
          <p:nvSpPr>
            <p:cNvPr id="30729" name="Rectangle 15">
              <a:extLst>
                <a:ext uri="{FF2B5EF4-FFF2-40B4-BE49-F238E27FC236}">
                  <a16:creationId xmlns:a16="http://schemas.microsoft.com/office/drawing/2014/main" id="{04DB7866-45CE-E689-B2C7-9919FA3D075D}"/>
                </a:ext>
              </a:extLst>
            </p:cNvPr>
            <p:cNvSpPr>
              <a:spLocks noChangeArrowheads="1"/>
            </p:cNvSpPr>
            <p:nvPr/>
          </p:nvSpPr>
          <p:spPr bwMode="auto">
            <a:xfrm>
              <a:off x="6037906" y="4855032"/>
              <a:ext cx="4667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2200" b="1">
                  <a:cs typeface="Calibri" panose="020F0502020204030204" pitchFamily="34" charset="0"/>
                </a:rPr>
                <a:t>6</a:t>
              </a:r>
              <a:r>
                <a:rPr lang="vi-VN" altLang="en-US" sz="2200">
                  <a:cs typeface="Calibri" panose="020F0502020204030204" pitchFamily="34" charset="0"/>
                </a:rPr>
                <a:t>. </a:t>
              </a:r>
              <a:endParaRPr lang="en-US" altLang="en-US" sz="2200"/>
            </a:p>
          </p:txBody>
        </p:sp>
        <p:sp>
          <p:nvSpPr>
            <p:cNvPr id="30730" name="Rectangle 9">
              <a:extLst>
                <a:ext uri="{FF2B5EF4-FFF2-40B4-BE49-F238E27FC236}">
                  <a16:creationId xmlns:a16="http://schemas.microsoft.com/office/drawing/2014/main" id="{3353F4C1-776D-63DF-BBC1-4D3A3AA580A5}"/>
                </a:ext>
              </a:extLst>
            </p:cNvPr>
            <p:cNvSpPr>
              <a:spLocks noChangeArrowheads="1"/>
            </p:cNvSpPr>
            <p:nvPr/>
          </p:nvSpPr>
          <p:spPr bwMode="auto">
            <a:xfrm>
              <a:off x="6513476" y="4824464"/>
              <a:ext cx="4815341"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lnSpc>
                  <a:spcPct val="120000"/>
                </a:lnSpc>
              </a:pPr>
              <a:r>
                <a:rPr lang="vi-VN" altLang="en-US" sz="2300">
                  <a:cs typeface="Calibri" panose="020F0502020204030204" pitchFamily="34" charset="0"/>
                </a:rPr>
                <a:t>(1) Hút thuốc có hại cho sức khỏe.</a:t>
              </a:r>
            </a:p>
            <a:p>
              <a:pPr algn="just" eaLnBrk="1" hangingPunct="1">
                <a:lnSpc>
                  <a:spcPct val="120000"/>
                </a:lnSpc>
              </a:pPr>
              <a:r>
                <a:rPr lang="vi-VN" altLang="en-US" sz="2300">
                  <a:cs typeface="Calibri" panose="020F0502020204030204" pitchFamily="34" charset="0"/>
                </a:rPr>
                <a:t>(2) Hút thuốc rất tốn tiền.</a:t>
              </a:r>
            </a:p>
            <a:p>
              <a:pPr algn="just" eaLnBrk="1" hangingPunct="1">
                <a:lnSpc>
                  <a:spcPct val="120000"/>
                </a:lnSpc>
                <a:spcBef>
                  <a:spcPts val="600"/>
                </a:spcBef>
                <a:spcAft>
                  <a:spcPts val="600"/>
                </a:spcAft>
              </a:pPr>
              <a:r>
                <a:rPr lang="vi-VN" altLang="en-US" sz="2300">
                  <a:cs typeface="Calibri" panose="020F0502020204030204" pitchFamily="34" charset="0"/>
                </a:rPr>
                <a:t>(3) Bạn không nên hút thuốc.</a:t>
              </a:r>
              <a:endParaRPr lang="vi-VN" altLang="en-US" sz="2300"/>
            </a:p>
          </p:txBody>
        </p:sp>
        <p:cxnSp>
          <p:nvCxnSpPr>
            <p:cNvPr id="28" name="Straight Connector 27">
              <a:extLst>
                <a:ext uri="{FF2B5EF4-FFF2-40B4-BE49-F238E27FC236}">
                  <a16:creationId xmlns:a16="http://schemas.microsoft.com/office/drawing/2014/main" id="{53C576D5-779E-2E40-9D03-EFB26F39EE58}"/>
                </a:ext>
              </a:extLst>
            </p:cNvPr>
            <p:cNvCxnSpPr/>
            <p:nvPr/>
          </p:nvCxnSpPr>
          <p:spPr>
            <a:xfrm>
              <a:off x="6701453" y="5754556"/>
              <a:ext cx="2379561" cy="0"/>
            </a:xfrm>
            <a:prstGeom prst="line">
              <a:avLst/>
            </a:prstGeom>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A4A09AF-F15E-D44A-8622-F164089931F1}"/>
              </a:ext>
            </a:extLst>
          </p:cNvPr>
          <p:cNvPicPr>
            <a:picLocks noGrp="1" noChangeAspect="1"/>
          </p:cNvPicPr>
          <p:nvPr>
            <p:ph idx="1"/>
          </p:nvPr>
        </p:nvPicPr>
        <p:blipFill>
          <a:blip r:embed="rId2"/>
          <a:stretch>
            <a:fillRect/>
          </a:stretch>
        </p:blipFill>
        <p:spPr>
          <a:xfrm>
            <a:off x="2138111" y="448926"/>
            <a:ext cx="7786473" cy="6062574"/>
          </a:xfrm>
          <a:prstGeom prst="rect">
            <a:avLst/>
          </a:prstGeom>
        </p:spPr>
      </p:pic>
    </p:spTree>
    <p:extLst>
      <p:ext uri="{BB962C8B-B14F-4D97-AF65-F5344CB8AC3E}">
        <p14:creationId xmlns:p14="http://schemas.microsoft.com/office/powerpoint/2010/main" val="11578937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E183C367-13E1-524F-9E16-799E7DBC8700}"/>
              </a:ext>
            </a:extLst>
          </p:cNvPr>
          <p:cNvSpPr/>
          <p:nvPr/>
        </p:nvSpPr>
        <p:spPr>
          <a:xfrm>
            <a:off x="7494588" y="4102100"/>
            <a:ext cx="890587" cy="1460500"/>
          </a:xfrm>
          <a:custGeom>
            <a:avLst/>
            <a:gdLst>
              <a:gd name="connsiteX0" fmla="*/ 606188 w 1212377"/>
              <a:gd name="connsiteY0" fmla="*/ 0 h 2214245"/>
              <a:gd name="connsiteX1" fmla="*/ 703309 w 1212377"/>
              <a:gd name="connsiteY1" fmla="*/ 69792 h 2214245"/>
              <a:gd name="connsiteX2" fmla="*/ 1212377 w 1212377"/>
              <a:gd name="connsiteY2" fmla="*/ 1107123 h 2214245"/>
              <a:gd name="connsiteX3" fmla="*/ 703309 w 1212377"/>
              <a:gd name="connsiteY3" fmla="*/ 2144454 h 2214245"/>
              <a:gd name="connsiteX4" fmla="*/ 606189 w 1212377"/>
              <a:gd name="connsiteY4" fmla="*/ 2214245 h 2214245"/>
              <a:gd name="connsiteX5" fmla="*/ 509068 w 1212377"/>
              <a:gd name="connsiteY5" fmla="*/ 2144453 h 2214245"/>
              <a:gd name="connsiteX6" fmla="*/ 0 w 1212377"/>
              <a:gd name="connsiteY6" fmla="*/ 1107122 h 2214245"/>
              <a:gd name="connsiteX7" fmla="*/ 509068 w 1212377"/>
              <a:gd name="connsiteY7" fmla="*/ 69791 h 2214245"/>
              <a:gd name="connsiteX8" fmla="*/ 606188 w 1212377"/>
              <a:gd name="connsiteY8" fmla="*/ 0 h 22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77" h="2214245">
                <a:moveTo>
                  <a:pt x="606188" y="0"/>
                </a:moveTo>
                <a:lnTo>
                  <a:pt x="703309" y="69792"/>
                </a:lnTo>
                <a:cubicBezTo>
                  <a:pt x="1014210" y="316357"/>
                  <a:pt x="1212377" y="689501"/>
                  <a:pt x="1212377" y="1107123"/>
                </a:cubicBezTo>
                <a:cubicBezTo>
                  <a:pt x="1212377" y="1524745"/>
                  <a:pt x="1014210" y="1897889"/>
                  <a:pt x="703309" y="2144454"/>
                </a:cubicBezTo>
                <a:lnTo>
                  <a:pt x="606189" y="2214245"/>
                </a:lnTo>
                <a:lnTo>
                  <a:pt x="509068" y="2144453"/>
                </a:lnTo>
                <a:cubicBezTo>
                  <a:pt x="198168" y="1897888"/>
                  <a:pt x="0" y="1524744"/>
                  <a:pt x="0" y="1107122"/>
                </a:cubicBezTo>
                <a:cubicBezTo>
                  <a:pt x="0" y="689500"/>
                  <a:pt x="198168" y="316356"/>
                  <a:pt x="509068" y="69791"/>
                </a:cubicBezTo>
                <a:lnTo>
                  <a:pt x="606188"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2</a:t>
            </a:r>
          </a:p>
        </p:txBody>
      </p:sp>
      <p:sp>
        <p:nvSpPr>
          <p:cNvPr id="6" name="Freeform 5">
            <a:extLst>
              <a:ext uri="{FF2B5EF4-FFF2-40B4-BE49-F238E27FC236}">
                <a16:creationId xmlns:a16="http://schemas.microsoft.com/office/drawing/2014/main" id="{22F220D0-9A5C-7F45-9DDD-7FD12D4D3A78}"/>
              </a:ext>
            </a:extLst>
          </p:cNvPr>
          <p:cNvSpPr/>
          <p:nvPr/>
        </p:nvSpPr>
        <p:spPr>
          <a:xfrm>
            <a:off x="7951788" y="3957638"/>
            <a:ext cx="1609725" cy="1746250"/>
          </a:xfrm>
          <a:custGeom>
            <a:avLst/>
            <a:gdLst>
              <a:gd name="connsiteX0" fmla="*/ 792708 w 2191604"/>
              <a:gd name="connsiteY0" fmla="*/ 0 h 2688610"/>
              <a:gd name="connsiteX1" fmla="*/ 2191604 w 2191604"/>
              <a:gd name="connsiteY1" fmla="*/ 1344305 h 2688610"/>
              <a:gd name="connsiteX2" fmla="*/ 792708 w 2191604"/>
              <a:gd name="connsiteY2" fmla="*/ 2688610 h 2688610"/>
              <a:gd name="connsiteX3" fmla="*/ 10572 w 2191604"/>
              <a:gd name="connsiteY3" fmla="*/ 2459024 h 2688610"/>
              <a:gd name="connsiteX4" fmla="*/ 1 w 2191604"/>
              <a:gd name="connsiteY4" fmla="*/ 2451428 h 2688610"/>
              <a:gd name="connsiteX5" fmla="*/ 97121 w 2191604"/>
              <a:gd name="connsiteY5" fmla="*/ 2381637 h 2688610"/>
              <a:gd name="connsiteX6" fmla="*/ 606189 w 2191604"/>
              <a:gd name="connsiteY6" fmla="*/ 1344306 h 2688610"/>
              <a:gd name="connsiteX7" fmla="*/ 97121 w 2191604"/>
              <a:gd name="connsiteY7" fmla="*/ 306975 h 2688610"/>
              <a:gd name="connsiteX8" fmla="*/ 0 w 2191604"/>
              <a:gd name="connsiteY8" fmla="*/ 237183 h 2688610"/>
              <a:gd name="connsiteX9" fmla="*/ 10572 w 2191604"/>
              <a:gd name="connsiteY9" fmla="*/ 229586 h 2688610"/>
              <a:gd name="connsiteX10" fmla="*/ 792708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792708" y="0"/>
                </a:moveTo>
                <a:cubicBezTo>
                  <a:pt x="1565297" y="0"/>
                  <a:pt x="2191604" y="601866"/>
                  <a:pt x="2191604" y="1344305"/>
                </a:cubicBezTo>
                <a:cubicBezTo>
                  <a:pt x="2191604" y="2086744"/>
                  <a:pt x="1565297" y="2688610"/>
                  <a:pt x="792708" y="2688610"/>
                </a:cubicBezTo>
                <a:cubicBezTo>
                  <a:pt x="502987" y="2688610"/>
                  <a:pt x="233837" y="2603973"/>
                  <a:pt x="10572" y="2459024"/>
                </a:cubicBezTo>
                <a:lnTo>
                  <a:pt x="1" y="2451428"/>
                </a:lnTo>
                <a:lnTo>
                  <a:pt x="97121" y="2381637"/>
                </a:lnTo>
                <a:cubicBezTo>
                  <a:pt x="408022" y="2135072"/>
                  <a:pt x="606189" y="1761928"/>
                  <a:pt x="606189" y="1344306"/>
                </a:cubicBezTo>
                <a:cubicBezTo>
                  <a:pt x="606189" y="926684"/>
                  <a:pt x="408022" y="553540"/>
                  <a:pt x="97121" y="306975"/>
                </a:cubicBezTo>
                <a:lnTo>
                  <a:pt x="0" y="237183"/>
                </a:lnTo>
                <a:lnTo>
                  <a:pt x="10572" y="229586"/>
                </a:lnTo>
                <a:cubicBezTo>
                  <a:pt x="233837" y="84638"/>
                  <a:pt x="502987" y="0"/>
                  <a:pt x="792708" y="0"/>
                </a:cubicBez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dirty="0">
                <a:latin typeface="Palatino Linotype" panose="02040502050505030304" pitchFamily="18" charset="0"/>
              </a:rPr>
              <a:t>3</a:t>
            </a:r>
          </a:p>
        </p:txBody>
      </p:sp>
      <p:sp>
        <p:nvSpPr>
          <p:cNvPr id="7" name="Freeform 6">
            <a:extLst>
              <a:ext uri="{FF2B5EF4-FFF2-40B4-BE49-F238E27FC236}">
                <a16:creationId xmlns:a16="http://schemas.microsoft.com/office/drawing/2014/main" id="{B3812EA9-4CCC-1044-A12D-98C790CAD8EC}"/>
              </a:ext>
            </a:extLst>
          </p:cNvPr>
          <p:cNvSpPr/>
          <p:nvPr/>
        </p:nvSpPr>
        <p:spPr>
          <a:xfrm>
            <a:off x="6342063" y="3956050"/>
            <a:ext cx="1609725" cy="1747838"/>
          </a:xfrm>
          <a:custGeom>
            <a:avLst/>
            <a:gdLst>
              <a:gd name="connsiteX0" fmla="*/ 1398896 w 2191604"/>
              <a:gd name="connsiteY0" fmla="*/ 0 h 2688610"/>
              <a:gd name="connsiteX1" fmla="*/ 2181032 w 2191604"/>
              <a:gd name="connsiteY1" fmla="*/ 229586 h 2688610"/>
              <a:gd name="connsiteX2" fmla="*/ 2191603 w 2191604"/>
              <a:gd name="connsiteY2" fmla="*/ 237182 h 2688610"/>
              <a:gd name="connsiteX3" fmla="*/ 2094483 w 2191604"/>
              <a:gd name="connsiteY3" fmla="*/ 306973 h 2688610"/>
              <a:gd name="connsiteX4" fmla="*/ 1585415 w 2191604"/>
              <a:gd name="connsiteY4" fmla="*/ 1344304 h 2688610"/>
              <a:gd name="connsiteX5" fmla="*/ 2094483 w 2191604"/>
              <a:gd name="connsiteY5" fmla="*/ 2381635 h 2688610"/>
              <a:gd name="connsiteX6" fmla="*/ 2191604 w 2191604"/>
              <a:gd name="connsiteY6" fmla="*/ 2451427 h 2688610"/>
              <a:gd name="connsiteX7" fmla="*/ 2181032 w 2191604"/>
              <a:gd name="connsiteY7" fmla="*/ 2459024 h 2688610"/>
              <a:gd name="connsiteX8" fmla="*/ 1398896 w 2191604"/>
              <a:gd name="connsiteY8" fmla="*/ 2688610 h 2688610"/>
              <a:gd name="connsiteX9" fmla="*/ 0 w 2191604"/>
              <a:gd name="connsiteY9" fmla="*/ 1344305 h 2688610"/>
              <a:gd name="connsiteX10" fmla="*/ 1398896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1398896" y="0"/>
                </a:moveTo>
                <a:cubicBezTo>
                  <a:pt x="1688617" y="0"/>
                  <a:pt x="1957767" y="84638"/>
                  <a:pt x="2181032" y="229586"/>
                </a:cubicBezTo>
                <a:lnTo>
                  <a:pt x="2191603" y="237182"/>
                </a:lnTo>
                <a:lnTo>
                  <a:pt x="2094483" y="306973"/>
                </a:lnTo>
                <a:cubicBezTo>
                  <a:pt x="1783583" y="553538"/>
                  <a:pt x="1585415" y="926682"/>
                  <a:pt x="1585415" y="1344304"/>
                </a:cubicBezTo>
                <a:cubicBezTo>
                  <a:pt x="1585415" y="1761926"/>
                  <a:pt x="1783583" y="2135070"/>
                  <a:pt x="2094483" y="2381635"/>
                </a:cubicBezTo>
                <a:lnTo>
                  <a:pt x="2191604" y="2451427"/>
                </a:lnTo>
                <a:lnTo>
                  <a:pt x="2181032" y="2459024"/>
                </a:lnTo>
                <a:cubicBezTo>
                  <a:pt x="1957767" y="2603973"/>
                  <a:pt x="1688617" y="2688610"/>
                  <a:pt x="1398896" y="2688610"/>
                </a:cubicBezTo>
                <a:cubicBezTo>
                  <a:pt x="626307" y="2688610"/>
                  <a:pt x="0" y="2086744"/>
                  <a:pt x="0" y="1344305"/>
                </a:cubicBezTo>
                <a:cubicBezTo>
                  <a:pt x="0" y="601866"/>
                  <a:pt x="626307" y="0"/>
                  <a:pt x="1398896" y="0"/>
                </a:cubicBez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1</a:t>
            </a:r>
          </a:p>
        </p:txBody>
      </p:sp>
      <p:sp>
        <p:nvSpPr>
          <p:cNvPr id="31748" name="Rectangle 7">
            <a:extLst>
              <a:ext uri="{FF2B5EF4-FFF2-40B4-BE49-F238E27FC236}">
                <a16:creationId xmlns:a16="http://schemas.microsoft.com/office/drawing/2014/main" id="{03149BBB-F767-6DA3-9251-8B81B04EDC35}"/>
              </a:ext>
            </a:extLst>
          </p:cNvPr>
          <p:cNvSpPr>
            <a:spLocks noChangeArrowheads="1"/>
          </p:cNvSpPr>
          <p:nvPr/>
        </p:nvSpPr>
        <p:spPr bwMode="auto">
          <a:xfrm>
            <a:off x="6724650" y="5751513"/>
            <a:ext cx="9493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b="1">
                <a:solidFill>
                  <a:srgbClr val="FF0000"/>
                </a:solidFill>
              </a:rPr>
              <a:t>S</a:t>
            </a:r>
          </a:p>
        </p:txBody>
      </p:sp>
      <p:sp>
        <p:nvSpPr>
          <p:cNvPr id="31749" name="Rectangle 8">
            <a:extLst>
              <a:ext uri="{FF2B5EF4-FFF2-40B4-BE49-F238E27FC236}">
                <a16:creationId xmlns:a16="http://schemas.microsoft.com/office/drawing/2014/main" id="{B6A9F7BE-A57D-BA5A-51F4-E6A93C3B726C}"/>
              </a:ext>
            </a:extLst>
          </p:cNvPr>
          <p:cNvSpPr>
            <a:spLocks noChangeArrowheads="1"/>
          </p:cNvSpPr>
          <p:nvPr/>
        </p:nvSpPr>
        <p:spPr bwMode="auto">
          <a:xfrm>
            <a:off x="8867775" y="5703888"/>
            <a:ext cx="622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b="1">
                <a:solidFill>
                  <a:srgbClr val="FF0000"/>
                </a:solidFill>
              </a:rPr>
              <a:t>P</a:t>
            </a:r>
          </a:p>
        </p:txBody>
      </p:sp>
      <p:sp>
        <p:nvSpPr>
          <p:cNvPr id="10" name="Freeform 9">
            <a:extLst>
              <a:ext uri="{FF2B5EF4-FFF2-40B4-BE49-F238E27FC236}">
                <a16:creationId xmlns:a16="http://schemas.microsoft.com/office/drawing/2014/main" id="{475F16EF-3718-264E-8004-CDA3F1F8B9B2}"/>
              </a:ext>
            </a:extLst>
          </p:cNvPr>
          <p:cNvSpPr/>
          <p:nvPr/>
        </p:nvSpPr>
        <p:spPr>
          <a:xfrm>
            <a:off x="7537450" y="2092325"/>
            <a:ext cx="890588" cy="1460500"/>
          </a:xfrm>
          <a:custGeom>
            <a:avLst/>
            <a:gdLst>
              <a:gd name="connsiteX0" fmla="*/ 606188 w 1212377"/>
              <a:gd name="connsiteY0" fmla="*/ 0 h 2214245"/>
              <a:gd name="connsiteX1" fmla="*/ 703309 w 1212377"/>
              <a:gd name="connsiteY1" fmla="*/ 69792 h 2214245"/>
              <a:gd name="connsiteX2" fmla="*/ 1212377 w 1212377"/>
              <a:gd name="connsiteY2" fmla="*/ 1107123 h 2214245"/>
              <a:gd name="connsiteX3" fmla="*/ 703309 w 1212377"/>
              <a:gd name="connsiteY3" fmla="*/ 2144454 h 2214245"/>
              <a:gd name="connsiteX4" fmla="*/ 606189 w 1212377"/>
              <a:gd name="connsiteY4" fmla="*/ 2214245 h 2214245"/>
              <a:gd name="connsiteX5" fmla="*/ 509068 w 1212377"/>
              <a:gd name="connsiteY5" fmla="*/ 2144453 h 2214245"/>
              <a:gd name="connsiteX6" fmla="*/ 0 w 1212377"/>
              <a:gd name="connsiteY6" fmla="*/ 1107122 h 2214245"/>
              <a:gd name="connsiteX7" fmla="*/ 509068 w 1212377"/>
              <a:gd name="connsiteY7" fmla="*/ 69791 h 2214245"/>
              <a:gd name="connsiteX8" fmla="*/ 606188 w 1212377"/>
              <a:gd name="connsiteY8" fmla="*/ 0 h 22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77" h="2214245">
                <a:moveTo>
                  <a:pt x="606188" y="0"/>
                </a:moveTo>
                <a:lnTo>
                  <a:pt x="703309" y="69792"/>
                </a:lnTo>
                <a:cubicBezTo>
                  <a:pt x="1014210" y="316357"/>
                  <a:pt x="1212377" y="689501"/>
                  <a:pt x="1212377" y="1107123"/>
                </a:cubicBezTo>
                <a:cubicBezTo>
                  <a:pt x="1212377" y="1524745"/>
                  <a:pt x="1014210" y="1897889"/>
                  <a:pt x="703309" y="2144454"/>
                </a:cubicBezTo>
                <a:lnTo>
                  <a:pt x="606189" y="2214245"/>
                </a:lnTo>
                <a:lnTo>
                  <a:pt x="509068" y="2144453"/>
                </a:lnTo>
                <a:cubicBezTo>
                  <a:pt x="198168" y="1897888"/>
                  <a:pt x="0" y="1524744"/>
                  <a:pt x="0" y="1107122"/>
                </a:cubicBezTo>
                <a:cubicBezTo>
                  <a:pt x="0" y="689500"/>
                  <a:pt x="198168" y="316356"/>
                  <a:pt x="509068" y="69791"/>
                </a:cubicBezTo>
                <a:lnTo>
                  <a:pt x="606188" y="0"/>
                </a:ln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2</a:t>
            </a:r>
          </a:p>
        </p:txBody>
      </p:sp>
      <p:sp>
        <p:nvSpPr>
          <p:cNvPr id="11" name="Freeform 10">
            <a:extLst>
              <a:ext uri="{FF2B5EF4-FFF2-40B4-BE49-F238E27FC236}">
                <a16:creationId xmlns:a16="http://schemas.microsoft.com/office/drawing/2014/main" id="{FE2ED052-9D73-AD43-B13F-102F43ED1C20}"/>
              </a:ext>
            </a:extLst>
          </p:cNvPr>
          <p:cNvSpPr/>
          <p:nvPr/>
        </p:nvSpPr>
        <p:spPr>
          <a:xfrm>
            <a:off x="9736138" y="2703513"/>
            <a:ext cx="1609725" cy="1746250"/>
          </a:xfrm>
          <a:custGeom>
            <a:avLst/>
            <a:gdLst>
              <a:gd name="connsiteX0" fmla="*/ 792708 w 2191604"/>
              <a:gd name="connsiteY0" fmla="*/ 0 h 2688610"/>
              <a:gd name="connsiteX1" fmla="*/ 2191604 w 2191604"/>
              <a:gd name="connsiteY1" fmla="*/ 1344305 h 2688610"/>
              <a:gd name="connsiteX2" fmla="*/ 792708 w 2191604"/>
              <a:gd name="connsiteY2" fmla="*/ 2688610 h 2688610"/>
              <a:gd name="connsiteX3" fmla="*/ 10572 w 2191604"/>
              <a:gd name="connsiteY3" fmla="*/ 2459024 h 2688610"/>
              <a:gd name="connsiteX4" fmla="*/ 1 w 2191604"/>
              <a:gd name="connsiteY4" fmla="*/ 2451428 h 2688610"/>
              <a:gd name="connsiteX5" fmla="*/ 97121 w 2191604"/>
              <a:gd name="connsiteY5" fmla="*/ 2381637 h 2688610"/>
              <a:gd name="connsiteX6" fmla="*/ 606189 w 2191604"/>
              <a:gd name="connsiteY6" fmla="*/ 1344306 h 2688610"/>
              <a:gd name="connsiteX7" fmla="*/ 97121 w 2191604"/>
              <a:gd name="connsiteY7" fmla="*/ 306975 h 2688610"/>
              <a:gd name="connsiteX8" fmla="*/ 0 w 2191604"/>
              <a:gd name="connsiteY8" fmla="*/ 237183 h 2688610"/>
              <a:gd name="connsiteX9" fmla="*/ 10572 w 2191604"/>
              <a:gd name="connsiteY9" fmla="*/ 229586 h 2688610"/>
              <a:gd name="connsiteX10" fmla="*/ 792708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792708" y="0"/>
                </a:moveTo>
                <a:cubicBezTo>
                  <a:pt x="1565297" y="0"/>
                  <a:pt x="2191604" y="601866"/>
                  <a:pt x="2191604" y="1344305"/>
                </a:cubicBezTo>
                <a:cubicBezTo>
                  <a:pt x="2191604" y="2086744"/>
                  <a:pt x="1565297" y="2688610"/>
                  <a:pt x="792708" y="2688610"/>
                </a:cubicBezTo>
                <a:cubicBezTo>
                  <a:pt x="502987" y="2688610"/>
                  <a:pt x="233837" y="2603973"/>
                  <a:pt x="10572" y="2459024"/>
                </a:cubicBezTo>
                <a:lnTo>
                  <a:pt x="1" y="2451428"/>
                </a:lnTo>
                <a:lnTo>
                  <a:pt x="97121" y="2381637"/>
                </a:lnTo>
                <a:cubicBezTo>
                  <a:pt x="408022" y="2135072"/>
                  <a:pt x="606189" y="1761928"/>
                  <a:pt x="606189" y="1344306"/>
                </a:cubicBezTo>
                <a:cubicBezTo>
                  <a:pt x="606189" y="926684"/>
                  <a:pt x="408022" y="553540"/>
                  <a:pt x="97121" y="306975"/>
                </a:cubicBezTo>
                <a:lnTo>
                  <a:pt x="0" y="237183"/>
                </a:lnTo>
                <a:lnTo>
                  <a:pt x="10572" y="229586"/>
                </a:lnTo>
                <a:cubicBezTo>
                  <a:pt x="233837" y="84638"/>
                  <a:pt x="502987" y="0"/>
                  <a:pt x="792708" y="0"/>
                </a:cubicBez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3</a:t>
            </a:r>
          </a:p>
        </p:txBody>
      </p:sp>
      <p:sp>
        <p:nvSpPr>
          <p:cNvPr id="12" name="Freeform 11">
            <a:extLst>
              <a:ext uri="{FF2B5EF4-FFF2-40B4-BE49-F238E27FC236}">
                <a16:creationId xmlns:a16="http://schemas.microsoft.com/office/drawing/2014/main" id="{AB860F74-F043-3842-9269-00FC79890985}"/>
              </a:ext>
            </a:extLst>
          </p:cNvPr>
          <p:cNvSpPr/>
          <p:nvPr/>
        </p:nvSpPr>
        <p:spPr>
          <a:xfrm>
            <a:off x="4545013" y="2420938"/>
            <a:ext cx="1609725" cy="2028825"/>
          </a:xfrm>
          <a:custGeom>
            <a:avLst/>
            <a:gdLst>
              <a:gd name="connsiteX0" fmla="*/ 1398896 w 2191604"/>
              <a:gd name="connsiteY0" fmla="*/ 0 h 2688610"/>
              <a:gd name="connsiteX1" fmla="*/ 2181032 w 2191604"/>
              <a:gd name="connsiteY1" fmla="*/ 229586 h 2688610"/>
              <a:gd name="connsiteX2" fmla="*/ 2191603 w 2191604"/>
              <a:gd name="connsiteY2" fmla="*/ 237182 h 2688610"/>
              <a:gd name="connsiteX3" fmla="*/ 2094483 w 2191604"/>
              <a:gd name="connsiteY3" fmla="*/ 306973 h 2688610"/>
              <a:gd name="connsiteX4" fmla="*/ 1585415 w 2191604"/>
              <a:gd name="connsiteY4" fmla="*/ 1344304 h 2688610"/>
              <a:gd name="connsiteX5" fmla="*/ 2094483 w 2191604"/>
              <a:gd name="connsiteY5" fmla="*/ 2381635 h 2688610"/>
              <a:gd name="connsiteX6" fmla="*/ 2191604 w 2191604"/>
              <a:gd name="connsiteY6" fmla="*/ 2451427 h 2688610"/>
              <a:gd name="connsiteX7" fmla="*/ 2181032 w 2191604"/>
              <a:gd name="connsiteY7" fmla="*/ 2459024 h 2688610"/>
              <a:gd name="connsiteX8" fmla="*/ 1398896 w 2191604"/>
              <a:gd name="connsiteY8" fmla="*/ 2688610 h 2688610"/>
              <a:gd name="connsiteX9" fmla="*/ 0 w 2191604"/>
              <a:gd name="connsiteY9" fmla="*/ 1344305 h 2688610"/>
              <a:gd name="connsiteX10" fmla="*/ 1398896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1398896" y="0"/>
                </a:moveTo>
                <a:cubicBezTo>
                  <a:pt x="1688617" y="0"/>
                  <a:pt x="1957767" y="84638"/>
                  <a:pt x="2181032" y="229586"/>
                </a:cubicBezTo>
                <a:lnTo>
                  <a:pt x="2191603" y="237182"/>
                </a:lnTo>
                <a:lnTo>
                  <a:pt x="2094483" y="306973"/>
                </a:lnTo>
                <a:cubicBezTo>
                  <a:pt x="1783583" y="553538"/>
                  <a:pt x="1585415" y="926682"/>
                  <a:pt x="1585415" y="1344304"/>
                </a:cubicBezTo>
                <a:cubicBezTo>
                  <a:pt x="1585415" y="1761926"/>
                  <a:pt x="1783583" y="2135070"/>
                  <a:pt x="2094483" y="2381635"/>
                </a:cubicBezTo>
                <a:lnTo>
                  <a:pt x="2191604" y="2451427"/>
                </a:lnTo>
                <a:lnTo>
                  <a:pt x="2181032" y="2459024"/>
                </a:lnTo>
                <a:cubicBezTo>
                  <a:pt x="1957767" y="2603973"/>
                  <a:pt x="1688617" y="2688610"/>
                  <a:pt x="1398896" y="2688610"/>
                </a:cubicBezTo>
                <a:cubicBezTo>
                  <a:pt x="626307" y="2688610"/>
                  <a:pt x="0" y="2086744"/>
                  <a:pt x="0" y="1344305"/>
                </a:cubicBezTo>
                <a:cubicBezTo>
                  <a:pt x="0" y="601866"/>
                  <a:pt x="626307" y="0"/>
                  <a:pt x="1398896" y="0"/>
                </a:cubicBez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1</a:t>
            </a:r>
          </a:p>
        </p:txBody>
      </p:sp>
      <p:sp>
        <p:nvSpPr>
          <p:cNvPr id="13" name="Rectangle 12">
            <a:extLst>
              <a:ext uri="{FF2B5EF4-FFF2-40B4-BE49-F238E27FC236}">
                <a16:creationId xmlns:a16="http://schemas.microsoft.com/office/drawing/2014/main" id="{E0E407B0-AB4C-4874-7AEF-9C344EB8F72E}"/>
              </a:ext>
            </a:extLst>
          </p:cNvPr>
          <p:cNvSpPr>
            <a:spLocks noChangeArrowheads="1"/>
          </p:cNvSpPr>
          <p:nvPr/>
        </p:nvSpPr>
        <p:spPr bwMode="auto">
          <a:xfrm>
            <a:off x="4300538" y="1395413"/>
            <a:ext cx="2173287"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300">
                <a:latin typeface="Palatino" pitchFamily="2" charset="0"/>
                <a:cs typeface="Palatino" pitchFamily="2" charset="0"/>
              </a:rPr>
              <a:t>Các đối tượng là S không phải P</a:t>
            </a:r>
          </a:p>
        </p:txBody>
      </p:sp>
      <p:sp>
        <p:nvSpPr>
          <p:cNvPr id="14" name="Rectangle 13">
            <a:extLst>
              <a:ext uri="{FF2B5EF4-FFF2-40B4-BE49-F238E27FC236}">
                <a16:creationId xmlns:a16="http://schemas.microsoft.com/office/drawing/2014/main" id="{D994DFBC-8DF2-DD3E-2A22-C4867848BFA5}"/>
              </a:ext>
            </a:extLst>
          </p:cNvPr>
          <p:cNvSpPr>
            <a:spLocks noChangeArrowheads="1"/>
          </p:cNvSpPr>
          <p:nvPr/>
        </p:nvSpPr>
        <p:spPr bwMode="auto">
          <a:xfrm>
            <a:off x="9458325" y="1479550"/>
            <a:ext cx="2103438"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300">
                <a:latin typeface="Palatino" pitchFamily="2" charset="0"/>
                <a:cs typeface="Palatino" pitchFamily="2" charset="0"/>
              </a:rPr>
              <a:t>Các đối tượng là P không phải S</a:t>
            </a:r>
          </a:p>
        </p:txBody>
      </p:sp>
      <p:sp>
        <p:nvSpPr>
          <p:cNvPr id="15" name="Rectangle 14">
            <a:extLst>
              <a:ext uri="{FF2B5EF4-FFF2-40B4-BE49-F238E27FC236}">
                <a16:creationId xmlns:a16="http://schemas.microsoft.com/office/drawing/2014/main" id="{630B8998-B041-B8DB-67E8-E0CC0D9F97FA}"/>
              </a:ext>
            </a:extLst>
          </p:cNvPr>
          <p:cNvSpPr>
            <a:spLocks noChangeArrowheads="1"/>
          </p:cNvSpPr>
          <p:nvPr/>
        </p:nvSpPr>
        <p:spPr bwMode="auto">
          <a:xfrm>
            <a:off x="7037388" y="1149350"/>
            <a:ext cx="2039937"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300">
                <a:latin typeface="Palatino" pitchFamily="2" charset="0"/>
                <a:cs typeface="Palatino" pitchFamily="2" charset="0"/>
              </a:rPr>
              <a:t>Các đối tượng vừa là S vừa là P</a:t>
            </a:r>
          </a:p>
        </p:txBody>
      </p:sp>
      <p:cxnSp>
        <p:nvCxnSpPr>
          <p:cNvPr id="17" name="Straight Arrow Connector 16">
            <a:extLst>
              <a:ext uri="{FF2B5EF4-FFF2-40B4-BE49-F238E27FC236}">
                <a16:creationId xmlns:a16="http://schemas.microsoft.com/office/drawing/2014/main" id="{1ADEF004-5ACE-B24F-812B-AB75A26E3EF8}"/>
              </a:ext>
            </a:extLst>
          </p:cNvPr>
          <p:cNvCxnSpPr>
            <a:cxnSpLocks/>
          </p:cNvCxnSpPr>
          <p:nvPr/>
        </p:nvCxnSpPr>
        <p:spPr>
          <a:xfrm>
            <a:off x="6091238" y="3998913"/>
            <a:ext cx="581025" cy="498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BAF3F8C8-F6E8-9F49-A538-2653EF177A13}"/>
              </a:ext>
            </a:extLst>
          </p:cNvPr>
          <p:cNvCxnSpPr>
            <a:cxnSpLocks/>
          </p:cNvCxnSpPr>
          <p:nvPr/>
        </p:nvCxnSpPr>
        <p:spPr>
          <a:xfrm flipH="1">
            <a:off x="7980363" y="3638550"/>
            <a:ext cx="111125" cy="7159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635D2A0-1CCC-D84F-A8EC-46CDFCD071C9}"/>
              </a:ext>
            </a:extLst>
          </p:cNvPr>
          <p:cNvCxnSpPr>
            <a:cxnSpLocks/>
          </p:cNvCxnSpPr>
          <p:nvPr/>
        </p:nvCxnSpPr>
        <p:spPr>
          <a:xfrm flipH="1">
            <a:off x="9207500" y="3817938"/>
            <a:ext cx="622300" cy="90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F5E6EA5-A116-334B-A00E-3593606D880C}"/>
              </a:ext>
            </a:extLst>
          </p:cNvPr>
          <p:cNvSpPr/>
          <p:nvPr/>
        </p:nvSpPr>
        <p:spPr>
          <a:xfrm rot="16200000">
            <a:off x="-2788443" y="3520281"/>
            <a:ext cx="6126162" cy="5492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SƠ ĐỒ VENN</a:t>
            </a:r>
            <a:endParaRPr lang="x-none" dirty="0"/>
          </a:p>
        </p:txBody>
      </p:sp>
      <p:sp>
        <p:nvSpPr>
          <p:cNvPr id="23" name="Rectangle 22">
            <a:extLst>
              <a:ext uri="{FF2B5EF4-FFF2-40B4-BE49-F238E27FC236}">
                <a16:creationId xmlns:a16="http://schemas.microsoft.com/office/drawing/2014/main" id="{2030D8B5-20F1-E647-94E9-7D2A75908C5B}"/>
              </a:ext>
            </a:extLst>
          </p:cNvPr>
          <p:cNvSpPr/>
          <p:nvPr/>
        </p:nvSpPr>
        <p:spPr>
          <a:xfrm>
            <a:off x="549275" y="317500"/>
            <a:ext cx="3498850" cy="5910263"/>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x-none"/>
          </a:p>
        </p:txBody>
      </p:sp>
      <p:pic>
        <p:nvPicPr>
          <p:cNvPr id="31761" name="Picture 2" descr="John Venn 2.jpg">
            <a:extLst>
              <a:ext uri="{FF2B5EF4-FFF2-40B4-BE49-F238E27FC236}">
                <a16:creationId xmlns:a16="http://schemas.microsoft.com/office/drawing/2014/main" id="{44E8E6D3-4AD3-B0BF-3E52-75BCF63DA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38" y="823913"/>
            <a:ext cx="3319462"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046A3D90-5210-2741-A94B-C63C6ABCF966}"/>
              </a:ext>
            </a:extLst>
          </p:cNvPr>
          <p:cNvSpPr/>
          <p:nvPr/>
        </p:nvSpPr>
        <p:spPr>
          <a:xfrm>
            <a:off x="549275" y="6227763"/>
            <a:ext cx="3498850" cy="630237"/>
          </a:xfrm>
          <a:prstGeom prst="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x-none"/>
          </a:p>
        </p:txBody>
      </p:sp>
      <p:sp>
        <p:nvSpPr>
          <p:cNvPr id="26" name="Rectangle 25">
            <a:extLst>
              <a:ext uri="{FF2B5EF4-FFF2-40B4-BE49-F238E27FC236}">
                <a16:creationId xmlns:a16="http://schemas.microsoft.com/office/drawing/2014/main" id="{DD7BB1BB-C485-4B42-A1F1-D270DA849130}"/>
              </a:ext>
            </a:extLst>
          </p:cNvPr>
          <p:cNvSpPr/>
          <p:nvPr/>
        </p:nvSpPr>
        <p:spPr>
          <a:xfrm>
            <a:off x="4048125" y="6583363"/>
            <a:ext cx="8143875" cy="27463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x-none"/>
          </a:p>
        </p:txBody>
      </p:sp>
      <p:sp>
        <p:nvSpPr>
          <p:cNvPr id="31764" name="Rectangle 27">
            <a:extLst>
              <a:ext uri="{FF2B5EF4-FFF2-40B4-BE49-F238E27FC236}">
                <a16:creationId xmlns:a16="http://schemas.microsoft.com/office/drawing/2014/main" id="{BAE74147-8626-D2D9-AA1C-281FC7BD9B24}"/>
              </a:ext>
            </a:extLst>
          </p:cNvPr>
          <p:cNvSpPr>
            <a:spLocks noChangeArrowheads="1"/>
          </p:cNvSpPr>
          <p:nvPr/>
        </p:nvSpPr>
        <p:spPr bwMode="auto">
          <a:xfrm>
            <a:off x="898525" y="5321300"/>
            <a:ext cx="2881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b="1">
                <a:solidFill>
                  <a:srgbClr val="222222"/>
                </a:solidFill>
                <a:latin typeface="Arial" panose="020B0604020202020204" pitchFamily="34" charset="0"/>
              </a:rPr>
              <a:t>John Venn (</a:t>
            </a:r>
            <a:r>
              <a:rPr lang="vi-VN" altLang="en-US">
                <a:latin typeface="Verdana" panose="020B0604030504040204" pitchFamily="34" charset="0"/>
              </a:rPr>
              <a:t>1834-1923)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p:bldP spid="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EC2B3D-6EAD-64C1-BE2B-9CE6E42FE23E}"/>
              </a:ext>
            </a:extLst>
          </p:cNvPr>
          <p:cNvSpPr>
            <a:spLocks noChangeArrowheads="1"/>
          </p:cNvSpPr>
          <p:nvPr/>
        </p:nvSpPr>
        <p:spPr bwMode="auto">
          <a:xfrm>
            <a:off x="4598988" y="971550"/>
            <a:ext cx="20605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a:t>A: Mọi S là P.</a:t>
            </a:r>
          </a:p>
        </p:txBody>
      </p:sp>
      <p:sp>
        <p:nvSpPr>
          <p:cNvPr id="12" name="Rectangle 11">
            <a:extLst>
              <a:ext uri="{FF2B5EF4-FFF2-40B4-BE49-F238E27FC236}">
                <a16:creationId xmlns:a16="http://schemas.microsoft.com/office/drawing/2014/main" id="{BBA98604-F84F-E007-89F2-9261371CF176}"/>
              </a:ext>
            </a:extLst>
          </p:cNvPr>
          <p:cNvSpPr>
            <a:spLocks noChangeArrowheads="1"/>
          </p:cNvSpPr>
          <p:nvPr/>
        </p:nvSpPr>
        <p:spPr bwMode="auto">
          <a:xfrm>
            <a:off x="4752975" y="1524000"/>
            <a:ext cx="3635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i="1">
                <a:solidFill>
                  <a:srgbClr val="996600"/>
                </a:solidFill>
              </a:rPr>
              <a:t>S</a:t>
            </a:r>
            <a:endParaRPr lang="vi-VN" altLang="en-US" sz="2500" i="1">
              <a:solidFill>
                <a:srgbClr val="996600"/>
              </a:solidFill>
              <a:latin typeface="Verdana" panose="020B0604030504040204" pitchFamily="34" charset="0"/>
            </a:endParaRPr>
          </a:p>
        </p:txBody>
      </p:sp>
      <p:sp>
        <p:nvSpPr>
          <p:cNvPr id="13" name="Rectangle 12">
            <a:extLst>
              <a:ext uri="{FF2B5EF4-FFF2-40B4-BE49-F238E27FC236}">
                <a16:creationId xmlns:a16="http://schemas.microsoft.com/office/drawing/2014/main" id="{CDC64F79-97AF-44D9-66AD-0BCC88BF8E01}"/>
              </a:ext>
            </a:extLst>
          </p:cNvPr>
          <p:cNvSpPr>
            <a:spLocks noChangeArrowheads="1"/>
          </p:cNvSpPr>
          <p:nvPr/>
        </p:nvSpPr>
        <p:spPr bwMode="auto">
          <a:xfrm>
            <a:off x="7246938" y="1535113"/>
            <a:ext cx="3810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i="1">
                <a:solidFill>
                  <a:srgbClr val="996600"/>
                </a:solidFill>
              </a:rPr>
              <a:t>P</a:t>
            </a:r>
            <a:endParaRPr lang="vi-VN" altLang="en-US" sz="2500" i="1">
              <a:solidFill>
                <a:srgbClr val="996600"/>
              </a:solidFill>
              <a:latin typeface="Verdana" panose="020B0604030504040204" pitchFamily="34" charset="0"/>
            </a:endParaRPr>
          </a:p>
        </p:txBody>
      </p:sp>
      <p:sp>
        <p:nvSpPr>
          <p:cNvPr id="15" name="Rectangle 14">
            <a:extLst>
              <a:ext uri="{FF2B5EF4-FFF2-40B4-BE49-F238E27FC236}">
                <a16:creationId xmlns:a16="http://schemas.microsoft.com/office/drawing/2014/main" id="{7BAD82BD-BCCF-BD04-F7BA-7B763DCA0F9A}"/>
              </a:ext>
            </a:extLst>
          </p:cNvPr>
          <p:cNvSpPr>
            <a:spLocks noChangeArrowheads="1"/>
          </p:cNvSpPr>
          <p:nvPr/>
        </p:nvSpPr>
        <p:spPr bwMode="auto">
          <a:xfrm>
            <a:off x="4464050" y="3759200"/>
            <a:ext cx="298926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a:t>E: Mọi S không là P.</a:t>
            </a:r>
          </a:p>
        </p:txBody>
      </p:sp>
      <p:sp>
        <p:nvSpPr>
          <p:cNvPr id="17" name="Rectangle 16">
            <a:extLst>
              <a:ext uri="{FF2B5EF4-FFF2-40B4-BE49-F238E27FC236}">
                <a16:creationId xmlns:a16="http://schemas.microsoft.com/office/drawing/2014/main" id="{81CFE7A8-2764-0762-C0DD-29DF9E6575E4}"/>
              </a:ext>
            </a:extLst>
          </p:cNvPr>
          <p:cNvSpPr>
            <a:spLocks noChangeArrowheads="1"/>
          </p:cNvSpPr>
          <p:nvPr/>
        </p:nvSpPr>
        <p:spPr bwMode="auto">
          <a:xfrm>
            <a:off x="4927600" y="4284663"/>
            <a:ext cx="3619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i="1">
                <a:solidFill>
                  <a:srgbClr val="996600"/>
                </a:solidFill>
              </a:rPr>
              <a:t>S</a:t>
            </a:r>
            <a:endParaRPr lang="vi-VN" altLang="en-US" sz="2500" i="1">
              <a:solidFill>
                <a:srgbClr val="996600"/>
              </a:solidFill>
              <a:latin typeface="Verdana" panose="020B0604030504040204" pitchFamily="34" charset="0"/>
            </a:endParaRPr>
          </a:p>
        </p:txBody>
      </p:sp>
      <p:sp>
        <p:nvSpPr>
          <p:cNvPr id="18" name="Rectangle 17">
            <a:extLst>
              <a:ext uri="{FF2B5EF4-FFF2-40B4-BE49-F238E27FC236}">
                <a16:creationId xmlns:a16="http://schemas.microsoft.com/office/drawing/2014/main" id="{5B83D521-781F-2F48-6040-62852FC6D9D0}"/>
              </a:ext>
            </a:extLst>
          </p:cNvPr>
          <p:cNvSpPr>
            <a:spLocks noChangeArrowheads="1"/>
          </p:cNvSpPr>
          <p:nvPr/>
        </p:nvSpPr>
        <p:spPr bwMode="auto">
          <a:xfrm>
            <a:off x="7345363" y="4211638"/>
            <a:ext cx="381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i="1">
                <a:solidFill>
                  <a:srgbClr val="996600"/>
                </a:solidFill>
              </a:rPr>
              <a:t>P</a:t>
            </a:r>
            <a:endParaRPr lang="vi-VN" altLang="en-US" sz="2500" i="1">
              <a:solidFill>
                <a:srgbClr val="996600"/>
              </a:solidFill>
              <a:latin typeface="Verdana" panose="020B0604030504040204" pitchFamily="34" charset="0"/>
            </a:endParaRPr>
          </a:p>
        </p:txBody>
      </p:sp>
      <p:sp>
        <p:nvSpPr>
          <p:cNvPr id="19" name="Rectangle 18">
            <a:extLst>
              <a:ext uri="{FF2B5EF4-FFF2-40B4-BE49-F238E27FC236}">
                <a16:creationId xmlns:a16="http://schemas.microsoft.com/office/drawing/2014/main" id="{023ED65F-5996-06B9-E573-5194961E6AFB}"/>
              </a:ext>
            </a:extLst>
          </p:cNvPr>
          <p:cNvSpPr>
            <a:spLocks noChangeArrowheads="1"/>
          </p:cNvSpPr>
          <p:nvPr/>
        </p:nvSpPr>
        <p:spPr bwMode="auto">
          <a:xfrm>
            <a:off x="8477250" y="971550"/>
            <a:ext cx="2320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a:t>I: Một số S là P.</a:t>
            </a:r>
          </a:p>
        </p:txBody>
      </p:sp>
      <p:sp>
        <p:nvSpPr>
          <p:cNvPr id="20" name="Rectangle 19">
            <a:extLst>
              <a:ext uri="{FF2B5EF4-FFF2-40B4-BE49-F238E27FC236}">
                <a16:creationId xmlns:a16="http://schemas.microsoft.com/office/drawing/2014/main" id="{E05A776C-D419-8C5F-D8FA-7499D3AC6956}"/>
              </a:ext>
            </a:extLst>
          </p:cNvPr>
          <p:cNvSpPr>
            <a:spLocks noChangeArrowheads="1"/>
          </p:cNvSpPr>
          <p:nvPr/>
        </p:nvSpPr>
        <p:spPr bwMode="auto">
          <a:xfrm>
            <a:off x="8447088" y="3756025"/>
            <a:ext cx="34480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a:t>O: Một số S không là P.</a:t>
            </a:r>
          </a:p>
        </p:txBody>
      </p:sp>
      <p:sp>
        <p:nvSpPr>
          <p:cNvPr id="21" name="Rectangle 20">
            <a:extLst>
              <a:ext uri="{FF2B5EF4-FFF2-40B4-BE49-F238E27FC236}">
                <a16:creationId xmlns:a16="http://schemas.microsoft.com/office/drawing/2014/main" id="{4C94DFE7-AD0A-C506-5B17-0ED83A8A9094}"/>
              </a:ext>
            </a:extLst>
          </p:cNvPr>
          <p:cNvSpPr>
            <a:spLocks noChangeArrowheads="1"/>
          </p:cNvSpPr>
          <p:nvPr/>
        </p:nvSpPr>
        <p:spPr bwMode="auto">
          <a:xfrm>
            <a:off x="8829675" y="4243388"/>
            <a:ext cx="3619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i="1">
                <a:solidFill>
                  <a:srgbClr val="996600"/>
                </a:solidFill>
              </a:rPr>
              <a:t>S</a:t>
            </a:r>
            <a:endParaRPr lang="vi-VN" altLang="en-US" sz="2500" i="1">
              <a:solidFill>
                <a:srgbClr val="996600"/>
              </a:solidFill>
              <a:latin typeface="Verdana" panose="020B0604030504040204" pitchFamily="34" charset="0"/>
            </a:endParaRPr>
          </a:p>
        </p:txBody>
      </p:sp>
      <p:sp>
        <p:nvSpPr>
          <p:cNvPr id="22" name="Rectangle 21">
            <a:extLst>
              <a:ext uri="{FF2B5EF4-FFF2-40B4-BE49-F238E27FC236}">
                <a16:creationId xmlns:a16="http://schemas.microsoft.com/office/drawing/2014/main" id="{6D4D48C8-F5DA-4052-0F2F-94DD77F65560}"/>
              </a:ext>
            </a:extLst>
          </p:cNvPr>
          <p:cNvSpPr>
            <a:spLocks noChangeArrowheads="1"/>
          </p:cNvSpPr>
          <p:nvPr/>
        </p:nvSpPr>
        <p:spPr bwMode="auto">
          <a:xfrm>
            <a:off x="11410950" y="4200525"/>
            <a:ext cx="3810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i="1">
                <a:solidFill>
                  <a:srgbClr val="996600"/>
                </a:solidFill>
              </a:rPr>
              <a:t>P</a:t>
            </a:r>
            <a:endParaRPr lang="vi-VN" altLang="en-US" sz="2500" i="1">
              <a:solidFill>
                <a:srgbClr val="996600"/>
              </a:solidFill>
              <a:latin typeface="Verdana" panose="020B0604030504040204" pitchFamily="34" charset="0"/>
            </a:endParaRPr>
          </a:p>
        </p:txBody>
      </p:sp>
      <p:sp>
        <p:nvSpPr>
          <p:cNvPr id="23" name="Rectangle 22">
            <a:extLst>
              <a:ext uri="{FF2B5EF4-FFF2-40B4-BE49-F238E27FC236}">
                <a16:creationId xmlns:a16="http://schemas.microsoft.com/office/drawing/2014/main" id="{22DBBC4B-DCF1-3530-E696-7633D71BA169}"/>
              </a:ext>
            </a:extLst>
          </p:cNvPr>
          <p:cNvSpPr>
            <a:spLocks noChangeArrowheads="1"/>
          </p:cNvSpPr>
          <p:nvPr/>
        </p:nvSpPr>
        <p:spPr bwMode="auto">
          <a:xfrm>
            <a:off x="8585200" y="1431925"/>
            <a:ext cx="3619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i="1">
                <a:solidFill>
                  <a:srgbClr val="996600"/>
                </a:solidFill>
              </a:rPr>
              <a:t>S</a:t>
            </a:r>
            <a:endParaRPr lang="vi-VN" altLang="en-US" sz="2500" i="1">
              <a:solidFill>
                <a:srgbClr val="996600"/>
              </a:solidFill>
              <a:latin typeface="Verdana" panose="020B0604030504040204" pitchFamily="34" charset="0"/>
            </a:endParaRPr>
          </a:p>
        </p:txBody>
      </p:sp>
      <p:sp>
        <p:nvSpPr>
          <p:cNvPr id="24" name="Rectangle 23">
            <a:extLst>
              <a:ext uri="{FF2B5EF4-FFF2-40B4-BE49-F238E27FC236}">
                <a16:creationId xmlns:a16="http://schemas.microsoft.com/office/drawing/2014/main" id="{1A1FB833-95E5-E254-B8C4-5FC02DF262C3}"/>
              </a:ext>
            </a:extLst>
          </p:cNvPr>
          <p:cNvSpPr>
            <a:spLocks noChangeArrowheads="1"/>
          </p:cNvSpPr>
          <p:nvPr/>
        </p:nvSpPr>
        <p:spPr bwMode="auto">
          <a:xfrm>
            <a:off x="11002963" y="1370013"/>
            <a:ext cx="487362"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i="1">
                <a:solidFill>
                  <a:srgbClr val="996600"/>
                </a:solidFill>
              </a:rPr>
              <a:t>P</a:t>
            </a:r>
            <a:endParaRPr lang="vi-VN" altLang="en-US" sz="2500" i="1">
              <a:solidFill>
                <a:srgbClr val="996600"/>
              </a:solidFill>
              <a:latin typeface="Verdana" panose="020B0604030504040204" pitchFamily="34" charset="0"/>
            </a:endParaRPr>
          </a:p>
        </p:txBody>
      </p:sp>
      <p:sp>
        <p:nvSpPr>
          <p:cNvPr id="36" name="Freeform 35">
            <a:extLst>
              <a:ext uri="{FF2B5EF4-FFF2-40B4-BE49-F238E27FC236}">
                <a16:creationId xmlns:a16="http://schemas.microsoft.com/office/drawing/2014/main" id="{219E2B12-1ED9-6840-972A-4655188B6A24}"/>
              </a:ext>
            </a:extLst>
          </p:cNvPr>
          <p:cNvSpPr/>
          <p:nvPr/>
        </p:nvSpPr>
        <p:spPr>
          <a:xfrm>
            <a:off x="5743575" y="1824038"/>
            <a:ext cx="757238" cy="1544637"/>
          </a:xfrm>
          <a:custGeom>
            <a:avLst/>
            <a:gdLst>
              <a:gd name="connsiteX0" fmla="*/ 606188 w 1212377"/>
              <a:gd name="connsiteY0" fmla="*/ 0 h 2214245"/>
              <a:gd name="connsiteX1" fmla="*/ 703309 w 1212377"/>
              <a:gd name="connsiteY1" fmla="*/ 69792 h 2214245"/>
              <a:gd name="connsiteX2" fmla="*/ 1212377 w 1212377"/>
              <a:gd name="connsiteY2" fmla="*/ 1107123 h 2214245"/>
              <a:gd name="connsiteX3" fmla="*/ 703309 w 1212377"/>
              <a:gd name="connsiteY3" fmla="*/ 2144454 h 2214245"/>
              <a:gd name="connsiteX4" fmla="*/ 606189 w 1212377"/>
              <a:gd name="connsiteY4" fmla="*/ 2214245 h 2214245"/>
              <a:gd name="connsiteX5" fmla="*/ 509068 w 1212377"/>
              <a:gd name="connsiteY5" fmla="*/ 2144453 h 2214245"/>
              <a:gd name="connsiteX6" fmla="*/ 0 w 1212377"/>
              <a:gd name="connsiteY6" fmla="*/ 1107122 h 2214245"/>
              <a:gd name="connsiteX7" fmla="*/ 509068 w 1212377"/>
              <a:gd name="connsiteY7" fmla="*/ 69791 h 2214245"/>
              <a:gd name="connsiteX8" fmla="*/ 606188 w 1212377"/>
              <a:gd name="connsiteY8" fmla="*/ 0 h 22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77" h="2214245">
                <a:moveTo>
                  <a:pt x="606188" y="0"/>
                </a:moveTo>
                <a:lnTo>
                  <a:pt x="703309" y="69792"/>
                </a:lnTo>
                <a:cubicBezTo>
                  <a:pt x="1014210" y="316357"/>
                  <a:pt x="1212377" y="689501"/>
                  <a:pt x="1212377" y="1107123"/>
                </a:cubicBezTo>
                <a:cubicBezTo>
                  <a:pt x="1212377" y="1524745"/>
                  <a:pt x="1014210" y="1897889"/>
                  <a:pt x="703309" y="2144454"/>
                </a:cubicBezTo>
                <a:lnTo>
                  <a:pt x="606189" y="2214245"/>
                </a:lnTo>
                <a:lnTo>
                  <a:pt x="509068" y="2144453"/>
                </a:lnTo>
                <a:cubicBezTo>
                  <a:pt x="198168" y="1897888"/>
                  <a:pt x="0" y="1524744"/>
                  <a:pt x="0" y="1107122"/>
                </a:cubicBezTo>
                <a:cubicBezTo>
                  <a:pt x="0" y="689500"/>
                  <a:pt x="198168" y="316356"/>
                  <a:pt x="509068" y="69791"/>
                </a:cubicBezTo>
                <a:lnTo>
                  <a:pt x="606188"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2</a:t>
            </a:r>
          </a:p>
        </p:txBody>
      </p:sp>
      <p:sp>
        <p:nvSpPr>
          <p:cNvPr id="37" name="Freeform 36">
            <a:extLst>
              <a:ext uri="{FF2B5EF4-FFF2-40B4-BE49-F238E27FC236}">
                <a16:creationId xmlns:a16="http://schemas.microsoft.com/office/drawing/2014/main" id="{7E08D4AD-5BB9-5247-903B-E761DC8121D1}"/>
              </a:ext>
            </a:extLst>
          </p:cNvPr>
          <p:cNvSpPr/>
          <p:nvPr/>
        </p:nvSpPr>
        <p:spPr>
          <a:xfrm>
            <a:off x="6116638" y="1673225"/>
            <a:ext cx="1368425" cy="1846263"/>
          </a:xfrm>
          <a:custGeom>
            <a:avLst/>
            <a:gdLst>
              <a:gd name="connsiteX0" fmla="*/ 792708 w 2191604"/>
              <a:gd name="connsiteY0" fmla="*/ 0 h 2688610"/>
              <a:gd name="connsiteX1" fmla="*/ 2191604 w 2191604"/>
              <a:gd name="connsiteY1" fmla="*/ 1344305 h 2688610"/>
              <a:gd name="connsiteX2" fmla="*/ 792708 w 2191604"/>
              <a:gd name="connsiteY2" fmla="*/ 2688610 h 2688610"/>
              <a:gd name="connsiteX3" fmla="*/ 10572 w 2191604"/>
              <a:gd name="connsiteY3" fmla="*/ 2459024 h 2688610"/>
              <a:gd name="connsiteX4" fmla="*/ 1 w 2191604"/>
              <a:gd name="connsiteY4" fmla="*/ 2451428 h 2688610"/>
              <a:gd name="connsiteX5" fmla="*/ 97121 w 2191604"/>
              <a:gd name="connsiteY5" fmla="*/ 2381637 h 2688610"/>
              <a:gd name="connsiteX6" fmla="*/ 606189 w 2191604"/>
              <a:gd name="connsiteY6" fmla="*/ 1344306 h 2688610"/>
              <a:gd name="connsiteX7" fmla="*/ 97121 w 2191604"/>
              <a:gd name="connsiteY7" fmla="*/ 306975 h 2688610"/>
              <a:gd name="connsiteX8" fmla="*/ 0 w 2191604"/>
              <a:gd name="connsiteY8" fmla="*/ 237183 h 2688610"/>
              <a:gd name="connsiteX9" fmla="*/ 10572 w 2191604"/>
              <a:gd name="connsiteY9" fmla="*/ 229586 h 2688610"/>
              <a:gd name="connsiteX10" fmla="*/ 792708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792708" y="0"/>
                </a:moveTo>
                <a:cubicBezTo>
                  <a:pt x="1565297" y="0"/>
                  <a:pt x="2191604" y="601866"/>
                  <a:pt x="2191604" y="1344305"/>
                </a:cubicBezTo>
                <a:cubicBezTo>
                  <a:pt x="2191604" y="2086744"/>
                  <a:pt x="1565297" y="2688610"/>
                  <a:pt x="792708" y="2688610"/>
                </a:cubicBezTo>
                <a:cubicBezTo>
                  <a:pt x="502987" y="2688610"/>
                  <a:pt x="233837" y="2603973"/>
                  <a:pt x="10572" y="2459024"/>
                </a:cubicBezTo>
                <a:lnTo>
                  <a:pt x="1" y="2451428"/>
                </a:lnTo>
                <a:lnTo>
                  <a:pt x="97121" y="2381637"/>
                </a:lnTo>
                <a:cubicBezTo>
                  <a:pt x="408022" y="2135072"/>
                  <a:pt x="606189" y="1761928"/>
                  <a:pt x="606189" y="1344306"/>
                </a:cubicBezTo>
                <a:cubicBezTo>
                  <a:pt x="606189" y="926684"/>
                  <a:pt x="408022" y="553540"/>
                  <a:pt x="97121" y="306975"/>
                </a:cubicBezTo>
                <a:lnTo>
                  <a:pt x="0" y="237183"/>
                </a:lnTo>
                <a:lnTo>
                  <a:pt x="10572" y="229586"/>
                </a:lnTo>
                <a:cubicBezTo>
                  <a:pt x="233837" y="84638"/>
                  <a:pt x="502987" y="0"/>
                  <a:pt x="792708"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3</a:t>
            </a:r>
          </a:p>
        </p:txBody>
      </p:sp>
      <p:sp>
        <p:nvSpPr>
          <p:cNvPr id="38" name="Freeform 37">
            <a:extLst>
              <a:ext uri="{FF2B5EF4-FFF2-40B4-BE49-F238E27FC236}">
                <a16:creationId xmlns:a16="http://schemas.microsoft.com/office/drawing/2014/main" id="{33380769-8257-554F-B74A-3096030F497B}"/>
              </a:ext>
            </a:extLst>
          </p:cNvPr>
          <p:cNvSpPr/>
          <p:nvPr/>
        </p:nvSpPr>
        <p:spPr>
          <a:xfrm>
            <a:off x="4752975" y="1673225"/>
            <a:ext cx="1368425" cy="1846263"/>
          </a:xfrm>
          <a:custGeom>
            <a:avLst/>
            <a:gdLst>
              <a:gd name="connsiteX0" fmla="*/ 1398896 w 2191604"/>
              <a:gd name="connsiteY0" fmla="*/ 0 h 2688610"/>
              <a:gd name="connsiteX1" fmla="*/ 2181032 w 2191604"/>
              <a:gd name="connsiteY1" fmla="*/ 229586 h 2688610"/>
              <a:gd name="connsiteX2" fmla="*/ 2191603 w 2191604"/>
              <a:gd name="connsiteY2" fmla="*/ 237182 h 2688610"/>
              <a:gd name="connsiteX3" fmla="*/ 2094483 w 2191604"/>
              <a:gd name="connsiteY3" fmla="*/ 306973 h 2688610"/>
              <a:gd name="connsiteX4" fmla="*/ 1585415 w 2191604"/>
              <a:gd name="connsiteY4" fmla="*/ 1344304 h 2688610"/>
              <a:gd name="connsiteX5" fmla="*/ 2094483 w 2191604"/>
              <a:gd name="connsiteY5" fmla="*/ 2381635 h 2688610"/>
              <a:gd name="connsiteX6" fmla="*/ 2191604 w 2191604"/>
              <a:gd name="connsiteY6" fmla="*/ 2451427 h 2688610"/>
              <a:gd name="connsiteX7" fmla="*/ 2181032 w 2191604"/>
              <a:gd name="connsiteY7" fmla="*/ 2459024 h 2688610"/>
              <a:gd name="connsiteX8" fmla="*/ 1398896 w 2191604"/>
              <a:gd name="connsiteY8" fmla="*/ 2688610 h 2688610"/>
              <a:gd name="connsiteX9" fmla="*/ 0 w 2191604"/>
              <a:gd name="connsiteY9" fmla="*/ 1344305 h 2688610"/>
              <a:gd name="connsiteX10" fmla="*/ 1398896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1398896" y="0"/>
                </a:moveTo>
                <a:cubicBezTo>
                  <a:pt x="1688617" y="0"/>
                  <a:pt x="1957767" y="84638"/>
                  <a:pt x="2181032" y="229586"/>
                </a:cubicBezTo>
                <a:lnTo>
                  <a:pt x="2191603" y="237182"/>
                </a:lnTo>
                <a:lnTo>
                  <a:pt x="2094483" y="306973"/>
                </a:lnTo>
                <a:cubicBezTo>
                  <a:pt x="1783583" y="553538"/>
                  <a:pt x="1585415" y="926682"/>
                  <a:pt x="1585415" y="1344304"/>
                </a:cubicBezTo>
                <a:cubicBezTo>
                  <a:pt x="1585415" y="1761926"/>
                  <a:pt x="1783583" y="2135070"/>
                  <a:pt x="2094483" y="2381635"/>
                </a:cubicBezTo>
                <a:lnTo>
                  <a:pt x="2191604" y="2451427"/>
                </a:lnTo>
                <a:lnTo>
                  <a:pt x="2181032" y="2459024"/>
                </a:lnTo>
                <a:cubicBezTo>
                  <a:pt x="1957767" y="2603973"/>
                  <a:pt x="1688617" y="2688610"/>
                  <a:pt x="1398896" y="2688610"/>
                </a:cubicBezTo>
                <a:cubicBezTo>
                  <a:pt x="626307" y="2688610"/>
                  <a:pt x="0" y="2086744"/>
                  <a:pt x="0" y="1344305"/>
                </a:cubicBezTo>
                <a:cubicBezTo>
                  <a:pt x="0" y="601866"/>
                  <a:pt x="626307" y="0"/>
                  <a:pt x="1398896"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1</a:t>
            </a:r>
          </a:p>
        </p:txBody>
      </p:sp>
      <p:sp>
        <p:nvSpPr>
          <p:cNvPr id="39" name="Freeform 38">
            <a:extLst>
              <a:ext uri="{FF2B5EF4-FFF2-40B4-BE49-F238E27FC236}">
                <a16:creationId xmlns:a16="http://schemas.microsoft.com/office/drawing/2014/main" id="{69637E27-E826-0B4F-8C8F-A26CA6F38EFB}"/>
              </a:ext>
            </a:extLst>
          </p:cNvPr>
          <p:cNvSpPr/>
          <p:nvPr/>
        </p:nvSpPr>
        <p:spPr>
          <a:xfrm>
            <a:off x="4749800" y="1673225"/>
            <a:ext cx="1370013" cy="1846263"/>
          </a:xfrm>
          <a:custGeom>
            <a:avLst/>
            <a:gdLst>
              <a:gd name="connsiteX0" fmla="*/ 1398896 w 2191604"/>
              <a:gd name="connsiteY0" fmla="*/ 0 h 2688610"/>
              <a:gd name="connsiteX1" fmla="*/ 2181032 w 2191604"/>
              <a:gd name="connsiteY1" fmla="*/ 229586 h 2688610"/>
              <a:gd name="connsiteX2" fmla="*/ 2191603 w 2191604"/>
              <a:gd name="connsiteY2" fmla="*/ 237182 h 2688610"/>
              <a:gd name="connsiteX3" fmla="*/ 2094483 w 2191604"/>
              <a:gd name="connsiteY3" fmla="*/ 306973 h 2688610"/>
              <a:gd name="connsiteX4" fmla="*/ 1585415 w 2191604"/>
              <a:gd name="connsiteY4" fmla="*/ 1344304 h 2688610"/>
              <a:gd name="connsiteX5" fmla="*/ 2094483 w 2191604"/>
              <a:gd name="connsiteY5" fmla="*/ 2381635 h 2688610"/>
              <a:gd name="connsiteX6" fmla="*/ 2191604 w 2191604"/>
              <a:gd name="connsiteY6" fmla="*/ 2451427 h 2688610"/>
              <a:gd name="connsiteX7" fmla="*/ 2181032 w 2191604"/>
              <a:gd name="connsiteY7" fmla="*/ 2459024 h 2688610"/>
              <a:gd name="connsiteX8" fmla="*/ 1398896 w 2191604"/>
              <a:gd name="connsiteY8" fmla="*/ 2688610 h 2688610"/>
              <a:gd name="connsiteX9" fmla="*/ 0 w 2191604"/>
              <a:gd name="connsiteY9" fmla="*/ 1344305 h 2688610"/>
              <a:gd name="connsiteX10" fmla="*/ 1398896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1398896" y="0"/>
                </a:moveTo>
                <a:cubicBezTo>
                  <a:pt x="1688617" y="0"/>
                  <a:pt x="1957767" y="84638"/>
                  <a:pt x="2181032" y="229586"/>
                </a:cubicBezTo>
                <a:lnTo>
                  <a:pt x="2191603" y="237182"/>
                </a:lnTo>
                <a:lnTo>
                  <a:pt x="2094483" y="306973"/>
                </a:lnTo>
                <a:cubicBezTo>
                  <a:pt x="1783583" y="553538"/>
                  <a:pt x="1585415" y="926682"/>
                  <a:pt x="1585415" y="1344304"/>
                </a:cubicBezTo>
                <a:cubicBezTo>
                  <a:pt x="1585415" y="1761926"/>
                  <a:pt x="1783583" y="2135070"/>
                  <a:pt x="2094483" y="2381635"/>
                </a:cubicBezTo>
                <a:lnTo>
                  <a:pt x="2191604" y="2451427"/>
                </a:lnTo>
                <a:lnTo>
                  <a:pt x="2181032" y="2459024"/>
                </a:lnTo>
                <a:cubicBezTo>
                  <a:pt x="1957767" y="2603973"/>
                  <a:pt x="1688617" y="2688610"/>
                  <a:pt x="1398896" y="2688610"/>
                </a:cubicBezTo>
                <a:cubicBezTo>
                  <a:pt x="626307" y="2688610"/>
                  <a:pt x="0" y="2086744"/>
                  <a:pt x="0" y="1344305"/>
                </a:cubicBezTo>
                <a:cubicBezTo>
                  <a:pt x="0" y="601866"/>
                  <a:pt x="626307" y="0"/>
                  <a:pt x="1398896" y="0"/>
                </a:cubicBezTo>
                <a:close/>
              </a:path>
            </a:pathLst>
          </a:cu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1</a:t>
            </a:r>
          </a:p>
        </p:txBody>
      </p:sp>
      <p:sp>
        <p:nvSpPr>
          <p:cNvPr id="40" name="Freeform 39">
            <a:extLst>
              <a:ext uri="{FF2B5EF4-FFF2-40B4-BE49-F238E27FC236}">
                <a16:creationId xmlns:a16="http://schemas.microsoft.com/office/drawing/2014/main" id="{E540B954-3066-7C43-8D5E-7C2F3106FE45}"/>
              </a:ext>
            </a:extLst>
          </p:cNvPr>
          <p:cNvSpPr/>
          <p:nvPr/>
        </p:nvSpPr>
        <p:spPr>
          <a:xfrm>
            <a:off x="5916613" y="4541838"/>
            <a:ext cx="757237" cy="1543050"/>
          </a:xfrm>
          <a:custGeom>
            <a:avLst/>
            <a:gdLst>
              <a:gd name="connsiteX0" fmla="*/ 606188 w 1212377"/>
              <a:gd name="connsiteY0" fmla="*/ 0 h 2214245"/>
              <a:gd name="connsiteX1" fmla="*/ 703309 w 1212377"/>
              <a:gd name="connsiteY1" fmla="*/ 69792 h 2214245"/>
              <a:gd name="connsiteX2" fmla="*/ 1212377 w 1212377"/>
              <a:gd name="connsiteY2" fmla="*/ 1107123 h 2214245"/>
              <a:gd name="connsiteX3" fmla="*/ 703309 w 1212377"/>
              <a:gd name="connsiteY3" fmla="*/ 2144454 h 2214245"/>
              <a:gd name="connsiteX4" fmla="*/ 606189 w 1212377"/>
              <a:gd name="connsiteY4" fmla="*/ 2214245 h 2214245"/>
              <a:gd name="connsiteX5" fmla="*/ 509068 w 1212377"/>
              <a:gd name="connsiteY5" fmla="*/ 2144453 h 2214245"/>
              <a:gd name="connsiteX6" fmla="*/ 0 w 1212377"/>
              <a:gd name="connsiteY6" fmla="*/ 1107122 h 2214245"/>
              <a:gd name="connsiteX7" fmla="*/ 509068 w 1212377"/>
              <a:gd name="connsiteY7" fmla="*/ 69791 h 2214245"/>
              <a:gd name="connsiteX8" fmla="*/ 606188 w 1212377"/>
              <a:gd name="connsiteY8" fmla="*/ 0 h 22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77" h="2214245">
                <a:moveTo>
                  <a:pt x="606188" y="0"/>
                </a:moveTo>
                <a:lnTo>
                  <a:pt x="703309" y="69792"/>
                </a:lnTo>
                <a:cubicBezTo>
                  <a:pt x="1014210" y="316357"/>
                  <a:pt x="1212377" y="689501"/>
                  <a:pt x="1212377" y="1107123"/>
                </a:cubicBezTo>
                <a:cubicBezTo>
                  <a:pt x="1212377" y="1524745"/>
                  <a:pt x="1014210" y="1897889"/>
                  <a:pt x="703309" y="2144454"/>
                </a:cubicBezTo>
                <a:lnTo>
                  <a:pt x="606189" y="2214245"/>
                </a:lnTo>
                <a:lnTo>
                  <a:pt x="509068" y="2144453"/>
                </a:lnTo>
                <a:cubicBezTo>
                  <a:pt x="198168" y="1897888"/>
                  <a:pt x="0" y="1524744"/>
                  <a:pt x="0" y="1107122"/>
                </a:cubicBezTo>
                <a:cubicBezTo>
                  <a:pt x="0" y="689500"/>
                  <a:pt x="198168" y="316356"/>
                  <a:pt x="509068" y="69791"/>
                </a:cubicBezTo>
                <a:lnTo>
                  <a:pt x="606188"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2</a:t>
            </a:r>
          </a:p>
        </p:txBody>
      </p:sp>
      <p:sp>
        <p:nvSpPr>
          <p:cNvPr id="41" name="Freeform 40">
            <a:extLst>
              <a:ext uri="{FF2B5EF4-FFF2-40B4-BE49-F238E27FC236}">
                <a16:creationId xmlns:a16="http://schemas.microsoft.com/office/drawing/2014/main" id="{16EAC0DE-916D-6C46-9D9E-7C0C9A12D6B7}"/>
              </a:ext>
            </a:extLst>
          </p:cNvPr>
          <p:cNvSpPr/>
          <p:nvPr/>
        </p:nvSpPr>
        <p:spPr>
          <a:xfrm>
            <a:off x="6289675" y="4391025"/>
            <a:ext cx="1368425" cy="1844675"/>
          </a:xfrm>
          <a:custGeom>
            <a:avLst/>
            <a:gdLst>
              <a:gd name="connsiteX0" fmla="*/ 792708 w 2191604"/>
              <a:gd name="connsiteY0" fmla="*/ 0 h 2688610"/>
              <a:gd name="connsiteX1" fmla="*/ 2191604 w 2191604"/>
              <a:gd name="connsiteY1" fmla="*/ 1344305 h 2688610"/>
              <a:gd name="connsiteX2" fmla="*/ 792708 w 2191604"/>
              <a:gd name="connsiteY2" fmla="*/ 2688610 h 2688610"/>
              <a:gd name="connsiteX3" fmla="*/ 10572 w 2191604"/>
              <a:gd name="connsiteY3" fmla="*/ 2459024 h 2688610"/>
              <a:gd name="connsiteX4" fmla="*/ 1 w 2191604"/>
              <a:gd name="connsiteY4" fmla="*/ 2451428 h 2688610"/>
              <a:gd name="connsiteX5" fmla="*/ 97121 w 2191604"/>
              <a:gd name="connsiteY5" fmla="*/ 2381637 h 2688610"/>
              <a:gd name="connsiteX6" fmla="*/ 606189 w 2191604"/>
              <a:gd name="connsiteY6" fmla="*/ 1344306 h 2688610"/>
              <a:gd name="connsiteX7" fmla="*/ 97121 w 2191604"/>
              <a:gd name="connsiteY7" fmla="*/ 306975 h 2688610"/>
              <a:gd name="connsiteX8" fmla="*/ 0 w 2191604"/>
              <a:gd name="connsiteY8" fmla="*/ 237183 h 2688610"/>
              <a:gd name="connsiteX9" fmla="*/ 10572 w 2191604"/>
              <a:gd name="connsiteY9" fmla="*/ 229586 h 2688610"/>
              <a:gd name="connsiteX10" fmla="*/ 792708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792708" y="0"/>
                </a:moveTo>
                <a:cubicBezTo>
                  <a:pt x="1565297" y="0"/>
                  <a:pt x="2191604" y="601866"/>
                  <a:pt x="2191604" y="1344305"/>
                </a:cubicBezTo>
                <a:cubicBezTo>
                  <a:pt x="2191604" y="2086744"/>
                  <a:pt x="1565297" y="2688610"/>
                  <a:pt x="792708" y="2688610"/>
                </a:cubicBezTo>
                <a:cubicBezTo>
                  <a:pt x="502987" y="2688610"/>
                  <a:pt x="233837" y="2603973"/>
                  <a:pt x="10572" y="2459024"/>
                </a:cubicBezTo>
                <a:lnTo>
                  <a:pt x="1" y="2451428"/>
                </a:lnTo>
                <a:lnTo>
                  <a:pt x="97121" y="2381637"/>
                </a:lnTo>
                <a:cubicBezTo>
                  <a:pt x="408022" y="2135072"/>
                  <a:pt x="606189" y="1761928"/>
                  <a:pt x="606189" y="1344306"/>
                </a:cubicBezTo>
                <a:cubicBezTo>
                  <a:pt x="606189" y="926684"/>
                  <a:pt x="408022" y="553540"/>
                  <a:pt x="97121" y="306975"/>
                </a:cubicBezTo>
                <a:lnTo>
                  <a:pt x="0" y="237183"/>
                </a:lnTo>
                <a:lnTo>
                  <a:pt x="10572" y="229586"/>
                </a:lnTo>
                <a:cubicBezTo>
                  <a:pt x="233837" y="84638"/>
                  <a:pt x="502987" y="0"/>
                  <a:pt x="792708"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3</a:t>
            </a:r>
          </a:p>
        </p:txBody>
      </p:sp>
      <p:sp>
        <p:nvSpPr>
          <p:cNvPr id="42" name="Freeform 41">
            <a:extLst>
              <a:ext uri="{FF2B5EF4-FFF2-40B4-BE49-F238E27FC236}">
                <a16:creationId xmlns:a16="http://schemas.microsoft.com/office/drawing/2014/main" id="{1AE8A7B4-E35E-D641-B13F-60AF6D35DA95}"/>
              </a:ext>
            </a:extLst>
          </p:cNvPr>
          <p:cNvSpPr/>
          <p:nvPr/>
        </p:nvSpPr>
        <p:spPr>
          <a:xfrm>
            <a:off x="4927600" y="4391025"/>
            <a:ext cx="1368425" cy="1844675"/>
          </a:xfrm>
          <a:custGeom>
            <a:avLst/>
            <a:gdLst>
              <a:gd name="connsiteX0" fmla="*/ 1398896 w 2191604"/>
              <a:gd name="connsiteY0" fmla="*/ 0 h 2688610"/>
              <a:gd name="connsiteX1" fmla="*/ 2181032 w 2191604"/>
              <a:gd name="connsiteY1" fmla="*/ 229586 h 2688610"/>
              <a:gd name="connsiteX2" fmla="*/ 2191603 w 2191604"/>
              <a:gd name="connsiteY2" fmla="*/ 237182 h 2688610"/>
              <a:gd name="connsiteX3" fmla="*/ 2094483 w 2191604"/>
              <a:gd name="connsiteY3" fmla="*/ 306973 h 2688610"/>
              <a:gd name="connsiteX4" fmla="*/ 1585415 w 2191604"/>
              <a:gd name="connsiteY4" fmla="*/ 1344304 h 2688610"/>
              <a:gd name="connsiteX5" fmla="*/ 2094483 w 2191604"/>
              <a:gd name="connsiteY5" fmla="*/ 2381635 h 2688610"/>
              <a:gd name="connsiteX6" fmla="*/ 2191604 w 2191604"/>
              <a:gd name="connsiteY6" fmla="*/ 2451427 h 2688610"/>
              <a:gd name="connsiteX7" fmla="*/ 2181032 w 2191604"/>
              <a:gd name="connsiteY7" fmla="*/ 2459024 h 2688610"/>
              <a:gd name="connsiteX8" fmla="*/ 1398896 w 2191604"/>
              <a:gd name="connsiteY8" fmla="*/ 2688610 h 2688610"/>
              <a:gd name="connsiteX9" fmla="*/ 0 w 2191604"/>
              <a:gd name="connsiteY9" fmla="*/ 1344305 h 2688610"/>
              <a:gd name="connsiteX10" fmla="*/ 1398896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1398896" y="0"/>
                </a:moveTo>
                <a:cubicBezTo>
                  <a:pt x="1688617" y="0"/>
                  <a:pt x="1957767" y="84638"/>
                  <a:pt x="2181032" y="229586"/>
                </a:cubicBezTo>
                <a:lnTo>
                  <a:pt x="2191603" y="237182"/>
                </a:lnTo>
                <a:lnTo>
                  <a:pt x="2094483" y="306973"/>
                </a:lnTo>
                <a:cubicBezTo>
                  <a:pt x="1783583" y="553538"/>
                  <a:pt x="1585415" y="926682"/>
                  <a:pt x="1585415" y="1344304"/>
                </a:cubicBezTo>
                <a:cubicBezTo>
                  <a:pt x="1585415" y="1761926"/>
                  <a:pt x="1783583" y="2135070"/>
                  <a:pt x="2094483" y="2381635"/>
                </a:cubicBezTo>
                <a:lnTo>
                  <a:pt x="2191604" y="2451427"/>
                </a:lnTo>
                <a:lnTo>
                  <a:pt x="2181032" y="2459024"/>
                </a:lnTo>
                <a:cubicBezTo>
                  <a:pt x="1957767" y="2603973"/>
                  <a:pt x="1688617" y="2688610"/>
                  <a:pt x="1398896" y="2688610"/>
                </a:cubicBezTo>
                <a:cubicBezTo>
                  <a:pt x="626307" y="2688610"/>
                  <a:pt x="0" y="2086744"/>
                  <a:pt x="0" y="1344305"/>
                </a:cubicBezTo>
                <a:cubicBezTo>
                  <a:pt x="0" y="601866"/>
                  <a:pt x="626307" y="0"/>
                  <a:pt x="1398896"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1</a:t>
            </a:r>
          </a:p>
        </p:txBody>
      </p:sp>
      <p:sp>
        <p:nvSpPr>
          <p:cNvPr id="43" name="Freeform 42">
            <a:extLst>
              <a:ext uri="{FF2B5EF4-FFF2-40B4-BE49-F238E27FC236}">
                <a16:creationId xmlns:a16="http://schemas.microsoft.com/office/drawing/2014/main" id="{E36A34CD-3937-DB49-A302-0A280BCE4F71}"/>
              </a:ext>
            </a:extLst>
          </p:cNvPr>
          <p:cNvSpPr/>
          <p:nvPr/>
        </p:nvSpPr>
        <p:spPr>
          <a:xfrm>
            <a:off x="5916613" y="4537075"/>
            <a:ext cx="757237" cy="1544638"/>
          </a:xfrm>
          <a:custGeom>
            <a:avLst/>
            <a:gdLst>
              <a:gd name="connsiteX0" fmla="*/ 606188 w 1212377"/>
              <a:gd name="connsiteY0" fmla="*/ 0 h 2214245"/>
              <a:gd name="connsiteX1" fmla="*/ 703309 w 1212377"/>
              <a:gd name="connsiteY1" fmla="*/ 69792 h 2214245"/>
              <a:gd name="connsiteX2" fmla="*/ 1212377 w 1212377"/>
              <a:gd name="connsiteY2" fmla="*/ 1107123 h 2214245"/>
              <a:gd name="connsiteX3" fmla="*/ 703309 w 1212377"/>
              <a:gd name="connsiteY3" fmla="*/ 2144454 h 2214245"/>
              <a:gd name="connsiteX4" fmla="*/ 606189 w 1212377"/>
              <a:gd name="connsiteY4" fmla="*/ 2214245 h 2214245"/>
              <a:gd name="connsiteX5" fmla="*/ 509068 w 1212377"/>
              <a:gd name="connsiteY5" fmla="*/ 2144453 h 2214245"/>
              <a:gd name="connsiteX6" fmla="*/ 0 w 1212377"/>
              <a:gd name="connsiteY6" fmla="*/ 1107122 h 2214245"/>
              <a:gd name="connsiteX7" fmla="*/ 509068 w 1212377"/>
              <a:gd name="connsiteY7" fmla="*/ 69791 h 2214245"/>
              <a:gd name="connsiteX8" fmla="*/ 606188 w 1212377"/>
              <a:gd name="connsiteY8" fmla="*/ 0 h 22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77" h="2214245">
                <a:moveTo>
                  <a:pt x="606188" y="0"/>
                </a:moveTo>
                <a:lnTo>
                  <a:pt x="703309" y="69792"/>
                </a:lnTo>
                <a:cubicBezTo>
                  <a:pt x="1014210" y="316357"/>
                  <a:pt x="1212377" y="689501"/>
                  <a:pt x="1212377" y="1107123"/>
                </a:cubicBezTo>
                <a:cubicBezTo>
                  <a:pt x="1212377" y="1524745"/>
                  <a:pt x="1014210" y="1897889"/>
                  <a:pt x="703309" y="2144454"/>
                </a:cubicBezTo>
                <a:lnTo>
                  <a:pt x="606189" y="2214245"/>
                </a:lnTo>
                <a:lnTo>
                  <a:pt x="509068" y="2144453"/>
                </a:lnTo>
                <a:cubicBezTo>
                  <a:pt x="198168" y="1897888"/>
                  <a:pt x="0" y="1524744"/>
                  <a:pt x="0" y="1107122"/>
                </a:cubicBezTo>
                <a:cubicBezTo>
                  <a:pt x="0" y="689500"/>
                  <a:pt x="198168" y="316356"/>
                  <a:pt x="509068" y="69791"/>
                </a:cubicBezTo>
                <a:lnTo>
                  <a:pt x="606188" y="0"/>
                </a:lnTo>
                <a:close/>
              </a:path>
            </a:pathLst>
          </a:cu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2</a:t>
            </a:r>
          </a:p>
        </p:txBody>
      </p:sp>
      <p:sp>
        <p:nvSpPr>
          <p:cNvPr id="44" name="Freeform 43">
            <a:extLst>
              <a:ext uri="{FF2B5EF4-FFF2-40B4-BE49-F238E27FC236}">
                <a16:creationId xmlns:a16="http://schemas.microsoft.com/office/drawing/2014/main" id="{55D84E09-02F9-0744-8B2F-BEC3BA7896A6}"/>
              </a:ext>
            </a:extLst>
          </p:cNvPr>
          <p:cNvSpPr/>
          <p:nvPr/>
        </p:nvSpPr>
        <p:spPr>
          <a:xfrm>
            <a:off x="9536113" y="1876425"/>
            <a:ext cx="757237" cy="1544638"/>
          </a:xfrm>
          <a:custGeom>
            <a:avLst/>
            <a:gdLst>
              <a:gd name="connsiteX0" fmla="*/ 606188 w 1212377"/>
              <a:gd name="connsiteY0" fmla="*/ 0 h 2214245"/>
              <a:gd name="connsiteX1" fmla="*/ 703309 w 1212377"/>
              <a:gd name="connsiteY1" fmla="*/ 69792 h 2214245"/>
              <a:gd name="connsiteX2" fmla="*/ 1212377 w 1212377"/>
              <a:gd name="connsiteY2" fmla="*/ 1107123 h 2214245"/>
              <a:gd name="connsiteX3" fmla="*/ 703309 w 1212377"/>
              <a:gd name="connsiteY3" fmla="*/ 2144454 h 2214245"/>
              <a:gd name="connsiteX4" fmla="*/ 606189 w 1212377"/>
              <a:gd name="connsiteY4" fmla="*/ 2214245 h 2214245"/>
              <a:gd name="connsiteX5" fmla="*/ 509068 w 1212377"/>
              <a:gd name="connsiteY5" fmla="*/ 2144453 h 2214245"/>
              <a:gd name="connsiteX6" fmla="*/ 0 w 1212377"/>
              <a:gd name="connsiteY6" fmla="*/ 1107122 h 2214245"/>
              <a:gd name="connsiteX7" fmla="*/ 509068 w 1212377"/>
              <a:gd name="connsiteY7" fmla="*/ 69791 h 2214245"/>
              <a:gd name="connsiteX8" fmla="*/ 606188 w 1212377"/>
              <a:gd name="connsiteY8" fmla="*/ 0 h 22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77" h="2214245">
                <a:moveTo>
                  <a:pt x="606188" y="0"/>
                </a:moveTo>
                <a:lnTo>
                  <a:pt x="703309" y="69792"/>
                </a:lnTo>
                <a:cubicBezTo>
                  <a:pt x="1014210" y="316357"/>
                  <a:pt x="1212377" y="689501"/>
                  <a:pt x="1212377" y="1107123"/>
                </a:cubicBezTo>
                <a:cubicBezTo>
                  <a:pt x="1212377" y="1524745"/>
                  <a:pt x="1014210" y="1897889"/>
                  <a:pt x="703309" y="2144454"/>
                </a:cubicBezTo>
                <a:lnTo>
                  <a:pt x="606189" y="2214245"/>
                </a:lnTo>
                <a:lnTo>
                  <a:pt x="509068" y="2144453"/>
                </a:lnTo>
                <a:cubicBezTo>
                  <a:pt x="198168" y="1897888"/>
                  <a:pt x="0" y="1524744"/>
                  <a:pt x="0" y="1107122"/>
                </a:cubicBezTo>
                <a:cubicBezTo>
                  <a:pt x="0" y="689500"/>
                  <a:pt x="198168" y="316356"/>
                  <a:pt x="509068" y="69791"/>
                </a:cubicBezTo>
                <a:lnTo>
                  <a:pt x="606188"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2</a:t>
            </a:r>
          </a:p>
        </p:txBody>
      </p:sp>
      <p:sp>
        <p:nvSpPr>
          <p:cNvPr id="45" name="Freeform 44">
            <a:extLst>
              <a:ext uri="{FF2B5EF4-FFF2-40B4-BE49-F238E27FC236}">
                <a16:creationId xmlns:a16="http://schemas.microsoft.com/office/drawing/2014/main" id="{A6077175-4118-5F4C-9D34-B6C899B615B0}"/>
              </a:ext>
            </a:extLst>
          </p:cNvPr>
          <p:cNvSpPr/>
          <p:nvPr/>
        </p:nvSpPr>
        <p:spPr>
          <a:xfrm>
            <a:off x="9909175" y="1725613"/>
            <a:ext cx="1368425" cy="1846262"/>
          </a:xfrm>
          <a:custGeom>
            <a:avLst/>
            <a:gdLst>
              <a:gd name="connsiteX0" fmla="*/ 792708 w 2191604"/>
              <a:gd name="connsiteY0" fmla="*/ 0 h 2688610"/>
              <a:gd name="connsiteX1" fmla="*/ 2191604 w 2191604"/>
              <a:gd name="connsiteY1" fmla="*/ 1344305 h 2688610"/>
              <a:gd name="connsiteX2" fmla="*/ 792708 w 2191604"/>
              <a:gd name="connsiteY2" fmla="*/ 2688610 h 2688610"/>
              <a:gd name="connsiteX3" fmla="*/ 10572 w 2191604"/>
              <a:gd name="connsiteY3" fmla="*/ 2459024 h 2688610"/>
              <a:gd name="connsiteX4" fmla="*/ 1 w 2191604"/>
              <a:gd name="connsiteY4" fmla="*/ 2451428 h 2688610"/>
              <a:gd name="connsiteX5" fmla="*/ 97121 w 2191604"/>
              <a:gd name="connsiteY5" fmla="*/ 2381637 h 2688610"/>
              <a:gd name="connsiteX6" fmla="*/ 606189 w 2191604"/>
              <a:gd name="connsiteY6" fmla="*/ 1344306 h 2688610"/>
              <a:gd name="connsiteX7" fmla="*/ 97121 w 2191604"/>
              <a:gd name="connsiteY7" fmla="*/ 306975 h 2688610"/>
              <a:gd name="connsiteX8" fmla="*/ 0 w 2191604"/>
              <a:gd name="connsiteY8" fmla="*/ 237183 h 2688610"/>
              <a:gd name="connsiteX9" fmla="*/ 10572 w 2191604"/>
              <a:gd name="connsiteY9" fmla="*/ 229586 h 2688610"/>
              <a:gd name="connsiteX10" fmla="*/ 792708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792708" y="0"/>
                </a:moveTo>
                <a:cubicBezTo>
                  <a:pt x="1565297" y="0"/>
                  <a:pt x="2191604" y="601866"/>
                  <a:pt x="2191604" y="1344305"/>
                </a:cubicBezTo>
                <a:cubicBezTo>
                  <a:pt x="2191604" y="2086744"/>
                  <a:pt x="1565297" y="2688610"/>
                  <a:pt x="792708" y="2688610"/>
                </a:cubicBezTo>
                <a:cubicBezTo>
                  <a:pt x="502987" y="2688610"/>
                  <a:pt x="233837" y="2603973"/>
                  <a:pt x="10572" y="2459024"/>
                </a:cubicBezTo>
                <a:lnTo>
                  <a:pt x="1" y="2451428"/>
                </a:lnTo>
                <a:lnTo>
                  <a:pt x="97121" y="2381637"/>
                </a:lnTo>
                <a:cubicBezTo>
                  <a:pt x="408022" y="2135072"/>
                  <a:pt x="606189" y="1761928"/>
                  <a:pt x="606189" y="1344306"/>
                </a:cubicBezTo>
                <a:cubicBezTo>
                  <a:pt x="606189" y="926684"/>
                  <a:pt x="408022" y="553540"/>
                  <a:pt x="97121" y="306975"/>
                </a:cubicBezTo>
                <a:lnTo>
                  <a:pt x="0" y="237183"/>
                </a:lnTo>
                <a:lnTo>
                  <a:pt x="10572" y="229586"/>
                </a:lnTo>
                <a:cubicBezTo>
                  <a:pt x="233837" y="84638"/>
                  <a:pt x="502987" y="0"/>
                  <a:pt x="792708"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3</a:t>
            </a:r>
          </a:p>
        </p:txBody>
      </p:sp>
      <p:sp>
        <p:nvSpPr>
          <p:cNvPr id="46" name="Freeform 45">
            <a:extLst>
              <a:ext uri="{FF2B5EF4-FFF2-40B4-BE49-F238E27FC236}">
                <a16:creationId xmlns:a16="http://schemas.microsoft.com/office/drawing/2014/main" id="{F16AFE94-0C55-B04C-B829-BF3DF55876A5}"/>
              </a:ext>
            </a:extLst>
          </p:cNvPr>
          <p:cNvSpPr/>
          <p:nvPr/>
        </p:nvSpPr>
        <p:spPr>
          <a:xfrm>
            <a:off x="8545513" y="1725613"/>
            <a:ext cx="1370012" cy="1846262"/>
          </a:xfrm>
          <a:custGeom>
            <a:avLst/>
            <a:gdLst>
              <a:gd name="connsiteX0" fmla="*/ 1398896 w 2191604"/>
              <a:gd name="connsiteY0" fmla="*/ 0 h 2688610"/>
              <a:gd name="connsiteX1" fmla="*/ 2181032 w 2191604"/>
              <a:gd name="connsiteY1" fmla="*/ 229586 h 2688610"/>
              <a:gd name="connsiteX2" fmla="*/ 2191603 w 2191604"/>
              <a:gd name="connsiteY2" fmla="*/ 237182 h 2688610"/>
              <a:gd name="connsiteX3" fmla="*/ 2094483 w 2191604"/>
              <a:gd name="connsiteY3" fmla="*/ 306973 h 2688610"/>
              <a:gd name="connsiteX4" fmla="*/ 1585415 w 2191604"/>
              <a:gd name="connsiteY4" fmla="*/ 1344304 h 2688610"/>
              <a:gd name="connsiteX5" fmla="*/ 2094483 w 2191604"/>
              <a:gd name="connsiteY5" fmla="*/ 2381635 h 2688610"/>
              <a:gd name="connsiteX6" fmla="*/ 2191604 w 2191604"/>
              <a:gd name="connsiteY6" fmla="*/ 2451427 h 2688610"/>
              <a:gd name="connsiteX7" fmla="*/ 2181032 w 2191604"/>
              <a:gd name="connsiteY7" fmla="*/ 2459024 h 2688610"/>
              <a:gd name="connsiteX8" fmla="*/ 1398896 w 2191604"/>
              <a:gd name="connsiteY8" fmla="*/ 2688610 h 2688610"/>
              <a:gd name="connsiteX9" fmla="*/ 0 w 2191604"/>
              <a:gd name="connsiteY9" fmla="*/ 1344305 h 2688610"/>
              <a:gd name="connsiteX10" fmla="*/ 1398896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1398896" y="0"/>
                </a:moveTo>
                <a:cubicBezTo>
                  <a:pt x="1688617" y="0"/>
                  <a:pt x="1957767" y="84638"/>
                  <a:pt x="2181032" y="229586"/>
                </a:cubicBezTo>
                <a:lnTo>
                  <a:pt x="2191603" y="237182"/>
                </a:lnTo>
                <a:lnTo>
                  <a:pt x="2094483" y="306973"/>
                </a:lnTo>
                <a:cubicBezTo>
                  <a:pt x="1783583" y="553538"/>
                  <a:pt x="1585415" y="926682"/>
                  <a:pt x="1585415" y="1344304"/>
                </a:cubicBezTo>
                <a:cubicBezTo>
                  <a:pt x="1585415" y="1761926"/>
                  <a:pt x="1783583" y="2135070"/>
                  <a:pt x="2094483" y="2381635"/>
                </a:cubicBezTo>
                <a:lnTo>
                  <a:pt x="2191604" y="2451427"/>
                </a:lnTo>
                <a:lnTo>
                  <a:pt x="2181032" y="2459024"/>
                </a:lnTo>
                <a:cubicBezTo>
                  <a:pt x="1957767" y="2603973"/>
                  <a:pt x="1688617" y="2688610"/>
                  <a:pt x="1398896" y="2688610"/>
                </a:cubicBezTo>
                <a:cubicBezTo>
                  <a:pt x="626307" y="2688610"/>
                  <a:pt x="0" y="2086744"/>
                  <a:pt x="0" y="1344305"/>
                </a:cubicBezTo>
                <a:cubicBezTo>
                  <a:pt x="0" y="601866"/>
                  <a:pt x="626307" y="0"/>
                  <a:pt x="1398896"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1</a:t>
            </a:r>
          </a:p>
        </p:txBody>
      </p:sp>
      <p:sp>
        <p:nvSpPr>
          <p:cNvPr id="47" name="Rectangle 46">
            <a:extLst>
              <a:ext uri="{FF2B5EF4-FFF2-40B4-BE49-F238E27FC236}">
                <a16:creationId xmlns:a16="http://schemas.microsoft.com/office/drawing/2014/main" id="{59D369D9-7C3D-0AD1-3840-246EBE624174}"/>
              </a:ext>
            </a:extLst>
          </p:cNvPr>
          <p:cNvSpPr>
            <a:spLocks noChangeArrowheads="1"/>
          </p:cNvSpPr>
          <p:nvPr/>
        </p:nvSpPr>
        <p:spPr bwMode="auto">
          <a:xfrm>
            <a:off x="9759950" y="2052638"/>
            <a:ext cx="349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a:solidFill>
                  <a:srgbClr val="FF0000"/>
                </a:solidFill>
              </a:rPr>
              <a:t>x</a:t>
            </a:r>
          </a:p>
        </p:txBody>
      </p:sp>
      <p:sp>
        <p:nvSpPr>
          <p:cNvPr id="48" name="Freeform 47">
            <a:extLst>
              <a:ext uri="{FF2B5EF4-FFF2-40B4-BE49-F238E27FC236}">
                <a16:creationId xmlns:a16="http://schemas.microsoft.com/office/drawing/2014/main" id="{2CFAA678-B4C7-3B42-AC7D-7FDCAA25CF36}"/>
              </a:ext>
            </a:extLst>
          </p:cNvPr>
          <p:cNvSpPr/>
          <p:nvPr/>
        </p:nvSpPr>
        <p:spPr>
          <a:xfrm>
            <a:off x="9894888" y="4532313"/>
            <a:ext cx="757237" cy="1544637"/>
          </a:xfrm>
          <a:custGeom>
            <a:avLst/>
            <a:gdLst>
              <a:gd name="connsiteX0" fmla="*/ 606188 w 1212377"/>
              <a:gd name="connsiteY0" fmla="*/ 0 h 2214245"/>
              <a:gd name="connsiteX1" fmla="*/ 703309 w 1212377"/>
              <a:gd name="connsiteY1" fmla="*/ 69792 h 2214245"/>
              <a:gd name="connsiteX2" fmla="*/ 1212377 w 1212377"/>
              <a:gd name="connsiteY2" fmla="*/ 1107123 h 2214245"/>
              <a:gd name="connsiteX3" fmla="*/ 703309 w 1212377"/>
              <a:gd name="connsiteY3" fmla="*/ 2144454 h 2214245"/>
              <a:gd name="connsiteX4" fmla="*/ 606189 w 1212377"/>
              <a:gd name="connsiteY4" fmla="*/ 2214245 h 2214245"/>
              <a:gd name="connsiteX5" fmla="*/ 509068 w 1212377"/>
              <a:gd name="connsiteY5" fmla="*/ 2144453 h 2214245"/>
              <a:gd name="connsiteX6" fmla="*/ 0 w 1212377"/>
              <a:gd name="connsiteY6" fmla="*/ 1107122 h 2214245"/>
              <a:gd name="connsiteX7" fmla="*/ 509068 w 1212377"/>
              <a:gd name="connsiteY7" fmla="*/ 69791 h 2214245"/>
              <a:gd name="connsiteX8" fmla="*/ 606188 w 1212377"/>
              <a:gd name="connsiteY8" fmla="*/ 0 h 221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77" h="2214245">
                <a:moveTo>
                  <a:pt x="606188" y="0"/>
                </a:moveTo>
                <a:lnTo>
                  <a:pt x="703309" y="69792"/>
                </a:lnTo>
                <a:cubicBezTo>
                  <a:pt x="1014210" y="316357"/>
                  <a:pt x="1212377" y="689501"/>
                  <a:pt x="1212377" y="1107123"/>
                </a:cubicBezTo>
                <a:cubicBezTo>
                  <a:pt x="1212377" y="1524745"/>
                  <a:pt x="1014210" y="1897889"/>
                  <a:pt x="703309" y="2144454"/>
                </a:cubicBezTo>
                <a:lnTo>
                  <a:pt x="606189" y="2214245"/>
                </a:lnTo>
                <a:lnTo>
                  <a:pt x="509068" y="2144453"/>
                </a:lnTo>
                <a:cubicBezTo>
                  <a:pt x="198168" y="1897888"/>
                  <a:pt x="0" y="1524744"/>
                  <a:pt x="0" y="1107122"/>
                </a:cubicBezTo>
                <a:cubicBezTo>
                  <a:pt x="0" y="689500"/>
                  <a:pt x="198168" y="316356"/>
                  <a:pt x="509068" y="69791"/>
                </a:cubicBezTo>
                <a:lnTo>
                  <a:pt x="606188"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2</a:t>
            </a:r>
          </a:p>
        </p:txBody>
      </p:sp>
      <p:sp>
        <p:nvSpPr>
          <p:cNvPr id="49" name="Freeform 48">
            <a:extLst>
              <a:ext uri="{FF2B5EF4-FFF2-40B4-BE49-F238E27FC236}">
                <a16:creationId xmlns:a16="http://schemas.microsoft.com/office/drawing/2014/main" id="{C078D628-AAE1-9547-A69A-1045A8B789A9}"/>
              </a:ext>
            </a:extLst>
          </p:cNvPr>
          <p:cNvSpPr/>
          <p:nvPr/>
        </p:nvSpPr>
        <p:spPr>
          <a:xfrm>
            <a:off x="10267950" y="4381500"/>
            <a:ext cx="1368425" cy="1846263"/>
          </a:xfrm>
          <a:custGeom>
            <a:avLst/>
            <a:gdLst>
              <a:gd name="connsiteX0" fmla="*/ 792708 w 2191604"/>
              <a:gd name="connsiteY0" fmla="*/ 0 h 2688610"/>
              <a:gd name="connsiteX1" fmla="*/ 2191604 w 2191604"/>
              <a:gd name="connsiteY1" fmla="*/ 1344305 h 2688610"/>
              <a:gd name="connsiteX2" fmla="*/ 792708 w 2191604"/>
              <a:gd name="connsiteY2" fmla="*/ 2688610 h 2688610"/>
              <a:gd name="connsiteX3" fmla="*/ 10572 w 2191604"/>
              <a:gd name="connsiteY3" fmla="*/ 2459024 h 2688610"/>
              <a:gd name="connsiteX4" fmla="*/ 1 w 2191604"/>
              <a:gd name="connsiteY4" fmla="*/ 2451428 h 2688610"/>
              <a:gd name="connsiteX5" fmla="*/ 97121 w 2191604"/>
              <a:gd name="connsiteY5" fmla="*/ 2381637 h 2688610"/>
              <a:gd name="connsiteX6" fmla="*/ 606189 w 2191604"/>
              <a:gd name="connsiteY6" fmla="*/ 1344306 h 2688610"/>
              <a:gd name="connsiteX7" fmla="*/ 97121 w 2191604"/>
              <a:gd name="connsiteY7" fmla="*/ 306975 h 2688610"/>
              <a:gd name="connsiteX8" fmla="*/ 0 w 2191604"/>
              <a:gd name="connsiteY8" fmla="*/ 237183 h 2688610"/>
              <a:gd name="connsiteX9" fmla="*/ 10572 w 2191604"/>
              <a:gd name="connsiteY9" fmla="*/ 229586 h 2688610"/>
              <a:gd name="connsiteX10" fmla="*/ 792708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792708" y="0"/>
                </a:moveTo>
                <a:cubicBezTo>
                  <a:pt x="1565297" y="0"/>
                  <a:pt x="2191604" y="601866"/>
                  <a:pt x="2191604" y="1344305"/>
                </a:cubicBezTo>
                <a:cubicBezTo>
                  <a:pt x="2191604" y="2086744"/>
                  <a:pt x="1565297" y="2688610"/>
                  <a:pt x="792708" y="2688610"/>
                </a:cubicBezTo>
                <a:cubicBezTo>
                  <a:pt x="502987" y="2688610"/>
                  <a:pt x="233837" y="2603973"/>
                  <a:pt x="10572" y="2459024"/>
                </a:cubicBezTo>
                <a:lnTo>
                  <a:pt x="1" y="2451428"/>
                </a:lnTo>
                <a:lnTo>
                  <a:pt x="97121" y="2381637"/>
                </a:lnTo>
                <a:cubicBezTo>
                  <a:pt x="408022" y="2135072"/>
                  <a:pt x="606189" y="1761928"/>
                  <a:pt x="606189" y="1344306"/>
                </a:cubicBezTo>
                <a:cubicBezTo>
                  <a:pt x="606189" y="926684"/>
                  <a:pt x="408022" y="553540"/>
                  <a:pt x="97121" y="306975"/>
                </a:cubicBezTo>
                <a:lnTo>
                  <a:pt x="0" y="237183"/>
                </a:lnTo>
                <a:lnTo>
                  <a:pt x="10572" y="229586"/>
                </a:lnTo>
                <a:cubicBezTo>
                  <a:pt x="233837" y="84638"/>
                  <a:pt x="502987" y="0"/>
                  <a:pt x="792708"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3</a:t>
            </a:r>
          </a:p>
        </p:txBody>
      </p:sp>
      <p:sp>
        <p:nvSpPr>
          <p:cNvPr id="50" name="Freeform 49">
            <a:extLst>
              <a:ext uri="{FF2B5EF4-FFF2-40B4-BE49-F238E27FC236}">
                <a16:creationId xmlns:a16="http://schemas.microsoft.com/office/drawing/2014/main" id="{E5BC2A0E-CFFD-9348-89B8-29B7EC844496}"/>
              </a:ext>
            </a:extLst>
          </p:cNvPr>
          <p:cNvSpPr/>
          <p:nvPr/>
        </p:nvSpPr>
        <p:spPr>
          <a:xfrm>
            <a:off x="8905875" y="4381500"/>
            <a:ext cx="1368425" cy="1846263"/>
          </a:xfrm>
          <a:custGeom>
            <a:avLst/>
            <a:gdLst>
              <a:gd name="connsiteX0" fmla="*/ 1398896 w 2191604"/>
              <a:gd name="connsiteY0" fmla="*/ 0 h 2688610"/>
              <a:gd name="connsiteX1" fmla="*/ 2181032 w 2191604"/>
              <a:gd name="connsiteY1" fmla="*/ 229586 h 2688610"/>
              <a:gd name="connsiteX2" fmla="*/ 2191603 w 2191604"/>
              <a:gd name="connsiteY2" fmla="*/ 237182 h 2688610"/>
              <a:gd name="connsiteX3" fmla="*/ 2094483 w 2191604"/>
              <a:gd name="connsiteY3" fmla="*/ 306973 h 2688610"/>
              <a:gd name="connsiteX4" fmla="*/ 1585415 w 2191604"/>
              <a:gd name="connsiteY4" fmla="*/ 1344304 h 2688610"/>
              <a:gd name="connsiteX5" fmla="*/ 2094483 w 2191604"/>
              <a:gd name="connsiteY5" fmla="*/ 2381635 h 2688610"/>
              <a:gd name="connsiteX6" fmla="*/ 2191604 w 2191604"/>
              <a:gd name="connsiteY6" fmla="*/ 2451427 h 2688610"/>
              <a:gd name="connsiteX7" fmla="*/ 2181032 w 2191604"/>
              <a:gd name="connsiteY7" fmla="*/ 2459024 h 2688610"/>
              <a:gd name="connsiteX8" fmla="*/ 1398896 w 2191604"/>
              <a:gd name="connsiteY8" fmla="*/ 2688610 h 2688610"/>
              <a:gd name="connsiteX9" fmla="*/ 0 w 2191604"/>
              <a:gd name="connsiteY9" fmla="*/ 1344305 h 2688610"/>
              <a:gd name="connsiteX10" fmla="*/ 1398896 w 2191604"/>
              <a:gd name="connsiteY10" fmla="*/ 0 h 268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604" h="2688610">
                <a:moveTo>
                  <a:pt x="1398896" y="0"/>
                </a:moveTo>
                <a:cubicBezTo>
                  <a:pt x="1688617" y="0"/>
                  <a:pt x="1957767" y="84638"/>
                  <a:pt x="2181032" y="229586"/>
                </a:cubicBezTo>
                <a:lnTo>
                  <a:pt x="2191603" y="237182"/>
                </a:lnTo>
                <a:lnTo>
                  <a:pt x="2094483" y="306973"/>
                </a:lnTo>
                <a:cubicBezTo>
                  <a:pt x="1783583" y="553538"/>
                  <a:pt x="1585415" y="926682"/>
                  <a:pt x="1585415" y="1344304"/>
                </a:cubicBezTo>
                <a:cubicBezTo>
                  <a:pt x="1585415" y="1761926"/>
                  <a:pt x="1783583" y="2135070"/>
                  <a:pt x="2094483" y="2381635"/>
                </a:cubicBezTo>
                <a:lnTo>
                  <a:pt x="2191604" y="2451427"/>
                </a:lnTo>
                <a:lnTo>
                  <a:pt x="2181032" y="2459024"/>
                </a:lnTo>
                <a:cubicBezTo>
                  <a:pt x="1957767" y="2603973"/>
                  <a:pt x="1688617" y="2688610"/>
                  <a:pt x="1398896" y="2688610"/>
                </a:cubicBezTo>
                <a:cubicBezTo>
                  <a:pt x="626307" y="2688610"/>
                  <a:pt x="0" y="2086744"/>
                  <a:pt x="0" y="1344305"/>
                </a:cubicBezTo>
                <a:cubicBezTo>
                  <a:pt x="0" y="601866"/>
                  <a:pt x="626307" y="0"/>
                  <a:pt x="1398896"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vi-VN" sz="2500">
                <a:latin typeface="Palatino Linotype" panose="02040502050505030304" pitchFamily="18" charset="0"/>
              </a:rPr>
              <a:t>1</a:t>
            </a:r>
          </a:p>
        </p:txBody>
      </p:sp>
      <p:sp>
        <p:nvSpPr>
          <p:cNvPr id="51" name="Rectangle 50">
            <a:extLst>
              <a:ext uri="{FF2B5EF4-FFF2-40B4-BE49-F238E27FC236}">
                <a16:creationId xmlns:a16="http://schemas.microsoft.com/office/drawing/2014/main" id="{82CE314D-EA6B-9863-0B67-6AEF062B23D7}"/>
              </a:ext>
            </a:extLst>
          </p:cNvPr>
          <p:cNvSpPr>
            <a:spLocks noChangeArrowheads="1"/>
          </p:cNvSpPr>
          <p:nvPr/>
        </p:nvSpPr>
        <p:spPr bwMode="auto">
          <a:xfrm>
            <a:off x="9404350" y="4678363"/>
            <a:ext cx="3048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2500">
                <a:solidFill>
                  <a:srgbClr val="FF0000"/>
                </a:solidFill>
              </a:rPr>
              <a:t>x</a:t>
            </a:r>
          </a:p>
        </p:txBody>
      </p:sp>
      <p:sp>
        <p:nvSpPr>
          <p:cNvPr id="31" name="Rectangle 30">
            <a:extLst>
              <a:ext uri="{FF2B5EF4-FFF2-40B4-BE49-F238E27FC236}">
                <a16:creationId xmlns:a16="http://schemas.microsoft.com/office/drawing/2014/main" id="{D9401F00-C0AD-A544-9929-EF8AB1E013D2}"/>
              </a:ext>
            </a:extLst>
          </p:cNvPr>
          <p:cNvSpPr/>
          <p:nvPr/>
        </p:nvSpPr>
        <p:spPr>
          <a:xfrm rot="16200000">
            <a:off x="-3154362" y="3154362"/>
            <a:ext cx="6858000" cy="54927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SƠ ĐỒ VENN</a:t>
            </a:r>
            <a:endParaRPr lang="x-none" dirty="0"/>
          </a:p>
        </p:txBody>
      </p:sp>
      <p:sp>
        <p:nvSpPr>
          <p:cNvPr id="2" name="Rectangle 1">
            <a:extLst>
              <a:ext uri="{FF2B5EF4-FFF2-40B4-BE49-F238E27FC236}">
                <a16:creationId xmlns:a16="http://schemas.microsoft.com/office/drawing/2014/main" id="{2BCE8730-C4C8-8D4C-BCFF-73464594E86C}"/>
              </a:ext>
            </a:extLst>
          </p:cNvPr>
          <p:cNvSpPr/>
          <p:nvPr/>
        </p:nvSpPr>
        <p:spPr>
          <a:xfrm>
            <a:off x="533400" y="0"/>
            <a:ext cx="3816350" cy="6858000"/>
          </a:xfrm>
          <a:prstGeom prst="rect">
            <a:avLst/>
          </a:prstGeom>
          <a:solidFill>
            <a:schemeClr val="bg2">
              <a:lumMod val="90000"/>
            </a:schemeClr>
          </a:solidFill>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x-none"/>
          </a:p>
        </p:txBody>
      </p:sp>
      <p:sp>
        <p:nvSpPr>
          <p:cNvPr id="4" name="Rectangle 3">
            <a:extLst>
              <a:ext uri="{FF2B5EF4-FFF2-40B4-BE49-F238E27FC236}">
                <a16:creationId xmlns:a16="http://schemas.microsoft.com/office/drawing/2014/main" id="{B7D000E8-B339-C347-BA1A-21D4119E09BD}"/>
              </a:ext>
            </a:extLst>
          </p:cNvPr>
          <p:cNvSpPr/>
          <p:nvPr/>
        </p:nvSpPr>
        <p:spPr>
          <a:xfrm>
            <a:off x="4364038" y="6583363"/>
            <a:ext cx="7827962" cy="27463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x-none"/>
          </a:p>
        </p:txBody>
      </p:sp>
      <p:pic>
        <p:nvPicPr>
          <p:cNvPr id="33824" name="Picture 4" descr="Pin on Readers #3">
            <a:extLst>
              <a:ext uri="{FF2B5EF4-FFF2-40B4-BE49-F238E27FC236}">
                <a16:creationId xmlns:a16="http://schemas.microsoft.com/office/drawing/2014/main" id="{319BD005-5AE3-B8C4-1B3F-62C0A4225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863600"/>
            <a:ext cx="3700463"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arn(inVertical)">
                                      <p:cBhvr>
                                        <p:cTn id="21" dur="500"/>
                                        <p:tgtEl>
                                          <p:spTgt spid="3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ppt_x</p:attrName>
                                        </p:attrNameLst>
                                      </p:cBhvr>
                                      <p:tavLst>
                                        <p:tav tm="0">
                                          <p:val>
                                            <p:strVal val="#ppt_x"/>
                                          </p:val>
                                        </p:tav>
                                        <p:tav tm="100000">
                                          <p:val>
                                            <p:strVal val="#ppt_x"/>
                                          </p:val>
                                        </p:tav>
                                      </p:tavLst>
                                    </p:anim>
                                    <p:anim calcmode="lin" valueType="num">
                                      <p:cBhvr>
                                        <p:cTn id="48" dur="1000" fill="hold"/>
                                        <p:tgtEl>
                                          <p:spTgt spid="4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1000"/>
                                        <p:tgtEl>
                                          <p:spTgt spid="41"/>
                                        </p:tgtEl>
                                      </p:cBhvr>
                                    </p:animEffect>
                                    <p:anim calcmode="lin" valueType="num">
                                      <p:cBhvr>
                                        <p:cTn id="52" dur="1000" fill="hold"/>
                                        <p:tgtEl>
                                          <p:spTgt spid="41"/>
                                        </p:tgtEl>
                                        <p:attrNameLst>
                                          <p:attrName>ppt_x</p:attrName>
                                        </p:attrNameLst>
                                      </p:cBhvr>
                                      <p:tavLst>
                                        <p:tav tm="0">
                                          <p:val>
                                            <p:strVal val="#ppt_x"/>
                                          </p:val>
                                        </p:tav>
                                        <p:tav tm="100000">
                                          <p:val>
                                            <p:strVal val="#ppt_x"/>
                                          </p:val>
                                        </p:tav>
                                      </p:tavLst>
                                    </p:anim>
                                    <p:anim calcmode="lin" valueType="num">
                                      <p:cBhvr>
                                        <p:cTn id="5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circle(in)">
                                      <p:cBhvr>
                                        <p:cTn id="58" dur="2000"/>
                                        <p:tgtEl>
                                          <p:spTgt spid="4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6"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wipe(down)">
                                      <p:cBhvr>
                                        <p:cTn id="83" dur="580">
                                          <p:stCondLst>
                                            <p:cond delay="0"/>
                                          </p:stCondLst>
                                        </p:cTn>
                                        <p:tgtEl>
                                          <p:spTgt spid="47"/>
                                        </p:tgtEl>
                                      </p:cBhvr>
                                    </p:animEffect>
                                    <p:anim calcmode="lin" valueType="num">
                                      <p:cBhvr>
                                        <p:cTn id="84"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89" dur="26">
                                          <p:stCondLst>
                                            <p:cond delay="650"/>
                                          </p:stCondLst>
                                        </p:cTn>
                                        <p:tgtEl>
                                          <p:spTgt spid="47"/>
                                        </p:tgtEl>
                                      </p:cBhvr>
                                      <p:to x="100000" y="60000"/>
                                    </p:animScale>
                                    <p:animScale>
                                      <p:cBhvr>
                                        <p:cTn id="90" dur="166" decel="50000">
                                          <p:stCondLst>
                                            <p:cond delay="676"/>
                                          </p:stCondLst>
                                        </p:cTn>
                                        <p:tgtEl>
                                          <p:spTgt spid="47"/>
                                        </p:tgtEl>
                                      </p:cBhvr>
                                      <p:to x="100000" y="100000"/>
                                    </p:animScale>
                                    <p:animScale>
                                      <p:cBhvr>
                                        <p:cTn id="91" dur="26">
                                          <p:stCondLst>
                                            <p:cond delay="1312"/>
                                          </p:stCondLst>
                                        </p:cTn>
                                        <p:tgtEl>
                                          <p:spTgt spid="47"/>
                                        </p:tgtEl>
                                      </p:cBhvr>
                                      <p:to x="100000" y="80000"/>
                                    </p:animScale>
                                    <p:animScale>
                                      <p:cBhvr>
                                        <p:cTn id="92" dur="166" decel="50000">
                                          <p:stCondLst>
                                            <p:cond delay="1338"/>
                                          </p:stCondLst>
                                        </p:cTn>
                                        <p:tgtEl>
                                          <p:spTgt spid="47"/>
                                        </p:tgtEl>
                                      </p:cBhvr>
                                      <p:to x="100000" y="100000"/>
                                    </p:animScale>
                                    <p:animScale>
                                      <p:cBhvr>
                                        <p:cTn id="93" dur="26">
                                          <p:stCondLst>
                                            <p:cond delay="1642"/>
                                          </p:stCondLst>
                                        </p:cTn>
                                        <p:tgtEl>
                                          <p:spTgt spid="47"/>
                                        </p:tgtEl>
                                      </p:cBhvr>
                                      <p:to x="100000" y="90000"/>
                                    </p:animScale>
                                    <p:animScale>
                                      <p:cBhvr>
                                        <p:cTn id="94" dur="166" decel="50000">
                                          <p:stCondLst>
                                            <p:cond delay="1668"/>
                                          </p:stCondLst>
                                        </p:cTn>
                                        <p:tgtEl>
                                          <p:spTgt spid="47"/>
                                        </p:tgtEl>
                                      </p:cBhvr>
                                      <p:to x="100000" y="100000"/>
                                    </p:animScale>
                                    <p:animScale>
                                      <p:cBhvr>
                                        <p:cTn id="95" dur="26">
                                          <p:stCondLst>
                                            <p:cond delay="1808"/>
                                          </p:stCondLst>
                                        </p:cTn>
                                        <p:tgtEl>
                                          <p:spTgt spid="47"/>
                                        </p:tgtEl>
                                      </p:cBhvr>
                                      <p:to x="100000" y="95000"/>
                                    </p:animScale>
                                    <p:animScale>
                                      <p:cBhvr>
                                        <p:cTn id="96" dur="166" decel="50000">
                                          <p:stCondLst>
                                            <p:cond delay="1834"/>
                                          </p:stCondLst>
                                        </p:cTn>
                                        <p:tgtEl>
                                          <p:spTgt spid="47"/>
                                        </p:tgtEl>
                                      </p:cBhvr>
                                      <p:to x="100000" y="100000"/>
                                    </p:animScale>
                                  </p:childTnLst>
                                </p:cTn>
                              </p:par>
                            </p:childTnLst>
                          </p:cTn>
                        </p:par>
                      </p:childTnLst>
                    </p:cTn>
                  </p:par>
                  <p:par>
                    <p:cTn id="97" fill="hold" nodeType="clickPar">
                      <p:stCondLst>
                        <p:cond delay="indefinite"/>
                      </p:stCondLst>
                      <p:childTnLst>
                        <p:par>
                          <p:cTn id="98" fill="hold" nodeType="withGroup">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anim calcmode="lin" valueType="num">
                                      <p:cBhvr>
                                        <p:cTn id="102" dur="1000" fill="hold"/>
                                        <p:tgtEl>
                                          <p:spTgt spid="20"/>
                                        </p:tgtEl>
                                        <p:attrNameLst>
                                          <p:attrName>ppt_x</p:attrName>
                                        </p:attrNameLst>
                                      </p:cBhvr>
                                      <p:tavLst>
                                        <p:tav tm="0">
                                          <p:val>
                                            <p:strVal val="#ppt_x"/>
                                          </p:val>
                                        </p:tav>
                                        <p:tav tm="100000">
                                          <p:val>
                                            <p:strVal val="#ppt_x"/>
                                          </p:val>
                                        </p:tav>
                                      </p:tavLst>
                                    </p:anim>
                                    <p:anim calcmode="lin" valueType="num">
                                      <p:cBhvr>
                                        <p:cTn id="103" dur="1000" fill="hold"/>
                                        <p:tgtEl>
                                          <p:spTgt spid="20"/>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fade">
                                      <p:cBhvr>
                                        <p:cTn id="106" dur="1000"/>
                                        <p:tgtEl>
                                          <p:spTgt spid="21"/>
                                        </p:tgtEl>
                                      </p:cBhvr>
                                    </p:animEffect>
                                    <p:anim calcmode="lin" valueType="num">
                                      <p:cBhvr>
                                        <p:cTn id="107" dur="1000" fill="hold"/>
                                        <p:tgtEl>
                                          <p:spTgt spid="21"/>
                                        </p:tgtEl>
                                        <p:attrNameLst>
                                          <p:attrName>ppt_x</p:attrName>
                                        </p:attrNameLst>
                                      </p:cBhvr>
                                      <p:tavLst>
                                        <p:tav tm="0">
                                          <p:val>
                                            <p:strVal val="#ppt_x"/>
                                          </p:val>
                                        </p:tav>
                                        <p:tav tm="100000">
                                          <p:val>
                                            <p:strVal val="#ppt_x"/>
                                          </p:val>
                                        </p:tav>
                                      </p:tavLst>
                                    </p:anim>
                                    <p:anim calcmode="lin" valueType="num">
                                      <p:cBhvr>
                                        <p:cTn id="108" dur="1000" fill="hold"/>
                                        <p:tgtEl>
                                          <p:spTgt spid="21"/>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anim calcmode="lin" valueType="num">
                                      <p:cBhvr>
                                        <p:cTn id="112" dur="1000" fill="hold"/>
                                        <p:tgtEl>
                                          <p:spTgt spid="22"/>
                                        </p:tgtEl>
                                        <p:attrNameLst>
                                          <p:attrName>ppt_x</p:attrName>
                                        </p:attrNameLst>
                                      </p:cBhvr>
                                      <p:tavLst>
                                        <p:tav tm="0">
                                          <p:val>
                                            <p:strVal val="#ppt_x"/>
                                          </p:val>
                                        </p:tav>
                                        <p:tav tm="100000">
                                          <p:val>
                                            <p:strVal val="#ppt_x"/>
                                          </p:val>
                                        </p:tav>
                                      </p:tavLst>
                                    </p:anim>
                                    <p:anim calcmode="lin" valueType="num">
                                      <p:cBhvr>
                                        <p:cTn id="113" dur="1000" fill="hold"/>
                                        <p:tgtEl>
                                          <p:spTgt spid="22"/>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50"/>
                                        </p:tgtEl>
                                        <p:attrNameLst>
                                          <p:attrName>style.visibility</p:attrName>
                                        </p:attrNameLst>
                                      </p:cBhvr>
                                      <p:to>
                                        <p:strVal val="visible"/>
                                      </p:to>
                                    </p:set>
                                    <p:animEffect transition="in" filter="fade">
                                      <p:cBhvr>
                                        <p:cTn id="116" dur="1000"/>
                                        <p:tgtEl>
                                          <p:spTgt spid="50"/>
                                        </p:tgtEl>
                                      </p:cBhvr>
                                    </p:animEffect>
                                    <p:anim calcmode="lin" valueType="num">
                                      <p:cBhvr>
                                        <p:cTn id="117" dur="1000" fill="hold"/>
                                        <p:tgtEl>
                                          <p:spTgt spid="50"/>
                                        </p:tgtEl>
                                        <p:attrNameLst>
                                          <p:attrName>ppt_x</p:attrName>
                                        </p:attrNameLst>
                                      </p:cBhvr>
                                      <p:tavLst>
                                        <p:tav tm="0">
                                          <p:val>
                                            <p:strVal val="#ppt_x"/>
                                          </p:val>
                                        </p:tav>
                                        <p:tav tm="100000">
                                          <p:val>
                                            <p:strVal val="#ppt_x"/>
                                          </p:val>
                                        </p:tav>
                                      </p:tavLst>
                                    </p:anim>
                                    <p:anim calcmode="lin" valueType="num">
                                      <p:cBhvr>
                                        <p:cTn id="118" dur="1000" fill="hold"/>
                                        <p:tgtEl>
                                          <p:spTgt spid="50"/>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1000"/>
                                        <p:tgtEl>
                                          <p:spTgt spid="48"/>
                                        </p:tgtEl>
                                      </p:cBhvr>
                                    </p:animEffect>
                                    <p:anim calcmode="lin" valueType="num">
                                      <p:cBhvr>
                                        <p:cTn id="122" dur="1000" fill="hold"/>
                                        <p:tgtEl>
                                          <p:spTgt spid="48"/>
                                        </p:tgtEl>
                                        <p:attrNameLst>
                                          <p:attrName>ppt_x</p:attrName>
                                        </p:attrNameLst>
                                      </p:cBhvr>
                                      <p:tavLst>
                                        <p:tav tm="0">
                                          <p:val>
                                            <p:strVal val="#ppt_x"/>
                                          </p:val>
                                        </p:tav>
                                        <p:tav tm="100000">
                                          <p:val>
                                            <p:strVal val="#ppt_x"/>
                                          </p:val>
                                        </p:tav>
                                      </p:tavLst>
                                    </p:anim>
                                    <p:anim calcmode="lin" valueType="num">
                                      <p:cBhvr>
                                        <p:cTn id="123" dur="1000" fill="hold"/>
                                        <p:tgtEl>
                                          <p:spTgt spid="48"/>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fade">
                                      <p:cBhvr>
                                        <p:cTn id="126" dur="1000"/>
                                        <p:tgtEl>
                                          <p:spTgt spid="49"/>
                                        </p:tgtEl>
                                      </p:cBhvr>
                                    </p:animEffect>
                                    <p:anim calcmode="lin" valueType="num">
                                      <p:cBhvr>
                                        <p:cTn id="127" dur="1000" fill="hold"/>
                                        <p:tgtEl>
                                          <p:spTgt spid="49"/>
                                        </p:tgtEl>
                                        <p:attrNameLst>
                                          <p:attrName>ppt_x</p:attrName>
                                        </p:attrNameLst>
                                      </p:cBhvr>
                                      <p:tavLst>
                                        <p:tav tm="0">
                                          <p:val>
                                            <p:strVal val="#ppt_x"/>
                                          </p:val>
                                        </p:tav>
                                        <p:tav tm="100000">
                                          <p:val>
                                            <p:strVal val="#ppt_x"/>
                                          </p:val>
                                        </p:tav>
                                      </p:tavLst>
                                    </p:anim>
                                    <p:anim calcmode="lin" valueType="num">
                                      <p:cBhvr>
                                        <p:cTn id="12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wipe(down)">
                                      <p:cBhvr>
                                        <p:cTn id="133" dur="580">
                                          <p:stCondLst>
                                            <p:cond delay="0"/>
                                          </p:stCondLst>
                                        </p:cTn>
                                        <p:tgtEl>
                                          <p:spTgt spid="51"/>
                                        </p:tgtEl>
                                      </p:cBhvr>
                                    </p:animEffect>
                                    <p:anim calcmode="lin" valueType="num">
                                      <p:cBhvr>
                                        <p:cTn id="134"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139" dur="26">
                                          <p:stCondLst>
                                            <p:cond delay="650"/>
                                          </p:stCondLst>
                                        </p:cTn>
                                        <p:tgtEl>
                                          <p:spTgt spid="51"/>
                                        </p:tgtEl>
                                      </p:cBhvr>
                                      <p:to x="100000" y="60000"/>
                                    </p:animScale>
                                    <p:animScale>
                                      <p:cBhvr>
                                        <p:cTn id="140" dur="166" decel="50000">
                                          <p:stCondLst>
                                            <p:cond delay="676"/>
                                          </p:stCondLst>
                                        </p:cTn>
                                        <p:tgtEl>
                                          <p:spTgt spid="51"/>
                                        </p:tgtEl>
                                      </p:cBhvr>
                                      <p:to x="100000" y="100000"/>
                                    </p:animScale>
                                    <p:animScale>
                                      <p:cBhvr>
                                        <p:cTn id="141" dur="26">
                                          <p:stCondLst>
                                            <p:cond delay="1312"/>
                                          </p:stCondLst>
                                        </p:cTn>
                                        <p:tgtEl>
                                          <p:spTgt spid="51"/>
                                        </p:tgtEl>
                                      </p:cBhvr>
                                      <p:to x="100000" y="80000"/>
                                    </p:animScale>
                                    <p:animScale>
                                      <p:cBhvr>
                                        <p:cTn id="142" dur="166" decel="50000">
                                          <p:stCondLst>
                                            <p:cond delay="1338"/>
                                          </p:stCondLst>
                                        </p:cTn>
                                        <p:tgtEl>
                                          <p:spTgt spid="51"/>
                                        </p:tgtEl>
                                      </p:cBhvr>
                                      <p:to x="100000" y="100000"/>
                                    </p:animScale>
                                    <p:animScale>
                                      <p:cBhvr>
                                        <p:cTn id="143" dur="26">
                                          <p:stCondLst>
                                            <p:cond delay="1642"/>
                                          </p:stCondLst>
                                        </p:cTn>
                                        <p:tgtEl>
                                          <p:spTgt spid="51"/>
                                        </p:tgtEl>
                                      </p:cBhvr>
                                      <p:to x="100000" y="90000"/>
                                    </p:animScale>
                                    <p:animScale>
                                      <p:cBhvr>
                                        <p:cTn id="144" dur="166" decel="50000">
                                          <p:stCondLst>
                                            <p:cond delay="1668"/>
                                          </p:stCondLst>
                                        </p:cTn>
                                        <p:tgtEl>
                                          <p:spTgt spid="51"/>
                                        </p:tgtEl>
                                      </p:cBhvr>
                                      <p:to x="100000" y="100000"/>
                                    </p:animScale>
                                    <p:animScale>
                                      <p:cBhvr>
                                        <p:cTn id="145" dur="26">
                                          <p:stCondLst>
                                            <p:cond delay="1808"/>
                                          </p:stCondLst>
                                        </p:cTn>
                                        <p:tgtEl>
                                          <p:spTgt spid="51"/>
                                        </p:tgtEl>
                                      </p:cBhvr>
                                      <p:to x="100000" y="95000"/>
                                    </p:animScale>
                                    <p:animScale>
                                      <p:cBhvr>
                                        <p:cTn id="146" dur="166" decel="50000">
                                          <p:stCondLst>
                                            <p:cond delay="1834"/>
                                          </p:stCondLst>
                                        </p:cTn>
                                        <p:tgtEl>
                                          <p:spTgt spid="5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7" grpId="0"/>
      <p:bldP spid="18" grpId="0"/>
      <p:bldP spid="19" grpId="0"/>
      <p:bldP spid="20" grpId="0"/>
      <p:bldP spid="21" grpId="0"/>
      <p:bldP spid="22" grpId="0"/>
      <p:bldP spid="23" grpId="0"/>
      <p:bldP spid="24"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animBg="1"/>
      <p:bldP spid="49" grpId="0" animBg="1"/>
      <p:bldP spid="50" grpId="0" animBg="1"/>
      <p:bldP spid="5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5">
            <a:extLst>
              <a:ext uri="{FF2B5EF4-FFF2-40B4-BE49-F238E27FC236}">
                <a16:creationId xmlns:a16="http://schemas.microsoft.com/office/drawing/2014/main" id="{0B11F175-84E1-1048-9042-A41D1D43F89C}"/>
              </a:ext>
            </a:extLst>
          </p:cNvPr>
          <p:cNvSpPr/>
          <p:nvPr/>
        </p:nvSpPr>
        <p:spPr>
          <a:xfrm>
            <a:off x="8413750" y="2584450"/>
            <a:ext cx="1190625" cy="1016000"/>
          </a:xfrm>
          <a:custGeom>
            <a:avLst/>
            <a:gdLst>
              <a:gd name="connsiteX0" fmla="*/ 378753 w 1190020"/>
              <a:gd name="connsiteY0" fmla="*/ 0 h 1015940"/>
              <a:gd name="connsiteX1" fmla="*/ 1110027 w 1190020"/>
              <a:gd name="connsiteY1" fmla="*/ 244071 h 1015940"/>
              <a:gd name="connsiteX2" fmla="*/ 1190020 w 1190020"/>
              <a:gd name="connsiteY2" fmla="*/ 311665 h 1015940"/>
              <a:gd name="connsiteX3" fmla="*/ 1159183 w 1190020"/>
              <a:gd name="connsiteY3" fmla="*/ 337722 h 1015940"/>
              <a:gd name="connsiteX4" fmla="*/ 828398 w 1190020"/>
              <a:gd name="connsiteY4" fmla="*/ 984224 h 1015940"/>
              <a:gd name="connsiteX5" fmla="*/ 826676 w 1190020"/>
              <a:gd name="connsiteY5" fmla="*/ 1015940 h 1015940"/>
              <a:gd name="connsiteX6" fmla="*/ 803918 w 1190020"/>
              <a:gd name="connsiteY6" fmla="*/ 1010500 h 1015940"/>
              <a:gd name="connsiteX7" fmla="*/ 2085 w 1190020"/>
              <a:gd name="connsiteY7" fmla="*/ 98995 h 1015940"/>
              <a:gd name="connsiteX8" fmla="*/ 0 w 1190020"/>
              <a:gd name="connsiteY8" fmla="*/ 60605 h 1015940"/>
              <a:gd name="connsiteX9" fmla="*/ 36887 w 1190020"/>
              <a:gd name="connsiteY9" fmla="*/ 48053 h 1015940"/>
              <a:gd name="connsiteX10" fmla="*/ 378753 w 1190020"/>
              <a:gd name="connsiteY10" fmla="*/ 0 h 101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0020" h="1015940">
                <a:moveTo>
                  <a:pt x="378753" y="0"/>
                </a:moveTo>
                <a:cubicBezTo>
                  <a:pt x="656533" y="0"/>
                  <a:pt x="911302" y="91595"/>
                  <a:pt x="1110027" y="244071"/>
                </a:cubicBezTo>
                <a:lnTo>
                  <a:pt x="1190020" y="311665"/>
                </a:lnTo>
                <a:lnTo>
                  <a:pt x="1159183" y="337722"/>
                </a:lnTo>
                <a:cubicBezTo>
                  <a:pt x="977146" y="506967"/>
                  <a:pt x="855872" y="732705"/>
                  <a:pt x="828398" y="984224"/>
                </a:cubicBezTo>
                <a:lnTo>
                  <a:pt x="826676" y="1015940"/>
                </a:lnTo>
                <a:lnTo>
                  <a:pt x="803918" y="1010500"/>
                </a:lnTo>
                <a:cubicBezTo>
                  <a:pt x="371937" y="885583"/>
                  <a:pt x="49184" y="530171"/>
                  <a:pt x="2085" y="98995"/>
                </a:cubicBezTo>
                <a:lnTo>
                  <a:pt x="0" y="60605"/>
                </a:lnTo>
                <a:lnTo>
                  <a:pt x="36887" y="48053"/>
                </a:lnTo>
                <a:cubicBezTo>
                  <a:pt x="144882" y="16824"/>
                  <a:pt x="259705" y="0"/>
                  <a:pt x="378753" y="0"/>
                </a:cubicBez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5" name="Freeform 34">
            <a:extLst>
              <a:ext uri="{FF2B5EF4-FFF2-40B4-BE49-F238E27FC236}">
                <a16:creationId xmlns:a16="http://schemas.microsoft.com/office/drawing/2014/main" id="{F34585B3-864C-9540-BB50-190D538E0DC6}"/>
              </a:ext>
            </a:extLst>
          </p:cNvPr>
          <p:cNvSpPr/>
          <p:nvPr/>
        </p:nvSpPr>
        <p:spPr>
          <a:xfrm>
            <a:off x="9610725" y="2600325"/>
            <a:ext cx="1101725" cy="973138"/>
          </a:xfrm>
          <a:custGeom>
            <a:avLst/>
            <a:gdLst>
              <a:gd name="connsiteX0" fmla="*/ 782077 w 1101185"/>
              <a:gd name="connsiteY0" fmla="*/ 0 h 973282"/>
              <a:gd name="connsiteX1" fmla="*/ 1013768 w 1101185"/>
              <a:gd name="connsiteY1" fmla="*/ 21715 h 973282"/>
              <a:gd name="connsiteX2" fmla="*/ 1101185 w 1101185"/>
              <a:gd name="connsiteY2" fmla="*/ 42613 h 973282"/>
              <a:gd name="connsiteX3" fmla="*/ 1099463 w 1101185"/>
              <a:gd name="connsiteY3" fmla="*/ 74329 h 973282"/>
              <a:gd name="connsiteX4" fmla="*/ 403253 w 1101185"/>
              <a:gd name="connsiteY4" fmla="*/ 949892 h 973282"/>
              <a:gd name="connsiteX5" fmla="*/ 334517 w 1101185"/>
              <a:gd name="connsiteY5" fmla="*/ 973282 h 973282"/>
              <a:gd name="connsiteX6" fmla="*/ 332432 w 1101185"/>
              <a:gd name="connsiteY6" fmla="*/ 934892 h 973282"/>
              <a:gd name="connsiteX7" fmla="*/ 1647 w 1101185"/>
              <a:gd name="connsiteY7" fmla="*/ 288390 h 973282"/>
              <a:gd name="connsiteX8" fmla="*/ 0 w 1101185"/>
              <a:gd name="connsiteY8" fmla="*/ 286999 h 973282"/>
              <a:gd name="connsiteX9" fmla="*/ 50803 w 1101185"/>
              <a:gd name="connsiteY9" fmla="*/ 244071 h 973282"/>
              <a:gd name="connsiteX10" fmla="*/ 782077 w 1101185"/>
              <a:gd name="connsiteY10" fmla="*/ 0 h 97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185" h="973282">
                <a:moveTo>
                  <a:pt x="782077" y="0"/>
                </a:moveTo>
                <a:cubicBezTo>
                  <a:pt x="861443" y="0"/>
                  <a:pt x="938930" y="7477"/>
                  <a:pt x="1013768" y="21715"/>
                </a:cubicBezTo>
                <a:lnTo>
                  <a:pt x="1101185" y="42613"/>
                </a:lnTo>
                <a:lnTo>
                  <a:pt x="1099463" y="74329"/>
                </a:lnTo>
                <a:cubicBezTo>
                  <a:pt x="1056289" y="469574"/>
                  <a:pt x="781489" y="801155"/>
                  <a:pt x="403253" y="949892"/>
                </a:cubicBezTo>
                <a:lnTo>
                  <a:pt x="334517" y="973282"/>
                </a:lnTo>
                <a:lnTo>
                  <a:pt x="332432" y="934892"/>
                </a:lnTo>
                <a:cubicBezTo>
                  <a:pt x="304958" y="683373"/>
                  <a:pt x="183684" y="457635"/>
                  <a:pt x="1647" y="288390"/>
                </a:cubicBezTo>
                <a:lnTo>
                  <a:pt x="0" y="286999"/>
                </a:lnTo>
                <a:lnTo>
                  <a:pt x="50803" y="244071"/>
                </a:lnTo>
                <a:cubicBezTo>
                  <a:pt x="249528" y="91595"/>
                  <a:pt x="504297" y="0"/>
                  <a:pt x="782077"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4" name="Freeform 33">
            <a:extLst>
              <a:ext uri="{FF2B5EF4-FFF2-40B4-BE49-F238E27FC236}">
                <a16:creationId xmlns:a16="http://schemas.microsoft.com/office/drawing/2014/main" id="{C7206393-86D6-804A-A479-CCA3D6481786}"/>
              </a:ext>
            </a:extLst>
          </p:cNvPr>
          <p:cNvSpPr/>
          <p:nvPr/>
        </p:nvSpPr>
        <p:spPr>
          <a:xfrm>
            <a:off x="9236075" y="3582988"/>
            <a:ext cx="706438" cy="852487"/>
          </a:xfrm>
          <a:custGeom>
            <a:avLst/>
            <a:gdLst>
              <a:gd name="connsiteX0" fmla="*/ 702074 w 705924"/>
              <a:gd name="connsiteY0" fmla="*/ 0 h 852736"/>
              <a:gd name="connsiteX1" fmla="*/ 705924 w 705924"/>
              <a:gd name="connsiteY1" fmla="*/ 70893 h 852736"/>
              <a:gd name="connsiteX2" fmla="*/ 369204 w 705924"/>
              <a:gd name="connsiteY2" fmla="*/ 826678 h 852736"/>
              <a:gd name="connsiteX3" fmla="*/ 338367 w 705924"/>
              <a:gd name="connsiteY3" fmla="*/ 852736 h 852736"/>
              <a:gd name="connsiteX4" fmla="*/ 336720 w 705924"/>
              <a:gd name="connsiteY4" fmla="*/ 851344 h 852736"/>
              <a:gd name="connsiteX5" fmla="*/ 0 w 705924"/>
              <a:gd name="connsiteY5" fmla="*/ 95559 h 852736"/>
              <a:gd name="connsiteX6" fmla="*/ 4213 w 705924"/>
              <a:gd name="connsiteY6" fmla="*/ 17992 h 852736"/>
              <a:gd name="connsiteX7" fmla="*/ 91630 w 705924"/>
              <a:gd name="connsiteY7" fmla="*/ 38890 h 852736"/>
              <a:gd name="connsiteX8" fmla="*/ 323321 w 705924"/>
              <a:gd name="connsiteY8" fmla="*/ 60605 h 852736"/>
              <a:gd name="connsiteX9" fmla="*/ 665187 w 705924"/>
              <a:gd name="connsiteY9" fmla="*/ 12552 h 852736"/>
              <a:gd name="connsiteX10" fmla="*/ 702074 w 705924"/>
              <a:gd name="connsiteY10" fmla="*/ 0 h 85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5924" h="852736">
                <a:moveTo>
                  <a:pt x="702074" y="0"/>
                </a:moveTo>
                <a:lnTo>
                  <a:pt x="705924" y="70893"/>
                </a:lnTo>
                <a:cubicBezTo>
                  <a:pt x="705924" y="366046"/>
                  <a:pt x="577247" y="633256"/>
                  <a:pt x="369204" y="826678"/>
                </a:cubicBezTo>
                <a:lnTo>
                  <a:pt x="338367" y="852736"/>
                </a:lnTo>
                <a:lnTo>
                  <a:pt x="336720" y="851344"/>
                </a:lnTo>
                <a:cubicBezTo>
                  <a:pt x="128677" y="657922"/>
                  <a:pt x="0" y="390712"/>
                  <a:pt x="0" y="95559"/>
                </a:cubicBezTo>
                <a:lnTo>
                  <a:pt x="4213" y="17992"/>
                </a:lnTo>
                <a:lnTo>
                  <a:pt x="91630" y="38890"/>
                </a:lnTo>
                <a:cubicBezTo>
                  <a:pt x="166468" y="53128"/>
                  <a:pt x="243955" y="60605"/>
                  <a:pt x="323321" y="60605"/>
                </a:cubicBezTo>
                <a:cubicBezTo>
                  <a:pt x="442369" y="60605"/>
                  <a:pt x="557192" y="43782"/>
                  <a:pt x="665187" y="12552"/>
                </a:cubicBezTo>
                <a:lnTo>
                  <a:pt x="702074"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3" name="Freeform 32">
            <a:extLst>
              <a:ext uri="{FF2B5EF4-FFF2-40B4-BE49-F238E27FC236}">
                <a16:creationId xmlns:a16="http://schemas.microsoft.com/office/drawing/2014/main" id="{2F9F612E-F066-6544-8F20-22C7CD7197C8}"/>
              </a:ext>
            </a:extLst>
          </p:cNvPr>
          <p:cNvSpPr/>
          <p:nvPr/>
        </p:nvSpPr>
        <p:spPr>
          <a:xfrm>
            <a:off x="8408988" y="1504950"/>
            <a:ext cx="2300287" cy="1390650"/>
          </a:xfrm>
          <a:custGeom>
            <a:avLst/>
            <a:gdLst>
              <a:gd name="connsiteX0" fmla="*/ 1149634 w 2299268"/>
              <a:gd name="connsiteY0" fmla="*/ 0 h 1390794"/>
              <a:gd name="connsiteX1" fmla="*/ 2299268 w 2299268"/>
              <a:gd name="connsiteY1" fmla="*/ 1068841 h 1390794"/>
              <a:gd name="connsiteX2" fmla="*/ 2295055 w 2299268"/>
              <a:gd name="connsiteY2" fmla="*/ 1146408 h 1390794"/>
              <a:gd name="connsiteX3" fmla="*/ 2207638 w 2299268"/>
              <a:gd name="connsiteY3" fmla="*/ 1125510 h 1390794"/>
              <a:gd name="connsiteX4" fmla="*/ 1975947 w 2299268"/>
              <a:gd name="connsiteY4" fmla="*/ 1103795 h 1390794"/>
              <a:gd name="connsiteX5" fmla="*/ 1244673 w 2299268"/>
              <a:gd name="connsiteY5" fmla="*/ 1347866 h 1390794"/>
              <a:gd name="connsiteX6" fmla="*/ 1193870 w 2299268"/>
              <a:gd name="connsiteY6" fmla="*/ 1390794 h 1390794"/>
              <a:gd name="connsiteX7" fmla="*/ 1113877 w 2299268"/>
              <a:gd name="connsiteY7" fmla="*/ 1323200 h 1390794"/>
              <a:gd name="connsiteX8" fmla="*/ 382603 w 2299268"/>
              <a:gd name="connsiteY8" fmla="*/ 1079129 h 1390794"/>
              <a:gd name="connsiteX9" fmla="*/ 40737 w 2299268"/>
              <a:gd name="connsiteY9" fmla="*/ 1127182 h 1390794"/>
              <a:gd name="connsiteX10" fmla="*/ 3850 w 2299268"/>
              <a:gd name="connsiteY10" fmla="*/ 1139734 h 1390794"/>
              <a:gd name="connsiteX11" fmla="*/ 0 w 2299268"/>
              <a:gd name="connsiteY11" fmla="*/ 1068841 h 1390794"/>
              <a:gd name="connsiteX12" fmla="*/ 1149634 w 2299268"/>
              <a:gd name="connsiteY12" fmla="*/ 0 h 1390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9268" h="1390794">
                <a:moveTo>
                  <a:pt x="1149634" y="0"/>
                </a:moveTo>
                <a:cubicBezTo>
                  <a:pt x="1784559" y="0"/>
                  <a:pt x="2299268" y="478536"/>
                  <a:pt x="2299268" y="1068841"/>
                </a:cubicBezTo>
                <a:lnTo>
                  <a:pt x="2295055" y="1146408"/>
                </a:lnTo>
                <a:lnTo>
                  <a:pt x="2207638" y="1125510"/>
                </a:lnTo>
                <a:cubicBezTo>
                  <a:pt x="2132800" y="1111272"/>
                  <a:pt x="2055313" y="1103795"/>
                  <a:pt x="1975947" y="1103795"/>
                </a:cubicBezTo>
                <a:cubicBezTo>
                  <a:pt x="1698167" y="1103795"/>
                  <a:pt x="1443398" y="1195390"/>
                  <a:pt x="1244673" y="1347866"/>
                </a:cubicBezTo>
                <a:lnTo>
                  <a:pt x="1193870" y="1390794"/>
                </a:lnTo>
                <a:lnTo>
                  <a:pt x="1113877" y="1323200"/>
                </a:lnTo>
                <a:cubicBezTo>
                  <a:pt x="915152" y="1170724"/>
                  <a:pt x="660383" y="1079129"/>
                  <a:pt x="382603" y="1079129"/>
                </a:cubicBezTo>
                <a:cubicBezTo>
                  <a:pt x="263555" y="1079129"/>
                  <a:pt x="148732" y="1095953"/>
                  <a:pt x="40737" y="1127182"/>
                </a:cubicBezTo>
                <a:lnTo>
                  <a:pt x="3850" y="1139734"/>
                </a:lnTo>
                <a:lnTo>
                  <a:pt x="0" y="1068841"/>
                </a:lnTo>
                <a:cubicBezTo>
                  <a:pt x="0" y="478536"/>
                  <a:pt x="514709" y="0"/>
                  <a:pt x="1149634"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2" name="Freeform 31">
            <a:extLst>
              <a:ext uri="{FF2B5EF4-FFF2-40B4-BE49-F238E27FC236}">
                <a16:creationId xmlns:a16="http://schemas.microsoft.com/office/drawing/2014/main" id="{34BD6706-6F65-DB47-B5FD-E547595AAD12}"/>
              </a:ext>
            </a:extLst>
          </p:cNvPr>
          <p:cNvSpPr/>
          <p:nvPr/>
        </p:nvSpPr>
        <p:spPr>
          <a:xfrm>
            <a:off x="7642225" y="2644775"/>
            <a:ext cx="1931988" cy="2078038"/>
          </a:xfrm>
          <a:custGeom>
            <a:avLst/>
            <a:gdLst>
              <a:gd name="connsiteX0" fmla="*/ 770881 w 1931711"/>
              <a:gd name="connsiteY0" fmla="*/ 0 h 2077077"/>
              <a:gd name="connsiteX1" fmla="*/ 772966 w 1931711"/>
              <a:gd name="connsiteY1" fmla="*/ 38390 h 2077077"/>
              <a:gd name="connsiteX2" fmla="*/ 1574799 w 1931711"/>
              <a:gd name="connsiteY2" fmla="*/ 949895 h 2077077"/>
              <a:gd name="connsiteX3" fmla="*/ 1597557 w 1931711"/>
              <a:gd name="connsiteY3" fmla="*/ 955335 h 2077077"/>
              <a:gd name="connsiteX4" fmla="*/ 1593344 w 1931711"/>
              <a:gd name="connsiteY4" fmla="*/ 1032902 h 2077077"/>
              <a:gd name="connsiteX5" fmla="*/ 1930064 w 1931711"/>
              <a:gd name="connsiteY5" fmla="*/ 1788687 h 2077077"/>
              <a:gd name="connsiteX6" fmla="*/ 1931711 w 1931711"/>
              <a:gd name="connsiteY6" fmla="*/ 1790079 h 2077077"/>
              <a:gd name="connsiteX7" fmla="*/ 1880908 w 1931711"/>
              <a:gd name="connsiteY7" fmla="*/ 1833006 h 2077077"/>
              <a:gd name="connsiteX8" fmla="*/ 1149634 w 1931711"/>
              <a:gd name="connsiteY8" fmla="*/ 2077077 h 2077077"/>
              <a:gd name="connsiteX9" fmla="*/ 0 w 1931711"/>
              <a:gd name="connsiteY9" fmla="*/ 1008236 h 2077077"/>
              <a:gd name="connsiteX10" fmla="*/ 702145 w 1931711"/>
              <a:gd name="connsiteY10" fmla="*/ 23390 h 2077077"/>
              <a:gd name="connsiteX11" fmla="*/ 770881 w 1931711"/>
              <a:gd name="connsiteY11" fmla="*/ 0 h 207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1711" h="2077077">
                <a:moveTo>
                  <a:pt x="770881" y="0"/>
                </a:moveTo>
                <a:lnTo>
                  <a:pt x="772966" y="38390"/>
                </a:lnTo>
                <a:cubicBezTo>
                  <a:pt x="820065" y="469566"/>
                  <a:pt x="1142818" y="824978"/>
                  <a:pt x="1574799" y="949895"/>
                </a:cubicBezTo>
                <a:lnTo>
                  <a:pt x="1597557" y="955335"/>
                </a:lnTo>
                <a:lnTo>
                  <a:pt x="1593344" y="1032902"/>
                </a:lnTo>
                <a:cubicBezTo>
                  <a:pt x="1593344" y="1328055"/>
                  <a:pt x="1722021" y="1595265"/>
                  <a:pt x="1930064" y="1788687"/>
                </a:cubicBezTo>
                <a:lnTo>
                  <a:pt x="1931711" y="1790079"/>
                </a:lnTo>
                <a:lnTo>
                  <a:pt x="1880908" y="1833006"/>
                </a:lnTo>
                <a:cubicBezTo>
                  <a:pt x="1682183" y="1985482"/>
                  <a:pt x="1427414" y="2077077"/>
                  <a:pt x="1149634" y="2077077"/>
                </a:cubicBezTo>
                <a:cubicBezTo>
                  <a:pt x="514709" y="2077077"/>
                  <a:pt x="0" y="1598541"/>
                  <a:pt x="0" y="1008236"/>
                </a:cubicBezTo>
                <a:cubicBezTo>
                  <a:pt x="0" y="565507"/>
                  <a:pt x="289524" y="185649"/>
                  <a:pt x="702145" y="23390"/>
                </a:cubicBezTo>
                <a:lnTo>
                  <a:pt x="770881"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1" name="Freeform 30">
            <a:extLst>
              <a:ext uri="{FF2B5EF4-FFF2-40B4-BE49-F238E27FC236}">
                <a16:creationId xmlns:a16="http://schemas.microsoft.com/office/drawing/2014/main" id="{73C264B5-F81A-724B-A602-347C4CCE9772}"/>
              </a:ext>
            </a:extLst>
          </p:cNvPr>
          <p:cNvSpPr/>
          <p:nvPr/>
        </p:nvSpPr>
        <p:spPr>
          <a:xfrm>
            <a:off x="9574213" y="2651125"/>
            <a:ext cx="1960562" cy="2095500"/>
          </a:xfrm>
          <a:custGeom>
            <a:avLst/>
            <a:gdLst>
              <a:gd name="connsiteX0" fmla="*/ 1130375 w 1960901"/>
              <a:gd name="connsiteY0" fmla="*/ 0 h 2095069"/>
              <a:gd name="connsiteX1" fmla="*/ 1153133 w 1960901"/>
              <a:gd name="connsiteY1" fmla="*/ 5440 h 2095069"/>
              <a:gd name="connsiteX2" fmla="*/ 1960901 w 1960901"/>
              <a:gd name="connsiteY2" fmla="*/ 1026228 h 2095069"/>
              <a:gd name="connsiteX3" fmla="*/ 811267 w 1960901"/>
              <a:gd name="connsiteY3" fmla="*/ 2095069 h 2095069"/>
              <a:gd name="connsiteX4" fmla="*/ 79993 w 1960901"/>
              <a:gd name="connsiteY4" fmla="*/ 1850998 h 2095069"/>
              <a:gd name="connsiteX5" fmla="*/ 0 w 1960901"/>
              <a:gd name="connsiteY5" fmla="*/ 1783405 h 2095069"/>
              <a:gd name="connsiteX6" fmla="*/ 30837 w 1960901"/>
              <a:gd name="connsiteY6" fmla="*/ 1757347 h 2095069"/>
              <a:gd name="connsiteX7" fmla="*/ 367557 w 1960901"/>
              <a:gd name="connsiteY7" fmla="*/ 1001562 h 2095069"/>
              <a:gd name="connsiteX8" fmla="*/ 363707 w 1960901"/>
              <a:gd name="connsiteY8" fmla="*/ 930669 h 2095069"/>
              <a:gd name="connsiteX9" fmla="*/ 432443 w 1960901"/>
              <a:gd name="connsiteY9" fmla="*/ 907279 h 2095069"/>
              <a:gd name="connsiteX10" fmla="*/ 1128653 w 1960901"/>
              <a:gd name="connsiteY10" fmla="*/ 31716 h 2095069"/>
              <a:gd name="connsiteX11" fmla="*/ 1130375 w 1960901"/>
              <a:gd name="connsiteY11" fmla="*/ 0 h 209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0901" h="2095069">
                <a:moveTo>
                  <a:pt x="1130375" y="0"/>
                </a:moveTo>
                <a:lnTo>
                  <a:pt x="1153133" y="5440"/>
                </a:lnTo>
                <a:cubicBezTo>
                  <a:pt x="1621113" y="140768"/>
                  <a:pt x="1960901" y="546605"/>
                  <a:pt x="1960901" y="1026228"/>
                </a:cubicBezTo>
                <a:cubicBezTo>
                  <a:pt x="1960901" y="1616533"/>
                  <a:pt x="1446192" y="2095069"/>
                  <a:pt x="811267" y="2095069"/>
                </a:cubicBezTo>
                <a:cubicBezTo>
                  <a:pt x="533487" y="2095069"/>
                  <a:pt x="278718" y="2003474"/>
                  <a:pt x="79993" y="1850998"/>
                </a:cubicBezTo>
                <a:lnTo>
                  <a:pt x="0" y="1783405"/>
                </a:lnTo>
                <a:lnTo>
                  <a:pt x="30837" y="1757347"/>
                </a:lnTo>
                <a:cubicBezTo>
                  <a:pt x="238880" y="1563925"/>
                  <a:pt x="367557" y="1296715"/>
                  <a:pt x="367557" y="1001562"/>
                </a:cubicBezTo>
                <a:lnTo>
                  <a:pt x="363707" y="930669"/>
                </a:lnTo>
                <a:lnTo>
                  <a:pt x="432443" y="907279"/>
                </a:lnTo>
                <a:cubicBezTo>
                  <a:pt x="810679" y="758542"/>
                  <a:pt x="1085479" y="426961"/>
                  <a:pt x="1128653" y="31716"/>
                </a:cubicBezTo>
                <a:lnTo>
                  <a:pt x="1130375"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0" name="Freeform 29">
            <a:extLst>
              <a:ext uri="{FF2B5EF4-FFF2-40B4-BE49-F238E27FC236}">
                <a16:creationId xmlns:a16="http://schemas.microsoft.com/office/drawing/2014/main" id="{6CB14CB9-D92C-9542-A8CD-06DBBCF5D92F}"/>
              </a:ext>
            </a:extLst>
          </p:cNvPr>
          <p:cNvSpPr/>
          <p:nvPr/>
        </p:nvSpPr>
        <p:spPr>
          <a:xfrm>
            <a:off x="9240838" y="2895600"/>
            <a:ext cx="696912" cy="747713"/>
          </a:xfrm>
          <a:custGeom>
            <a:avLst/>
            <a:gdLst>
              <a:gd name="connsiteX0" fmla="*/ 363344 w 697861"/>
              <a:gd name="connsiteY0" fmla="*/ 0 h 746888"/>
              <a:gd name="connsiteX1" fmla="*/ 364991 w 697861"/>
              <a:gd name="connsiteY1" fmla="*/ 1391 h 746888"/>
              <a:gd name="connsiteX2" fmla="*/ 695776 w 697861"/>
              <a:gd name="connsiteY2" fmla="*/ 647893 h 746888"/>
              <a:gd name="connsiteX3" fmla="*/ 697861 w 697861"/>
              <a:gd name="connsiteY3" fmla="*/ 686283 h 746888"/>
              <a:gd name="connsiteX4" fmla="*/ 660974 w 697861"/>
              <a:gd name="connsiteY4" fmla="*/ 698835 h 746888"/>
              <a:gd name="connsiteX5" fmla="*/ 319108 w 697861"/>
              <a:gd name="connsiteY5" fmla="*/ 746888 h 746888"/>
              <a:gd name="connsiteX6" fmla="*/ 87417 w 697861"/>
              <a:gd name="connsiteY6" fmla="*/ 725173 h 746888"/>
              <a:gd name="connsiteX7" fmla="*/ 0 w 697861"/>
              <a:gd name="connsiteY7" fmla="*/ 704275 h 746888"/>
              <a:gd name="connsiteX8" fmla="*/ 1722 w 697861"/>
              <a:gd name="connsiteY8" fmla="*/ 672559 h 746888"/>
              <a:gd name="connsiteX9" fmla="*/ 332507 w 697861"/>
              <a:gd name="connsiteY9" fmla="*/ 26057 h 746888"/>
              <a:gd name="connsiteX10" fmla="*/ 363344 w 697861"/>
              <a:gd name="connsiteY10" fmla="*/ 0 h 7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861" h="746888">
                <a:moveTo>
                  <a:pt x="363344" y="0"/>
                </a:moveTo>
                <a:lnTo>
                  <a:pt x="364991" y="1391"/>
                </a:lnTo>
                <a:cubicBezTo>
                  <a:pt x="547028" y="170636"/>
                  <a:pt x="668302" y="396374"/>
                  <a:pt x="695776" y="647893"/>
                </a:cubicBezTo>
                <a:lnTo>
                  <a:pt x="697861" y="686283"/>
                </a:lnTo>
                <a:lnTo>
                  <a:pt x="660974" y="698835"/>
                </a:lnTo>
                <a:cubicBezTo>
                  <a:pt x="552979" y="730065"/>
                  <a:pt x="438156" y="746888"/>
                  <a:pt x="319108" y="746888"/>
                </a:cubicBezTo>
                <a:cubicBezTo>
                  <a:pt x="239742" y="746888"/>
                  <a:pt x="162255" y="739411"/>
                  <a:pt x="87417" y="725173"/>
                </a:cubicBezTo>
                <a:lnTo>
                  <a:pt x="0" y="704275"/>
                </a:lnTo>
                <a:lnTo>
                  <a:pt x="1722" y="672559"/>
                </a:lnTo>
                <a:cubicBezTo>
                  <a:pt x="29196" y="421040"/>
                  <a:pt x="150470" y="195302"/>
                  <a:pt x="332507" y="26057"/>
                </a:cubicBezTo>
                <a:lnTo>
                  <a:pt x="363344" y="0"/>
                </a:ln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5848" name="Rectangle 20">
            <a:extLst>
              <a:ext uri="{FF2B5EF4-FFF2-40B4-BE49-F238E27FC236}">
                <a16:creationId xmlns:a16="http://schemas.microsoft.com/office/drawing/2014/main" id="{843A895F-B53E-DAD5-C05D-C446C8CCBF06}"/>
              </a:ext>
            </a:extLst>
          </p:cNvPr>
          <p:cNvSpPr>
            <a:spLocks noChangeArrowheads="1"/>
          </p:cNvSpPr>
          <p:nvPr/>
        </p:nvSpPr>
        <p:spPr bwMode="auto">
          <a:xfrm>
            <a:off x="2470150" y="654050"/>
            <a:ext cx="48799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182563">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lnSpc>
                <a:spcPct val="120000"/>
              </a:lnSpc>
              <a:spcBef>
                <a:spcPts val="600"/>
              </a:spcBef>
            </a:pPr>
            <a:r>
              <a:rPr lang="en-US" altLang="en-US" sz="2500" b="1"/>
              <a:t>CÁC BƯỚC VẼ SƠ ĐỒ VENN</a:t>
            </a:r>
            <a:endParaRPr lang="vi-VN" altLang="en-US" sz="2500" b="1">
              <a:latin typeface="Times New Roman" panose="02020603050405020304" pitchFamily="18" charset="0"/>
              <a:cs typeface="Calibri" panose="020F0502020204030204" pitchFamily="34" charset="0"/>
            </a:endParaRPr>
          </a:p>
        </p:txBody>
      </p:sp>
      <p:sp>
        <p:nvSpPr>
          <p:cNvPr id="27" name="Rectangle 26">
            <a:extLst>
              <a:ext uri="{FF2B5EF4-FFF2-40B4-BE49-F238E27FC236}">
                <a16:creationId xmlns:a16="http://schemas.microsoft.com/office/drawing/2014/main" id="{521C16CA-E2DC-E884-30C8-ACB738487014}"/>
              </a:ext>
            </a:extLst>
          </p:cNvPr>
          <p:cNvSpPr>
            <a:spLocks noChangeArrowheads="1"/>
          </p:cNvSpPr>
          <p:nvPr/>
        </p:nvSpPr>
        <p:spPr bwMode="auto">
          <a:xfrm>
            <a:off x="9358313" y="936625"/>
            <a:ext cx="504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t>M</a:t>
            </a:r>
            <a:endParaRPr lang="vi-VN" altLang="en-US" sz="2500" b="1">
              <a:latin typeface="Verdana" panose="020B0604030504040204" pitchFamily="34" charset="0"/>
            </a:endParaRPr>
          </a:p>
        </p:txBody>
      </p:sp>
      <p:sp>
        <p:nvSpPr>
          <p:cNvPr id="28" name="Rectangle 27">
            <a:extLst>
              <a:ext uri="{FF2B5EF4-FFF2-40B4-BE49-F238E27FC236}">
                <a16:creationId xmlns:a16="http://schemas.microsoft.com/office/drawing/2014/main" id="{EF66476C-AD68-4EAE-25C6-CDB54D9DF55D}"/>
              </a:ext>
            </a:extLst>
          </p:cNvPr>
          <p:cNvSpPr>
            <a:spLocks noChangeArrowheads="1"/>
          </p:cNvSpPr>
          <p:nvPr/>
        </p:nvSpPr>
        <p:spPr bwMode="auto">
          <a:xfrm>
            <a:off x="8485188" y="4964113"/>
            <a:ext cx="381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t>S</a:t>
            </a:r>
            <a:endParaRPr lang="vi-VN" altLang="en-US" sz="2500" b="1">
              <a:latin typeface="Verdana" panose="020B0604030504040204" pitchFamily="34" charset="0"/>
            </a:endParaRPr>
          </a:p>
        </p:txBody>
      </p:sp>
      <p:sp>
        <p:nvSpPr>
          <p:cNvPr id="29" name="Rectangle 28">
            <a:extLst>
              <a:ext uri="{FF2B5EF4-FFF2-40B4-BE49-F238E27FC236}">
                <a16:creationId xmlns:a16="http://schemas.microsoft.com/office/drawing/2014/main" id="{0AB7D7EC-D28A-6C20-E9A8-3DC883D6D19D}"/>
              </a:ext>
            </a:extLst>
          </p:cNvPr>
          <p:cNvSpPr>
            <a:spLocks noChangeArrowheads="1"/>
          </p:cNvSpPr>
          <p:nvPr/>
        </p:nvSpPr>
        <p:spPr bwMode="auto">
          <a:xfrm>
            <a:off x="10385425" y="4964113"/>
            <a:ext cx="3794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t>P</a:t>
            </a:r>
            <a:endParaRPr lang="vi-VN" altLang="en-US" sz="2500" b="1">
              <a:latin typeface="Verdana" panose="020B0604030504040204" pitchFamily="34" charset="0"/>
            </a:endParaRPr>
          </a:p>
        </p:txBody>
      </p:sp>
      <p:sp>
        <p:nvSpPr>
          <p:cNvPr id="35852" name="Rectangle 41">
            <a:extLst>
              <a:ext uri="{FF2B5EF4-FFF2-40B4-BE49-F238E27FC236}">
                <a16:creationId xmlns:a16="http://schemas.microsoft.com/office/drawing/2014/main" id="{3C15A10F-A364-904B-E086-142900A88251}"/>
              </a:ext>
            </a:extLst>
          </p:cNvPr>
          <p:cNvSpPr>
            <a:spLocks noChangeArrowheads="1"/>
          </p:cNvSpPr>
          <p:nvPr/>
        </p:nvSpPr>
        <p:spPr bwMode="auto">
          <a:xfrm>
            <a:off x="8645525" y="2744788"/>
            <a:ext cx="338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b="1">
                <a:solidFill>
                  <a:srgbClr val="FF0000"/>
                </a:solidFill>
              </a:rPr>
              <a:t>X</a:t>
            </a:r>
            <a:endParaRPr lang="vi-VN" altLang="en-US" b="1">
              <a:solidFill>
                <a:srgbClr val="FF0000"/>
              </a:solidFill>
              <a:latin typeface="Verdana" panose="020B0604030504040204" pitchFamily="34" charset="0"/>
            </a:endParaRPr>
          </a:p>
        </p:txBody>
      </p:sp>
      <p:sp>
        <p:nvSpPr>
          <p:cNvPr id="52" name="Rectangle 51">
            <a:extLst>
              <a:ext uri="{FF2B5EF4-FFF2-40B4-BE49-F238E27FC236}">
                <a16:creationId xmlns:a16="http://schemas.microsoft.com/office/drawing/2014/main" id="{9ED4C4C3-3D23-924C-A15C-DB0F2A02CDB0}"/>
              </a:ext>
            </a:extLst>
          </p:cNvPr>
          <p:cNvSpPr/>
          <p:nvPr/>
        </p:nvSpPr>
        <p:spPr>
          <a:xfrm>
            <a:off x="8647113" y="2755900"/>
            <a:ext cx="309562" cy="347663"/>
          </a:xfrm>
          <a:prstGeom prst="rect">
            <a:avLst/>
          </a:prstGeom>
          <a:solidFill>
            <a:schemeClr val="bg1"/>
          </a:solidFill>
          <a:ln>
            <a:solidFill>
              <a:schemeClr val="bg1"/>
            </a:solidFill>
          </a:ln>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3" name="Rectangle 52">
            <a:extLst>
              <a:ext uri="{FF2B5EF4-FFF2-40B4-BE49-F238E27FC236}">
                <a16:creationId xmlns:a16="http://schemas.microsoft.com/office/drawing/2014/main" id="{2077A200-C199-1DEC-FD54-3F84177642A8}"/>
              </a:ext>
            </a:extLst>
          </p:cNvPr>
          <p:cNvSpPr>
            <a:spLocks noChangeArrowheads="1"/>
          </p:cNvSpPr>
          <p:nvPr/>
        </p:nvSpPr>
        <p:spPr bwMode="auto">
          <a:xfrm>
            <a:off x="8718550" y="2714625"/>
            <a:ext cx="3730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b="1">
                <a:solidFill>
                  <a:srgbClr val="FF0000"/>
                </a:solidFill>
              </a:rPr>
              <a:t>X</a:t>
            </a:r>
            <a:endParaRPr lang="vi-VN" altLang="en-US" sz="2200" b="1">
              <a:solidFill>
                <a:srgbClr val="FF0000"/>
              </a:solidFill>
              <a:latin typeface="Verdana" panose="020B0604030504040204" pitchFamily="34" charset="0"/>
            </a:endParaRPr>
          </a:p>
        </p:txBody>
      </p:sp>
      <p:sp>
        <p:nvSpPr>
          <p:cNvPr id="2" name="Rectangle 1">
            <a:extLst>
              <a:ext uri="{FF2B5EF4-FFF2-40B4-BE49-F238E27FC236}">
                <a16:creationId xmlns:a16="http://schemas.microsoft.com/office/drawing/2014/main" id="{09157946-EEC0-E0A5-A92F-C18D37A0D867}"/>
              </a:ext>
            </a:extLst>
          </p:cNvPr>
          <p:cNvSpPr>
            <a:spLocks noChangeArrowheads="1"/>
          </p:cNvSpPr>
          <p:nvPr/>
        </p:nvSpPr>
        <p:spPr bwMode="auto">
          <a:xfrm>
            <a:off x="9431338" y="2336800"/>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1</a:t>
            </a:r>
            <a:endParaRPr lang="vi-VN" altLang="en-US">
              <a:latin typeface="Verdana" panose="020B0604030504040204" pitchFamily="34" charset="0"/>
            </a:endParaRPr>
          </a:p>
        </p:txBody>
      </p:sp>
      <p:sp>
        <p:nvSpPr>
          <p:cNvPr id="38" name="Rectangle 37">
            <a:extLst>
              <a:ext uri="{FF2B5EF4-FFF2-40B4-BE49-F238E27FC236}">
                <a16:creationId xmlns:a16="http://schemas.microsoft.com/office/drawing/2014/main" id="{50782DE9-65BD-811E-95DF-ACA3FE34DD71}"/>
              </a:ext>
            </a:extLst>
          </p:cNvPr>
          <p:cNvSpPr>
            <a:spLocks noChangeArrowheads="1"/>
          </p:cNvSpPr>
          <p:nvPr/>
        </p:nvSpPr>
        <p:spPr bwMode="auto">
          <a:xfrm>
            <a:off x="8897938" y="3103563"/>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2</a:t>
            </a:r>
            <a:endParaRPr lang="vi-VN" altLang="en-US">
              <a:latin typeface="Verdana" panose="020B0604030504040204" pitchFamily="34" charset="0"/>
            </a:endParaRPr>
          </a:p>
        </p:txBody>
      </p:sp>
      <p:sp>
        <p:nvSpPr>
          <p:cNvPr id="39" name="Rectangle 38">
            <a:extLst>
              <a:ext uri="{FF2B5EF4-FFF2-40B4-BE49-F238E27FC236}">
                <a16:creationId xmlns:a16="http://schemas.microsoft.com/office/drawing/2014/main" id="{7B8C2D02-615F-4AFB-D493-CE2805D9D69B}"/>
              </a:ext>
            </a:extLst>
          </p:cNvPr>
          <p:cNvSpPr>
            <a:spLocks noChangeArrowheads="1"/>
          </p:cNvSpPr>
          <p:nvPr/>
        </p:nvSpPr>
        <p:spPr bwMode="auto">
          <a:xfrm>
            <a:off x="9423400" y="3244850"/>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3</a:t>
            </a:r>
            <a:endParaRPr lang="vi-VN" altLang="en-US">
              <a:latin typeface="Verdana" panose="020B0604030504040204" pitchFamily="34" charset="0"/>
            </a:endParaRPr>
          </a:p>
        </p:txBody>
      </p:sp>
      <p:sp>
        <p:nvSpPr>
          <p:cNvPr id="44" name="Rectangle 43">
            <a:extLst>
              <a:ext uri="{FF2B5EF4-FFF2-40B4-BE49-F238E27FC236}">
                <a16:creationId xmlns:a16="http://schemas.microsoft.com/office/drawing/2014/main" id="{DFB8D05C-0827-5B7C-EEC9-DA7704C404A9}"/>
              </a:ext>
            </a:extLst>
          </p:cNvPr>
          <p:cNvSpPr>
            <a:spLocks noChangeArrowheads="1"/>
          </p:cNvSpPr>
          <p:nvPr/>
        </p:nvSpPr>
        <p:spPr bwMode="auto">
          <a:xfrm>
            <a:off x="10002838" y="3036888"/>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4</a:t>
            </a:r>
            <a:endParaRPr lang="vi-VN" altLang="en-US">
              <a:latin typeface="Verdana" panose="020B0604030504040204" pitchFamily="34" charset="0"/>
            </a:endParaRPr>
          </a:p>
        </p:txBody>
      </p:sp>
      <p:sp>
        <p:nvSpPr>
          <p:cNvPr id="45" name="Rectangle 44">
            <a:extLst>
              <a:ext uri="{FF2B5EF4-FFF2-40B4-BE49-F238E27FC236}">
                <a16:creationId xmlns:a16="http://schemas.microsoft.com/office/drawing/2014/main" id="{892EDF6B-D148-ECAB-6AF6-FBBAC7079AF7}"/>
              </a:ext>
            </a:extLst>
          </p:cNvPr>
          <p:cNvSpPr>
            <a:spLocks noChangeArrowheads="1"/>
          </p:cNvSpPr>
          <p:nvPr/>
        </p:nvSpPr>
        <p:spPr bwMode="auto">
          <a:xfrm>
            <a:off x="8721725" y="410051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5</a:t>
            </a:r>
            <a:endParaRPr lang="vi-VN" altLang="en-US">
              <a:latin typeface="Verdana" panose="020B0604030504040204" pitchFamily="34" charset="0"/>
            </a:endParaRPr>
          </a:p>
        </p:txBody>
      </p:sp>
      <p:sp>
        <p:nvSpPr>
          <p:cNvPr id="46" name="Rectangle 45">
            <a:extLst>
              <a:ext uri="{FF2B5EF4-FFF2-40B4-BE49-F238E27FC236}">
                <a16:creationId xmlns:a16="http://schemas.microsoft.com/office/drawing/2014/main" id="{E977637A-26FC-A0C5-6968-B2259ADBD675}"/>
              </a:ext>
            </a:extLst>
          </p:cNvPr>
          <p:cNvSpPr>
            <a:spLocks noChangeArrowheads="1"/>
          </p:cNvSpPr>
          <p:nvPr/>
        </p:nvSpPr>
        <p:spPr bwMode="auto">
          <a:xfrm>
            <a:off x="9439275" y="3857625"/>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6</a:t>
            </a:r>
            <a:endParaRPr lang="vi-VN" altLang="en-US">
              <a:latin typeface="Verdana" panose="020B0604030504040204" pitchFamily="34" charset="0"/>
            </a:endParaRPr>
          </a:p>
        </p:txBody>
      </p:sp>
      <p:sp>
        <p:nvSpPr>
          <p:cNvPr id="47" name="Rectangle 46">
            <a:extLst>
              <a:ext uri="{FF2B5EF4-FFF2-40B4-BE49-F238E27FC236}">
                <a16:creationId xmlns:a16="http://schemas.microsoft.com/office/drawing/2014/main" id="{C7464A35-510E-5330-9A10-16EB84EC17D0}"/>
              </a:ext>
            </a:extLst>
          </p:cNvPr>
          <p:cNvSpPr>
            <a:spLocks noChangeArrowheads="1"/>
          </p:cNvSpPr>
          <p:nvPr/>
        </p:nvSpPr>
        <p:spPr bwMode="auto">
          <a:xfrm>
            <a:off x="10121900" y="410051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7</a:t>
            </a:r>
            <a:endParaRPr lang="vi-VN" altLang="en-US">
              <a:latin typeface="Verdana" panose="020B0604030504040204" pitchFamily="34" charset="0"/>
            </a:endParaRPr>
          </a:p>
        </p:txBody>
      </p:sp>
      <p:grpSp>
        <p:nvGrpSpPr>
          <p:cNvPr id="3" name="Group 2">
            <a:extLst>
              <a:ext uri="{FF2B5EF4-FFF2-40B4-BE49-F238E27FC236}">
                <a16:creationId xmlns:a16="http://schemas.microsoft.com/office/drawing/2014/main" id="{5F5B39FA-195A-4A49-B84A-13785266E588}"/>
              </a:ext>
            </a:extLst>
          </p:cNvPr>
          <p:cNvGrpSpPr/>
          <p:nvPr/>
        </p:nvGrpSpPr>
        <p:grpSpPr>
          <a:xfrm>
            <a:off x="9240302" y="2596598"/>
            <a:ext cx="1471588" cy="1043104"/>
            <a:chOff x="9392702" y="5709807"/>
            <a:chExt cx="1471588" cy="1043104"/>
          </a:xfrm>
          <a:solidFill>
            <a:schemeClr val="bg1">
              <a:lumMod val="75000"/>
            </a:schemeClr>
          </a:solidFill>
        </p:grpSpPr>
        <p:sp>
          <p:nvSpPr>
            <p:cNvPr id="57" name="Freeform 56">
              <a:extLst>
                <a:ext uri="{FF2B5EF4-FFF2-40B4-BE49-F238E27FC236}">
                  <a16:creationId xmlns:a16="http://schemas.microsoft.com/office/drawing/2014/main" id="{43E13272-197F-8E43-90A1-208605F48379}"/>
                </a:ext>
              </a:extLst>
            </p:cNvPr>
            <p:cNvSpPr/>
            <p:nvPr/>
          </p:nvSpPr>
          <p:spPr>
            <a:xfrm>
              <a:off x="9763105" y="5709807"/>
              <a:ext cx="1101185" cy="973282"/>
            </a:xfrm>
            <a:custGeom>
              <a:avLst/>
              <a:gdLst>
                <a:gd name="connsiteX0" fmla="*/ 782077 w 1101185"/>
                <a:gd name="connsiteY0" fmla="*/ 0 h 973282"/>
                <a:gd name="connsiteX1" fmla="*/ 1013768 w 1101185"/>
                <a:gd name="connsiteY1" fmla="*/ 21715 h 973282"/>
                <a:gd name="connsiteX2" fmla="*/ 1101185 w 1101185"/>
                <a:gd name="connsiteY2" fmla="*/ 42613 h 973282"/>
                <a:gd name="connsiteX3" fmla="*/ 1099463 w 1101185"/>
                <a:gd name="connsiteY3" fmla="*/ 74329 h 973282"/>
                <a:gd name="connsiteX4" fmla="*/ 403253 w 1101185"/>
                <a:gd name="connsiteY4" fmla="*/ 949892 h 973282"/>
                <a:gd name="connsiteX5" fmla="*/ 334517 w 1101185"/>
                <a:gd name="connsiteY5" fmla="*/ 973282 h 973282"/>
                <a:gd name="connsiteX6" fmla="*/ 332432 w 1101185"/>
                <a:gd name="connsiteY6" fmla="*/ 934892 h 973282"/>
                <a:gd name="connsiteX7" fmla="*/ 1647 w 1101185"/>
                <a:gd name="connsiteY7" fmla="*/ 288390 h 973282"/>
                <a:gd name="connsiteX8" fmla="*/ 0 w 1101185"/>
                <a:gd name="connsiteY8" fmla="*/ 286999 h 973282"/>
                <a:gd name="connsiteX9" fmla="*/ 50803 w 1101185"/>
                <a:gd name="connsiteY9" fmla="*/ 244071 h 973282"/>
                <a:gd name="connsiteX10" fmla="*/ 782077 w 1101185"/>
                <a:gd name="connsiteY10" fmla="*/ 0 h 97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185" h="973282">
                  <a:moveTo>
                    <a:pt x="782077" y="0"/>
                  </a:moveTo>
                  <a:cubicBezTo>
                    <a:pt x="861443" y="0"/>
                    <a:pt x="938930" y="7477"/>
                    <a:pt x="1013768" y="21715"/>
                  </a:cubicBezTo>
                  <a:lnTo>
                    <a:pt x="1101185" y="42613"/>
                  </a:lnTo>
                  <a:lnTo>
                    <a:pt x="1099463" y="74329"/>
                  </a:lnTo>
                  <a:cubicBezTo>
                    <a:pt x="1056289" y="469574"/>
                    <a:pt x="781489" y="801155"/>
                    <a:pt x="403253" y="949892"/>
                  </a:cubicBezTo>
                  <a:lnTo>
                    <a:pt x="334517" y="973282"/>
                  </a:lnTo>
                  <a:lnTo>
                    <a:pt x="332432" y="934892"/>
                  </a:lnTo>
                  <a:cubicBezTo>
                    <a:pt x="304958" y="683373"/>
                    <a:pt x="183684" y="457635"/>
                    <a:pt x="1647" y="288390"/>
                  </a:cubicBezTo>
                  <a:lnTo>
                    <a:pt x="0" y="286999"/>
                  </a:lnTo>
                  <a:lnTo>
                    <a:pt x="50803" y="244071"/>
                  </a:lnTo>
                  <a:cubicBezTo>
                    <a:pt x="249528" y="91595"/>
                    <a:pt x="504297" y="0"/>
                    <a:pt x="782077" y="0"/>
                  </a:cubicBezTo>
                  <a:close/>
                </a:path>
              </a:pathLst>
            </a:custGeom>
            <a:grp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8" name="Freeform 57">
              <a:extLst>
                <a:ext uri="{FF2B5EF4-FFF2-40B4-BE49-F238E27FC236}">
                  <a16:creationId xmlns:a16="http://schemas.microsoft.com/office/drawing/2014/main" id="{B5D733BF-0984-6A4D-A428-F9BAEBE514EE}"/>
                </a:ext>
              </a:extLst>
            </p:cNvPr>
            <p:cNvSpPr/>
            <p:nvPr/>
          </p:nvSpPr>
          <p:spPr>
            <a:xfrm>
              <a:off x="9392702" y="6006023"/>
              <a:ext cx="697861" cy="746888"/>
            </a:xfrm>
            <a:custGeom>
              <a:avLst/>
              <a:gdLst>
                <a:gd name="connsiteX0" fmla="*/ 363344 w 697861"/>
                <a:gd name="connsiteY0" fmla="*/ 0 h 746888"/>
                <a:gd name="connsiteX1" fmla="*/ 364991 w 697861"/>
                <a:gd name="connsiteY1" fmla="*/ 1391 h 746888"/>
                <a:gd name="connsiteX2" fmla="*/ 695776 w 697861"/>
                <a:gd name="connsiteY2" fmla="*/ 647893 h 746888"/>
                <a:gd name="connsiteX3" fmla="*/ 697861 w 697861"/>
                <a:gd name="connsiteY3" fmla="*/ 686283 h 746888"/>
                <a:gd name="connsiteX4" fmla="*/ 660974 w 697861"/>
                <a:gd name="connsiteY4" fmla="*/ 698835 h 746888"/>
                <a:gd name="connsiteX5" fmla="*/ 319108 w 697861"/>
                <a:gd name="connsiteY5" fmla="*/ 746888 h 746888"/>
                <a:gd name="connsiteX6" fmla="*/ 87417 w 697861"/>
                <a:gd name="connsiteY6" fmla="*/ 725173 h 746888"/>
                <a:gd name="connsiteX7" fmla="*/ 0 w 697861"/>
                <a:gd name="connsiteY7" fmla="*/ 704275 h 746888"/>
                <a:gd name="connsiteX8" fmla="*/ 1722 w 697861"/>
                <a:gd name="connsiteY8" fmla="*/ 672559 h 746888"/>
                <a:gd name="connsiteX9" fmla="*/ 332507 w 697861"/>
                <a:gd name="connsiteY9" fmla="*/ 26057 h 746888"/>
                <a:gd name="connsiteX10" fmla="*/ 363344 w 697861"/>
                <a:gd name="connsiteY10" fmla="*/ 0 h 7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861" h="746888">
                  <a:moveTo>
                    <a:pt x="363344" y="0"/>
                  </a:moveTo>
                  <a:lnTo>
                    <a:pt x="364991" y="1391"/>
                  </a:lnTo>
                  <a:cubicBezTo>
                    <a:pt x="547028" y="170636"/>
                    <a:pt x="668302" y="396374"/>
                    <a:pt x="695776" y="647893"/>
                  </a:cubicBezTo>
                  <a:lnTo>
                    <a:pt x="697861" y="686283"/>
                  </a:lnTo>
                  <a:lnTo>
                    <a:pt x="660974" y="698835"/>
                  </a:lnTo>
                  <a:cubicBezTo>
                    <a:pt x="552979" y="730065"/>
                    <a:pt x="438156" y="746888"/>
                    <a:pt x="319108" y="746888"/>
                  </a:cubicBezTo>
                  <a:cubicBezTo>
                    <a:pt x="239742" y="746888"/>
                    <a:pt x="162255" y="739411"/>
                    <a:pt x="87417" y="725173"/>
                  </a:cubicBezTo>
                  <a:lnTo>
                    <a:pt x="0" y="704275"/>
                  </a:lnTo>
                  <a:lnTo>
                    <a:pt x="1722" y="672559"/>
                  </a:lnTo>
                  <a:cubicBezTo>
                    <a:pt x="29196" y="421040"/>
                    <a:pt x="150470" y="195302"/>
                    <a:pt x="332507" y="26057"/>
                  </a:cubicBezTo>
                  <a:lnTo>
                    <a:pt x="363344" y="0"/>
                  </a:lnTo>
                  <a:close/>
                </a:path>
              </a:pathLst>
            </a:custGeom>
            <a:grp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9" name="Rectangle 58">
              <a:extLst>
                <a:ext uri="{FF2B5EF4-FFF2-40B4-BE49-F238E27FC236}">
                  <a16:creationId xmlns:a16="http://schemas.microsoft.com/office/drawing/2014/main" id="{12C7E7A8-6C0F-7447-B9A2-79A715D6EB4F}"/>
                </a:ext>
              </a:extLst>
            </p:cNvPr>
            <p:cNvSpPr/>
            <p:nvPr/>
          </p:nvSpPr>
          <p:spPr>
            <a:xfrm>
              <a:off x="9575773" y="6354431"/>
              <a:ext cx="300082" cy="369332"/>
            </a:xfrm>
            <a:prstGeom prst="rect">
              <a:avLst/>
            </a:prstGeom>
            <a:grpFill/>
          </p:spPr>
          <p:txBody>
            <a:bodyPr wrap="none">
              <a:spAutoFit/>
            </a:bodyPr>
            <a:lstStyle/>
            <a:p>
              <a:pPr eaLnBrk="1" fontAlgn="auto" hangingPunct="1">
                <a:spcBef>
                  <a:spcPts val="0"/>
                </a:spcBef>
                <a:spcAft>
                  <a:spcPts val="0"/>
                </a:spcAft>
                <a:defRPr/>
              </a:pPr>
              <a:r>
                <a:rPr lang="en-US">
                  <a:latin typeface="+mn-lt"/>
                </a:rPr>
                <a:t>3</a:t>
              </a:r>
              <a:endParaRPr lang="vi-VN">
                <a:latin typeface="+mn-lt"/>
              </a:endParaRPr>
            </a:p>
          </p:txBody>
        </p:sp>
        <p:sp>
          <p:nvSpPr>
            <p:cNvPr id="60" name="Rectangle 59">
              <a:extLst>
                <a:ext uri="{FF2B5EF4-FFF2-40B4-BE49-F238E27FC236}">
                  <a16:creationId xmlns:a16="http://schemas.microsoft.com/office/drawing/2014/main" id="{D6045B8A-6130-DF4A-B078-6A4EA9655B2D}"/>
                </a:ext>
              </a:extLst>
            </p:cNvPr>
            <p:cNvSpPr/>
            <p:nvPr/>
          </p:nvSpPr>
          <p:spPr>
            <a:xfrm>
              <a:off x="10154785" y="6146399"/>
              <a:ext cx="300082" cy="369332"/>
            </a:xfrm>
            <a:prstGeom prst="rect">
              <a:avLst/>
            </a:prstGeom>
            <a:grpFill/>
          </p:spPr>
          <p:txBody>
            <a:bodyPr wrap="none">
              <a:spAutoFit/>
            </a:bodyPr>
            <a:lstStyle/>
            <a:p>
              <a:pPr eaLnBrk="1" fontAlgn="auto" hangingPunct="1">
                <a:spcBef>
                  <a:spcPts val="0"/>
                </a:spcBef>
                <a:spcAft>
                  <a:spcPts val="0"/>
                </a:spcAft>
                <a:defRPr/>
              </a:pPr>
              <a:r>
                <a:rPr lang="en-US">
                  <a:latin typeface="+mn-lt"/>
                </a:rPr>
                <a:t>4</a:t>
              </a:r>
              <a:endParaRPr lang="vi-VN">
                <a:latin typeface="+mn-lt"/>
              </a:endParaRPr>
            </a:p>
          </p:txBody>
        </p:sp>
      </p:grpSp>
      <p:sp>
        <p:nvSpPr>
          <p:cNvPr id="62" name="Rectangle 61">
            <a:extLst>
              <a:ext uri="{FF2B5EF4-FFF2-40B4-BE49-F238E27FC236}">
                <a16:creationId xmlns:a16="http://schemas.microsoft.com/office/drawing/2014/main" id="{6F033879-1B09-454C-9B65-707C0E202AF0}"/>
              </a:ext>
            </a:extLst>
          </p:cNvPr>
          <p:cNvSpPr/>
          <p:nvPr/>
        </p:nvSpPr>
        <p:spPr>
          <a:xfrm rot="20505949">
            <a:off x="9083675" y="3746500"/>
            <a:ext cx="352425" cy="430213"/>
          </a:xfrm>
          <a:prstGeom prst="rect">
            <a:avLst/>
          </a:prstGeom>
        </p:spPr>
        <p:txBody>
          <a:bodyPr>
            <a:spAutoFit/>
          </a:bodyPr>
          <a:lstStyle/>
          <a:p>
            <a:pPr eaLnBrk="1" fontAlgn="auto" hangingPunct="1">
              <a:spcBef>
                <a:spcPts val="0"/>
              </a:spcBef>
              <a:spcAft>
                <a:spcPts val="0"/>
              </a:spcAft>
              <a:defRPr/>
            </a:pPr>
            <a:r>
              <a:rPr lang="en-US" sz="2200" b="1" dirty="0">
                <a:solidFill>
                  <a:srgbClr val="FF0000"/>
                </a:solidFill>
                <a:latin typeface="+mj-lt"/>
              </a:rPr>
              <a:t>X</a:t>
            </a:r>
            <a:endParaRPr lang="vi-VN" sz="2200" b="1" dirty="0">
              <a:solidFill>
                <a:srgbClr val="FF0000"/>
              </a:solidFill>
              <a:latin typeface="+mj-lt"/>
            </a:endParaRPr>
          </a:p>
        </p:txBody>
      </p:sp>
      <p:sp>
        <p:nvSpPr>
          <p:cNvPr id="63" name="Rectangle 62">
            <a:extLst>
              <a:ext uri="{FF2B5EF4-FFF2-40B4-BE49-F238E27FC236}">
                <a16:creationId xmlns:a16="http://schemas.microsoft.com/office/drawing/2014/main" id="{B6149DAB-B433-C841-8AE9-1FEE8F8F03E0}"/>
              </a:ext>
            </a:extLst>
          </p:cNvPr>
          <p:cNvSpPr/>
          <p:nvPr/>
        </p:nvSpPr>
        <p:spPr>
          <a:xfrm>
            <a:off x="8678863" y="2655888"/>
            <a:ext cx="371475" cy="39528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43" name="Rectangle 42">
            <a:extLst>
              <a:ext uri="{FF2B5EF4-FFF2-40B4-BE49-F238E27FC236}">
                <a16:creationId xmlns:a16="http://schemas.microsoft.com/office/drawing/2014/main" id="{C9DC8ECC-F564-EF43-A931-3E8DF19A117F}"/>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SƠ ĐỒ VENN</a:t>
            </a:r>
            <a:endParaRPr lang="x-none" dirty="0">
              <a:solidFill>
                <a:srgbClr val="FF0000"/>
              </a:solidFill>
            </a:endParaRPr>
          </a:p>
        </p:txBody>
      </p:sp>
      <p:sp>
        <p:nvSpPr>
          <p:cNvPr id="35866" name="Rectangle 3">
            <a:extLst>
              <a:ext uri="{FF2B5EF4-FFF2-40B4-BE49-F238E27FC236}">
                <a16:creationId xmlns:a16="http://schemas.microsoft.com/office/drawing/2014/main" id="{FE078915-FF40-EE1D-17E7-54554BA65375}"/>
              </a:ext>
            </a:extLst>
          </p:cNvPr>
          <p:cNvSpPr>
            <a:spLocks noChangeArrowheads="1"/>
          </p:cNvSpPr>
          <p:nvPr/>
        </p:nvSpPr>
        <p:spPr bwMode="auto">
          <a:xfrm>
            <a:off x="901700" y="1492250"/>
            <a:ext cx="11684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300" b="1" i="1"/>
              <a:t>Bước 1</a:t>
            </a:r>
            <a:r>
              <a:rPr lang="en-US" altLang="en-US" sz="2300"/>
              <a:t>: </a:t>
            </a:r>
          </a:p>
        </p:txBody>
      </p:sp>
      <p:sp>
        <p:nvSpPr>
          <p:cNvPr id="35867" name="Rectangle 4">
            <a:extLst>
              <a:ext uri="{FF2B5EF4-FFF2-40B4-BE49-F238E27FC236}">
                <a16:creationId xmlns:a16="http://schemas.microsoft.com/office/drawing/2014/main" id="{8D90A6EE-4838-B8AA-46FB-C881244AEAF3}"/>
              </a:ext>
            </a:extLst>
          </p:cNvPr>
          <p:cNvSpPr>
            <a:spLocks noChangeArrowheads="1"/>
          </p:cNvSpPr>
          <p:nvPr/>
        </p:nvSpPr>
        <p:spPr bwMode="auto">
          <a:xfrm>
            <a:off x="2012950" y="1504950"/>
            <a:ext cx="53133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a:t>Phát biểu luận cứ ở dạng chuẩn của tam đoạn luận nhất quyết.</a:t>
            </a:r>
          </a:p>
        </p:txBody>
      </p:sp>
      <p:sp>
        <p:nvSpPr>
          <p:cNvPr id="35868" name="Rectangle 5">
            <a:extLst>
              <a:ext uri="{FF2B5EF4-FFF2-40B4-BE49-F238E27FC236}">
                <a16:creationId xmlns:a16="http://schemas.microsoft.com/office/drawing/2014/main" id="{71BCAAD5-38F8-9B1A-A698-1F3C67358165}"/>
              </a:ext>
            </a:extLst>
          </p:cNvPr>
          <p:cNvSpPr>
            <a:spLocks noChangeArrowheads="1"/>
          </p:cNvSpPr>
          <p:nvPr/>
        </p:nvSpPr>
        <p:spPr bwMode="auto">
          <a:xfrm>
            <a:off x="901700" y="2352675"/>
            <a:ext cx="12096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300" b="1" i="1"/>
              <a:t>Bước 2</a:t>
            </a:r>
            <a:r>
              <a:rPr lang="en-US" altLang="en-US" sz="2300"/>
              <a:t>: </a:t>
            </a:r>
          </a:p>
        </p:txBody>
      </p:sp>
      <p:sp>
        <p:nvSpPr>
          <p:cNvPr id="35869" name="Rectangle 6">
            <a:extLst>
              <a:ext uri="{FF2B5EF4-FFF2-40B4-BE49-F238E27FC236}">
                <a16:creationId xmlns:a16="http://schemas.microsoft.com/office/drawing/2014/main" id="{ABC6C04E-A949-675C-9E63-989468FBE2BC}"/>
              </a:ext>
            </a:extLst>
          </p:cNvPr>
          <p:cNvSpPr>
            <a:spLocks noChangeArrowheads="1"/>
          </p:cNvSpPr>
          <p:nvPr/>
        </p:nvSpPr>
        <p:spPr bwMode="auto">
          <a:xfrm>
            <a:off x="2012950" y="2384425"/>
            <a:ext cx="53419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a:t>Vẽ, đặt tên ba vòng tròn giao nhau, và đánh số các khu vực. </a:t>
            </a:r>
          </a:p>
        </p:txBody>
      </p:sp>
      <p:sp>
        <p:nvSpPr>
          <p:cNvPr id="35870" name="Rectangle 7">
            <a:extLst>
              <a:ext uri="{FF2B5EF4-FFF2-40B4-BE49-F238E27FC236}">
                <a16:creationId xmlns:a16="http://schemas.microsoft.com/office/drawing/2014/main" id="{B626BAF4-9A5D-7372-A5FE-275519CA90B9}"/>
              </a:ext>
            </a:extLst>
          </p:cNvPr>
          <p:cNvSpPr>
            <a:spLocks noChangeArrowheads="1"/>
          </p:cNvSpPr>
          <p:nvPr/>
        </p:nvSpPr>
        <p:spPr bwMode="auto">
          <a:xfrm>
            <a:off x="901700" y="3213100"/>
            <a:ext cx="12096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300" b="1" i="1"/>
              <a:t>Bước 3</a:t>
            </a:r>
            <a:r>
              <a:rPr lang="en-US" altLang="en-US" sz="2300"/>
              <a:t>: </a:t>
            </a:r>
          </a:p>
        </p:txBody>
      </p:sp>
      <p:sp>
        <p:nvSpPr>
          <p:cNvPr id="35871" name="Rectangle 8">
            <a:extLst>
              <a:ext uri="{FF2B5EF4-FFF2-40B4-BE49-F238E27FC236}">
                <a16:creationId xmlns:a16="http://schemas.microsoft.com/office/drawing/2014/main" id="{CBDA08F6-0884-2903-ABBC-AB3FAB4E3B76}"/>
              </a:ext>
            </a:extLst>
          </p:cNvPr>
          <p:cNvSpPr>
            <a:spLocks noChangeArrowheads="1"/>
          </p:cNvSpPr>
          <p:nvPr/>
        </p:nvSpPr>
        <p:spPr bwMode="auto">
          <a:xfrm>
            <a:off x="2017713" y="3240088"/>
            <a:ext cx="5332412"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a:t>Đánh bóng các khu vực biểu thị các tiền đề là phán đoán chung.</a:t>
            </a:r>
          </a:p>
        </p:txBody>
      </p:sp>
      <p:sp>
        <p:nvSpPr>
          <p:cNvPr id="35872" name="Rectangle 9">
            <a:extLst>
              <a:ext uri="{FF2B5EF4-FFF2-40B4-BE49-F238E27FC236}">
                <a16:creationId xmlns:a16="http://schemas.microsoft.com/office/drawing/2014/main" id="{BC04B922-7041-B96F-57AA-25F6CBFC184E}"/>
              </a:ext>
            </a:extLst>
          </p:cNvPr>
          <p:cNvSpPr>
            <a:spLocks noChangeArrowheads="1"/>
          </p:cNvSpPr>
          <p:nvPr/>
        </p:nvSpPr>
        <p:spPr bwMode="auto">
          <a:xfrm>
            <a:off x="865188" y="4132263"/>
            <a:ext cx="12096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300" b="1" i="1"/>
              <a:t>Bước 4</a:t>
            </a:r>
            <a:r>
              <a:rPr lang="en-US" altLang="en-US" sz="2300"/>
              <a:t>: </a:t>
            </a:r>
          </a:p>
        </p:txBody>
      </p:sp>
      <p:sp>
        <p:nvSpPr>
          <p:cNvPr id="35873" name="Rectangle 10">
            <a:extLst>
              <a:ext uri="{FF2B5EF4-FFF2-40B4-BE49-F238E27FC236}">
                <a16:creationId xmlns:a16="http://schemas.microsoft.com/office/drawing/2014/main" id="{DBB47CEE-0A3B-85BD-73D5-ED33527C85F0}"/>
              </a:ext>
            </a:extLst>
          </p:cNvPr>
          <p:cNvSpPr>
            <a:spLocks noChangeArrowheads="1"/>
          </p:cNvSpPr>
          <p:nvPr/>
        </p:nvSpPr>
        <p:spPr bwMode="auto">
          <a:xfrm>
            <a:off x="2051050" y="4144963"/>
            <a:ext cx="5281613"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a:t>Đặt X vào trong khu vực hay trên đường viền để biểu thị các tiền đề là phán đoán riêng.</a:t>
            </a:r>
          </a:p>
        </p:txBody>
      </p:sp>
      <p:sp>
        <p:nvSpPr>
          <p:cNvPr id="35874" name="Rectangle 11">
            <a:extLst>
              <a:ext uri="{FF2B5EF4-FFF2-40B4-BE49-F238E27FC236}">
                <a16:creationId xmlns:a16="http://schemas.microsoft.com/office/drawing/2014/main" id="{9B2293F9-37C2-8F6F-BBE6-99A012951762}"/>
              </a:ext>
            </a:extLst>
          </p:cNvPr>
          <p:cNvSpPr>
            <a:spLocks noChangeArrowheads="1"/>
          </p:cNvSpPr>
          <p:nvPr/>
        </p:nvSpPr>
        <p:spPr bwMode="auto">
          <a:xfrm>
            <a:off x="884238" y="5389563"/>
            <a:ext cx="12096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300" b="1" i="1"/>
              <a:t>Bước 5</a:t>
            </a:r>
            <a:r>
              <a:rPr lang="en-US" altLang="en-US" sz="2300"/>
              <a:t>: </a:t>
            </a:r>
          </a:p>
        </p:txBody>
      </p:sp>
      <p:sp>
        <p:nvSpPr>
          <p:cNvPr id="35875" name="Rectangle 12">
            <a:extLst>
              <a:ext uri="{FF2B5EF4-FFF2-40B4-BE49-F238E27FC236}">
                <a16:creationId xmlns:a16="http://schemas.microsoft.com/office/drawing/2014/main" id="{02C8A7E2-5E05-19BF-D8BD-7C1B8BDF1AB1}"/>
              </a:ext>
            </a:extLst>
          </p:cNvPr>
          <p:cNvSpPr>
            <a:spLocks noChangeArrowheads="1"/>
          </p:cNvSpPr>
          <p:nvPr/>
        </p:nvSpPr>
        <p:spPr bwMode="auto">
          <a:xfrm>
            <a:off x="2051050" y="5380038"/>
            <a:ext cx="5281613"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300"/>
              <a:t>Xác định tính hợp quy tắc bằng cách kiểm tra kết luận có được biểu thị trong sơ đồ hay không.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2000"/>
                                        <p:tgtEl>
                                          <p:spTgt spid="33"/>
                                        </p:tgtEl>
                                      </p:cBhvr>
                                    </p:animEffect>
                                  </p:childTnLst>
                                </p:cTn>
                              </p:par>
                              <p:par>
                                <p:cTn id="8" presetID="6" presetClass="entr" presetSubtype="16"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circle(in)">
                                      <p:cBhvr>
                                        <p:cTn id="10" dur="2000"/>
                                        <p:tgtEl>
                                          <p:spTgt spid="36"/>
                                        </p:tgtEl>
                                      </p:cBhvr>
                                    </p:animEffect>
                                  </p:childTnLst>
                                </p:cTn>
                              </p:par>
                              <p:par>
                                <p:cTn id="11" presetID="6" presetClass="entr" presetSubtype="16"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circle(in)">
                                      <p:cBhvr>
                                        <p:cTn id="13" dur="2000"/>
                                        <p:tgtEl>
                                          <p:spTgt spid="30"/>
                                        </p:tgtEl>
                                      </p:cBhvr>
                                    </p:animEffect>
                                  </p:childTnLst>
                                </p:cTn>
                              </p:par>
                              <p:par>
                                <p:cTn id="14" presetID="6" presetClass="entr" presetSubtype="16"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circle(in)">
                                      <p:cBhvr>
                                        <p:cTn id="16" dur="2000"/>
                                        <p:tgtEl>
                                          <p:spTgt spid="35"/>
                                        </p:tgtEl>
                                      </p:cBhvr>
                                    </p:animEffect>
                                  </p:childTnLst>
                                </p:cTn>
                              </p:par>
                              <p:par>
                                <p:cTn id="17" presetID="6" presetClass="entr" presetSubtype="16"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circle(in)">
                                      <p:cBhvr>
                                        <p:cTn id="19" dur="2000"/>
                                        <p:tgtEl>
                                          <p:spTgt spid="31"/>
                                        </p:tgtEl>
                                      </p:cBhvr>
                                    </p:animEffect>
                                  </p:childTnLst>
                                </p:cTn>
                              </p:par>
                              <p:par>
                                <p:cTn id="20" presetID="6"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circle(in)">
                                      <p:cBhvr>
                                        <p:cTn id="22" dur="2000"/>
                                        <p:tgtEl>
                                          <p:spTgt spid="34"/>
                                        </p:tgtEl>
                                      </p:cBhvr>
                                    </p:animEffect>
                                  </p:childTnLst>
                                </p:cTn>
                              </p:par>
                              <p:par>
                                <p:cTn id="23" presetID="6" presetClass="entr" presetSubtype="16"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circle(in)">
                                      <p:cBhvr>
                                        <p:cTn id="25" dur="2000"/>
                                        <p:tgtEl>
                                          <p:spTgt spid="3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arn(inVertical)">
                                      <p:cBhvr>
                                        <p:cTn id="30" dur="500"/>
                                        <p:tgtEl>
                                          <p:spTgt spid="2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arn(inVertical)">
                                      <p:cBhvr>
                                        <p:cTn id="33" dur="500"/>
                                        <p:tgtEl>
                                          <p:spTgt spid="29"/>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barn(inVertical)">
                                      <p:cBhvr>
                                        <p:cTn id="36" dur="500"/>
                                        <p:tgtEl>
                                          <p:spTgt spid="2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arn(inVertical)">
                                      <p:cBhvr>
                                        <p:cTn id="41" dur="500"/>
                                        <p:tgtEl>
                                          <p:spTgt spid="2"/>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barn(inVertical)">
                                      <p:cBhvr>
                                        <p:cTn id="44" dur="500"/>
                                        <p:tgtEl>
                                          <p:spTgt spid="38"/>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500"/>
                                        <p:tgtEl>
                                          <p:spTgt spid="3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barn(inVertical)">
                                      <p:cBhvr>
                                        <p:cTn id="50" dur="500"/>
                                        <p:tgtEl>
                                          <p:spTgt spid="4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barn(inVertical)">
                                      <p:cBhvr>
                                        <p:cTn id="53" dur="500"/>
                                        <p:tgtEl>
                                          <p:spTgt spid="46"/>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barn(inVertical)">
                                      <p:cBhvr>
                                        <p:cTn id="56" dur="500"/>
                                        <p:tgtEl>
                                          <p:spTgt spid="45"/>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barn(inVertical)">
                                      <p:cBhvr>
                                        <p:cTn id="59" dur="500"/>
                                        <p:tgtEl>
                                          <p:spTgt spid="4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6" presetClass="entr" presetSubtype="21" fill="hold"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arn(inVertical)">
                                      <p:cBhvr>
                                        <p:cTn id="64" dur="500"/>
                                        <p:tgtEl>
                                          <p:spTgt spid="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fill="hold"/>
                                        <p:tgtEl>
                                          <p:spTgt spid="53"/>
                                        </p:tgtEl>
                                        <p:attrNameLst>
                                          <p:attrName>ppt_x</p:attrName>
                                        </p:attrNameLst>
                                      </p:cBhvr>
                                      <p:tavLst>
                                        <p:tav tm="0">
                                          <p:val>
                                            <p:strVal val="#ppt_x"/>
                                          </p:val>
                                        </p:tav>
                                        <p:tav tm="100000">
                                          <p:val>
                                            <p:strVal val="#ppt_x"/>
                                          </p:val>
                                        </p:tav>
                                      </p:tavLst>
                                    </p:anim>
                                    <p:anim calcmode="lin" valueType="num">
                                      <p:cBhvr additive="base">
                                        <p:cTn id="7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53" grpId="0"/>
      <p:bldP spid="2" grpId="0"/>
      <p:bldP spid="38" grpId="0"/>
      <p:bldP spid="39" grpId="0"/>
      <p:bldP spid="44" grpId="0"/>
      <p:bldP spid="45" grpId="0"/>
      <p:bldP spid="46" grpId="0"/>
      <p:bldP spid="47" grpId="0"/>
      <p:bldP spid="62" grpId="0"/>
      <p:bldP spid="6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0120A47-6016-CDA1-4598-3B7E588F9C6C}"/>
              </a:ext>
            </a:extLst>
          </p:cNvPr>
          <p:cNvSpPr>
            <a:spLocks noChangeArrowheads="1"/>
          </p:cNvSpPr>
          <p:nvPr/>
        </p:nvSpPr>
        <p:spPr bwMode="auto">
          <a:xfrm>
            <a:off x="6859588" y="4894263"/>
            <a:ext cx="1350962"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Socrates</a:t>
            </a:r>
            <a:endParaRPr lang="vi-VN" altLang="en-US" sz="2500">
              <a:latin typeface="Verdana" panose="020B0604030504040204" pitchFamily="34" charset="0"/>
            </a:endParaRPr>
          </a:p>
        </p:txBody>
      </p:sp>
      <p:sp>
        <p:nvSpPr>
          <p:cNvPr id="32" name="Rectangle 31">
            <a:extLst>
              <a:ext uri="{FF2B5EF4-FFF2-40B4-BE49-F238E27FC236}">
                <a16:creationId xmlns:a16="http://schemas.microsoft.com/office/drawing/2014/main" id="{1060C01C-3350-C2E2-5714-3AD9A5697290}"/>
              </a:ext>
            </a:extLst>
          </p:cNvPr>
          <p:cNvSpPr>
            <a:spLocks noChangeArrowheads="1"/>
          </p:cNvSpPr>
          <p:nvPr/>
        </p:nvSpPr>
        <p:spPr bwMode="auto">
          <a:xfrm>
            <a:off x="8969375" y="4894263"/>
            <a:ext cx="2401888"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thực thể hữu tử</a:t>
            </a:r>
            <a:endParaRPr lang="vi-VN" altLang="en-US" sz="2500">
              <a:latin typeface="Verdana" panose="020B0604030504040204" pitchFamily="34" charset="0"/>
            </a:endParaRPr>
          </a:p>
        </p:txBody>
      </p:sp>
      <p:sp>
        <p:nvSpPr>
          <p:cNvPr id="33" name="Rectangle 32">
            <a:extLst>
              <a:ext uri="{FF2B5EF4-FFF2-40B4-BE49-F238E27FC236}">
                <a16:creationId xmlns:a16="http://schemas.microsoft.com/office/drawing/2014/main" id="{EBB2A585-B21C-B51A-8B87-5624210AFD5B}"/>
              </a:ext>
            </a:extLst>
          </p:cNvPr>
          <p:cNvSpPr>
            <a:spLocks noChangeArrowheads="1"/>
          </p:cNvSpPr>
          <p:nvPr/>
        </p:nvSpPr>
        <p:spPr bwMode="auto">
          <a:xfrm>
            <a:off x="8158163" y="868363"/>
            <a:ext cx="16144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con người</a:t>
            </a:r>
            <a:endParaRPr lang="vi-VN" altLang="en-US" sz="2500">
              <a:latin typeface="Verdana" panose="020B0604030504040204" pitchFamily="34" charset="0"/>
            </a:endParaRPr>
          </a:p>
        </p:txBody>
      </p:sp>
      <p:sp>
        <p:nvSpPr>
          <p:cNvPr id="37892" name="Rectangle 91">
            <a:extLst>
              <a:ext uri="{FF2B5EF4-FFF2-40B4-BE49-F238E27FC236}">
                <a16:creationId xmlns:a16="http://schemas.microsoft.com/office/drawing/2014/main" id="{31DB03FE-3662-939D-56F6-77D605F86336}"/>
              </a:ext>
            </a:extLst>
          </p:cNvPr>
          <p:cNvSpPr>
            <a:spLocks noChangeArrowheads="1"/>
          </p:cNvSpPr>
          <p:nvPr/>
        </p:nvSpPr>
        <p:spPr bwMode="auto">
          <a:xfrm>
            <a:off x="1084263" y="868363"/>
            <a:ext cx="24955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t>Xét luận cứ sau:</a:t>
            </a:r>
            <a:endParaRPr lang="vi-VN" altLang="en-US" sz="2500" b="1">
              <a:latin typeface="Verdana" panose="020B0604030504040204" pitchFamily="34" charset="0"/>
            </a:endParaRPr>
          </a:p>
        </p:txBody>
      </p:sp>
      <p:sp>
        <p:nvSpPr>
          <p:cNvPr id="37893" name="Rectangle 92">
            <a:extLst>
              <a:ext uri="{FF2B5EF4-FFF2-40B4-BE49-F238E27FC236}">
                <a16:creationId xmlns:a16="http://schemas.microsoft.com/office/drawing/2014/main" id="{1A39A622-9C40-3886-4F72-E1BCC6BEBC3D}"/>
              </a:ext>
            </a:extLst>
          </p:cNvPr>
          <p:cNvSpPr>
            <a:spLocks noChangeArrowheads="1"/>
          </p:cNvSpPr>
          <p:nvPr/>
        </p:nvSpPr>
        <p:spPr bwMode="auto">
          <a:xfrm>
            <a:off x="987425" y="1433513"/>
            <a:ext cx="517525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t>“Socrates phải chết là điều đương nhiên, bởi lẽ Ông ấy là một con người, mà đã là người thì có ai bất tử đâu?”</a:t>
            </a:r>
            <a:endParaRPr lang="vi-VN" altLang="en-US" sz="2500">
              <a:latin typeface="Verdana" panose="020B0604030504040204" pitchFamily="34" charset="0"/>
            </a:endParaRPr>
          </a:p>
        </p:txBody>
      </p:sp>
      <p:grpSp>
        <p:nvGrpSpPr>
          <p:cNvPr id="4" name="Group 3">
            <a:extLst>
              <a:ext uri="{FF2B5EF4-FFF2-40B4-BE49-F238E27FC236}">
                <a16:creationId xmlns:a16="http://schemas.microsoft.com/office/drawing/2014/main" id="{FDF62756-B0AB-160F-1869-AC36419C3FB8}"/>
              </a:ext>
            </a:extLst>
          </p:cNvPr>
          <p:cNvGrpSpPr>
            <a:grpSpLocks/>
          </p:cNvGrpSpPr>
          <p:nvPr/>
        </p:nvGrpSpPr>
        <p:grpSpPr bwMode="auto">
          <a:xfrm>
            <a:off x="1022350" y="3295650"/>
            <a:ext cx="4921250" cy="1924050"/>
            <a:chOff x="641055" y="3403008"/>
            <a:chExt cx="4921287" cy="1923846"/>
          </a:xfrm>
        </p:grpSpPr>
        <p:sp>
          <p:nvSpPr>
            <p:cNvPr id="91" name="Rectangle 90">
              <a:extLst>
                <a:ext uri="{FF2B5EF4-FFF2-40B4-BE49-F238E27FC236}">
                  <a16:creationId xmlns:a16="http://schemas.microsoft.com/office/drawing/2014/main" id="{A8C174FF-B90A-EB4F-B19E-211EF42D959A}"/>
                </a:ext>
              </a:extLst>
            </p:cNvPr>
            <p:cNvSpPr/>
            <p:nvPr/>
          </p:nvSpPr>
          <p:spPr>
            <a:xfrm>
              <a:off x="641055" y="3964923"/>
              <a:ext cx="4921287" cy="1361931"/>
            </a:xfrm>
            <a:prstGeom prst="rect">
              <a:avLst/>
            </a:prstGeom>
          </p:spPr>
          <p:txBody>
            <a:bodyPr>
              <a:spAutoFit/>
            </a:bodyPr>
            <a:lstStyle/>
            <a:p>
              <a:pPr marL="228600" indent="-228600" eaLnBrk="1" fontAlgn="auto" hangingPunct="1">
                <a:spcBef>
                  <a:spcPts val="0"/>
                </a:spcBef>
                <a:spcAft>
                  <a:spcPts val="0"/>
                </a:spcAft>
                <a:buFontTx/>
                <a:buAutoNum type="arabicParenBoth"/>
                <a:defRPr/>
              </a:pPr>
              <a:r>
                <a:rPr lang="en-US" sz="2500" dirty="0">
                  <a:latin typeface="+mn-lt"/>
                </a:rPr>
                <a:t> Con </a:t>
              </a:r>
              <a:r>
                <a:rPr lang="en-US" sz="2500" dirty="0" err="1">
                  <a:latin typeface="+mn-lt"/>
                </a:rPr>
                <a:t>người</a:t>
              </a:r>
              <a:r>
                <a:rPr lang="en-US" sz="2500" dirty="0">
                  <a:latin typeface="+mn-lt"/>
                </a:rPr>
                <a:t> </a:t>
              </a:r>
              <a:r>
                <a:rPr lang="en-US" sz="2500" dirty="0" err="1">
                  <a:latin typeface="+mn-lt"/>
                </a:rPr>
                <a:t>là</a:t>
              </a:r>
              <a:r>
                <a:rPr lang="en-US" sz="2500" dirty="0">
                  <a:latin typeface="+mn-lt"/>
                </a:rPr>
                <a:t> </a:t>
              </a:r>
              <a:r>
                <a:rPr lang="en-US" sz="2500" dirty="0" err="1">
                  <a:latin typeface="+mn-lt"/>
                </a:rPr>
                <a:t>thực</a:t>
              </a:r>
              <a:r>
                <a:rPr lang="en-US" sz="2500" dirty="0">
                  <a:latin typeface="+mn-lt"/>
                </a:rPr>
                <a:t> </a:t>
              </a:r>
              <a:r>
                <a:rPr lang="en-US" sz="2500" dirty="0" err="1">
                  <a:latin typeface="+mn-lt"/>
                </a:rPr>
                <a:t>thể</a:t>
              </a:r>
              <a:r>
                <a:rPr lang="en-US" sz="2500" dirty="0">
                  <a:latin typeface="+mn-lt"/>
                </a:rPr>
                <a:t> </a:t>
              </a:r>
              <a:r>
                <a:rPr lang="en-US" sz="2500" dirty="0" err="1">
                  <a:latin typeface="+mn-lt"/>
                </a:rPr>
                <a:t>hữu</a:t>
              </a:r>
              <a:r>
                <a:rPr lang="en-US" sz="2500" dirty="0">
                  <a:latin typeface="+mn-lt"/>
                </a:rPr>
                <a:t> </a:t>
              </a:r>
              <a:r>
                <a:rPr lang="en-US" sz="2500" dirty="0" err="1">
                  <a:latin typeface="+mn-lt"/>
                </a:rPr>
                <a:t>tử</a:t>
              </a:r>
              <a:r>
                <a:rPr lang="en-US" sz="2500" dirty="0">
                  <a:latin typeface="+mn-lt"/>
                </a:rPr>
                <a:t>.</a:t>
              </a:r>
            </a:p>
            <a:p>
              <a:pPr eaLnBrk="1" fontAlgn="auto" hangingPunct="1">
                <a:spcBef>
                  <a:spcPts val="0"/>
                </a:spcBef>
                <a:spcAft>
                  <a:spcPts val="900"/>
                </a:spcAft>
                <a:defRPr/>
              </a:pPr>
              <a:r>
                <a:rPr lang="en-US" sz="2500" dirty="0">
                  <a:latin typeface="+mn-lt"/>
                </a:rPr>
                <a:t>(2) Socrates </a:t>
              </a:r>
              <a:r>
                <a:rPr lang="en-US" sz="2500" dirty="0" err="1">
                  <a:latin typeface="+mn-lt"/>
                </a:rPr>
                <a:t>là</a:t>
              </a:r>
              <a:r>
                <a:rPr lang="en-US" sz="2500" dirty="0">
                  <a:latin typeface="+mn-lt"/>
                </a:rPr>
                <a:t> </a:t>
              </a:r>
              <a:r>
                <a:rPr lang="en-US" sz="2500" dirty="0" err="1">
                  <a:latin typeface="+mn-lt"/>
                </a:rPr>
                <a:t>một</a:t>
              </a:r>
              <a:r>
                <a:rPr lang="en-US" sz="2500" dirty="0">
                  <a:latin typeface="+mn-lt"/>
                </a:rPr>
                <a:t> con </a:t>
              </a:r>
              <a:r>
                <a:rPr lang="en-US" sz="2500" dirty="0" err="1">
                  <a:latin typeface="+mn-lt"/>
                </a:rPr>
                <a:t>người</a:t>
              </a:r>
              <a:r>
                <a:rPr lang="en-US" sz="2500" dirty="0">
                  <a:latin typeface="+mn-lt"/>
                </a:rPr>
                <a:t>.</a:t>
              </a:r>
            </a:p>
            <a:p>
              <a:pPr eaLnBrk="1" fontAlgn="auto" hangingPunct="1">
                <a:spcBef>
                  <a:spcPts val="0"/>
                </a:spcBef>
                <a:spcAft>
                  <a:spcPts val="0"/>
                </a:spcAft>
                <a:defRPr/>
              </a:pPr>
              <a:r>
                <a:rPr lang="en-US" sz="2500" dirty="0">
                  <a:latin typeface="+mn-lt"/>
                </a:rPr>
                <a:t>(3) Socrates </a:t>
              </a:r>
              <a:r>
                <a:rPr lang="en-US" sz="2500" dirty="0" err="1">
                  <a:latin typeface="+mn-lt"/>
                </a:rPr>
                <a:t>là</a:t>
              </a:r>
              <a:r>
                <a:rPr lang="en-US" sz="2500" dirty="0">
                  <a:latin typeface="+mn-lt"/>
                </a:rPr>
                <a:t> </a:t>
              </a:r>
              <a:r>
                <a:rPr lang="en-US" sz="2500" dirty="0" err="1">
                  <a:latin typeface="+mn-lt"/>
                </a:rPr>
                <a:t>thực</a:t>
              </a:r>
              <a:r>
                <a:rPr lang="en-US" sz="2500" dirty="0">
                  <a:latin typeface="+mn-lt"/>
                </a:rPr>
                <a:t> </a:t>
              </a:r>
              <a:r>
                <a:rPr lang="en-US" sz="2500" dirty="0" err="1">
                  <a:latin typeface="+mn-lt"/>
                </a:rPr>
                <a:t>thể</a:t>
              </a:r>
              <a:r>
                <a:rPr lang="en-US" sz="2500" dirty="0">
                  <a:latin typeface="+mn-lt"/>
                </a:rPr>
                <a:t> </a:t>
              </a:r>
              <a:r>
                <a:rPr lang="en-US" sz="2500" dirty="0" err="1">
                  <a:latin typeface="+mn-lt"/>
                </a:rPr>
                <a:t>hữu</a:t>
              </a:r>
              <a:r>
                <a:rPr lang="en-US" sz="2500" dirty="0">
                  <a:latin typeface="+mn-lt"/>
                </a:rPr>
                <a:t> </a:t>
              </a:r>
              <a:r>
                <a:rPr lang="en-US" sz="2500" dirty="0" err="1">
                  <a:latin typeface="+mn-lt"/>
                </a:rPr>
                <a:t>tử</a:t>
              </a:r>
              <a:r>
                <a:rPr lang="en-US" sz="2500" dirty="0">
                  <a:latin typeface="+mn-lt"/>
                </a:rPr>
                <a:t>.</a:t>
              </a:r>
              <a:endParaRPr lang="vi-VN" sz="2500" dirty="0">
                <a:latin typeface="+mn-lt"/>
              </a:endParaRPr>
            </a:p>
          </p:txBody>
        </p:sp>
        <p:sp>
          <p:nvSpPr>
            <p:cNvPr id="37915" name="Rectangle 93">
              <a:extLst>
                <a:ext uri="{FF2B5EF4-FFF2-40B4-BE49-F238E27FC236}">
                  <a16:creationId xmlns:a16="http://schemas.microsoft.com/office/drawing/2014/main" id="{804EC5DC-C67A-6032-6783-47D0810E1366}"/>
                </a:ext>
              </a:extLst>
            </p:cNvPr>
            <p:cNvSpPr>
              <a:spLocks noChangeArrowheads="1"/>
            </p:cNvSpPr>
            <p:nvPr/>
          </p:nvSpPr>
          <p:spPr bwMode="auto">
            <a:xfrm>
              <a:off x="677414" y="3403008"/>
              <a:ext cx="273344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i="1"/>
                <a:t>Chuẩn hóa luận cứ:</a:t>
              </a:r>
              <a:endParaRPr lang="vi-VN" altLang="en-US" sz="2500" i="1">
                <a:latin typeface="Verdana" panose="020B0604030504040204" pitchFamily="34" charset="0"/>
              </a:endParaRPr>
            </a:p>
          </p:txBody>
        </p:sp>
        <p:cxnSp>
          <p:nvCxnSpPr>
            <p:cNvPr id="96" name="Straight Connector 95">
              <a:extLst>
                <a:ext uri="{FF2B5EF4-FFF2-40B4-BE49-F238E27FC236}">
                  <a16:creationId xmlns:a16="http://schemas.microsoft.com/office/drawing/2014/main" id="{73C99522-AAFF-244B-829E-586EF0EBB9F9}"/>
                </a:ext>
              </a:extLst>
            </p:cNvPr>
            <p:cNvCxnSpPr/>
            <p:nvPr/>
          </p:nvCxnSpPr>
          <p:spPr>
            <a:xfrm>
              <a:off x="860132" y="4836369"/>
              <a:ext cx="4121181" cy="0"/>
            </a:xfrm>
            <a:prstGeom prst="line">
              <a:avLst/>
            </a:prstGeom>
          </p:spPr>
          <p:style>
            <a:lnRef idx="1">
              <a:schemeClr val="dk1"/>
            </a:lnRef>
            <a:fillRef idx="0">
              <a:schemeClr val="dk1"/>
            </a:fillRef>
            <a:effectRef idx="0">
              <a:schemeClr val="dk1"/>
            </a:effectRef>
            <a:fontRef idx="minor">
              <a:schemeClr val="tx1"/>
            </a:fontRef>
          </p:style>
        </p:cxnSp>
      </p:grpSp>
      <p:sp>
        <p:nvSpPr>
          <p:cNvPr id="97" name="Rectangle 96">
            <a:extLst>
              <a:ext uri="{FF2B5EF4-FFF2-40B4-BE49-F238E27FC236}">
                <a16:creationId xmlns:a16="http://schemas.microsoft.com/office/drawing/2014/main" id="{C2CF043A-1254-5782-B425-199C29FCE955}"/>
              </a:ext>
            </a:extLst>
          </p:cNvPr>
          <p:cNvSpPr>
            <a:spLocks noChangeArrowheads="1"/>
          </p:cNvSpPr>
          <p:nvPr/>
        </p:nvSpPr>
        <p:spPr bwMode="auto">
          <a:xfrm>
            <a:off x="2390775" y="5613400"/>
            <a:ext cx="94821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Khu vực 3 vừa thuộc phạm trù “Socrates” vừa thuộc phạm trù “Thực thể hữu tử” </a:t>
            </a:r>
            <a:r>
              <a:rPr lang="en-US" altLang="en-US" sz="2500">
                <a:sym typeface="Wingdings" panose="05000000000000000000" pitchFamily="2" charset="2"/>
              </a:rPr>
              <a:t> kết luận tất yếu được rút ra từ tiền đề.</a:t>
            </a:r>
            <a:endParaRPr lang="vi-VN" altLang="en-US" sz="2500">
              <a:latin typeface="Verdana" panose="020B0604030504040204" pitchFamily="34" charset="0"/>
            </a:endParaRPr>
          </a:p>
        </p:txBody>
      </p:sp>
      <p:sp>
        <p:nvSpPr>
          <p:cNvPr id="47" name="Freeform 46">
            <a:extLst>
              <a:ext uri="{FF2B5EF4-FFF2-40B4-BE49-F238E27FC236}">
                <a16:creationId xmlns:a16="http://schemas.microsoft.com/office/drawing/2014/main" id="{BB0BF8AF-8F53-894D-8598-4D1D0F1D2DFD}"/>
              </a:ext>
            </a:extLst>
          </p:cNvPr>
          <p:cNvSpPr/>
          <p:nvPr/>
        </p:nvSpPr>
        <p:spPr>
          <a:xfrm>
            <a:off x="7661275" y="2465388"/>
            <a:ext cx="1341438" cy="1222375"/>
          </a:xfrm>
          <a:custGeom>
            <a:avLst/>
            <a:gdLst>
              <a:gd name="connsiteX0" fmla="*/ 486841 w 1340018"/>
              <a:gd name="connsiteY0" fmla="*/ 0 h 1221329"/>
              <a:gd name="connsiteX1" fmla="*/ 1303548 w 1340018"/>
              <a:gd name="connsiteY1" fmla="*/ 266859 h 1221329"/>
              <a:gd name="connsiteX2" fmla="*/ 1340018 w 1340018"/>
              <a:gd name="connsiteY2" fmla="*/ 297028 h 1221329"/>
              <a:gd name="connsiteX3" fmla="*/ 1253417 w 1340018"/>
              <a:gd name="connsiteY3" fmla="*/ 368666 h 1221329"/>
              <a:gd name="connsiteX4" fmla="*/ 877359 w 1340018"/>
              <a:gd name="connsiteY4" fmla="*/ 1195014 h 1221329"/>
              <a:gd name="connsiteX5" fmla="*/ 878819 w 1340018"/>
              <a:gd name="connsiteY5" fmla="*/ 1221329 h 1221329"/>
              <a:gd name="connsiteX6" fmla="*/ 784175 w 1340018"/>
              <a:gd name="connsiteY6" fmla="*/ 1189799 h 1221329"/>
              <a:gd name="connsiteX7" fmla="*/ 0 w 1340018"/>
              <a:gd name="connsiteY7" fmla="*/ 113004 h 1221329"/>
              <a:gd name="connsiteX8" fmla="*/ 1440 w 1340018"/>
              <a:gd name="connsiteY8" fmla="*/ 87051 h 1221329"/>
              <a:gd name="connsiteX9" fmla="*/ 105036 w 1340018"/>
              <a:gd name="connsiteY9" fmla="*/ 52539 h 1221329"/>
              <a:gd name="connsiteX10" fmla="*/ 486841 w 1340018"/>
              <a:gd name="connsiteY10" fmla="*/ 0 h 122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0018" h="1221329">
                <a:moveTo>
                  <a:pt x="486841" y="0"/>
                </a:moveTo>
                <a:cubicBezTo>
                  <a:pt x="797073" y="0"/>
                  <a:pt x="1081607" y="100147"/>
                  <a:pt x="1303548" y="266859"/>
                </a:cubicBezTo>
                <a:lnTo>
                  <a:pt x="1340018" y="297028"/>
                </a:lnTo>
                <a:lnTo>
                  <a:pt x="1253417" y="368666"/>
                </a:lnTo>
                <a:cubicBezTo>
                  <a:pt x="1021069" y="580147"/>
                  <a:pt x="877359" y="872305"/>
                  <a:pt x="877359" y="1195014"/>
                </a:cubicBezTo>
                <a:lnTo>
                  <a:pt x="878819" y="1221329"/>
                </a:lnTo>
                <a:lnTo>
                  <a:pt x="784175" y="1189799"/>
                </a:lnTo>
                <a:cubicBezTo>
                  <a:pt x="323348" y="1012391"/>
                  <a:pt x="0" y="597068"/>
                  <a:pt x="0" y="113004"/>
                </a:cubicBezTo>
                <a:lnTo>
                  <a:pt x="1440" y="87051"/>
                </a:lnTo>
                <a:lnTo>
                  <a:pt x="105036" y="52539"/>
                </a:lnTo>
                <a:cubicBezTo>
                  <a:pt x="225648" y="18394"/>
                  <a:pt x="353884" y="0"/>
                  <a:pt x="486841"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46" name="Freeform 45">
            <a:extLst>
              <a:ext uri="{FF2B5EF4-FFF2-40B4-BE49-F238E27FC236}">
                <a16:creationId xmlns:a16="http://schemas.microsoft.com/office/drawing/2014/main" id="{FC73868A-3A83-6B40-BAB6-5B838DBA41F6}"/>
              </a:ext>
            </a:extLst>
          </p:cNvPr>
          <p:cNvSpPr/>
          <p:nvPr/>
        </p:nvSpPr>
        <p:spPr>
          <a:xfrm>
            <a:off x="9002713" y="2492375"/>
            <a:ext cx="1227137" cy="1168400"/>
          </a:xfrm>
          <a:custGeom>
            <a:avLst/>
            <a:gdLst>
              <a:gd name="connsiteX0" fmla="*/ 821284 w 1227868"/>
              <a:gd name="connsiteY0" fmla="*/ 0 h 1168204"/>
              <a:gd name="connsiteX1" fmla="*/ 1203089 w 1227868"/>
              <a:gd name="connsiteY1" fmla="*/ 52539 h 1168204"/>
              <a:gd name="connsiteX2" fmla="*/ 1226408 w 1227868"/>
              <a:gd name="connsiteY2" fmla="*/ 60308 h 1168204"/>
              <a:gd name="connsiteX3" fmla="*/ 1227868 w 1227868"/>
              <a:gd name="connsiteY3" fmla="*/ 86622 h 1168204"/>
              <a:gd name="connsiteX4" fmla="*/ 443694 w 1227868"/>
              <a:gd name="connsiteY4" fmla="*/ 1163417 h 1168204"/>
              <a:gd name="connsiteX5" fmla="*/ 429326 w 1227868"/>
              <a:gd name="connsiteY5" fmla="*/ 1168204 h 1168204"/>
              <a:gd name="connsiteX6" fmla="*/ 430766 w 1227868"/>
              <a:gd name="connsiteY6" fmla="*/ 1142250 h 1168204"/>
              <a:gd name="connsiteX7" fmla="*/ 54708 w 1227868"/>
              <a:gd name="connsiteY7" fmla="*/ 315902 h 1168204"/>
              <a:gd name="connsiteX8" fmla="*/ 0 w 1227868"/>
              <a:gd name="connsiteY8" fmla="*/ 270646 h 1168204"/>
              <a:gd name="connsiteX9" fmla="*/ 4577 w 1227868"/>
              <a:gd name="connsiteY9" fmla="*/ 266859 h 1168204"/>
              <a:gd name="connsiteX10" fmla="*/ 821284 w 1227868"/>
              <a:gd name="connsiteY10" fmla="*/ 0 h 116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868" h="1168204">
                <a:moveTo>
                  <a:pt x="821284" y="0"/>
                </a:moveTo>
                <a:cubicBezTo>
                  <a:pt x="954241" y="0"/>
                  <a:pt x="1082477" y="18394"/>
                  <a:pt x="1203089" y="52539"/>
                </a:cubicBezTo>
                <a:lnTo>
                  <a:pt x="1226408" y="60308"/>
                </a:lnTo>
                <a:lnTo>
                  <a:pt x="1227868" y="86622"/>
                </a:lnTo>
                <a:cubicBezTo>
                  <a:pt x="1227868" y="570686"/>
                  <a:pt x="904520" y="986009"/>
                  <a:pt x="443694" y="1163417"/>
                </a:cubicBezTo>
                <a:lnTo>
                  <a:pt x="429326" y="1168204"/>
                </a:lnTo>
                <a:lnTo>
                  <a:pt x="430766" y="1142250"/>
                </a:lnTo>
                <a:cubicBezTo>
                  <a:pt x="430766" y="819541"/>
                  <a:pt x="287056" y="527383"/>
                  <a:pt x="54708" y="315902"/>
                </a:cubicBezTo>
                <a:lnTo>
                  <a:pt x="0" y="270646"/>
                </a:lnTo>
                <a:lnTo>
                  <a:pt x="4577" y="266859"/>
                </a:lnTo>
                <a:cubicBezTo>
                  <a:pt x="226518" y="100147"/>
                  <a:pt x="511052" y="0"/>
                  <a:pt x="821284"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45" name="Freeform 44">
            <a:extLst>
              <a:ext uri="{FF2B5EF4-FFF2-40B4-BE49-F238E27FC236}">
                <a16:creationId xmlns:a16="http://schemas.microsoft.com/office/drawing/2014/main" id="{89C065E5-5F99-AA48-A673-B577B3D6CF54}"/>
              </a:ext>
            </a:extLst>
          </p:cNvPr>
          <p:cNvSpPr/>
          <p:nvPr/>
        </p:nvSpPr>
        <p:spPr>
          <a:xfrm>
            <a:off x="8540750" y="3660775"/>
            <a:ext cx="890588" cy="871538"/>
          </a:xfrm>
          <a:custGeom>
            <a:avLst/>
            <a:gdLst>
              <a:gd name="connsiteX0" fmla="*/ 890525 w 890525"/>
              <a:gd name="connsiteY0" fmla="*/ 0 h 872033"/>
              <a:gd name="connsiteX1" fmla="*/ 885336 w 890525"/>
              <a:gd name="connsiteY1" fmla="*/ 93532 h 872033"/>
              <a:gd name="connsiteX2" fmla="*/ 515907 w 890525"/>
              <a:gd name="connsiteY2" fmla="*/ 800394 h 872033"/>
              <a:gd name="connsiteX3" fmla="*/ 429306 w 890525"/>
              <a:gd name="connsiteY3" fmla="*/ 872033 h 872033"/>
              <a:gd name="connsiteX4" fmla="*/ 374598 w 890525"/>
              <a:gd name="connsiteY4" fmla="*/ 826776 h 872033"/>
              <a:gd name="connsiteX5" fmla="*/ 5169 w 890525"/>
              <a:gd name="connsiteY5" fmla="*/ 119914 h 872033"/>
              <a:gd name="connsiteX6" fmla="*/ 0 w 890525"/>
              <a:gd name="connsiteY6" fmla="*/ 26743 h 872033"/>
              <a:gd name="connsiteX7" fmla="*/ 23319 w 890525"/>
              <a:gd name="connsiteY7" fmla="*/ 34511 h 872033"/>
              <a:gd name="connsiteX8" fmla="*/ 405124 w 890525"/>
              <a:gd name="connsiteY8" fmla="*/ 87050 h 872033"/>
              <a:gd name="connsiteX9" fmla="*/ 786929 w 890525"/>
              <a:gd name="connsiteY9" fmla="*/ 34511 h 872033"/>
              <a:gd name="connsiteX10" fmla="*/ 890525 w 890525"/>
              <a:gd name="connsiteY10" fmla="*/ 0 h 87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525" h="872033">
                <a:moveTo>
                  <a:pt x="890525" y="0"/>
                </a:moveTo>
                <a:lnTo>
                  <a:pt x="885336" y="93532"/>
                </a:lnTo>
                <a:cubicBezTo>
                  <a:pt x="854652" y="368534"/>
                  <a:pt x="719211" y="615348"/>
                  <a:pt x="515907" y="800394"/>
                </a:cubicBezTo>
                <a:lnTo>
                  <a:pt x="429306" y="872033"/>
                </a:lnTo>
                <a:lnTo>
                  <a:pt x="374598" y="826776"/>
                </a:lnTo>
                <a:cubicBezTo>
                  <a:pt x="171294" y="641730"/>
                  <a:pt x="35853" y="394916"/>
                  <a:pt x="5169" y="119914"/>
                </a:cubicBezTo>
                <a:lnTo>
                  <a:pt x="0" y="26743"/>
                </a:lnTo>
                <a:lnTo>
                  <a:pt x="23319" y="34511"/>
                </a:lnTo>
                <a:cubicBezTo>
                  <a:pt x="143931" y="68656"/>
                  <a:pt x="272167" y="87050"/>
                  <a:pt x="405124" y="87050"/>
                </a:cubicBezTo>
                <a:cubicBezTo>
                  <a:pt x="538081" y="87050"/>
                  <a:pt x="666317" y="68656"/>
                  <a:pt x="786929" y="34511"/>
                </a:cubicBezTo>
                <a:lnTo>
                  <a:pt x="890525"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44" name="Freeform 43">
            <a:extLst>
              <a:ext uri="{FF2B5EF4-FFF2-40B4-BE49-F238E27FC236}">
                <a16:creationId xmlns:a16="http://schemas.microsoft.com/office/drawing/2014/main" id="{B6E09219-FCA4-D545-8D15-64A96527F505}"/>
              </a:ext>
            </a:extLst>
          </p:cNvPr>
          <p:cNvSpPr/>
          <p:nvPr/>
        </p:nvSpPr>
        <p:spPr>
          <a:xfrm>
            <a:off x="7662863" y="1409700"/>
            <a:ext cx="2565400" cy="1352550"/>
          </a:xfrm>
          <a:custGeom>
            <a:avLst/>
            <a:gdLst>
              <a:gd name="connsiteX0" fmla="*/ 1282503 w 2564986"/>
              <a:gd name="connsiteY0" fmla="*/ 0 h 1352656"/>
              <a:gd name="connsiteX1" fmla="*/ 2559817 w 2564986"/>
              <a:gd name="connsiteY1" fmla="*/ 1049146 h 1352656"/>
              <a:gd name="connsiteX2" fmla="*/ 2564986 w 2564986"/>
              <a:gd name="connsiteY2" fmla="*/ 1142318 h 1352656"/>
              <a:gd name="connsiteX3" fmla="*/ 2541667 w 2564986"/>
              <a:gd name="connsiteY3" fmla="*/ 1134549 h 1352656"/>
              <a:gd name="connsiteX4" fmla="*/ 2159862 w 2564986"/>
              <a:gd name="connsiteY4" fmla="*/ 1082010 h 1352656"/>
              <a:gd name="connsiteX5" fmla="*/ 1343155 w 2564986"/>
              <a:gd name="connsiteY5" fmla="*/ 1348869 h 1352656"/>
              <a:gd name="connsiteX6" fmla="*/ 1338578 w 2564986"/>
              <a:gd name="connsiteY6" fmla="*/ 1352656 h 1352656"/>
              <a:gd name="connsiteX7" fmla="*/ 1302108 w 2564986"/>
              <a:gd name="connsiteY7" fmla="*/ 1322487 h 1352656"/>
              <a:gd name="connsiteX8" fmla="*/ 485401 w 2564986"/>
              <a:gd name="connsiteY8" fmla="*/ 1055628 h 1352656"/>
              <a:gd name="connsiteX9" fmla="*/ 103596 w 2564986"/>
              <a:gd name="connsiteY9" fmla="*/ 1108167 h 1352656"/>
              <a:gd name="connsiteX10" fmla="*/ 0 w 2564986"/>
              <a:gd name="connsiteY10" fmla="*/ 1142679 h 1352656"/>
              <a:gd name="connsiteX11" fmla="*/ 5189 w 2564986"/>
              <a:gd name="connsiteY11" fmla="*/ 1049146 h 1352656"/>
              <a:gd name="connsiteX12" fmla="*/ 1282503 w 2564986"/>
              <a:gd name="connsiteY12" fmla="*/ 0 h 135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4986" h="1352656">
                <a:moveTo>
                  <a:pt x="1282503" y="0"/>
                </a:moveTo>
                <a:cubicBezTo>
                  <a:pt x="1947286" y="0"/>
                  <a:pt x="2494066" y="459856"/>
                  <a:pt x="2559817" y="1049146"/>
                </a:cubicBezTo>
                <a:lnTo>
                  <a:pt x="2564986" y="1142318"/>
                </a:lnTo>
                <a:lnTo>
                  <a:pt x="2541667" y="1134549"/>
                </a:lnTo>
                <a:cubicBezTo>
                  <a:pt x="2421055" y="1100404"/>
                  <a:pt x="2292819" y="1082010"/>
                  <a:pt x="2159862" y="1082010"/>
                </a:cubicBezTo>
                <a:cubicBezTo>
                  <a:pt x="1849630" y="1082010"/>
                  <a:pt x="1565096" y="1182157"/>
                  <a:pt x="1343155" y="1348869"/>
                </a:cubicBezTo>
                <a:lnTo>
                  <a:pt x="1338578" y="1352656"/>
                </a:lnTo>
                <a:lnTo>
                  <a:pt x="1302108" y="1322487"/>
                </a:lnTo>
                <a:cubicBezTo>
                  <a:pt x="1080167" y="1155775"/>
                  <a:pt x="795633" y="1055628"/>
                  <a:pt x="485401" y="1055628"/>
                </a:cubicBezTo>
                <a:cubicBezTo>
                  <a:pt x="352444" y="1055628"/>
                  <a:pt x="224208" y="1074022"/>
                  <a:pt x="103596" y="1108167"/>
                </a:cubicBezTo>
                <a:lnTo>
                  <a:pt x="0" y="1142679"/>
                </a:lnTo>
                <a:lnTo>
                  <a:pt x="5189" y="1049146"/>
                </a:lnTo>
                <a:cubicBezTo>
                  <a:pt x="70939" y="459856"/>
                  <a:pt x="617720" y="0"/>
                  <a:pt x="1282503"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43" name="Freeform 42">
            <a:extLst>
              <a:ext uri="{FF2B5EF4-FFF2-40B4-BE49-F238E27FC236}">
                <a16:creationId xmlns:a16="http://schemas.microsoft.com/office/drawing/2014/main" id="{7A977F93-7B04-284A-83CD-E4C0BB0DC859}"/>
              </a:ext>
            </a:extLst>
          </p:cNvPr>
          <p:cNvSpPr/>
          <p:nvPr/>
        </p:nvSpPr>
        <p:spPr>
          <a:xfrm>
            <a:off x="8969375" y="2552700"/>
            <a:ext cx="2138363" cy="2276475"/>
          </a:xfrm>
          <a:custGeom>
            <a:avLst/>
            <a:gdLst>
              <a:gd name="connsiteX0" fmla="*/ 1258301 w 2137120"/>
              <a:gd name="connsiteY0" fmla="*/ 0 h 2276956"/>
              <a:gd name="connsiteX1" fmla="*/ 1352946 w 2137120"/>
              <a:gd name="connsiteY1" fmla="*/ 31529 h 2276956"/>
              <a:gd name="connsiteX2" fmla="*/ 2137120 w 2137120"/>
              <a:gd name="connsiteY2" fmla="*/ 1108324 h 2276956"/>
              <a:gd name="connsiteX3" fmla="*/ 853177 w 2137120"/>
              <a:gd name="connsiteY3" fmla="*/ 2276956 h 2276956"/>
              <a:gd name="connsiteX4" fmla="*/ 36470 w 2137120"/>
              <a:gd name="connsiteY4" fmla="*/ 2010097 h 2276956"/>
              <a:gd name="connsiteX5" fmla="*/ 0 w 2137120"/>
              <a:gd name="connsiteY5" fmla="*/ 1979929 h 2276956"/>
              <a:gd name="connsiteX6" fmla="*/ 86601 w 2137120"/>
              <a:gd name="connsiteY6" fmla="*/ 1908290 h 2276956"/>
              <a:gd name="connsiteX7" fmla="*/ 456030 w 2137120"/>
              <a:gd name="connsiteY7" fmla="*/ 1201428 h 2276956"/>
              <a:gd name="connsiteX8" fmla="*/ 461219 w 2137120"/>
              <a:gd name="connsiteY8" fmla="*/ 1107896 h 2276956"/>
              <a:gd name="connsiteX9" fmla="*/ 475587 w 2137120"/>
              <a:gd name="connsiteY9" fmla="*/ 1103109 h 2276956"/>
              <a:gd name="connsiteX10" fmla="*/ 1259761 w 2137120"/>
              <a:gd name="connsiteY10" fmla="*/ 26314 h 2276956"/>
              <a:gd name="connsiteX11" fmla="*/ 1258301 w 2137120"/>
              <a:gd name="connsiteY11" fmla="*/ 0 h 227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7120" h="2276956">
                <a:moveTo>
                  <a:pt x="1258301" y="0"/>
                </a:moveTo>
                <a:lnTo>
                  <a:pt x="1352946" y="31529"/>
                </a:lnTo>
                <a:cubicBezTo>
                  <a:pt x="1813772" y="208937"/>
                  <a:pt x="2137120" y="624261"/>
                  <a:pt x="2137120" y="1108324"/>
                </a:cubicBezTo>
                <a:cubicBezTo>
                  <a:pt x="2137120" y="1753742"/>
                  <a:pt x="1562279" y="2276956"/>
                  <a:pt x="853177" y="2276956"/>
                </a:cubicBezTo>
                <a:cubicBezTo>
                  <a:pt x="542945" y="2276956"/>
                  <a:pt x="258411" y="2176810"/>
                  <a:pt x="36470" y="2010097"/>
                </a:cubicBezTo>
                <a:lnTo>
                  <a:pt x="0" y="1979929"/>
                </a:lnTo>
                <a:lnTo>
                  <a:pt x="86601" y="1908290"/>
                </a:lnTo>
                <a:cubicBezTo>
                  <a:pt x="289905" y="1723244"/>
                  <a:pt x="425346" y="1476430"/>
                  <a:pt x="456030" y="1201428"/>
                </a:cubicBezTo>
                <a:lnTo>
                  <a:pt x="461219" y="1107896"/>
                </a:lnTo>
                <a:lnTo>
                  <a:pt x="475587" y="1103109"/>
                </a:lnTo>
                <a:cubicBezTo>
                  <a:pt x="936413" y="925701"/>
                  <a:pt x="1259761" y="510378"/>
                  <a:pt x="1259761" y="26314"/>
                </a:cubicBezTo>
                <a:lnTo>
                  <a:pt x="1258301"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42" name="Freeform 41">
            <a:extLst>
              <a:ext uri="{FF2B5EF4-FFF2-40B4-BE49-F238E27FC236}">
                <a16:creationId xmlns:a16="http://schemas.microsoft.com/office/drawing/2014/main" id="{034D86B4-5C81-F941-BAFA-A2CAE1552F8D}"/>
              </a:ext>
            </a:extLst>
          </p:cNvPr>
          <p:cNvSpPr/>
          <p:nvPr/>
        </p:nvSpPr>
        <p:spPr>
          <a:xfrm>
            <a:off x="6864350" y="2552700"/>
            <a:ext cx="2105025" cy="2249488"/>
          </a:xfrm>
          <a:custGeom>
            <a:avLst/>
            <a:gdLst>
              <a:gd name="connsiteX0" fmla="*/ 798542 w 2105227"/>
              <a:gd name="connsiteY0" fmla="*/ 0 h 2250213"/>
              <a:gd name="connsiteX1" fmla="*/ 797102 w 2105227"/>
              <a:gd name="connsiteY1" fmla="*/ 25953 h 2250213"/>
              <a:gd name="connsiteX2" fmla="*/ 1581277 w 2105227"/>
              <a:gd name="connsiteY2" fmla="*/ 1102748 h 2250213"/>
              <a:gd name="connsiteX3" fmla="*/ 1675921 w 2105227"/>
              <a:gd name="connsiteY3" fmla="*/ 1134278 h 2250213"/>
              <a:gd name="connsiteX4" fmla="*/ 1681090 w 2105227"/>
              <a:gd name="connsiteY4" fmla="*/ 1227449 h 2250213"/>
              <a:gd name="connsiteX5" fmla="*/ 2050519 w 2105227"/>
              <a:gd name="connsiteY5" fmla="*/ 1934311 h 2250213"/>
              <a:gd name="connsiteX6" fmla="*/ 2105227 w 2105227"/>
              <a:gd name="connsiteY6" fmla="*/ 1979568 h 2250213"/>
              <a:gd name="connsiteX7" fmla="*/ 2100650 w 2105227"/>
              <a:gd name="connsiteY7" fmla="*/ 1983354 h 2250213"/>
              <a:gd name="connsiteX8" fmla="*/ 1283943 w 2105227"/>
              <a:gd name="connsiteY8" fmla="*/ 2250213 h 2250213"/>
              <a:gd name="connsiteX9" fmla="*/ 0 w 2105227"/>
              <a:gd name="connsiteY9" fmla="*/ 1081581 h 2250213"/>
              <a:gd name="connsiteX10" fmla="*/ 784175 w 2105227"/>
              <a:gd name="connsiteY10" fmla="*/ 4786 h 2250213"/>
              <a:gd name="connsiteX11" fmla="*/ 798542 w 2105227"/>
              <a:gd name="connsiteY11" fmla="*/ 0 h 2250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5227" h="2250213">
                <a:moveTo>
                  <a:pt x="798542" y="0"/>
                </a:moveTo>
                <a:lnTo>
                  <a:pt x="797102" y="25953"/>
                </a:lnTo>
                <a:cubicBezTo>
                  <a:pt x="797102" y="510017"/>
                  <a:pt x="1120450" y="925340"/>
                  <a:pt x="1581277" y="1102748"/>
                </a:cubicBezTo>
                <a:lnTo>
                  <a:pt x="1675921" y="1134278"/>
                </a:lnTo>
                <a:lnTo>
                  <a:pt x="1681090" y="1227449"/>
                </a:lnTo>
                <a:cubicBezTo>
                  <a:pt x="1711774" y="1502451"/>
                  <a:pt x="1847215" y="1749265"/>
                  <a:pt x="2050519" y="1934311"/>
                </a:cubicBezTo>
                <a:lnTo>
                  <a:pt x="2105227" y="1979568"/>
                </a:lnTo>
                <a:lnTo>
                  <a:pt x="2100650" y="1983354"/>
                </a:lnTo>
                <a:cubicBezTo>
                  <a:pt x="1878709" y="2150067"/>
                  <a:pt x="1594175" y="2250213"/>
                  <a:pt x="1283943" y="2250213"/>
                </a:cubicBezTo>
                <a:cubicBezTo>
                  <a:pt x="574841" y="2250213"/>
                  <a:pt x="0" y="1726999"/>
                  <a:pt x="0" y="1081581"/>
                </a:cubicBezTo>
                <a:cubicBezTo>
                  <a:pt x="0" y="597518"/>
                  <a:pt x="323348" y="182194"/>
                  <a:pt x="784175" y="4786"/>
                </a:cubicBezTo>
                <a:lnTo>
                  <a:pt x="798542"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41" name="Freeform 40">
            <a:extLst>
              <a:ext uri="{FF2B5EF4-FFF2-40B4-BE49-F238E27FC236}">
                <a16:creationId xmlns:a16="http://schemas.microsoft.com/office/drawing/2014/main" id="{9F4C9318-E2BD-0643-8429-9821F5EF4822}"/>
              </a:ext>
            </a:extLst>
          </p:cNvPr>
          <p:cNvSpPr/>
          <p:nvPr/>
        </p:nvSpPr>
        <p:spPr>
          <a:xfrm>
            <a:off x="8539163" y="2762250"/>
            <a:ext cx="893762" cy="985838"/>
          </a:xfrm>
          <a:custGeom>
            <a:avLst/>
            <a:gdLst>
              <a:gd name="connsiteX0" fmla="*/ 462659 w 893425"/>
              <a:gd name="connsiteY0" fmla="*/ 0 h 984608"/>
              <a:gd name="connsiteX1" fmla="*/ 517367 w 893425"/>
              <a:gd name="connsiteY1" fmla="*/ 45256 h 984608"/>
              <a:gd name="connsiteX2" fmla="*/ 893425 w 893425"/>
              <a:gd name="connsiteY2" fmla="*/ 871604 h 984608"/>
              <a:gd name="connsiteX3" fmla="*/ 891985 w 893425"/>
              <a:gd name="connsiteY3" fmla="*/ 897558 h 984608"/>
              <a:gd name="connsiteX4" fmla="*/ 788389 w 893425"/>
              <a:gd name="connsiteY4" fmla="*/ 932069 h 984608"/>
              <a:gd name="connsiteX5" fmla="*/ 406584 w 893425"/>
              <a:gd name="connsiteY5" fmla="*/ 984608 h 984608"/>
              <a:gd name="connsiteX6" fmla="*/ 24779 w 893425"/>
              <a:gd name="connsiteY6" fmla="*/ 932069 h 984608"/>
              <a:gd name="connsiteX7" fmla="*/ 1460 w 893425"/>
              <a:gd name="connsiteY7" fmla="*/ 924301 h 984608"/>
              <a:gd name="connsiteX8" fmla="*/ 0 w 893425"/>
              <a:gd name="connsiteY8" fmla="*/ 897986 h 984608"/>
              <a:gd name="connsiteX9" fmla="*/ 376058 w 893425"/>
              <a:gd name="connsiteY9" fmla="*/ 71638 h 984608"/>
              <a:gd name="connsiteX10" fmla="*/ 462659 w 893425"/>
              <a:gd name="connsiteY10" fmla="*/ 0 h 98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3425" h="984608">
                <a:moveTo>
                  <a:pt x="462659" y="0"/>
                </a:moveTo>
                <a:lnTo>
                  <a:pt x="517367" y="45256"/>
                </a:lnTo>
                <a:cubicBezTo>
                  <a:pt x="749715" y="256737"/>
                  <a:pt x="893425" y="548895"/>
                  <a:pt x="893425" y="871604"/>
                </a:cubicBezTo>
                <a:lnTo>
                  <a:pt x="891985" y="897558"/>
                </a:lnTo>
                <a:lnTo>
                  <a:pt x="788389" y="932069"/>
                </a:lnTo>
                <a:cubicBezTo>
                  <a:pt x="667777" y="966214"/>
                  <a:pt x="539541" y="984608"/>
                  <a:pt x="406584" y="984608"/>
                </a:cubicBezTo>
                <a:cubicBezTo>
                  <a:pt x="273627" y="984608"/>
                  <a:pt x="145391" y="966214"/>
                  <a:pt x="24779" y="932069"/>
                </a:cubicBezTo>
                <a:lnTo>
                  <a:pt x="1460" y="924301"/>
                </a:lnTo>
                <a:lnTo>
                  <a:pt x="0" y="897986"/>
                </a:lnTo>
                <a:cubicBezTo>
                  <a:pt x="0" y="575277"/>
                  <a:pt x="143710" y="283119"/>
                  <a:pt x="376058" y="71638"/>
                </a:cubicBezTo>
                <a:lnTo>
                  <a:pt x="462659"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 name="Rectangle 2">
            <a:extLst>
              <a:ext uri="{FF2B5EF4-FFF2-40B4-BE49-F238E27FC236}">
                <a16:creationId xmlns:a16="http://schemas.microsoft.com/office/drawing/2014/main" id="{254DDD91-4963-3D32-9A90-70E17E083F29}"/>
              </a:ext>
            </a:extLst>
          </p:cNvPr>
          <p:cNvSpPr>
            <a:spLocks noChangeArrowheads="1"/>
          </p:cNvSpPr>
          <p:nvPr/>
        </p:nvSpPr>
        <p:spPr bwMode="auto">
          <a:xfrm>
            <a:off x="8836025" y="1995488"/>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1</a:t>
            </a:r>
            <a:endParaRPr lang="vi-VN" altLang="en-US">
              <a:latin typeface="Verdana" panose="020B0604030504040204" pitchFamily="34" charset="0"/>
            </a:endParaRPr>
          </a:p>
        </p:txBody>
      </p:sp>
      <p:sp>
        <p:nvSpPr>
          <p:cNvPr id="48" name="Rectangle 47">
            <a:extLst>
              <a:ext uri="{FF2B5EF4-FFF2-40B4-BE49-F238E27FC236}">
                <a16:creationId xmlns:a16="http://schemas.microsoft.com/office/drawing/2014/main" id="{F2F1C0F8-ED97-81C9-FE83-F882BAA73E44}"/>
              </a:ext>
            </a:extLst>
          </p:cNvPr>
          <p:cNvSpPr>
            <a:spLocks noChangeArrowheads="1"/>
          </p:cNvSpPr>
          <p:nvPr/>
        </p:nvSpPr>
        <p:spPr bwMode="auto">
          <a:xfrm>
            <a:off x="8148638" y="2795588"/>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2</a:t>
            </a:r>
            <a:endParaRPr lang="vi-VN" altLang="en-US">
              <a:latin typeface="Verdana" panose="020B0604030504040204" pitchFamily="34" charset="0"/>
            </a:endParaRPr>
          </a:p>
        </p:txBody>
      </p:sp>
      <p:sp>
        <p:nvSpPr>
          <p:cNvPr id="49" name="Rectangle 48">
            <a:extLst>
              <a:ext uri="{FF2B5EF4-FFF2-40B4-BE49-F238E27FC236}">
                <a16:creationId xmlns:a16="http://schemas.microsoft.com/office/drawing/2014/main" id="{F26EF2D6-1F03-A675-98D4-14FA52583AE8}"/>
              </a:ext>
            </a:extLst>
          </p:cNvPr>
          <p:cNvSpPr>
            <a:spLocks noChangeArrowheads="1"/>
          </p:cNvSpPr>
          <p:nvPr/>
        </p:nvSpPr>
        <p:spPr bwMode="auto">
          <a:xfrm>
            <a:off x="8818563" y="3159125"/>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3</a:t>
            </a:r>
            <a:endParaRPr lang="vi-VN" altLang="en-US">
              <a:latin typeface="Verdana" panose="020B0604030504040204" pitchFamily="34" charset="0"/>
            </a:endParaRPr>
          </a:p>
        </p:txBody>
      </p:sp>
      <p:sp>
        <p:nvSpPr>
          <p:cNvPr id="50" name="Rectangle 49">
            <a:extLst>
              <a:ext uri="{FF2B5EF4-FFF2-40B4-BE49-F238E27FC236}">
                <a16:creationId xmlns:a16="http://schemas.microsoft.com/office/drawing/2014/main" id="{726A2D04-32FD-5948-D7C8-A75FEA71FD10}"/>
              </a:ext>
            </a:extLst>
          </p:cNvPr>
          <p:cNvSpPr>
            <a:spLocks noChangeArrowheads="1"/>
          </p:cNvSpPr>
          <p:nvPr/>
        </p:nvSpPr>
        <p:spPr bwMode="auto">
          <a:xfrm>
            <a:off x="9556750" y="282098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4</a:t>
            </a:r>
            <a:endParaRPr lang="vi-VN" altLang="en-US">
              <a:latin typeface="Verdana" panose="020B0604030504040204" pitchFamily="34" charset="0"/>
            </a:endParaRPr>
          </a:p>
        </p:txBody>
      </p:sp>
      <p:sp>
        <p:nvSpPr>
          <p:cNvPr id="51" name="Rectangle 50">
            <a:extLst>
              <a:ext uri="{FF2B5EF4-FFF2-40B4-BE49-F238E27FC236}">
                <a16:creationId xmlns:a16="http://schemas.microsoft.com/office/drawing/2014/main" id="{21A91754-AD86-7817-6DD1-DD7136A98247}"/>
              </a:ext>
            </a:extLst>
          </p:cNvPr>
          <p:cNvSpPr>
            <a:spLocks noChangeArrowheads="1"/>
          </p:cNvSpPr>
          <p:nvPr/>
        </p:nvSpPr>
        <p:spPr bwMode="auto">
          <a:xfrm>
            <a:off x="7877175" y="390525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5</a:t>
            </a:r>
            <a:endParaRPr lang="vi-VN" altLang="en-US">
              <a:latin typeface="Verdana" panose="020B0604030504040204" pitchFamily="34" charset="0"/>
            </a:endParaRPr>
          </a:p>
        </p:txBody>
      </p:sp>
      <p:sp>
        <p:nvSpPr>
          <p:cNvPr id="52" name="Rectangle 51">
            <a:extLst>
              <a:ext uri="{FF2B5EF4-FFF2-40B4-BE49-F238E27FC236}">
                <a16:creationId xmlns:a16="http://schemas.microsoft.com/office/drawing/2014/main" id="{80B2CDBA-67B1-4CC0-2A53-7BB2DBB0936C}"/>
              </a:ext>
            </a:extLst>
          </p:cNvPr>
          <p:cNvSpPr>
            <a:spLocks noChangeArrowheads="1"/>
          </p:cNvSpPr>
          <p:nvPr/>
        </p:nvSpPr>
        <p:spPr bwMode="auto">
          <a:xfrm>
            <a:off x="8858250" y="389255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6</a:t>
            </a:r>
            <a:endParaRPr lang="vi-VN" altLang="en-US">
              <a:latin typeface="Verdana" panose="020B0604030504040204" pitchFamily="34" charset="0"/>
            </a:endParaRPr>
          </a:p>
        </p:txBody>
      </p:sp>
      <p:sp>
        <p:nvSpPr>
          <p:cNvPr id="53" name="Rectangle 52">
            <a:extLst>
              <a:ext uri="{FF2B5EF4-FFF2-40B4-BE49-F238E27FC236}">
                <a16:creationId xmlns:a16="http://schemas.microsoft.com/office/drawing/2014/main" id="{2128280F-41B5-67E6-FA70-21E3593B611F}"/>
              </a:ext>
            </a:extLst>
          </p:cNvPr>
          <p:cNvSpPr>
            <a:spLocks noChangeArrowheads="1"/>
          </p:cNvSpPr>
          <p:nvPr/>
        </p:nvSpPr>
        <p:spPr bwMode="auto">
          <a:xfrm>
            <a:off x="9756775" y="3908425"/>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7</a:t>
            </a:r>
            <a:endParaRPr lang="vi-VN" altLang="en-US">
              <a:latin typeface="Verdana" panose="020B0604030504040204" pitchFamily="34" charset="0"/>
            </a:endParaRPr>
          </a:p>
        </p:txBody>
      </p:sp>
      <p:pic>
        <p:nvPicPr>
          <p:cNvPr id="6" name="Group 5">
            <a:extLst>
              <a:ext uri="{FF2B5EF4-FFF2-40B4-BE49-F238E27FC236}">
                <a16:creationId xmlns:a16="http://schemas.microsoft.com/office/drawing/2014/main" id="{1C07B0CE-C018-B180-0F1C-087AF24E031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400" y="1397000"/>
            <a:ext cx="2590800" cy="2298700"/>
          </a:xfrm>
          <a:prstGeom prst="rect">
            <a:avLst/>
          </a:prstGeom>
          <a:noFill/>
          <a:extLst>
            <a:ext uri="{909E8E84-426E-40DD-AFC4-6F175D3DCCD1}">
              <a14:hiddenFill xmlns:a14="http://schemas.microsoft.com/office/drawing/2010/main">
                <a:solidFill>
                  <a:srgbClr val="FFFFFF"/>
                </a:solidFill>
              </a14:hiddenFill>
            </a:ext>
          </a:extLst>
        </p:spPr>
      </p:pic>
      <p:pic>
        <p:nvPicPr>
          <p:cNvPr id="7" name="Group 6">
            <a:extLst>
              <a:ext uri="{FF2B5EF4-FFF2-40B4-BE49-F238E27FC236}">
                <a16:creationId xmlns:a16="http://schemas.microsoft.com/office/drawing/2014/main" id="{325CA2CA-150A-CC83-97A7-7E796AF5376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552700"/>
            <a:ext cx="2578100" cy="2273300"/>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a:extLst>
              <a:ext uri="{FF2B5EF4-FFF2-40B4-BE49-F238E27FC236}">
                <a16:creationId xmlns:a16="http://schemas.microsoft.com/office/drawing/2014/main" id="{70E7B903-0A90-A540-B9C6-D0B00288049E}"/>
              </a:ext>
            </a:extLst>
          </p:cNvPr>
          <p:cNvCxnSpPr/>
          <p:nvPr/>
        </p:nvCxnSpPr>
        <p:spPr>
          <a:xfrm flipV="1">
            <a:off x="8355013" y="3594100"/>
            <a:ext cx="506412" cy="20081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2FB696E-5B0E-6C44-B701-32BA28D473EF}"/>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SƠ ĐỒ VENN</a:t>
            </a:r>
            <a:endParaRPr lang="x-none"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par>
                                <p:cTn id="13" presetID="16" presetClass="entr" presetSubtype="21"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inVertical)">
                                      <p:cBhvr>
                                        <p:cTn id="15" dur="500"/>
                                        <p:tgtEl>
                                          <p:spTgt spid="41"/>
                                        </p:tgtEl>
                                      </p:cBhvr>
                                    </p:animEffect>
                                  </p:childTnLst>
                                </p:cTn>
                              </p:par>
                              <p:par>
                                <p:cTn id="16" presetID="16" presetClass="entr" presetSubtype="21"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barn(inVertical)">
                                      <p:cBhvr>
                                        <p:cTn id="18" dur="500"/>
                                        <p:tgtEl>
                                          <p:spTgt spid="46"/>
                                        </p:tgtEl>
                                      </p:cBhvr>
                                    </p:animEffect>
                                  </p:childTnLst>
                                </p:cTn>
                              </p:par>
                              <p:par>
                                <p:cTn id="19" presetID="16" presetClass="entr" presetSubtype="21"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barn(inVertical)">
                                      <p:cBhvr>
                                        <p:cTn id="21" dur="500"/>
                                        <p:tgtEl>
                                          <p:spTgt spid="43"/>
                                        </p:tgtEl>
                                      </p:cBhvr>
                                    </p:animEffect>
                                  </p:childTnLst>
                                </p:cTn>
                              </p:par>
                              <p:par>
                                <p:cTn id="22" presetID="16" presetClass="entr" presetSubtype="21"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barn(inVertical)">
                                      <p:cBhvr>
                                        <p:cTn id="24" dur="500"/>
                                        <p:tgtEl>
                                          <p:spTgt spid="45"/>
                                        </p:tgtEl>
                                      </p:cBhvr>
                                    </p:animEffect>
                                  </p:childTnLst>
                                </p:cTn>
                              </p:par>
                              <p:par>
                                <p:cTn id="25" presetID="16" presetClass="entr" presetSubtype="21"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arn(inVertical)">
                                      <p:cBhvr>
                                        <p:cTn id="27" dur="500"/>
                                        <p:tgtEl>
                                          <p:spTgt spid="42"/>
                                        </p:tgtEl>
                                      </p:cBhvr>
                                    </p:animEffect>
                                  </p:childTnLst>
                                </p:cTn>
                              </p:par>
                              <p:par>
                                <p:cTn id="28" presetID="16" presetClass="entr" presetSubtype="21"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barn(inVertical)">
                                      <p:cBhvr>
                                        <p:cTn id="30" dur="500"/>
                                        <p:tgtEl>
                                          <p:spTgt spid="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circle(in)">
                                      <p:cBhvr>
                                        <p:cTn id="35" dur="2000"/>
                                        <p:tgtEl>
                                          <p:spTgt spid="31"/>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circle(in)">
                                      <p:cBhvr>
                                        <p:cTn id="38" dur="2000"/>
                                        <p:tgtEl>
                                          <p:spTgt spid="32"/>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circle(in)">
                                      <p:cBhvr>
                                        <p:cTn id="41" dur="2000"/>
                                        <p:tgtEl>
                                          <p:spTgt spid="3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arn(inVertical)">
                                      <p:cBhvr>
                                        <p:cTn id="46" dur="500"/>
                                        <p:tgtEl>
                                          <p:spTgt spid="3"/>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barn(inVertical)">
                                      <p:cBhvr>
                                        <p:cTn id="49" dur="500"/>
                                        <p:tgtEl>
                                          <p:spTgt spid="4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barn(inVertical)">
                                      <p:cBhvr>
                                        <p:cTn id="52" dur="500"/>
                                        <p:tgtEl>
                                          <p:spTgt spid="4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barn(inVertical)">
                                      <p:cBhvr>
                                        <p:cTn id="55" dur="500"/>
                                        <p:tgtEl>
                                          <p:spTgt spid="5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barn(inVertical)">
                                      <p:cBhvr>
                                        <p:cTn id="58" dur="500"/>
                                        <p:tgtEl>
                                          <p:spTgt spid="51"/>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barn(inVertical)">
                                      <p:cBhvr>
                                        <p:cTn id="61" dur="500"/>
                                        <p:tgtEl>
                                          <p:spTgt spid="52"/>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barn(inVertical)">
                                      <p:cBhvr>
                                        <p:cTn id="64" dur="500"/>
                                        <p:tgtEl>
                                          <p:spTgt spid="5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6" presetClass="entr" presetSubtype="21"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barn(inVertical)">
                                      <p:cBhvr>
                                        <p:cTn id="69" dur="500"/>
                                        <p:tgtEl>
                                          <p:spTgt spid="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6" presetClass="entr" presetSubtype="21"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barn(inVertical)">
                                      <p:cBhvr>
                                        <p:cTn id="74" dur="500"/>
                                        <p:tgtEl>
                                          <p:spTgt spid="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6" presetClass="entr" presetSubtype="21"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barn(inVertical)">
                                      <p:cBhvr>
                                        <p:cTn id="79" dur="500"/>
                                        <p:tgtEl>
                                          <p:spTgt spid="64"/>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Effect transition="in" filter="barn(inVertical)">
                                      <p:cBhvr>
                                        <p:cTn id="8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97" grpId="0"/>
      <p:bldP spid="3" grpId="0"/>
      <p:bldP spid="48" grpId="0"/>
      <p:bldP spid="49" grpId="0"/>
      <p:bldP spid="50" grpId="0"/>
      <p:bldP spid="51" grpId="0"/>
      <p:bldP spid="52" grpId="0"/>
      <p:bldP spid="5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7B7C0564-7152-6B4B-95DD-05BB08BF5E46}"/>
              </a:ext>
            </a:extLst>
          </p:cNvPr>
          <p:cNvSpPr/>
          <p:nvPr/>
        </p:nvSpPr>
        <p:spPr>
          <a:xfrm>
            <a:off x="7516813" y="2943225"/>
            <a:ext cx="1244600" cy="1190625"/>
          </a:xfrm>
          <a:custGeom>
            <a:avLst/>
            <a:gdLst>
              <a:gd name="connsiteX0" fmla="*/ 449635 w 1244387"/>
              <a:gd name="connsiteY0" fmla="*/ 0 h 1190112"/>
              <a:gd name="connsiteX1" fmla="*/ 1195912 w 1244387"/>
              <a:gd name="connsiteY1" fmla="*/ 201184 h 1190112"/>
              <a:gd name="connsiteX2" fmla="*/ 1244387 w 1244387"/>
              <a:gd name="connsiteY2" fmla="*/ 233176 h 1190112"/>
              <a:gd name="connsiteX3" fmla="*/ 1228374 w 1244387"/>
              <a:gd name="connsiteY3" fmla="*/ 243744 h 1190112"/>
              <a:gd name="connsiteX4" fmla="*/ 742645 w 1244387"/>
              <a:gd name="connsiteY4" fmla="*/ 1152748 h 1190112"/>
              <a:gd name="connsiteX5" fmla="*/ 744783 w 1244387"/>
              <a:gd name="connsiteY5" fmla="*/ 1190112 h 1190112"/>
              <a:gd name="connsiteX6" fmla="*/ 698534 w 1244387"/>
              <a:gd name="connsiteY6" fmla="*/ 1170449 h 1190112"/>
              <a:gd name="connsiteX7" fmla="*/ 0 w 1244387"/>
              <a:gd name="connsiteY7" fmla="*/ 134625 h 1190112"/>
              <a:gd name="connsiteX8" fmla="*/ 3768 w 1244387"/>
              <a:gd name="connsiteY8" fmla="*/ 68773 h 1190112"/>
              <a:gd name="connsiteX9" fmla="*/ 52718 w 1244387"/>
              <a:gd name="connsiteY9" fmla="*/ 52961 h 1190112"/>
              <a:gd name="connsiteX10" fmla="*/ 449635 w 1244387"/>
              <a:gd name="connsiteY10" fmla="*/ 0 h 119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4387" h="1190112">
                <a:moveTo>
                  <a:pt x="449635" y="0"/>
                </a:moveTo>
                <a:cubicBezTo>
                  <a:pt x="726073" y="0"/>
                  <a:pt x="982883" y="74167"/>
                  <a:pt x="1195912" y="201184"/>
                </a:cubicBezTo>
                <a:lnTo>
                  <a:pt x="1244387" y="233176"/>
                </a:lnTo>
                <a:lnTo>
                  <a:pt x="1228374" y="243744"/>
                </a:lnTo>
                <a:cubicBezTo>
                  <a:pt x="931727" y="459807"/>
                  <a:pt x="742645" y="786790"/>
                  <a:pt x="742645" y="1152748"/>
                </a:cubicBezTo>
                <a:lnTo>
                  <a:pt x="744783" y="1190112"/>
                </a:lnTo>
                <a:lnTo>
                  <a:pt x="698534" y="1170449"/>
                </a:lnTo>
                <a:cubicBezTo>
                  <a:pt x="282456" y="970967"/>
                  <a:pt x="0" y="581908"/>
                  <a:pt x="0" y="134625"/>
                </a:cubicBezTo>
                <a:lnTo>
                  <a:pt x="3768" y="68773"/>
                </a:lnTo>
                <a:lnTo>
                  <a:pt x="52718" y="52961"/>
                </a:lnTo>
                <a:cubicBezTo>
                  <a:pt x="178104" y="18542"/>
                  <a:pt x="311416" y="0"/>
                  <a:pt x="449635" y="0"/>
                </a:cubicBez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16" name="Freeform 15">
            <a:extLst>
              <a:ext uri="{FF2B5EF4-FFF2-40B4-BE49-F238E27FC236}">
                <a16:creationId xmlns:a16="http://schemas.microsoft.com/office/drawing/2014/main" id="{97E54C6A-6E78-204D-B1EF-23D58BA7AE55}"/>
              </a:ext>
            </a:extLst>
          </p:cNvPr>
          <p:cNvSpPr/>
          <p:nvPr/>
        </p:nvSpPr>
        <p:spPr>
          <a:xfrm>
            <a:off x="8261350" y="4133850"/>
            <a:ext cx="1036638" cy="908050"/>
          </a:xfrm>
          <a:custGeom>
            <a:avLst/>
            <a:gdLst>
              <a:gd name="connsiteX0" fmla="*/ 0 w 1035844"/>
              <a:gd name="connsiteY0" fmla="*/ 0 h 907462"/>
              <a:gd name="connsiteX1" fmla="*/ 70428 w 1035844"/>
              <a:gd name="connsiteY1" fmla="*/ 29942 h 907462"/>
              <a:gd name="connsiteX2" fmla="*/ 589977 w 1035844"/>
              <a:gd name="connsiteY2" fmla="*/ 122515 h 907462"/>
              <a:gd name="connsiteX3" fmla="*/ 986894 w 1035844"/>
              <a:gd name="connsiteY3" fmla="*/ 69554 h 907462"/>
              <a:gd name="connsiteX4" fmla="*/ 1035844 w 1035844"/>
              <a:gd name="connsiteY4" fmla="*/ 53742 h 907462"/>
              <a:gd name="connsiteX5" fmla="*/ 1032721 w 1035844"/>
              <a:gd name="connsiteY5" fmla="*/ 108334 h 907462"/>
              <a:gd name="connsiteX6" fmla="*/ 553883 w 1035844"/>
              <a:gd name="connsiteY6" fmla="*/ 896894 h 907462"/>
              <a:gd name="connsiteX7" fmla="*/ 537870 w 1035844"/>
              <a:gd name="connsiteY7" fmla="*/ 907462 h 907462"/>
              <a:gd name="connsiteX8" fmla="*/ 483591 w 1035844"/>
              <a:gd name="connsiteY8" fmla="*/ 871640 h 907462"/>
              <a:gd name="connsiteX9" fmla="*/ 4753 w 1035844"/>
              <a:gd name="connsiteY9" fmla="*/ 83080 h 907462"/>
              <a:gd name="connsiteX10" fmla="*/ 0 w 1035844"/>
              <a:gd name="connsiteY10" fmla="*/ 0 h 90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5844" h="907462">
                <a:moveTo>
                  <a:pt x="0" y="0"/>
                </a:moveTo>
                <a:lnTo>
                  <a:pt x="70428" y="29942"/>
                </a:lnTo>
                <a:cubicBezTo>
                  <a:pt x="230117" y="89552"/>
                  <a:pt x="405685" y="122515"/>
                  <a:pt x="589977" y="122515"/>
                </a:cubicBezTo>
                <a:cubicBezTo>
                  <a:pt x="728196" y="122515"/>
                  <a:pt x="861508" y="103973"/>
                  <a:pt x="986894" y="69554"/>
                </a:cubicBezTo>
                <a:lnTo>
                  <a:pt x="1035844" y="53742"/>
                </a:lnTo>
                <a:lnTo>
                  <a:pt x="1032721" y="108334"/>
                </a:lnTo>
                <a:cubicBezTo>
                  <a:pt x="996266" y="425142"/>
                  <a:pt x="817570" y="704838"/>
                  <a:pt x="553883" y="896894"/>
                </a:cubicBezTo>
                <a:lnTo>
                  <a:pt x="537870" y="907462"/>
                </a:lnTo>
                <a:lnTo>
                  <a:pt x="483591" y="871640"/>
                </a:lnTo>
                <a:cubicBezTo>
                  <a:pt x="219905" y="679584"/>
                  <a:pt x="41208" y="399888"/>
                  <a:pt x="4753" y="83080"/>
                </a:cubicBezTo>
                <a:lnTo>
                  <a:pt x="0" y="0"/>
                </a:ln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17" name="Freeform 16">
            <a:extLst>
              <a:ext uri="{FF2B5EF4-FFF2-40B4-BE49-F238E27FC236}">
                <a16:creationId xmlns:a16="http://schemas.microsoft.com/office/drawing/2014/main" id="{7C777450-BD99-2546-BA7F-90A0406C2EDB}"/>
              </a:ext>
            </a:extLst>
          </p:cNvPr>
          <p:cNvSpPr/>
          <p:nvPr/>
        </p:nvSpPr>
        <p:spPr>
          <a:xfrm>
            <a:off x="7521575" y="1900238"/>
            <a:ext cx="2662238" cy="1276350"/>
          </a:xfrm>
          <a:custGeom>
            <a:avLst/>
            <a:gdLst>
              <a:gd name="connsiteX0" fmla="*/ 1330992 w 2663615"/>
              <a:gd name="connsiteY0" fmla="*/ 0 h 1276553"/>
              <a:gd name="connsiteX1" fmla="*/ 2658861 w 2663615"/>
              <a:gd name="connsiteY1" fmla="*/ 1057558 h 1276553"/>
              <a:gd name="connsiteX2" fmla="*/ 2663615 w 2663615"/>
              <a:gd name="connsiteY2" fmla="*/ 1140639 h 1276553"/>
              <a:gd name="connsiteX3" fmla="*/ 2593186 w 2663615"/>
              <a:gd name="connsiteY3" fmla="*/ 1110696 h 1276553"/>
              <a:gd name="connsiteX4" fmla="*/ 2073637 w 2663615"/>
              <a:gd name="connsiteY4" fmla="*/ 1018123 h 1276553"/>
              <a:gd name="connsiteX5" fmla="*/ 1327360 w 2663615"/>
              <a:gd name="connsiteY5" fmla="*/ 1219307 h 1276553"/>
              <a:gd name="connsiteX6" fmla="*/ 1240619 w 2663615"/>
              <a:gd name="connsiteY6" fmla="*/ 1276553 h 1276553"/>
              <a:gd name="connsiteX7" fmla="*/ 1192144 w 2663615"/>
              <a:gd name="connsiteY7" fmla="*/ 1244561 h 1276553"/>
              <a:gd name="connsiteX8" fmla="*/ 445867 w 2663615"/>
              <a:gd name="connsiteY8" fmla="*/ 1043377 h 1276553"/>
              <a:gd name="connsiteX9" fmla="*/ 48950 w 2663615"/>
              <a:gd name="connsiteY9" fmla="*/ 1096338 h 1276553"/>
              <a:gd name="connsiteX10" fmla="*/ 0 w 2663615"/>
              <a:gd name="connsiteY10" fmla="*/ 1112150 h 1276553"/>
              <a:gd name="connsiteX11" fmla="*/ 3123 w 2663615"/>
              <a:gd name="connsiteY11" fmla="*/ 1057558 h 1276553"/>
              <a:gd name="connsiteX12" fmla="*/ 1330992 w 2663615"/>
              <a:gd name="connsiteY12" fmla="*/ 0 h 127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3615" h="1276553">
                <a:moveTo>
                  <a:pt x="1330992" y="0"/>
                </a:moveTo>
                <a:cubicBezTo>
                  <a:pt x="2022087" y="0"/>
                  <a:pt x="2590508" y="463543"/>
                  <a:pt x="2658861" y="1057558"/>
                </a:cubicBezTo>
                <a:lnTo>
                  <a:pt x="2663615" y="1140639"/>
                </a:lnTo>
                <a:lnTo>
                  <a:pt x="2593186" y="1110696"/>
                </a:lnTo>
                <a:cubicBezTo>
                  <a:pt x="2433498" y="1051086"/>
                  <a:pt x="2257929" y="1018123"/>
                  <a:pt x="2073637" y="1018123"/>
                </a:cubicBezTo>
                <a:cubicBezTo>
                  <a:pt x="1797199" y="1018123"/>
                  <a:pt x="1540389" y="1092290"/>
                  <a:pt x="1327360" y="1219307"/>
                </a:cubicBezTo>
                <a:lnTo>
                  <a:pt x="1240619" y="1276553"/>
                </a:lnTo>
                <a:lnTo>
                  <a:pt x="1192144" y="1244561"/>
                </a:lnTo>
                <a:cubicBezTo>
                  <a:pt x="979115" y="1117544"/>
                  <a:pt x="722305" y="1043377"/>
                  <a:pt x="445867" y="1043377"/>
                </a:cubicBezTo>
                <a:cubicBezTo>
                  <a:pt x="307648" y="1043377"/>
                  <a:pt x="174336" y="1061919"/>
                  <a:pt x="48950" y="1096338"/>
                </a:cubicBezTo>
                <a:lnTo>
                  <a:pt x="0" y="1112150"/>
                </a:lnTo>
                <a:lnTo>
                  <a:pt x="3123" y="1057558"/>
                </a:lnTo>
                <a:cubicBezTo>
                  <a:pt x="71476" y="463543"/>
                  <a:pt x="639897" y="0"/>
                  <a:pt x="1330992" y="0"/>
                </a:cubicBez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18" name="Freeform 17">
            <a:extLst>
              <a:ext uri="{FF2B5EF4-FFF2-40B4-BE49-F238E27FC236}">
                <a16:creationId xmlns:a16="http://schemas.microsoft.com/office/drawing/2014/main" id="{F624B9E8-7120-6A40-AD50-7FFB0543451D}"/>
              </a:ext>
            </a:extLst>
          </p:cNvPr>
          <p:cNvSpPr/>
          <p:nvPr/>
        </p:nvSpPr>
        <p:spPr>
          <a:xfrm>
            <a:off x="6632575" y="3013075"/>
            <a:ext cx="2166938" cy="2287588"/>
          </a:xfrm>
          <a:custGeom>
            <a:avLst/>
            <a:gdLst>
              <a:gd name="connsiteX0" fmla="*/ 888893 w 2167778"/>
              <a:gd name="connsiteY0" fmla="*/ 0 h 2287231"/>
              <a:gd name="connsiteX1" fmla="*/ 885125 w 2167778"/>
              <a:gd name="connsiteY1" fmla="*/ 65852 h 2287231"/>
              <a:gd name="connsiteX2" fmla="*/ 1583659 w 2167778"/>
              <a:gd name="connsiteY2" fmla="*/ 1101676 h 2287231"/>
              <a:gd name="connsiteX3" fmla="*/ 1629908 w 2167778"/>
              <a:gd name="connsiteY3" fmla="*/ 1121339 h 2287231"/>
              <a:gd name="connsiteX4" fmla="*/ 1634661 w 2167778"/>
              <a:gd name="connsiteY4" fmla="*/ 1204419 h 2287231"/>
              <a:gd name="connsiteX5" fmla="*/ 2113499 w 2167778"/>
              <a:gd name="connsiteY5" fmla="*/ 1992979 h 2287231"/>
              <a:gd name="connsiteX6" fmla="*/ 2167778 w 2167778"/>
              <a:gd name="connsiteY6" fmla="*/ 2028801 h 2287231"/>
              <a:gd name="connsiteX7" fmla="*/ 2081037 w 2167778"/>
              <a:gd name="connsiteY7" fmla="*/ 2086047 h 2287231"/>
              <a:gd name="connsiteX8" fmla="*/ 1334760 w 2167778"/>
              <a:gd name="connsiteY8" fmla="*/ 2287231 h 2287231"/>
              <a:gd name="connsiteX9" fmla="*/ 0 w 2167778"/>
              <a:gd name="connsiteY9" fmla="*/ 1109229 h 2287231"/>
              <a:gd name="connsiteX10" fmla="*/ 815211 w 2167778"/>
              <a:gd name="connsiteY10" fmla="*/ 23800 h 2287231"/>
              <a:gd name="connsiteX11" fmla="*/ 888893 w 2167778"/>
              <a:gd name="connsiteY11" fmla="*/ 0 h 228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7778" h="2287231">
                <a:moveTo>
                  <a:pt x="888893" y="0"/>
                </a:moveTo>
                <a:lnTo>
                  <a:pt x="885125" y="65852"/>
                </a:lnTo>
                <a:cubicBezTo>
                  <a:pt x="885125" y="513135"/>
                  <a:pt x="1167581" y="902194"/>
                  <a:pt x="1583659" y="1101676"/>
                </a:cubicBezTo>
                <a:lnTo>
                  <a:pt x="1629908" y="1121339"/>
                </a:lnTo>
                <a:lnTo>
                  <a:pt x="1634661" y="1204419"/>
                </a:lnTo>
                <a:cubicBezTo>
                  <a:pt x="1671116" y="1521227"/>
                  <a:pt x="1849813" y="1800923"/>
                  <a:pt x="2113499" y="1992979"/>
                </a:cubicBezTo>
                <a:lnTo>
                  <a:pt x="2167778" y="2028801"/>
                </a:lnTo>
                <a:lnTo>
                  <a:pt x="2081037" y="2086047"/>
                </a:lnTo>
                <a:cubicBezTo>
                  <a:pt x="1868008" y="2213064"/>
                  <a:pt x="1611198" y="2287231"/>
                  <a:pt x="1334760" y="2287231"/>
                </a:cubicBezTo>
                <a:cubicBezTo>
                  <a:pt x="597592" y="2287231"/>
                  <a:pt x="0" y="1759822"/>
                  <a:pt x="0" y="1109229"/>
                </a:cubicBezTo>
                <a:cubicBezTo>
                  <a:pt x="0" y="621284"/>
                  <a:pt x="336146" y="202631"/>
                  <a:pt x="815211" y="23800"/>
                </a:cubicBezTo>
                <a:lnTo>
                  <a:pt x="888893" y="0"/>
                </a:lnTo>
                <a:close/>
              </a:path>
            </a:pathLst>
          </a:custGeom>
          <a:no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19" name="Freeform 18">
            <a:extLst>
              <a:ext uri="{FF2B5EF4-FFF2-40B4-BE49-F238E27FC236}">
                <a16:creationId xmlns:a16="http://schemas.microsoft.com/office/drawing/2014/main" id="{86E471A7-5014-8B41-9BFB-1D8F6B6FE1D3}"/>
              </a:ext>
            </a:extLst>
          </p:cNvPr>
          <p:cNvSpPr/>
          <p:nvPr/>
        </p:nvSpPr>
        <p:spPr>
          <a:xfrm>
            <a:off x="8799513" y="3041650"/>
            <a:ext cx="2130425" cy="2233613"/>
          </a:xfrm>
          <a:custGeom>
            <a:avLst/>
            <a:gdLst>
              <a:gd name="connsiteX0" fmla="*/ 1384730 w 2129512"/>
              <a:gd name="connsiteY0" fmla="*/ 0 h 2233488"/>
              <a:gd name="connsiteX1" fmla="*/ 1430978 w 2129512"/>
              <a:gd name="connsiteY1" fmla="*/ 19662 h 2233488"/>
              <a:gd name="connsiteX2" fmla="*/ 2129512 w 2129512"/>
              <a:gd name="connsiteY2" fmla="*/ 1055486 h 2233488"/>
              <a:gd name="connsiteX3" fmla="*/ 794752 w 2129512"/>
              <a:gd name="connsiteY3" fmla="*/ 2233488 h 2233488"/>
              <a:gd name="connsiteX4" fmla="*/ 48475 w 2129512"/>
              <a:gd name="connsiteY4" fmla="*/ 2032304 h 2233488"/>
              <a:gd name="connsiteX5" fmla="*/ 0 w 2129512"/>
              <a:gd name="connsiteY5" fmla="*/ 2000312 h 2233488"/>
              <a:gd name="connsiteX6" fmla="*/ 16013 w 2129512"/>
              <a:gd name="connsiteY6" fmla="*/ 1989744 h 2233488"/>
              <a:gd name="connsiteX7" fmla="*/ 494851 w 2129512"/>
              <a:gd name="connsiteY7" fmla="*/ 1201184 h 2233488"/>
              <a:gd name="connsiteX8" fmla="*/ 497974 w 2129512"/>
              <a:gd name="connsiteY8" fmla="*/ 1146592 h 2233488"/>
              <a:gd name="connsiteX9" fmla="*/ 571656 w 2129512"/>
              <a:gd name="connsiteY9" fmla="*/ 1122792 h 2233488"/>
              <a:gd name="connsiteX10" fmla="*/ 1386867 w 2129512"/>
              <a:gd name="connsiteY10" fmla="*/ 37363 h 2233488"/>
              <a:gd name="connsiteX11" fmla="*/ 1384730 w 2129512"/>
              <a:gd name="connsiteY11" fmla="*/ 0 h 2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9512" h="2233488">
                <a:moveTo>
                  <a:pt x="1384730" y="0"/>
                </a:moveTo>
                <a:lnTo>
                  <a:pt x="1430978" y="19662"/>
                </a:lnTo>
                <a:cubicBezTo>
                  <a:pt x="1847057" y="219144"/>
                  <a:pt x="2129512" y="608203"/>
                  <a:pt x="2129512" y="1055486"/>
                </a:cubicBezTo>
                <a:cubicBezTo>
                  <a:pt x="2129512" y="1706079"/>
                  <a:pt x="1531920" y="2233488"/>
                  <a:pt x="794752" y="2233488"/>
                </a:cubicBezTo>
                <a:cubicBezTo>
                  <a:pt x="518314" y="2233488"/>
                  <a:pt x="261504" y="2159321"/>
                  <a:pt x="48475" y="2032304"/>
                </a:cubicBezTo>
                <a:lnTo>
                  <a:pt x="0" y="2000312"/>
                </a:lnTo>
                <a:lnTo>
                  <a:pt x="16013" y="1989744"/>
                </a:lnTo>
                <a:cubicBezTo>
                  <a:pt x="279700" y="1797688"/>
                  <a:pt x="458396" y="1517992"/>
                  <a:pt x="494851" y="1201184"/>
                </a:cubicBezTo>
                <a:lnTo>
                  <a:pt x="497974" y="1146592"/>
                </a:lnTo>
                <a:lnTo>
                  <a:pt x="571656" y="1122792"/>
                </a:lnTo>
                <a:cubicBezTo>
                  <a:pt x="1050722" y="943962"/>
                  <a:pt x="1386867" y="525308"/>
                  <a:pt x="1386867" y="37363"/>
                </a:cubicBezTo>
                <a:lnTo>
                  <a:pt x="1384730"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20" name="Freeform 19">
            <a:extLst>
              <a:ext uri="{FF2B5EF4-FFF2-40B4-BE49-F238E27FC236}">
                <a16:creationId xmlns:a16="http://schemas.microsoft.com/office/drawing/2014/main" id="{332C21A9-161F-184F-8F68-B253F1735E1A}"/>
              </a:ext>
            </a:extLst>
          </p:cNvPr>
          <p:cNvSpPr/>
          <p:nvPr/>
        </p:nvSpPr>
        <p:spPr>
          <a:xfrm>
            <a:off x="8258175" y="3162300"/>
            <a:ext cx="1042988" cy="1079500"/>
          </a:xfrm>
          <a:custGeom>
            <a:avLst/>
            <a:gdLst>
              <a:gd name="connsiteX0" fmla="*/ 501742 w 1041750"/>
              <a:gd name="connsiteY0" fmla="*/ 0 h 1079451"/>
              <a:gd name="connsiteX1" fmla="*/ 556021 w 1041750"/>
              <a:gd name="connsiteY1" fmla="*/ 35822 h 1079451"/>
              <a:gd name="connsiteX2" fmla="*/ 1041750 w 1041750"/>
              <a:gd name="connsiteY2" fmla="*/ 944826 h 1079451"/>
              <a:gd name="connsiteX3" fmla="*/ 1037982 w 1041750"/>
              <a:gd name="connsiteY3" fmla="*/ 1010678 h 1079451"/>
              <a:gd name="connsiteX4" fmla="*/ 989032 w 1041750"/>
              <a:gd name="connsiteY4" fmla="*/ 1026490 h 1079451"/>
              <a:gd name="connsiteX5" fmla="*/ 592115 w 1041750"/>
              <a:gd name="connsiteY5" fmla="*/ 1079451 h 1079451"/>
              <a:gd name="connsiteX6" fmla="*/ 72566 w 1041750"/>
              <a:gd name="connsiteY6" fmla="*/ 986878 h 1079451"/>
              <a:gd name="connsiteX7" fmla="*/ 2138 w 1041750"/>
              <a:gd name="connsiteY7" fmla="*/ 956936 h 1079451"/>
              <a:gd name="connsiteX8" fmla="*/ 0 w 1041750"/>
              <a:gd name="connsiteY8" fmla="*/ 919572 h 1079451"/>
              <a:gd name="connsiteX9" fmla="*/ 485729 w 1041750"/>
              <a:gd name="connsiteY9" fmla="*/ 10568 h 1079451"/>
              <a:gd name="connsiteX10" fmla="*/ 501742 w 1041750"/>
              <a:gd name="connsiteY10" fmla="*/ 0 h 107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750" h="1079451">
                <a:moveTo>
                  <a:pt x="501742" y="0"/>
                </a:moveTo>
                <a:lnTo>
                  <a:pt x="556021" y="35822"/>
                </a:lnTo>
                <a:cubicBezTo>
                  <a:pt x="852668" y="251885"/>
                  <a:pt x="1041750" y="578868"/>
                  <a:pt x="1041750" y="944826"/>
                </a:cubicBezTo>
                <a:lnTo>
                  <a:pt x="1037982" y="1010678"/>
                </a:lnTo>
                <a:lnTo>
                  <a:pt x="989032" y="1026490"/>
                </a:lnTo>
                <a:cubicBezTo>
                  <a:pt x="863646" y="1060909"/>
                  <a:pt x="730334" y="1079451"/>
                  <a:pt x="592115" y="1079451"/>
                </a:cubicBezTo>
                <a:cubicBezTo>
                  <a:pt x="407823" y="1079451"/>
                  <a:pt x="232255" y="1046488"/>
                  <a:pt x="72566" y="986878"/>
                </a:cubicBezTo>
                <a:lnTo>
                  <a:pt x="2138" y="956936"/>
                </a:lnTo>
                <a:lnTo>
                  <a:pt x="0" y="919572"/>
                </a:lnTo>
                <a:cubicBezTo>
                  <a:pt x="0" y="553614"/>
                  <a:pt x="189082" y="226631"/>
                  <a:pt x="485729" y="10568"/>
                </a:cubicBezTo>
                <a:lnTo>
                  <a:pt x="501742"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21" name="Rectangle 20">
            <a:extLst>
              <a:ext uri="{FF2B5EF4-FFF2-40B4-BE49-F238E27FC236}">
                <a16:creationId xmlns:a16="http://schemas.microsoft.com/office/drawing/2014/main" id="{23CE22B2-4367-4566-CD0F-ADCA37A484DF}"/>
              </a:ext>
            </a:extLst>
          </p:cNvPr>
          <p:cNvSpPr>
            <a:spLocks noChangeArrowheads="1"/>
          </p:cNvSpPr>
          <p:nvPr/>
        </p:nvSpPr>
        <p:spPr bwMode="auto">
          <a:xfrm>
            <a:off x="8629650" y="263525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1</a:t>
            </a:r>
            <a:endParaRPr lang="vi-VN" altLang="en-US">
              <a:latin typeface="Verdana" panose="020B0604030504040204" pitchFamily="34" charset="0"/>
            </a:endParaRPr>
          </a:p>
        </p:txBody>
      </p:sp>
      <p:sp>
        <p:nvSpPr>
          <p:cNvPr id="22" name="Rectangle 21">
            <a:extLst>
              <a:ext uri="{FF2B5EF4-FFF2-40B4-BE49-F238E27FC236}">
                <a16:creationId xmlns:a16="http://schemas.microsoft.com/office/drawing/2014/main" id="{2D4B8795-D4F9-EB66-93BC-58CD752CFDE2}"/>
              </a:ext>
            </a:extLst>
          </p:cNvPr>
          <p:cNvSpPr>
            <a:spLocks noChangeArrowheads="1"/>
          </p:cNvSpPr>
          <p:nvPr/>
        </p:nvSpPr>
        <p:spPr bwMode="auto">
          <a:xfrm>
            <a:off x="8629650" y="370681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3</a:t>
            </a:r>
            <a:endParaRPr lang="vi-VN" altLang="en-US">
              <a:latin typeface="Verdana" panose="020B0604030504040204" pitchFamily="34" charset="0"/>
            </a:endParaRPr>
          </a:p>
        </p:txBody>
      </p:sp>
      <p:sp>
        <p:nvSpPr>
          <p:cNvPr id="23" name="Rectangle 22">
            <a:extLst>
              <a:ext uri="{FF2B5EF4-FFF2-40B4-BE49-F238E27FC236}">
                <a16:creationId xmlns:a16="http://schemas.microsoft.com/office/drawing/2014/main" id="{0FF9202A-3206-4BE6-E827-430FB8C88B6E}"/>
              </a:ext>
            </a:extLst>
          </p:cNvPr>
          <p:cNvSpPr>
            <a:spLocks noChangeArrowheads="1"/>
          </p:cNvSpPr>
          <p:nvPr/>
        </p:nvSpPr>
        <p:spPr bwMode="auto">
          <a:xfrm>
            <a:off x="9424988" y="349408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4</a:t>
            </a:r>
            <a:endParaRPr lang="vi-VN" altLang="en-US">
              <a:latin typeface="Verdana" panose="020B0604030504040204" pitchFamily="34" charset="0"/>
            </a:endParaRPr>
          </a:p>
        </p:txBody>
      </p:sp>
      <p:sp>
        <p:nvSpPr>
          <p:cNvPr id="24" name="Rectangle 23">
            <a:extLst>
              <a:ext uri="{FF2B5EF4-FFF2-40B4-BE49-F238E27FC236}">
                <a16:creationId xmlns:a16="http://schemas.microsoft.com/office/drawing/2014/main" id="{267CBDC6-F2CE-D7DC-D6C7-5E74AF562AB6}"/>
              </a:ext>
            </a:extLst>
          </p:cNvPr>
          <p:cNvSpPr>
            <a:spLocks noChangeArrowheads="1"/>
          </p:cNvSpPr>
          <p:nvPr/>
        </p:nvSpPr>
        <p:spPr bwMode="auto">
          <a:xfrm>
            <a:off x="7880350" y="467360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5</a:t>
            </a:r>
            <a:endParaRPr lang="vi-VN" altLang="en-US">
              <a:latin typeface="Verdana" panose="020B0604030504040204" pitchFamily="34" charset="0"/>
            </a:endParaRPr>
          </a:p>
        </p:txBody>
      </p:sp>
      <p:sp>
        <p:nvSpPr>
          <p:cNvPr id="25" name="Rectangle 24">
            <a:extLst>
              <a:ext uri="{FF2B5EF4-FFF2-40B4-BE49-F238E27FC236}">
                <a16:creationId xmlns:a16="http://schemas.microsoft.com/office/drawing/2014/main" id="{1A7C3C32-E6B8-EFF9-87D4-54BCBBADC2A0}"/>
              </a:ext>
            </a:extLst>
          </p:cNvPr>
          <p:cNvSpPr>
            <a:spLocks noChangeArrowheads="1"/>
          </p:cNvSpPr>
          <p:nvPr/>
        </p:nvSpPr>
        <p:spPr bwMode="auto">
          <a:xfrm>
            <a:off x="8659813" y="4438650"/>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6</a:t>
            </a:r>
            <a:endParaRPr lang="vi-VN" altLang="en-US">
              <a:latin typeface="Verdana" panose="020B0604030504040204" pitchFamily="34" charset="0"/>
            </a:endParaRPr>
          </a:p>
        </p:txBody>
      </p:sp>
      <p:sp>
        <p:nvSpPr>
          <p:cNvPr id="26" name="Rectangle 25">
            <a:extLst>
              <a:ext uri="{FF2B5EF4-FFF2-40B4-BE49-F238E27FC236}">
                <a16:creationId xmlns:a16="http://schemas.microsoft.com/office/drawing/2014/main" id="{2E0E9286-24FC-BE08-3932-552ED9FF7B4E}"/>
              </a:ext>
            </a:extLst>
          </p:cNvPr>
          <p:cNvSpPr>
            <a:spLocks noChangeArrowheads="1"/>
          </p:cNvSpPr>
          <p:nvPr/>
        </p:nvSpPr>
        <p:spPr bwMode="auto">
          <a:xfrm>
            <a:off x="9663113" y="4510088"/>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7</a:t>
            </a:r>
            <a:endParaRPr lang="vi-VN" altLang="en-US">
              <a:latin typeface="Verdana" panose="020B0604030504040204" pitchFamily="34" charset="0"/>
            </a:endParaRPr>
          </a:p>
        </p:txBody>
      </p:sp>
      <p:sp>
        <p:nvSpPr>
          <p:cNvPr id="27" name="Rectangle 26">
            <a:extLst>
              <a:ext uri="{FF2B5EF4-FFF2-40B4-BE49-F238E27FC236}">
                <a16:creationId xmlns:a16="http://schemas.microsoft.com/office/drawing/2014/main" id="{9CD8BDAC-9AFD-98E8-381D-1D92E5FAFEAF}"/>
              </a:ext>
            </a:extLst>
          </p:cNvPr>
          <p:cNvSpPr>
            <a:spLocks noChangeArrowheads="1"/>
          </p:cNvSpPr>
          <p:nvPr/>
        </p:nvSpPr>
        <p:spPr bwMode="auto">
          <a:xfrm>
            <a:off x="7959725" y="3394075"/>
            <a:ext cx="30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2</a:t>
            </a:r>
            <a:endParaRPr lang="vi-VN" altLang="en-US">
              <a:latin typeface="Verdana" panose="020B0604030504040204" pitchFamily="34" charset="0"/>
            </a:endParaRPr>
          </a:p>
        </p:txBody>
      </p:sp>
      <p:sp>
        <p:nvSpPr>
          <p:cNvPr id="28" name="Rectangle 27">
            <a:extLst>
              <a:ext uri="{FF2B5EF4-FFF2-40B4-BE49-F238E27FC236}">
                <a16:creationId xmlns:a16="http://schemas.microsoft.com/office/drawing/2014/main" id="{D3326097-33BA-9B30-C991-82D4EC100B3D}"/>
              </a:ext>
            </a:extLst>
          </p:cNvPr>
          <p:cNvSpPr>
            <a:spLocks noChangeArrowheads="1"/>
          </p:cNvSpPr>
          <p:nvPr/>
        </p:nvSpPr>
        <p:spPr bwMode="auto">
          <a:xfrm>
            <a:off x="1835150" y="1293813"/>
            <a:ext cx="25749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t>Xét luận cứ sau :</a:t>
            </a:r>
          </a:p>
        </p:txBody>
      </p:sp>
      <p:sp>
        <p:nvSpPr>
          <p:cNvPr id="29" name="Rectangle 28">
            <a:extLst>
              <a:ext uri="{FF2B5EF4-FFF2-40B4-BE49-F238E27FC236}">
                <a16:creationId xmlns:a16="http://schemas.microsoft.com/office/drawing/2014/main" id="{C4DCC0E1-7661-8DCA-FD7C-00A385DAEAFE}"/>
              </a:ext>
            </a:extLst>
          </p:cNvPr>
          <p:cNvSpPr>
            <a:spLocks noChangeArrowheads="1"/>
          </p:cNvSpPr>
          <p:nvPr/>
        </p:nvSpPr>
        <p:spPr bwMode="auto">
          <a:xfrm>
            <a:off x="919163" y="2170113"/>
            <a:ext cx="4837112"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(1) Một số trái táo có màu đỏ.</a:t>
            </a:r>
          </a:p>
          <a:p>
            <a:pPr eaLnBrk="1" hangingPunct="1">
              <a:spcAft>
                <a:spcPts val="900"/>
              </a:spcAft>
            </a:pPr>
            <a:r>
              <a:rPr lang="en-US" altLang="en-US" sz="2500"/>
              <a:t>(2) Mọi trái táo là trái cây.</a:t>
            </a:r>
          </a:p>
          <a:p>
            <a:pPr eaLnBrk="1" hangingPunct="1"/>
            <a:r>
              <a:rPr lang="en-US" altLang="en-US" sz="2500"/>
              <a:t>(3) Một số trái cây có màu đỏ.</a:t>
            </a:r>
            <a:endParaRPr lang="vi-VN" altLang="en-US" sz="2500">
              <a:latin typeface="Verdana" panose="020B0604030504040204" pitchFamily="34" charset="0"/>
            </a:endParaRPr>
          </a:p>
        </p:txBody>
      </p:sp>
      <p:cxnSp>
        <p:nvCxnSpPr>
          <p:cNvPr id="31" name="Straight Connector 30">
            <a:extLst>
              <a:ext uri="{FF2B5EF4-FFF2-40B4-BE49-F238E27FC236}">
                <a16:creationId xmlns:a16="http://schemas.microsoft.com/office/drawing/2014/main" id="{1EB51DFE-DD9A-364C-A8E4-2151D114EC04}"/>
              </a:ext>
            </a:extLst>
          </p:cNvPr>
          <p:cNvCxnSpPr/>
          <p:nvPr/>
        </p:nvCxnSpPr>
        <p:spPr>
          <a:xfrm>
            <a:off x="1208088" y="3024188"/>
            <a:ext cx="2111375" cy="0"/>
          </a:xfrm>
          <a:prstGeom prst="line">
            <a:avLst/>
          </a:prstGeom>
        </p:spPr>
        <p:style>
          <a:lnRef idx="1">
            <a:schemeClr val="dk1"/>
          </a:lnRef>
          <a:fillRef idx="0">
            <a:schemeClr val="dk1"/>
          </a:fillRef>
          <a:effectRef idx="0">
            <a:schemeClr val="dk1"/>
          </a:effectRef>
          <a:fontRef idx="minor">
            <a:schemeClr val="tx1"/>
          </a:fontRef>
        </p:style>
      </p:cxnSp>
      <p:sp>
        <p:nvSpPr>
          <p:cNvPr id="66" name="Freeform 65">
            <a:extLst>
              <a:ext uri="{FF2B5EF4-FFF2-40B4-BE49-F238E27FC236}">
                <a16:creationId xmlns:a16="http://schemas.microsoft.com/office/drawing/2014/main" id="{9C0722D1-5D9C-8942-836D-16CBDE6739EA}"/>
              </a:ext>
            </a:extLst>
          </p:cNvPr>
          <p:cNvSpPr/>
          <p:nvPr/>
        </p:nvSpPr>
        <p:spPr>
          <a:xfrm>
            <a:off x="8629650" y="2911475"/>
            <a:ext cx="1547813" cy="1268413"/>
          </a:xfrm>
          <a:custGeom>
            <a:avLst/>
            <a:gdLst/>
            <a:ahLst/>
            <a:cxnLst/>
            <a:rect l="l" t="t" r="r" b="b"/>
            <a:pathLst>
              <a:path w="1547187" h="1269107">
                <a:moveTo>
                  <a:pt x="955073" y="0"/>
                </a:moveTo>
                <a:cubicBezTo>
                  <a:pt x="1139365" y="0"/>
                  <a:pt x="1314934" y="32963"/>
                  <a:pt x="1474622" y="92573"/>
                </a:cubicBezTo>
                <a:lnTo>
                  <a:pt x="1545050" y="122515"/>
                </a:lnTo>
                <a:lnTo>
                  <a:pt x="1547187" y="159878"/>
                </a:lnTo>
                <a:cubicBezTo>
                  <a:pt x="1547187" y="647823"/>
                  <a:pt x="1211042" y="1066477"/>
                  <a:pt x="731976" y="1245307"/>
                </a:cubicBezTo>
                <a:lnTo>
                  <a:pt x="658294" y="1269107"/>
                </a:lnTo>
                <a:lnTo>
                  <a:pt x="662062" y="1203256"/>
                </a:lnTo>
                <a:cubicBezTo>
                  <a:pt x="662062" y="837298"/>
                  <a:pt x="472980" y="510315"/>
                  <a:pt x="176333" y="294252"/>
                </a:cubicBezTo>
                <a:lnTo>
                  <a:pt x="122054" y="258430"/>
                </a:lnTo>
                <a:lnTo>
                  <a:pt x="106041" y="268998"/>
                </a:lnTo>
                <a:lnTo>
                  <a:pt x="0" y="355080"/>
                </a:lnTo>
                <a:lnTo>
                  <a:pt x="1" y="355079"/>
                </a:lnTo>
                <a:cubicBezTo>
                  <a:pt x="33561" y="324746"/>
                  <a:pt x="68961" y="296005"/>
                  <a:pt x="106042" y="268997"/>
                </a:cubicBezTo>
                <a:lnTo>
                  <a:pt x="122054" y="258429"/>
                </a:lnTo>
                <a:lnTo>
                  <a:pt x="122055" y="258430"/>
                </a:lnTo>
                <a:lnTo>
                  <a:pt x="208796" y="201184"/>
                </a:lnTo>
                <a:cubicBezTo>
                  <a:pt x="421825" y="74167"/>
                  <a:pt x="678635" y="0"/>
                  <a:pt x="955073" y="0"/>
                </a:cubicBezTo>
                <a:close/>
                <a:moveTo>
                  <a:pt x="959269" y="777743"/>
                </a:moveTo>
                <a:lnTo>
                  <a:pt x="943531" y="784105"/>
                </a:lnTo>
                <a:cubicBezTo>
                  <a:pt x="913244" y="830093"/>
                  <a:pt x="891627" y="865217"/>
                  <a:pt x="878679" y="889476"/>
                </a:cubicBezTo>
                <a:lnTo>
                  <a:pt x="880576" y="895503"/>
                </a:lnTo>
                <a:cubicBezTo>
                  <a:pt x="890399" y="895057"/>
                  <a:pt x="902417" y="894834"/>
                  <a:pt x="916630" y="894834"/>
                </a:cubicBezTo>
                <a:lnTo>
                  <a:pt x="941075" y="894834"/>
                </a:lnTo>
                <a:lnTo>
                  <a:pt x="941075" y="903093"/>
                </a:lnTo>
                <a:cubicBezTo>
                  <a:pt x="941075" y="908302"/>
                  <a:pt x="940833" y="913214"/>
                  <a:pt x="940349" y="917827"/>
                </a:cubicBezTo>
                <a:cubicBezTo>
                  <a:pt x="939866" y="922441"/>
                  <a:pt x="939140" y="925343"/>
                  <a:pt x="938173" y="926534"/>
                </a:cubicBezTo>
                <a:cubicBezTo>
                  <a:pt x="937205" y="927725"/>
                  <a:pt x="935698" y="928506"/>
                  <a:pt x="933652" y="928878"/>
                </a:cubicBezTo>
                <a:cubicBezTo>
                  <a:pt x="931606" y="929250"/>
                  <a:pt x="925076" y="929585"/>
                  <a:pt x="914063" y="929883"/>
                </a:cubicBezTo>
                <a:lnTo>
                  <a:pt x="913170" y="930776"/>
                </a:lnTo>
                <a:lnTo>
                  <a:pt x="913170" y="935575"/>
                </a:lnTo>
                <a:lnTo>
                  <a:pt x="914063" y="936468"/>
                </a:lnTo>
                <a:cubicBezTo>
                  <a:pt x="924629" y="935873"/>
                  <a:pt x="937131" y="935575"/>
                  <a:pt x="951567" y="935575"/>
                </a:cubicBezTo>
                <a:cubicBezTo>
                  <a:pt x="960423" y="935575"/>
                  <a:pt x="971399" y="935873"/>
                  <a:pt x="984495" y="936468"/>
                </a:cubicBezTo>
                <a:lnTo>
                  <a:pt x="985388" y="935575"/>
                </a:lnTo>
                <a:lnTo>
                  <a:pt x="985388" y="930776"/>
                </a:lnTo>
                <a:lnTo>
                  <a:pt x="984384" y="929883"/>
                </a:lnTo>
                <a:cubicBezTo>
                  <a:pt x="977166" y="929808"/>
                  <a:pt x="972087" y="929529"/>
                  <a:pt x="969148" y="929045"/>
                </a:cubicBezTo>
                <a:cubicBezTo>
                  <a:pt x="966208" y="928562"/>
                  <a:pt x="964255" y="927818"/>
                  <a:pt x="963287" y="926813"/>
                </a:cubicBezTo>
                <a:cubicBezTo>
                  <a:pt x="962320" y="925808"/>
                  <a:pt x="961613" y="923557"/>
                  <a:pt x="961167" y="920060"/>
                </a:cubicBezTo>
                <a:cubicBezTo>
                  <a:pt x="960720" y="916562"/>
                  <a:pt x="960497" y="910647"/>
                  <a:pt x="960497" y="902312"/>
                </a:cubicBezTo>
                <a:lnTo>
                  <a:pt x="960497" y="894834"/>
                </a:lnTo>
                <a:lnTo>
                  <a:pt x="966190" y="894834"/>
                </a:lnTo>
                <a:cubicBezTo>
                  <a:pt x="971027" y="894834"/>
                  <a:pt x="977054" y="895057"/>
                  <a:pt x="984272" y="895503"/>
                </a:cubicBezTo>
                <a:lnTo>
                  <a:pt x="985388" y="894499"/>
                </a:lnTo>
                <a:cubicBezTo>
                  <a:pt x="985240" y="892117"/>
                  <a:pt x="985128" y="889699"/>
                  <a:pt x="985054" y="887243"/>
                </a:cubicBezTo>
                <a:cubicBezTo>
                  <a:pt x="985054" y="885978"/>
                  <a:pt x="985128" y="883932"/>
                  <a:pt x="985277" y="881104"/>
                </a:cubicBezTo>
                <a:lnTo>
                  <a:pt x="984272" y="879988"/>
                </a:lnTo>
                <a:cubicBezTo>
                  <a:pt x="978691" y="880360"/>
                  <a:pt x="970766" y="880583"/>
                  <a:pt x="960497" y="880658"/>
                </a:cubicBezTo>
                <a:lnTo>
                  <a:pt x="960497" y="857552"/>
                </a:lnTo>
                <a:lnTo>
                  <a:pt x="960832" y="826075"/>
                </a:lnTo>
                <a:cubicBezTo>
                  <a:pt x="960832" y="807397"/>
                  <a:pt x="961241" y="791733"/>
                  <a:pt x="962060" y="779082"/>
                </a:cubicBezTo>
                <a:lnTo>
                  <a:pt x="959269" y="777743"/>
                </a:lnTo>
                <a:close/>
              </a:path>
            </a:pathLst>
          </a:custGeom>
          <a:solidFill>
            <a:schemeClr val="bg1">
              <a:lumMod val="95000"/>
            </a:schemeClr>
          </a:solidFill>
          <a:ln>
            <a:solidFill>
              <a:schemeClr val="tx1"/>
            </a:solidFill>
          </a:ln>
          <a:effectLst/>
        </p:spPr>
        <p:txBody>
          <a:bodyPr/>
          <a:lstStyle/>
          <a:p>
            <a:pPr eaLnBrk="1" fontAlgn="auto" hangingPunct="1">
              <a:spcBef>
                <a:spcPts val="0"/>
              </a:spcBef>
              <a:spcAft>
                <a:spcPts val="0"/>
              </a:spcAft>
              <a:defRPr/>
            </a:pPr>
            <a:endParaRPr lang="vi-VN">
              <a:latin typeface="+mn-lt"/>
            </a:endParaRPr>
          </a:p>
        </p:txBody>
      </p:sp>
      <p:sp>
        <p:nvSpPr>
          <p:cNvPr id="45" name="Rectangle 44">
            <a:extLst>
              <a:ext uri="{FF2B5EF4-FFF2-40B4-BE49-F238E27FC236}">
                <a16:creationId xmlns:a16="http://schemas.microsoft.com/office/drawing/2014/main" id="{7458187C-96EC-98FA-47A7-D5F58C8A16B1}"/>
              </a:ext>
            </a:extLst>
          </p:cNvPr>
          <p:cNvSpPr>
            <a:spLocks noChangeArrowheads="1"/>
          </p:cNvSpPr>
          <p:nvPr/>
        </p:nvSpPr>
        <p:spPr bwMode="auto">
          <a:xfrm>
            <a:off x="8139113" y="1274763"/>
            <a:ext cx="12922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t>Trái táo</a:t>
            </a:r>
            <a:endParaRPr lang="vi-VN" altLang="en-US" sz="2500" b="1">
              <a:latin typeface="Verdana" panose="020B0604030504040204" pitchFamily="34" charset="0"/>
            </a:endParaRPr>
          </a:p>
        </p:txBody>
      </p:sp>
      <p:sp>
        <p:nvSpPr>
          <p:cNvPr id="46" name="Rectangle 45">
            <a:extLst>
              <a:ext uri="{FF2B5EF4-FFF2-40B4-BE49-F238E27FC236}">
                <a16:creationId xmlns:a16="http://schemas.microsoft.com/office/drawing/2014/main" id="{6F49518A-57FC-94A6-CDB9-905FBE8219B8}"/>
              </a:ext>
            </a:extLst>
          </p:cNvPr>
          <p:cNvSpPr>
            <a:spLocks noChangeArrowheads="1"/>
          </p:cNvSpPr>
          <p:nvPr/>
        </p:nvSpPr>
        <p:spPr bwMode="auto">
          <a:xfrm>
            <a:off x="6832600" y="5446713"/>
            <a:ext cx="1328738"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t>Trái cây</a:t>
            </a:r>
            <a:endParaRPr lang="vi-VN" altLang="en-US" sz="2500" b="1">
              <a:latin typeface="Verdana" panose="020B0604030504040204" pitchFamily="34" charset="0"/>
            </a:endParaRPr>
          </a:p>
        </p:txBody>
      </p:sp>
      <p:sp>
        <p:nvSpPr>
          <p:cNvPr id="47" name="Rectangle 46">
            <a:extLst>
              <a:ext uri="{FF2B5EF4-FFF2-40B4-BE49-F238E27FC236}">
                <a16:creationId xmlns:a16="http://schemas.microsoft.com/office/drawing/2014/main" id="{4DDC375C-B5A2-D176-6060-A055A0BB419D}"/>
              </a:ext>
            </a:extLst>
          </p:cNvPr>
          <p:cNvSpPr>
            <a:spLocks noChangeArrowheads="1"/>
          </p:cNvSpPr>
          <p:nvPr/>
        </p:nvSpPr>
        <p:spPr bwMode="auto">
          <a:xfrm>
            <a:off x="9226550" y="5446713"/>
            <a:ext cx="187801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t>Vật màu đỏ</a:t>
            </a:r>
            <a:endParaRPr lang="vi-VN" altLang="en-US" sz="2500" b="1">
              <a:latin typeface="Verdana" panose="020B0604030504040204" pitchFamily="34" charset="0"/>
            </a:endParaRPr>
          </a:p>
        </p:txBody>
      </p:sp>
      <p:grpSp>
        <p:nvGrpSpPr>
          <p:cNvPr id="68" name="Group 67">
            <a:extLst>
              <a:ext uri="{FF2B5EF4-FFF2-40B4-BE49-F238E27FC236}">
                <a16:creationId xmlns:a16="http://schemas.microsoft.com/office/drawing/2014/main" id="{CBE00F13-88B8-6F57-096F-E76B261D8A31}"/>
              </a:ext>
            </a:extLst>
          </p:cNvPr>
          <p:cNvGrpSpPr>
            <a:grpSpLocks/>
          </p:cNvGrpSpPr>
          <p:nvPr/>
        </p:nvGrpSpPr>
        <p:grpSpPr bwMode="auto">
          <a:xfrm>
            <a:off x="7521575" y="1882775"/>
            <a:ext cx="2662238" cy="1276350"/>
            <a:chOff x="3832419" y="498027"/>
            <a:chExt cx="2663615" cy="1276553"/>
          </a:xfrm>
        </p:grpSpPr>
        <p:sp>
          <p:nvSpPr>
            <p:cNvPr id="48" name="Freeform 47">
              <a:extLst>
                <a:ext uri="{FF2B5EF4-FFF2-40B4-BE49-F238E27FC236}">
                  <a16:creationId xmlns:a16="http://schemas.microsoft.com/office/drawing/2014/main" id="{7063209E-762E-6B4E-A8D3-7C12E3536AB7}"/>
                </a:ext>
              </a:extLst>
            </p:cNvPr>
            <p:cNvSpPr/>
            <p:nvPr/>
          </p:nvSpPr>
          <p:spPr>
            <a:xfrm>
              <a:off x="3832419" y="498027"/>
              <a:ext cx="2663615" cy="1276553"/>
            </a:xfrm>
            <a:custGeom>
              <a:avLst/>
              <a:gdLst>
                <a:gd name="connsiteX0" fmla="*/ 1330992 w 2663615"/>
                <a:gd name="connsiteY0" fmla="*/ 0 h 1276553"/>
                <a:gd name="connsiteX1" fmla="*/ 2658861 w 2663615"/>
                <a:gd name="connsiteY1" fmla="*/ 1057558 h 1276553"/>
                <a:gd name="connsiteX2" fmla="*/ 2663615 w 2663615"/>
                <a:gd name="connsiteY2" fmla="*/ 1140639 h 1276553"/>
                <a:gd name="connsiteX3" fmla="*/ 2593186 w 2663615"/>
                <a:gd name="connsiteY3" fmla="*/ 1110696 h 1276553"/>
                <a:gd name="connsiteX4" fmla="*/ 2073637 w 2663615"/>
                <a:gd name="connsiteY4" fmla="*/ 1018123 h 1276553"/>
                <a:gd name="connsiteX5" fmla="*/ 1327360 w 2663615"/>
                <a:gd name="connsiteY5" fmla="*/ 1219307 h 1276553"/>
                <a:gd name="connsiteX6" fmla="*/ 1240619 w 2663615"/>
                <a:gd name="connsiteY6" fmla="*/ 1276553 h 1276553"/>
                <a:gd name="connsiteX7" fmla="*/ 1192144 w 2663615"/>
                <a:gd name="connsiteY7" fmla="*/ 1244561 h 1276553"/>
                <a:gd name="connsiteX8" fmla="*/ 445867 w 2663615"/>
                <a:gd name="connsiteY8" fmla="*/ 1043377 h 1276553"/>
                <a:gd name="connsiteX9" fmla="*/ 48950 w 2663615"/>
                <a:gd name="connsiteY9" fmla="*/ 1096338 h 1276553"/>
                <a:gd name="connsiteX10" fmla="*/ 0 w 2663615"/>
                <a:gd name="connsiteY10" fmla="*/ 1112150 h 1276553"/>
                <a:gd name="connsiteX11" fmla="*/ 3123 w 2663615"/>
                <a:gd name="connsiteY11" fmla="*/ 1057558 h 1276553"/>
                <a:gd name="connsiteX12" fmla="*/ 1330992 w 2663615"/>
                <a:gd name="connsiteY12" fmla="*/ 0 h 127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3615" h="1276553">
                  <a:moveTo>
                    <a:pt x="1330992" y="0"/>
                  </a:moveTo>
                  <a:cubicBezTo>
                    <a:pt x="2022087" y="0"/>
                    <a:pt x="2590508" y="463543"/>
                    <a:pt x="2658861" y="1057558"/>
                  </a:cubicBezTo>
                  <a:lnTo>
                    <a:pt x="2663615" y="1140639"/>
                  </a:lnTo>
                  <a:lnTo>
                    <a:pt x="2593186" y="1110696"/>
                  </a:lnTo>
                  <a:cubicBezTo>
                    <a:pt x="2433498" y="1051086"/>
                    <a:pt x="2257929" y="1018123"/>
                    <a:pt x="2073637" y="1018123"/>
                  </a:cubicBezTo>
                  <a:cubicBezTo>
                    <a:pt x="1797199" y="1018123"/>
                    <a:pt x="1540389" y="1092290"/>
                    <a:pt x="1327360" y="1219307"/>
                  </a:cubicBezTo>
                  <a:lnTo>
                    <a:pt x="1240619" y="1276553"/>
                  </a:lnTo>
                  <a:lnTo>
                    <a:pt x="1192144" y="1244561"/>
                  </a:lnTo>
                  <a:cubicBezTo>
                    <a:pt x="979115" y="1117544"/>
                    <a:pt x="722305" y="1043377"/>
                    <a:pt x="445867" y="1043377"/>
                  </a:cubicBezTo>
                  <a:cubicBezTo>
                    <a:pt x="307648" y="1043377"/>
                    <a:pt x="174336" y="1061919"/>
                    <a:pt x="48950" y="1096338"/>
                  </a:cubicBezTo>
                  <a:lnTo>
                    <a:pt x="0" y="1112150"/>
                  </a:lnTo>
                  <a:lnTo>
                    <a:pt x="3123" y="1057558"/>
                  </a:lnTo>
                  <a:cubicBezTo>
                    <a:pt x="71476" y="463543"/>
                    <a:pt x="639897" y="0"/>
                    <a:pt x="1330992" y="0"/>
                  </a:cubicBezTo>
                  <a:close/>
                </a:path>
              </a:pathLst>
            </a:custGeom>
            <a:solidFill>
              <a:schemeClr val="bg1">
                <a:lumMod val="95000"/>
              </a:schemeClr>
            </a:solid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9963" name="Rectangle 48">
              <a:extLst>
                <a:ext uri="{FF2B5EF4-FFF2-40B4-BE49-F238E27FC236}">
                  <a16:creationId xmlns:a16="http://schemas.microsoft.com/office/drawing/2014/main" id="{F0651557-D7BB-4962-ED2F-0AFC2E7721BF}"/>
                </a:ext>
              </a:extLst>
            </p:cNvPr>
            <p:cNvSpPr>
              <a:spLocks noChangeArrowheads="1"/>
            </p:cNvSpPr>
            <p:nvPr/>
          </p:nvSpPr>
          <p:spPr bwMode="auto">
            <a:xfrm>
              <a:off x="4953778" y="1254045"/>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1</a:t>
              </a:r>
              <a:endParaRPr lang="vi-VN" altLang="en-US">
                <a:latin typeface="Verdana" panose="020B0604030504040204" pitchFamily="34" charset="0"/>
              </a:endParaRPr>
            </a:p>
          </p:txBody>
        </p:sp>
      </p:grpSp>
      <p:sp>
        <p:nvSpPr>
          <p:cNvPr id="70" name="Rectangle 69">
            <a:extLst>
              <a:ext uri="{FF2B5EF4-FFF2-40B4-BE49-F238E27FC236}">
                <a16:creationId xmlns:a16="http://schemas.microsoft.com/office/drawing/2014/main" id="{72B8E948-0DE8-9075-584E-3D4677B7EF90}"/>
              </a:ext>
            </a:extLst>
          </p:cNvPr>
          <p:cNvSpPr>
            <a:spLocks noChangeArrowheads="1"/>
          </p:cNvSpPr>
          <p:nvPr/>
        </p:nvSpPr>
        <p:spPr bwMode="auto">
          <a:xfrm>
            <a:off x="8528050" y="3398838"/>
            <a:ext cx="3730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200" b="1">
                <a:solidFill>
                  <a:srgbClr val="996600"/>
                </a:solidFill>
              </a:rPr>
              <a:t>X</a:t>
            </a:r>
            <a:endParaRPr lang="vi-VN" altLang="en-US" sz="2200" b="1">
              <a:solidFill>
                <a:srgbClr val="996600"/>
              </a:solidFill>
              <a:latin typeface="Verdana" panose="020B0604030504040204" pitchFamily="34" charset="0"/>
            </a:endParaRPr>
          </a:p>
        </p:txBody>
      </p:sp>
      <p:sp>
        <p:nvSpPr>
          <p:cNvPr id="71" name="Rectangle 70">
            <a:extLst>
              <a:ext uri="{FF2B5EF4-FFF2-40B4-BE49-F238E27FC236}">
                <a16:creationId xmlns:a16="http://schemas.microsoft.com/office/drawing/2014/main" id="{F2F61C6E-7022-E179-057B-ECC033F2ED0B}"/>
              </a:ext>
            </a:extLst>
          </p:cNvPr>
          <p:cNvSpPr>
            <a:spLocks noChangeArrowheads="1"/>
          </p:cNvSpPr>
          <p:nvPr/>
        </p:nvSpPr>
        <p:spPr bwMode="auto">
          <a:xfrm>
            <a:off x="947738" y="4702175"/>
            <a:ext cx="52657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cs typeface="Calibri" panose="020F0502020204030204" pitchFamily="34" charset="0"/>
              </a:rPr>
              <a:t>X trong khu vực 3 vừa ở trong tập hợp </a:t>
            </a:r>
            <a:r>
              <a:rPr lang="en-US" altLang="en-US" sz="2500" b="1">
                <a:cs typeface="Calibri" panose="020F0502020204030204" pitchFamily="34" charset="0"/>
              </a:rPr>
              <a:t>Trái cây</a:t>
            </a:r>
            <a:r>
              <a:rPr lang="en-US" altLang="en-US" sz="2500">
                <a:cs typeface="Calibri" panose="020F0502020204030204" pitchFamily="34" charset="0"/>
              </a:rPr>
              <a:t> vừa ở trong tập hợp </a:t>
            </a:r>
            <a:r>
              <a:rPr lang="en-US" altLang="en-US" sz="2500" b="1">
                <a:cs typeface="Calibri" panose="020F0502020204030204" pitchFamily="34" charset="0"/>
              </a:rPr>
              <a:t>Vật màu đỏ</a:t>
            </a:r>
            <a:r>
              <a:rPr lang="en-US" altLang="en-US" sz="2500">
                <a:cs typeface="Calibri" panose="020F0502020204030204" pitchFamily="34" charset="0"/>
              </a:rPr>
              <a:t>. Do đó, luận cứ hợp lệ.</a:t>
            </a:r>
            <a:endParaRPr lang="vi-VN" altLang="en-US" sz="2500">
              <a:latin typeface="Verdana" panose="020B0604030504040204" pitchFamily="34" charset="0"/>
            </a:endParaRPr>
          </a:p>
        </p:txBody>
      </p:sp>
      <p:cxnSp>
        <p:nvCxnSpPr>
          <p:cNvPr id="73" name="Straight Arrow Connector 72">
            <a:extLst>
              <a:ext uri="{FF2B5EF4-FFF2-40B4-BE49-F238E27FC236}">
                <a16:creationId xmlns:a16="http://schemas.microsoft.com/office/drawing/2014/main" id="{78EF0603-FF85-254A-8373-E6DCA8B78312}"/>
              </a:ext>
            </a:extLst>
          </p:cNvPr>
          <p:cNvCxnSpPr>
            <a:cxnSpLocks/>
          </p:cNvCxnSpPr>
          <p:nvPr/>
        </p:nvCxnSpPr>
        <p:spPr>
          <a:xfrm flipV="1">
            <a:off x="4416425" y="3725863"/>
            <a:ext cx="4060825" cy="990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11B56B9-EB8D-374A-A7D5-9969CDE7BD10}"/>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SƠ ĐỒ VENN</a:t>
            </a:r>
            <a:endParaRPr lang="x-none"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down)">
                                      <p:cBhvr>
                                        <p:cTn id="38" dur="500"/>
                                        <p:tgtEl>
                                          <p:spTgt spid="4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500"/>
                                        <p:tgtEl>
                                          <p:spTgt spid="4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down)">
                                      <p:cBhvr>
                                        <p:cTn id="44" dur="500"/>
                                        <p:tgtEl>
                                          <p:spTgt spid="4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500"/>
                                        <p:tgtEl>
                                          <p:spTgt spid="2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down)">
                                      <p:cBhvr>
                                        <p:cTn id="61" dur="500"/>
                                        <p:tgtEl>
                                          <p:spTgt spid="2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down)">
                                      <p:cBhvr>
                                        <p:cTn id="64" dur="500"/>
                                        <p:tgtEl>
                                          <p:spTgt spid="25"/>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down)">
                                      <p:cBhvr>
                                        <p:cTn id="75" dur="500"/>
                                        <p:tgtEl>
                                          <p:spTgt spid="6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0"/>
                                        </p:tgtEl>
                                        <p:attrNameLst>
                                          <p:attrName>style.visibility</p:attrName>
                                        </p:attrNameLst>
                                      </p:cBhvr>
                                      <p:to>
                                        <p:strVal val="visible"/>
                                      </p:to>
                                    </p:set>
                                    <p:animEffect transition="in" filter="wipe(down)">
                                      <p:cBhvr>
                                        <p:cTn id="80" dur="500"/>
                                        <p:tgtEl>
                                          <p:spTgt spid="70"/>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4" fill="hold" nodeType="click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wipe(down)">
                                      <p:cBhvr>
                                        <p:cTn id="85" dur="500"/>
                                        <p:tgtEl>
                                          <p:spTgt spid="73"/>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wipe(down)">
                                      <p:cBhvr>
                                        <p:cTn id="8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29" grpId="0"/>
      <p:bldP spid="45" grpId="0"/>
      <p:bldP spid="46" grpId="0"/>
      <p:bldP spid="47" grpId="0"/>
      <p:bldP spid="70" grpId="0"/>
      <p:bldP spid="7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32">
            <a:extLst>
              <a:ext uri="{FF2B5EF4-FFF2-40B4-BE49-F238E27FC236}">
                <a16:creationId xmlns:a16="http://schemas.microsoft.com/office/drawing/2014/main" id="{58EF09F0-9444-694B-84BB-EACE1CB40FF2}"/>
              </a:ext>
            </a:extLst>
          </p:cNvPr>
          <p:cNvSpPr/>
          <p:nvPr/>
        </p:nvSpPr>
        <p:spPr>
          <a:xfrm>
            <a:off x="7600950" y="2312988"/>
            <a:ext cx="1376363" cy="1203325"/>
          </a:xfrm>
          <a:custGeom>
            <a:avLst/>
            <a:gdLst>
              <a:gd name="connsiteX0" fmla="*/ 561424 w 1376586"/>
              <a:gd name="connsiteY0" fmla="*/ 0 h 1203215"/>
              <a:gd name="connsiteX1" fmla="*/ 1304366 w 1376586"/>
              <a:gd name="connsiteY1" fmla="*/ 202426 h 1203215"/>
              <a:gd name="connsiteX2" fmla="*/ 1376586 w 1376586"/>
              <a:gd name="connsiteY2" fmla="*/ 250598 h 1203215"/>
              <a:gd name="connsiteX3" fmla="*/ 1309531 w 1376586"/>
              <a:gd name="connsiteY3" fmla="*/ 295325 h 1203215"/>
              <a:gd name="connsiteX4" fmla="*/ 832834 w 1376586"/>
              <a:gd name="connsiteY4" fmla="*/ 1088754 h 1203215"/>
              <a:gd name="connsiteX5" fmla="*/ 826355 w 1376586"/>
              <a:gd name="connsiteY5" fmla="*/ 1203215 h 1203215"/>
              <a:gd name="connsiteX6" fmla="*/ 811228 w 1376586"/>
              <a:gd name="connsiteY6" fmla="*/ 1198276 h 1203215"/>
              <a:gd name="connsiteX7" fmla="*/ 6521 w 1376586"/>
              <a:gd name="connsiteY7" fmla="*/ 227333 h 1203215"/>
              <a:gd name="connsiteX8" fmla="*/ 0 w 1376586"/>
              <a:gd name="connsiteY8" fmla="*/ 112136 h 1203215"/>
              <a:gd name="connsiteX9" fmla="*/ 44197 w 1376586"/>
              <a:gd name="connsiteY9" fmla="*/ 93145 h 1203215"/>
              <a:gd name="connsiteX10" fmla="*/ 561424 w 1376586"/>
              <a:gd name="connsiteY10" fmla="*/ 0 h 120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586" h="1203215">
                <a:moveTo>
                  <a:pt x="561424" y="0"/>
                </a:moveTo>
                <a:cubicBezTo>
                  <a:pt x="836626" y="0"/>
                  <a:pt x="1092289" y="74625"/>
                  <a:pt x="1304366" y="202426"/>
                </a:cubicBezTo>
                <a:lnTo>
                  <a:pt x="1376586" y="250598"/>
                </a:lnTo>
                <a:lnTo>
                  <a:pt x="1309531" y="295325"/>
                </a:lnTo>
                <a:cubicBezTo>
                  <a:pt x="1047024" y="488567"/>
                  <a:pt x="869126" y="769990"/>
                  <a:pt x="832834" y="1088754"/>
                </a:cubicBezTo>
                <a:lnTo>
                  <a:pt x="826355" y="1203215"/>
                </a:lnTo>
                <a:lnTo>
                  <a:pt x="811228" y="1198276"/>
                </a:lnTo>
                <a:cubicBezTo>
                  <a:pt x="374048" y="1033336"/>
                  <a:pt x="56423" y="665634"/>
                  <a:pt x="6521" y="227333"/>
                </a:cubicBezTo>
                <a:lnTo>
                  <a:pt x="0" y="112136"/>
                </a:lnTo>
                <a:lnTo>
                  <a:pt x="44197" y="93145"/>
                </a:lnTo>
                <a:cubicBezTo>
                  <a:pt x="203172" y="33167"/>
                  <a:pt x="377956" y="0"/>
                  <a:pt x="561424"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2" name="Freeform 31">
            <a:extLst>
              <a:ext uri="{FF2B5EF4-FFF2-40B4-BE49-F238E27FC236}">
                <a16:creationId xmlns:a16="http://schemas.microsoft.com/office/drawing/2014/main" id="{3AAA55B9-AAFB-B44C-9FE2-83EEA8ABFFCE}"/>
              </a:ext>
            </a:extLst>
          </p:cNvPr>
          <p:cNvSpPr/>
          <p:nvPr/>
        </p:nvSpPr>
        <p:spPr>
          <a:xfrm>
            <a:off x="8977313" y="2338388"/>
            <a:ext cx="1279525" cy="1154112"/>
          </a:xfrm>
          <a:custGeom>
            <a:avLst/>
            <a:gdLst>
              <a:gd name="connsiteX0" fmla="*/ 778182 w 1280282"/>
              <a:gd name="connsiteY0" fmla="*/ 0 h 1154619"/>
              <a:gd name="connsiteX1" fmla="*/ 1173325 w 1280282"/>
              <a:gd name="connsiteY1" fmla="*/ 53288 h 1154619"/>
              <a:gd name="connsiteX2" fmla="*/ 1280282 w 1280282"/>
              <a:gd name="connsiteY2" fmla="*/ 88207 h 1154619"/>
              <a:gd name="connsiteX3" fmla="*/ 1273803 w 1280282"/>
              <a:gd name="connsiteY3" fmla="*/ 202667 h 1154619"/>
              <a:gd name="connsiteX4" fmla="*/ 585251 w 1280282"/>
              <a:gd name="connsiteY4" fmla="*/ 1123699 h 1154619"/>
              <a:gd name="connsiteX5" fmla="*/ 513293 w 1280282"/>
              <a:gd name="connsiteY5" fmla="*/ 1154619 h 1154619"/>
              <a:gd name="connsiteX6" fmla="*/ 506772 w 1280282"/>
              <a:gd name="connsiteY6" fmla="*/ 1039422 h 1154619"/>
              <a:gd name="connsiteX7" fmla="*/ 30075 w 1280282"/>
              <a:gd name="connsiteY7" fmla="*/ 245993 h 1154619"/>
              <a:gd name="connsiteX8" fmla="*/ 0 w 1280282"/>
              <a:gd name="connsiteY8" fmla="*/ 225932 h 1154619"/>
              <a:gd name="connsiteX9" fmla="*/ 35240 w 1280282"/>
              <a:gd name="connsiteY9" fmla="*/ 202426 h 1154619"/>
              <a:gd name="connsiteX10" fmla="*/ 778182 w 1280282"/>
              <a:gd name="connsiteY10" fmla="*/ 0 h 11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282" h="1154619">
                <a:moveTo>
                  <a:pt x="778182" y="0"/>
                </a:moveTo>
                <a:cubicBezTo>
                  <a:pt x="915783" y="0"/>
                  <a:pt x="1048499" y="18656"/>
                  <a:pt x="1173325" y="53288"/>
                </a:cubicBezTo>
                <a:lnTo>
                  <a:pt x="1280282" y="88207"/>
                </a:lnTo>
                <a:lnTo>
                  <a:pt x="1273803" y="202667"/>
                </a:lnTo>
                <a:cubicBezTo>
                  <a:pt x="1228438" y="601122"/>
                  <a:pt x="961814" y="941232"/>
                  <a:pt x="585251" y="1123699"/>
                </a:cubicBezTo>
                <a:lnTo>
                  <a:pt x="513293" y="1154619"/>
                </a:lnTo>
                <a:lnTo>
                  <a:pt x="506772" y="1039422"/>
                </a:lnTo>
                <a:cubicBezTo>
                  <a:pt x="470480" y="720658"/>
                  <a:pt x="292582" y="439235"/>
                  <a:pt x="30075" y="245993"/>
                </a:cubicBezTo>
                <a:lnTo>
                  <a:pt x="0" y="225932"/>
                </a:lnTo>
                <a:lnTo>
                  <a:pt x="35240" y="202426"/>
                </a:lnTo>
                <a:cubicBezTo>
                  <a:pt x="247317" y="74625"/>
                  <a:pt x="502980" y="0"/>
                  <a:pt x="778182"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1" name="Freeform 30">
            <a:extLst>
              <a:ext uri="{FF2B5EF4-FFF2-40B4-BE49-F238E27FC236}">
                <a16:creationId xmlns:a16="http://schemas.microsoft.com/office/drawing/2014/main" id="{305E0CF3-E764-F14C-A40D-59140E93B541}"/>
              </a:ext>
            </a:extLst>
          </p:cNvPr>
          <p:cNvSpPr/>
          <p:nvPr/>
        </p:nvSpPr>
        <p:spPr>
          <a:xfrm>
            <a:off x="8426450" y="3492500"/>
            <a:ext cx="1063625" cy="965200"/>
          </a:xfrm>
          <a:custGeom>
            <a:avLst/>
            <a:gdLst>
              <a:gd name="connsiteX0" fmla="*/ 1063905 w 1064244"/>
              <a:gd name="connsiteY0" fmla="*/ 0 h 965333"/>
              <a:gd name="connsiteX1" fmla="*/ 1064244 w 1064244"/>
              <a:gd name="connsiteY1" fmla="*/ 5990 h 965333"/>
              <a:gd name="connsiteX2" fmla="*/ 580687 w 1064244"/>
              <a:gd name="connsiteY2" fmla="*/ 920606 h 965333"/>
              <a:gd name="connsiteX3" fmla="*/ 513632 w 1064244"/>
              <a:gd name="connsiteY3" fmla="*/ 965333 h 965333"/>
              <a:gd name="connsiteX4" fmla="*/ 483557 w 1064244"/>
              <a:gd name="connsiteY4" fmla="*/ 945272 h 965333"/>
              <a:gd name="connsiteX5" fmla="*/ 0 w 1064244"/>
              <a:gd name="connsiteY5" fmla="*/ 30656 h 965333"/>
              <a:gd name="connsiteX6" fmla="*/ 381 w 1064244"/>
              <a:gd name="connsiteY6" fmla="*/ 23930 h 965333"/>
              <a:gd name="connsiteX7" fmla="*/ 107338 w 1064244"/>
              <a:gd name="connsiteY7" fmla="*/ 58848 h 965333"/>
              <a:gd name="connsiteX8" fmla="*/ 502481 w 1064244"/>
              <a:gd name="connsiteY8" fmla="*/ 112136 h 965333"/>
              <a:gd name="connsiteX9" fmla="*/ 1019708 w 1064244"/>
              <a:gd name="connsiteY9" fmla="*/ 18991 h 965333"/>
              <a:gd name="connsiteX10" fmla="*/ 1063905 w 1064244"/>
              <a:gd name="connsiteY10" fmla="*/ 0 h 96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4244" h="965333">
                <a:moveTo>
                  <a:pt x="1063905" y="0"/>
                </a:moveTo>
                <a:lnTo>
                  <a:pt x="1064244" y="5990"/>
                </a:lnTo>
                <a:cubicBezTo>
                  <a:pt x="1064244" y="374208"/>
                  <a:pt x="876007" y="703209"/>
                  <a:pt x="580687" y="920606"/>
                </a:cubicBezTo>
                <a:lnTo>
                  <a:pt x="513632" y="965333"/>
                </a:lnTo>
                <a:lnTo>
                  <a:pt x="483557" y="945272"/>
                </a:lnTo>
                <a:cubicBezTo>
                  <a:pt x="188237" y="727875"/>
                  <a:pt x="0" y="398874"/>
                  <a:pt x="0" y="30656"/>
                </a:cubicBezTo>
                <a:lnTo>
                  <a:pt x="381" y="23930"/>
                </a:lnTo>
                <a:lnTo>
                  <a:pt x="107338" y="58848"/>
                </a:lnTo>
                <a:cubicBezTo>
                  <a:pt x="232164" y="93480"/>
                  <a:pt x="364880" y="112136"/>
                  <a:pt x="502481" y="112136"/>
                </a:cubicBezTo>
                <a:cubicBezTo>
                  <a:pt x="685949" y="112136"/>
                  <a:pt x="860733" y="78970"/>
                  <a:pt x="1019708" y="18991"/>
                </a:cubicBezTo>
                <a:lnTo>
                  <a:pt x="1063905"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30" name="Freeform 29">
            <a:extLst>
              <a:ext uri="{FF2B5EF4-FFF2-40B4-BE49-F238E27FC236}">
                <a16:creationId xmlns:a16="http://schemas.microsoft.com/office/drawing/2014/main" id="{9996BE0A-2981-5448-8564-E2322086815F}"/>
              </a:ext>
            </a:extLst>
          </p:cNvPr>
          <p:cNvSpPr/>
          <p:nvPr/>
        </p:nvSpPr>
        <p:spPr>
          <a:xfrm>
            <a:off x="7600950" y="1233488"/>
            <a:ext cx="2657475" cy="1330325"/>
          </a:xfrm>
          <a:custGeom>
            <a:avLst/>
            <a:gdLst>
              <a:gd name="connsiteX0" fmla="*/ 1328794 w 2657588"/>
              <a:gd name="connsiteY0" fmla="*/ 0 h 1329727"/>
              <a:gd name="connsiteX1" fmla="*/ 2657588 w 2657588"/>
              <a:gd name="connsiteY1" fmla="*/ 1185275 h 1329727"/>
              <a:gd name="connsiteX2" fmla="*/ 2657207 w 2657588"/>
              <a:gd name="connsiteY2" fmla="*/ 1192002 h 1329727"/>
              <a:gd name="connsiteX3" fmla="*/ 2550250 w 2657588"/>
              <a:gd name="connsiteY3" fmla="*/ 1157083 h 1329727"/>
              <a:gd name="connsiteX4" fmla="*/ 2155107 w 2657588"/>
              <a:gd name="connsiteY4" fmla="*/ 1103795 h 1329727"/>
              <a:gd name="connsiteX5" fmla="*/ 1412165 w 2657588"/>
              <a:gd name="connsiteY5" fmla="*/ 1306221 h 1329727"/>
              <a:gd name="connsiteX6" fmla="*/ 1376925 w 2657588"/>
              <a:gd name="connsiteY6" fmla="*/ 1329727 h 1329727"/>
              <a:gd name="connsiteX7" fmla="*/ 1304705 w 2657588"/>
              <a:gd name="connsiteY7" fmla="*/ 1281555 h 1329727"/>
              <a:gd name="connsiteX8" fmla="*/ 561763 w 2657588"/>
              <a:gd name="connsiteY8" fmla="*/ 1079129 h 1329727"/>
              <a:gd name="connsiteX9" fmla="*/ 44536 w 2657588"/>
              <a:gd name="connsiteY9" fmla="*/ 1172274 h 1329727"/>
              <a:gd name="connsiteX10" fmla="*/ 339 w 2657588"/>
              <a:gd name="connsiteY10" fmla="*/ 1191265 h 1329727"/>
              <a:gd name="connsiteX11" fmla="*/ 0 w 2657588"/>
              <a:gd name="connsiteY11" fmla="*/ 1185275 h 1329727"/>
              <a:gd name="connsiteX12" fmla="*/ 1328794 w 2657588"/>
              <a:gd name="connsiteY12" fmla="*/ 0 h 13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7588" h="1329727">
                <a:moveTo>
                  <a:pt x="1328794" y="0"/>
                </a:moveTo>
                <a:cubicBezTo>
                  <a:pt x="2062667" y="0"/>
                  <a:pt x="2657588" y="530666"/>
                  <a:pt x="2657588" y="1185275"/>
                </a:cubicBezTo>
                <a:lnTo>
                  <a:pt x="2657207" y="1192002"/>
                </a:lnTo>
                <a:lnTo>
                  <a:pt x="2550250" y="1157083"/>
                </a:lnTo>
                <a:cubicBezTo>
                  <a:pt x="2425424" y="1122451"/>
                  <a:pt x="2292708" y="1103795"/>
                  <a:pt x="2155107" y="1103795"/>
                </a:cubicBezTo>
                <a:cubicBezTo>
                  <a:pt x="1879905" y="1103795"/>
                  <a:pt x="1624242" y="1178420"/>
                  <a:pt x="1412165" y="1306221"/>
                </a:cubicBezTo>
                <a:lnTo>
                  <a:pt x="1376925" y="1329727"/>
                </a:lnTo>
                <a:lnTo>
                  <a:pt x="1304705" y="1281555"/>
                </a:lnTo>
                <a:cubicBezTo>
                  <a:pt x="1092628" y="1153754"/>
                  <a:pt x="836965" y="1079129"/>
                  <a:pt x="561763" y="1079129"/>
                </a:cubicBezTo>
                <a:cubicBezTo>
                  <a:pt x="378295" y="1079129"/>
                  <a:pt x="203511" y="1112296"/>
                  <a:pt x="44536" y="1172274"/>
                </a:cubicBezTo>
                <a:lnTo>
                  <a:pt x="339" y="1191265"/>
                </a:lnTo>
                <a:lnTo>
                  <a:pt x="0" y="1185275"/>
                </a:lnTo>
                <a:cubicBezTo>
                  <a:pt x="0" y="530666"/>
                  <a:pt x="594921" y="0"/>
                  <a:pt x="1328794" y="0"/>
                </a:cubicBez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29" name="Freeform 28">
            <a:extLst>
              <a:ext uri="{FF2B5EF4-FFF2-40B4-BE49-F238E27FC236}">
                <a16:creationId xmlns:a16="http://schemas.microsoft.com/office/drawing/2014/main" id="{60C14213-01DB-394E-ADF7-01DDF0A52AA7}"/>
              </a:ext>
            </a:extLst>
          </p:cNvPr>
          <p:cNvSpPr/>
          <p:nvPr/>
        </p:nvSpPr>
        <p:spPr>
          <a:xfrm>
            <a:off x="6832600" y="2425700"/>
            <a:ext cx="2108200" cy="2257425"/>
          </a:xfrm>
          <a:custGeom>
            <a:avLst/>
            <a:gdLst>
              <a:gd name="connsiteX0" fmla="*/ 767370 w 2106976"/>
              <a:gd name="connsiteY0" fmla="*/ 0 h 2258414"/>
              <a:gd name="connsiteX1" fmla="*/ 773891 w 2106976"/>
              <a:gd name="connsiteY1" fmla="*/ 115197 h 2258414"/>
              <a:gd name="connsiteX2" fmla="*/ 1578598 w 2106976"/>
              <a:gd name="connsiteY2" fmla="*/ 1086140 h 2258414"/>
              <a:gd name="connsiteX3" fmla="*/ 1593725 w 2106976"/>
              <a:gd name="connsiteY3" fmla="*/ 1091079 h 2258414"/>
              <a:gd name="connsiteX4" fmla="*/ 1593344 w 2106976"/>
              <a:gd name="connsiteY4" fmla="*/ 1097805 h 2258414"/>
              <a:gd name="connsiteX5" fmla="*/ 2076901 w 2106976"/>
              <a:gd name="connsiteY5" fmla="*/ 2012421 h 2258414"/>
              <a:gd name="connsiteX6" fmla="*/ 2106976 w 2106976"/>
              <a:gd name="connsiteY6" fmla="*/ 2032482 h 2258414"/>
              <a:gd name="connsiteX7" fmla="*/ 2071736 w 2106976"/>
              <a:gd name="connsiteY7" fmla="*/ 2055988 h 2258414"/>
              <a:gd name="connsiteX8" fmla="*/ 1328794 w 2106976"/>
              <a:gd name="connsiteY8" fmla="*/ 2258414 h 2258414"/>
              <a:gd name="connsiteX9" fmla="*/ 0 w 2106976"/>
              <a:gd name="connsiteY9" fmla="*/ 1073139 h 2258414"/>
              <a:gd name="connsiteX10" fmla="*/ 695412 w 2106976"/>
              <a:gd name="connsiteY10" fmla="*/ 30920 h 2258414"/>
              <a:gd name="connsiteX11" fmla="*/ 767370 w 2106976"/>
              <a:gd name="connsiteY11" fmla="*/ 0 h 225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6976" h="2258414">
                <a:moveTo>
                  <a:pt x="767370" y="0"/>
                </a:moveTo>
                <a:lnTo>
                  <a:pt x="773891" y="115197"/>
                </a:lnTo>
                <a:cubicBezTo>
                  <a:pt x="823793" y="553498"/>
                  <a:pt x="1141418" y="921200"/>
                  <a:pt x="1578598" y="1086140"/>
                </a:cubicBezTo>
                <a:lnTo>
                  <a:pt x="1593725" y="1091079"/>
                </a:lnTo>
                <a:lnTo>
                  <a:pt x="1593344" y="1097805"/>
                </a:lnTo>
                <a:cubicBezTo>
                  <a:pt x="1593344" y="1466023"/>
                  <a:pt x="1781581" y="1795024"/>
                  <a:pt x="2076901" y="2012421"/>
                </a:cubicBezTo>
                <a:lnTo>
                  <a:pt x="2106976" y="2032482"/>
                </a:lnTo>
                <a:lnTo>
                  <a:pt x="2071736" y="2055988"/>
                </a:lnTo>
                <a:cubicBezTo>
                  <a:pt x="1859659" y="2183789"/>
                  <a:pt x="1603996" y="2258414"/>
                  <a:pt x="1328794" y="2258414"/>
                </a:cubicBezTo>
                <a:cubicBezTo>
                  <a:pt x="594921" y="2258414"/>
                  <a:pt x="0" y="1727748"/>
                  <a:pt x="0" y="1073139"/>
                </a:cubicBezTo>
                <a:cubicBezTo>
                  <a:pt x="0" y="623095"/>
                  <a:pt x="281193" y="231634"/>
                  <a:pt x="695412" y="30920"/>
                </a:cubicBezTo>
                <a:lnTo>
                  <a:pt x="767370"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28" name="Freeform 27">
            <a:extLst>
              <a:ext uri="{FF2B5EF4-FFF2-40B4-BE49-F238E27FC236}">
                <a16:creationId xmlns:a16="http://schemas.microsoft.com/office/drawing/2014/main" id="{A151D207-B3DE-7547-9463-4781FD13EC0A}"/>
              </a:ext>
            </a:extLst>
          </p:cNvPr>
          <p:cNvSpPr/>
          <p:nvPr/>
        </p:nvSpPr>
        <p:spPr>
          <a:xfrm>
            <a:off x="8940800" y="2425700"/>
            <a:ext cx="2143125" cy="2282825"/>
          </a:xfrm>
          <a:custGeom>
            <a:avLst/>
            <a:gdLst>
              <a:gd name="connsiteX0" fmla="*/ 1317262 w 2143956"/>
              <a:gd name="connsiteY0" fmla="*/ 0 h 2282343"/>
              <a:gd name="connsiteX1" fmla="*/ 1332389 w 2143956"/>
              <a:gd name="connsiteY1" fmla="*/ 4938 h 2282343"/>
              <a:gd name="connsiteX2" fmla="*/ 2143956 w 2143956"/>
              <a:gd name="connsiteY2" fmla="*/ 1097068 h 2282343"/>
              <a:gd name="connsiteX3" fmla="*/ 815162 w 2143956"/>
              <a:gd name="connsiteY3" fmla="*/ 2282343 h 2282343"/>
              <a:gd name="connsiteX4" fmla="*/ 72220 w 2143956"/>
              <a:gd name="connsiteY4" fmla="*/ 2079917 h 2282343"/>
              <a:gd name="connsiteX5" fmla="*/ 0 w 2143956"/>
              <a:gd name="connsiteY5" fmla="*/ 2031745 h 2282343"/>
              <a:gd name="connsiteX6" fmla="*/ 67055 w 2143956"/>
              <a:gd name="connsiteY6" fmla="*/ 1987018 h 2282343"/>
              <a:gd name="connsiteX7" fmla="*/ 550612 w 2143956"/>
              <a:gd name="connsiteY7" fmla="*/ 1072402 h 2282343"/>
              <a:gd name="connsiteX8" fmla="*/ 550273 w 2143956"/>
              <a:gd name="connsiteY8" fmla="*/ 1066412 h 2282343"/>
              <a:gd name="connsiteX9" fmla="*/ 622231 w 2143956"/>
              <a:gd name="connsiteY9" fmla="*/ 1035492 h 2282343"/>
              <a:gd name="connsiteX10" fmla="*/ 1310783 w 2143956"/>
              <a:gd name="connsiteY10" fmla="*/ 114460 h 2282343"/>
              <a:gd name="connsiteX11" fmla="*/ 1317262 w 2143956"/>
              <a:gd name="connsiteY11" fmla="*/ 0 h 228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956" h="2282343">
                <a:moveTo>
                  <a:pt x="1317262" y="0"/>
                </a:moveTo>
                <a:lnTo>
                  <a:pt x="1332389" y="4938"/>
                </a:lnTo>
                <a:cubicBezTo>
                  <a:pt x="1809313" y="184873"/>
                  <a:pt x="2143956" y="606111"/>
                  <a:pt x="2143956" y="1097068"/>
                </a:cubicBezTo>
                <a:cubicBezTo>
                  <a:pt x="2143956" y="1751677"/>
                  <a:pt x="1549035" y="2282343"/>
                  <a:pt x="815162" y="2282343"/>
                </a:cubicBezTo>
                <a:cubicBezTo>
                  <a:pt x="539960" y="2282343"/>
                  <a:pt x="284297" y="2207718"/>
                  <a:pt x="72220" y="2079917"/>
                </a:cubicBezTo>
                <a:lnTo>
                  <a:pt x="0" y="2031745"/>
                </a:lnTo>
                <a:lnTo>
                  <a:pt x="67055" y="1987018"/>
                </a:lnTo>
                <a:cubicBezTo>
                  <a:pt x="362375" y="1769621"/>
                  <a:pt x="550612" y="1440620"/>
                  <a:pt x="550612" y="1072402"/>
                </a:cubicBezTo>
                <a:lnTo>
                  <a:pt x="550273" y="1066412"/>
                </a:lnTo>
                <a:lnTo>
                  <a:pt x="622231" y="1035492"/>
                </a:lnTo>
                <a:cubicBezTo>
                  <a:pt x="998794" y="853025"/>
                  <a:pt x="1265418" y="512915"/>
                  <a:pt x="1310783" y="114460"/>
                </a:cubicBezTo>
                <a:lnTo>
                  <a:pt x="1317262"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27" name="Freeform 26">
            <a:extLst>
              <a:ext uri="{FF2B5EF4-FFF2-40B4-BE49-F238E27FC236}">
                <a16:creationId xmlns:a16="http://schemas.microsoft.com/office/drawing/2014/main" id="{93EB9ECA-C38E-094E-AB24-8F1F07EE0795}"/>
              </a:ext>
            </a:extLst>
          </p:cNvPr>
          <p:cNvSpPr/>
          <p:nvPr/>
        </p:nvSpPr>
        <p:spPr>
          <a:xfrm>
            <a:off x="8426450" y="2563813"/>
            <a:ext cx="1063625" cy="1041400"/>
          </a:xfrm>
          <a:custGeom>
            <a:avLst/>
            <a:gdLst>
              <a:gd name="connsiteX0" fmla="*/ 550231 w 1063524"/>
              <a:gd name="connsiteY0" fmla="*/ 0 h 1040823"/>
              <a:gd name="connsiteX1" fmla="*/ 580306 w 1063524"/>
              <a:gd name="connsiteY1" fmla="*/ 20061 h 1040823"/>
              <a:gd name="connsiteX2" fmla="*/ 1057003 w 1063524"/>
              <a:gd name="connsiteY2" fmla="*/ 813490 h 1040823"/>
              <a:gd name="connsiteX3" fmla="*/ 1063524 w 1063524"/>
              <a:gd name="connsiteY3" fmla="*/ 928687 h 1040823"/>
              <a:gd name="connsiteX4" fmla="*/ 1019327 w 1063524"/>
              <a:gd name="connsiteY4" fmla="*/ 947678 h 1040823"/>
              <a:gd name="connsiteX5" fmla="*/ 502100 w 1063524"/>
              <a:gd name="connsiteY5" fmla="*/ 1040823 h 1040823"/>
              <a:gd name="connsiteX6" fmla="*/ 106957 w 1063524"/>
              <a:gd name="connsiteY6" fmla="*/ 987535 h 1040823"/>
              <a:gd name="connsiteX7" fmla="*/ 0 w 1063524"/>
              <a:gd name="connsiteY7" fmla="*/ 952617 h 1040823"/>
              <a:gd name="connsiteX8" fmla="*/ 6479 w 1063524"/>
              <a:gd name="connsiteY8" fmla="*/ 838156 h 1040823"/>
              <a:gd name="connsiteX9" fmla="*/ 483176 w 1063524"/>
              <a:gd name="connsiteY9" fmla="*/ 44727 h 1040823"/>
              <a:gd name="connsiteX10" fmla="*/ 550231 w 1063524"/>
              <a:gd name="connsiteY10" fmla="*/ 0 h 104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3524" h="1040823">
                <a:moveTo>
                  <a:pt x="550231" y="0"/>
                </a:moveTo>
                <a:lnTo>
                  <a:pt x="580306" y="20061"/>
                </a:lnTo>
                <a:cubicBezTo>
                  <a:pt x="842813" y="213303"/>
                  <a:pt x="1020711" y="494726"/>
                  <a:pt x="1057003" y="813490"/>
                </a:cubicBezTo>
                <a:lnTo>
                  <a:pt x="1063524" y="928687"/>
                </a:lnTo>
                <a:lnTo>
                  <a:pt x="1019327" y="947678"/>
                </a:lnTo>
                <a:cubicBezTo>
                  <a:pt x="860352" y="1007657"/>
                  <a:pt x="685568" y="1040823"/>
                  <a:pt x="502100" y="1040823"/>
                </a:cubicBezTo>
                <a:cubicBezTo>
                  <a:pt x="364499" y="1040823"/>
                  <a:pt x="231783" y="1022167"/>
                  <a:pt x="106957" y="987535"/>
                </a:cubicBezTo>
                <a:lnTo>
                  <a:pt x="0" y="952617"/>
                </a:lnTo>
                <a:lnTo>
                  <a:pt x="6479" y="838156"/>
                </a:lnTo>
                <a:cubicBezTo>
                  <a:pt x="42771" y="519392"/>
                  <a:pt x="220669" y="237969"/>
                  <a:pt x="483176" y="44727"/>
                </a:cubicBezTo>
                <a:lnTo>
                  <a:pt x="550231" y="0"/>
                </a:lnTo>
                <a:close/>
              </a:path>
            </a:pathLst>
          </a:cu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2" name="Rectangle 1">
            <a:extLst>
              <a:ext uri="{FF2B5EF4-FFF2-40B4-BE49-F238E27FC236}">
                <a16:creationId xmlns:a16="http://schemas.microsoft.com/office/drawing/2014/main" id="{861BF516-23FF-5A77-D800-7D81D57CB87C}"/>
              </a:ext>
            </a:extLst>
          </p:cNvPr>
          <p:cNvSpPr>
            <a:spLocks noChangeArrowheads="1"/>
          </p:cNvSpPr>
          <p:nvPr/>
        </p:nvSpPr>
        <p:spPr bwMode="auto">
          <a:xfrm>
            <a:off x="877888" y="1838325"/>
            <a:ext cx="5716587"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cs typeface="Calibri" panose="020F0502020204030204" pitchFamily="34" charset="0"/>
              </a:rPr>
              <a:t>(1) Mọi trái táo không có màu đỏ.</a:t>
            </a:r>
          </a:p>
          <a:p>
            <a:pPr eaLnBrk="1" hangingPunct="1">
              <a:spcAft>
                <a:spcPts val="1200"/>
              </a:spcAft>
            </a:pPr>
            <a:r>
              <a:rPr lang="en-US" altLang="en-US" sz="2500">
                <a:cs typeface="Calibri" panose="020F0502020204030204" pitchFamily="34" charset="0"/>
              </a:rPr>
              <a:t>(2) Một số trái cây không có màu đỏ.</a:t>
            </a:r>
          </a:p>
          <a:p>
            <a:pPr eaLnBrk="1" hangingPunct="1"/>
            <a:r>
              <a:rPr lang="en-US" altLang="en-US" sz="2500"/>
              <a:t>(3) Một số trái cây không là trái táo.</a:t>
            </a:r>
            <a:endParaRPr lang="vi-VN" altLang="en-US" sz="2500">
              <a:latin typeface="Verdana" panose="020B0604030504040204" pitchFamily="34" charset="0"/>
            </a:endParaRPr>
          </a:p>
        </p:txBody>
      </p:sp>
      <p:sp>
        <p:nvSpPr>
          <p:cNvPr id="3" name="Rectangle 2">
            <a:extLst>
              <a:ext uri="{FF2B5EF4-FFF2-40B4-BE49-F238E27FC236}">
                <a16:creationId xmlns:a16="http://schemas.microsoft.com/office/drawing/2014/main" id="{74AAA301-D43B-C60E-9D3A-01118D8A456C}"/>
              </a:ext>
            </a:extLst>
          </p:cNvPr>
          <p:cNvSpPr>
            <a:spLocks noChangeArrowheads="1"/>
          </p:cNvSpPr>
          <p:nvPr/>
        </p:nvSpPr>
        <p:spPr bwMode="auto">
          <a:xfrm>
            <a:off x="674688" y="1125538"/>
            <a:ext cx="3130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82563">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lnSpc>
                <a:spcPct val="120000"/>
              </a:lnSpc>
              <a:spcBef>
                <a:spcPts val="600"/>
              </a:spcBef>
              <a:spcAft>
                <a:spcPts val="600"/>
              </a:spcAft>
            </a:pPr>
            <a:r>
              <a:rPr lang="en-US" altLang="en-US" sz="2500" b="1">
                <a:cs typeface="Calibri" panose="020F0502020204030204" pitchFamily="34" charset="0"/>
              </a:rPr>
              <a:t>Xét luận cứ sau :</a:t>
            </a:r>
            <a:endParaRPr lang="vi-VN" altLang="en-US" sz="2500" b="1">
              <a:latin typeface="Verdana" panose="020B060403050404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18F13B7-5AF5-1D40-A80E-E5A9B0F53B6B}"/>
              </a:ext>
            </a:extLst>
          </p:cNvPr>
          <p:cNvCxnSpPr>
            <a:cxnSpLocks/>
          </p:cNvCxnSpPr>
          <p:nvPr/>
        </p:nvCxnSpPr>
        <p:spPr>
          <a:xfrm>
            <a:off x="1146175" y="2728913"/>
            <a:ext cx="3965575"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5FA0449C-0EA2-EA07-CD1C-78294049BB26}"/>
              </a:ext>
            </a:extLst>
          </p:cNvPr>
          <p:cNvSpPr>
            <a:spLocks noChangeArrowheads="1"/>
          </p:cNvSpPr>
          <p:nvPr/>
        </p:nvSpPr>
        <p:spPr bwMode="auto">
          <a:xfrm>
            <a:off x="8807450" y="203200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1</a:t>
            </a:r>
            <a:endParaRPr lang="vi-VN" altLang="en-US">
              <a:latin typeface="Verdana" panose="020B0604030504040204" pitchFamily="34" charset="0"/>
            </a:endParaRPr>
          </a:p>
        </p:txBody>
      </p:sp>
      <p:sp>
        <p:nvSpPr>
          <p:cNvPr id="13" name="Rectangle 12">
            <a:extLst>
              <a:ext uri="{FF2B5EF4-FFF2-40B4-BE49-F238E27FC236}">
                <a16:creationId xmlns:a16="http://schemas.microsoft.com/office/drawing/2014/main" id="{7B304694-33A1-13AD-220F-48DB4FF5BE28}"/>
              </a:ext>
            </a:extLst>
          </p:cNvPr>
          <p:cNvSpPr>
            <a:spLocks noChangeArrowheads="1"/>
          </p:cNvSpPr>
          <p:nvPr/>
        </p:nvSpPr>
        <p:spPr bwMode="auto">
          <a:xfrm>
            <a:off x="8847138" y="3154363"/>
            <a:ext cx="30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3</a:t>
            </a:r>
            <a:endParaRPr lang="vi-VN" altLang="en-US">
              <a:latin typeface="Verdana" panose="020B0604030504040204" pitchFamily="34" charset="0"/>
            </a:endParaRPr>
          </a:p>
        </p:txBody>
      </p:sp>
      <p:sp>
        <p:nvSpPr>
          <p:cNvPr id="14" name="Rectangle 13">
            <a:extLst>
              <a:ext uri="{FF2B5EF4-FFF2-40B4-BE49-F238E27FC236}">
                <a16:creationId xmlns:a16="http://schemas.microsoft.com/office/drawing/2014/main" id="{C0D9743A-37F5-7FAF-889A-A49CFB1D89C3}"/>
              </a:ext>
            </a:extLst>
          </p:cNvPr>
          <p:cNvSpPr>
            <a:spLocks noChangeArrowheads="1"/>
          </p:cNvSpPr>
          <p:nvPr/>
        </p:nvSpPr>
        <p:spPr bwMode="auto">
          <a:xfrm>
            <a:off x="9566275" y="2955925"/>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4</a:t>
            </a:r>
            <a:endParaRPr lang="vi-VN" altLang="en-US">
              <a:latin typeface="Verdana" panose="020B0604030504040204" pitchFamily="34" charset="0"/>
            </a:endParaRPr>
          </a:p>
        </p:txBody>
      </p:sp>
      <p:sp>
        <p:nvSpPr>
          <p:cNvPr id="15" name="Rectangle 14">
            <a:extLst>
              <a:ext uri="{FF2B5EF4-FFF2-40B4-BE49-F238E27FC236}">
                <a16:creationId xmlns:a16="http://schemas.microsoft.com/office/drawing/2014/main" id="{79866CD4-6731-E726-0A33-3554FBBD373D}"/>
              </a:ext>
            </a:extLst>
          </p:cNvPr>
          <p:cNvSpPr>
            <a:spLocks noChangeArrowheads="1"/>
          </p:cNvSpPr>
          <p:nvPr/>
        </p:nvSpPr>
        <p:spPr bwMode="auto">
          <a:xfrm>
            <a:off x="7948613" y="3898900"/>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5</a:t>
            </a:r>
            <a:endParaRPr lang="vi-VN" altLang="en-US">
              <a:latin typeface="Verdana" panose="020B0604030504040204" pitchFamily="34" charset="0"/>
            </a:endParaRPr>
          </a:p>
        </p:txBody>
      </p:sp>
      <p:sp>
        <p:nvSpPr>
          <p:cNvPr id="16" name="Rectangle 15">
            <a:extLst>
              <a:ext uri="{FF2B5EF4-FFF2-40B4-BE49-F238E27FC236}">
                <a16:creationId xmlns:a16="http://schemas.microsoft.com/office/drawing/2014/main" id="{320328F0-C09E-E7A6-DBD3-F99C526A2B00}"/>
              </a:ext>
            </a:extLst>
          </p:cNvPr>
          <p:cNvSpPr>
            <a:spLocks noChangeArrowheads="1"/>
          </p:cNvSpPr>
          <p:nvPr/>
        </p:nvSpPr>
        <p:spPr bwMode="auto">
          <a:xfrm>
            <a:off x="8812213" y="3808413"/>
            <a:ext cx="30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6</a:t>
            </a:r>
            <a:endParaRPr lang="vi-VN" altLang="en-US">
              <a:latin typeface="Verdana" panose="020B0604030504040204" pitchFamily="34" charset="0"/>
            </a:endParaRPr>
          </a:p>
        </p:txBody>
      </p:sp>
      <p:sp>
        <p:nvSpPr>
          <p:cNvPr id="17" name="Rectangle 16">
            <a:extLst>
              <a:ext uri="{FF2B5EF4-FFF2-40B4-BE49-F238E27FC236}">
                <a16:creationId xmlns:a16="http://schemas.microsoft.com/office/drawing/2014/main" id="{1791AD15-8FF9-44BF-16B6-D504972DBEED}"/>
              </a:ext>
            </a:extLst>
          </p:cNvPr>
          <p:cNvSpPr>
            <a:spLocks noChangeArrowheads="1"/>
          </p:cNvSpPr>
          <p:nvPr/>
        </p:nvSpPr>
        <p:spPr bwMode="auto">
          <a:xfrm>
            <a:off x="9728200" y="392430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7</a:t>
            </a:r>
            <a:endParaRPr lang="vi-VN" altLang="en-US">
              <a:latin typeface="Verdana" panose="020B0604030504040204" pitchFamily="34" charset="0"/>
            </a:endParaRPr>
          </a:p>
        </p:txBody>
      </p:sp>
      <p:sp>
        <p:nvSpPr>
          <p:cNvPr id="18" name="Rectangle 17">
            <a:extLst>
              <a:ext uri="{FF2B5EF4-FFF2-40B4-BE49-F238E27FC236}">
                <a16:creationId xmlns:a16="http://schemas.microsoft.com/office/drawing/2014/main" id="{34A2DAA3-9E04-77CA-FE54-9271EF7C228E}"/>
              </a:ext>
            </a:extLst>
          </p:cNvPr>
          <p:cNvSpPr>
            <a:spLocks noChangeArrowheads="1"/>
          </p:cNvSpPr>
          <p:nvPr/>
        </p:nvSpPr>
        <p:spPr bwMode="auto">
          <a:xfrm>
            <a:off x="8126413" y="2784475"/>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2</a:t>
            </a:r>
            <a:endParaRPr lang="vi-VN" altLang="en-US">
              <a:latin typeface="Verdana" panose="020B0604030504040204" pitchFamily="34" charset="0"/>
            </a:endParaRPr>
          </a:p>
        </p:txBody>
      </p:sp>
      <p:sp>
        <p:nvSpPr>
          <p:cNvPr id="19" name="Rectangle 18">
            <a:extLst>
              <a:ext uri="{FF2B5EF4-FFF2-40B4-BE49-F238E27FC236}">
                <a16:creationId xmlns:a16="http://schemas.microsoft.com/office/drawing/2014/main" id="{374DD284-F67E-DDC3-4D09-45567687902A}"/>
              </a:ext>
            </a:extLst>
          </p:cNvPr>
          <p:cNvSpPr>
            <a:spLocks noChangeArrowheads="1"/>
          </p:cNvSpPr>
          <p:nvPr/>
        </p:nvSpPr>
        <p:spPr bwMode="auto">
          <a:xfrm>
            <a:off x="7853363" y="747713"/>
            <a:ext cx="22780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t>Vật có màu đỏ</a:t>
            </a:r>
            <a:endParaRPr lang="vi-VN" altLang="en-US" sz="2500" b="1">
              <a:latin typeface="Verdana" panose="020B0604030504040204" pitchFamily="34" charset="0"/>
            </a:endParaRPr>
          </a:p>
        </p:txBody>
      </p:sp>
      <p:sp>
        <p:nvSpPr>
          <p:cNvPr id="20" name="Rectangle 19">
            <a:extLst>
              <a:ext uri="{FF2B5EF4-FFF2-40B4-BE49-F238E27FC236}">
                <a16:creationId xmlns:a16="http://schemas.microsoft.com/office/drawing/2014/main" id="{A324B343-5FFF-4E53-6C32-4B6E0B2AF94D}"/>
              </a:ext>
            </a:extLst>
          </p:cNvPr>
          <p:cNvSpPr>
            <a:spLocks noChangeArrowheads="1"/>
          </p:cNvSpPr>
          <p:nvPr/>
        </p:nvSpPr>
        <p:spPr bwMode="auto">
          <a:xfrm>
            <a:off x="7207250" y="4840288"/>
            <a:ext cx="13271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t>Trái cây</a:t>
            </a:r>
            <a:endParaRPr lang="vi-VN" altLang="en-US" sz="2500" b="1">
              <a:latin typeface="Verdana" panose="020B0604030504040204" pitchFamily="34" charset="0"/>
            </a:endParaRPr>
          </a:p>
        </p:txBody>
      </p:sp>
      <p:sp>
        <p:nvSpPr>
          <p:cNvPr id="21" name="Rectangle 20">
            <a:extLst>
              <a:ext uri="{FF2B5EF4-FFF2-40B4-BE49-F238E27FC236}">
                <a16:creationId xmlns:a16="http://schemas.microsoft.com/office/drawing/2014/main" id="{E9773345-8368-01A3-DBB9-4DB0A38E00E2}"/>
              </a:ext>
            </a:extLst>
          </p:cNvPr>
          <p:cNvSpPr>
            <a:spLocks noChangeArrowheads="1"/>
          </p:cNvSpPr>
          <p:nvPr/>
        </p:nvSpPr>
        <p:spPr bwMode="auto">
          <a:xfrm>
            <a:off x="9809163" y="4864100"/>
            <a:ext cx="12922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t>Trái táo</a:t>
            </a:r>
            <a:endParaRPr lang="vi-VN" altLang="en-US" sz="2500" b="1">
              <a:latin typeface="Verdana" panose="020B0604030504040204" pitchFamily="34" charset="0"/>
            </a:endParaRPr>
          </a:p>
        </p:txBody>
      </p:sp>
      <p:grpSp>
        <p:nvGrpSpPr>
          <p:cNvPr id="36" name="Group 35">
            <a:extLst>
              <a:ext uri="{FF2B5EF4-FFF2-40B4-BE49-F238E27FC236}">
                <a16:creationId xmlns:a16="http://schemas.microsoft.com/office/drawing/2014/main" id="{C8B6FA23-4EA4-C5ED-C500-404F0166399F}"/>
              </a:ext>
            </a:extLst>
          </p:cNvPr>
          <p:cNvGrpSpPr>
            <a:grpSpLocks/>
          </p:cNvGrpSpPr>
          <p:nvPr/>
        </p:nvGrpSpPr>
        <p:grpSpPr bwMode="auto">
          <a:xfrm>
            <a:off x="8428038" y="2338388"/>
            <a:ext cx="1830387" cy="1266825"/>
            <a:chOff x="3066479" y="4031215"/>
            <a:chExt cx="1830513" cy="1266755"/>
          </a:xfrm>
        </p:grpSpPr>
        <p:sp>
          <p:nvSpPr>
            <p:cNvPr id="25" name="Freeform 24">
              <a:extLst>
                <a:ext uri="{FF2B5EF4-FFF2-40B4-BE49-F238E27FC236}">
                  <a16:creationId xmlns:a16="http://schemas.microsoft.com/office/drawing/2014/main" id="{8BA6DF1A-553C-2D4A-AAA4-2D76043627A6}"/>
                </a:ext>
              </a:extLst>
            </p:cNvPr>
            <p:cNvSpPr/>
            <p:nvPr/>
          </p:nvSpPr>
          <p:spPr>
            <a:xfrm>
              <a:off x="3617379" y="4031215"/>
              <a:ext cx="1279613" cy="1154048"/>
            </a:xfrm>
            <a:custGeom>
              <a:avLst/>
              <a:gdLst>
                <a:gd name="connsiteX0" fmla="*/ 778182 w 1280282"/>
                <a:gd name="connsiteY0" fmla="*/ 0 h 1154619"/>
                <a:gd name="connsiteX1" fmla="*/ 1173325 w 1280282"/>
                <a:gd name="connsiteY1" fmla="*/ 53288 h 1154619"/>
                <a:gd name="connsiteX2" fmla="*/ 1280282 w 1280282"/>
                <a:gd name="connsiteY2" fmla="*/ 88207 h 1154619"/>
                <a:gd name="connsiteX3" fmla="*/ 1273803 w 1280282"/>
                <a:gd name="connsiteY3" fmla="*/ 202667 h 1154619"/>
                <a:gd name="connsiteX4" fmla="*/ 585251 w 1280282"/>
                <a:gd name="connsiteY4" fmla="*/ 1123699 h 1154619"/>
                <a:gd name="connsiteX5" fmla="*/ 513293 w 1280282"/>
                <a:gd name="connsiteY5" fmla="*/ 1154619 h 1154619"/>
                <a:gd name="connsiteX6" fmla="*/ 506772 w 1280282"/>
                <a:gd name="connsiteY6" fmla="*/ 1039422 h 1154619"/>
                <a:gd name="connsiteX7" fmla="*/ 30075 w 1280282"/>
                <a:gd name="connsiteY7" fmla="*/ 245993 h 1154619"/>
                <a:gd name="connsiteX8" fmla="*/ 0 w 1280282"/>
                <a:gd name="connsiteY8" fmla="*/ 225932 h 1154619"/>
                <a:gd name="connsiteX9" fmla="*/ 35240 w 1280282"/>
                <a:gd name="connsiteY9" fmla="*/ 202426 h 1154619"/>
                <a:gd name="connsiteX10" fmla="*/ 778182 w 1280282"/>
                <a:gd name="connsiteY10" fmla="*/ 0 h 11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282" h="1154619">
                  <a:moveTo>
                    <a:pt x="778182" y="0"/>
                  </a:moveTo>
                  <a:cubicBezTo>
                    <a:pt x="915783" y="0"/>
                    <a:pt x="1048499" y="18656"/>
                    <a:pt x="1173325" y="53288"/>
                  </a:cubicBezTo>
                  <a:lnTo>
                    <a:pt x="1280282" y="88207"/>
                  </a:lnTo>
                  <a:lnTo>
                    <a:pt x="1273803" y="202667"/>
                  </a:lnTo>
                  <a:cubicBezTo>
                    <a:pt x="1228438" y="601122"/>
                    <a:pt x="961814" y="941232"/>
                    <a:pt x="585251" y="1123699"/>
                  </a:cubicBezTo>
                  <a:lnTo>
                    <a:pt x="513293" y="1154619"/>
                  </a:lnTo>
                  <a:lnTo>
                    <a:pt x="506772" y="1039422"/>
                  </a:lnTo>
                  <a:cubicBezTo>
                    <a:pt x="470480" y="720658"/>
                    <a:pt x="292582" y="439235"/>
                    <a:pt x="30075" y="245993"/>
                  </a:cubicBezTo>
                  <a:lnTo>
                    <a:pt x="0" y="225932"/>
                  </a:lnTo>
                  <a:lnTo>
                    <a:pt x="35240" y="202426"/>
                  </a:lnTo>
                  <a:cubicBezTo>
                    <a:pt x="247317" y="74625"/>
                    <a:pt x="502980" y="0"/>
                    <a:pt x="778182" y="0"/>
                  </a:cubicBezTo>
                  <a:close/>
                </a:path>
              </a:pathLst>
            </a:custGeom>
            <a:solidFill>
              <a:schemeClr val="bg1">
                <a:lumMod val="85000"/>
              </a:schemeClr>
            </a:solid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26" name="Freeform 25">
              <a:extLst>
                <a:ext uri="{FF2B5EF4-FFF2-40B4-BE49-F238E27FC236}">
                  <a16:creationId xmlns:a16="http://schemas.microsoft.com/office/drawing/2014/main" id="{A6025AD2-2666-AF4D-A39F-2DA4D4A42DA6}"/>
                </a:ext>
              </a:extLst>
            </p:cNvPr>
            <p:cNvSpPr/>
            <p:nvPr/>
          </p:nvSpPr>
          <p:spPr>
            <a:xfrm>
              <a:off x="3066479" y="4256628"/>
              <a:ext cx="1063698" cy="1041342"/>
            </a:xfrm>
            <a:custGeom>
              <a:avLst/>
              <a:gdLst>
                <a:gd name="connsiteX0" fmla="*/ 550231 w 1063524"/>
                <a:gd name="connsiteY0" fmla="*/ 0 h 1040823"/>
                <a:gd name="connsiteX1" fmla="*/ 580306 w 1063524"/>
                <a:gd name="connsiteY1" fmla="*/ 20061 h 1040823"/>
                <a:gd name="connsiteX2" fmla="*/ 1057003 w 1063524"/>
                <a:gd name="connsiteY2" fmla="*/ 813490 h 1040823"/>
                <a:gd name="connsiteX3" fmla="*/ 1063524 w 1063524"/>
                <a:gd name="connsiteY3" fmla="*/ 928687 h 1040823"/>
                <a:gd name="connsiteX4" fmla="*/ 1019327 w 1063524"/>
                <a:gd name="connsiteY4" fmla="*/ 947678 h 1040823"/>
                <a:gd name="connsiteX5" fmla="*/ 502100 w 1063524"/>
                <a:gd name="connsiteY5" fmla="*/ 1040823 h 1040823"/>
                <a:gd name="connsiteX6" fmla="*/ 106957 w 1063524"/>
                <a:gd name="connsiteY6" fmla="*/ 987535 h 1040823"/>
                <a:gd name="connsiteX7" fmla="*/ 0 w 1063524"/>
                <a:gd name="connsiteY7" fmla="*/ 952617 h 1040823"/>
                <a:gd name="connsiteX8" fmla="*/ 6479 w 1063524"/>
                <a:gd name="connsiteY8" fmla="*/ 838156 h 1040823"/>
                <a:gd name="connsiteX9" fmla="*/ 483176 w 1063524"/>
                <a:gd name="connsiteY9" fmla="*/ 44727 h 1040823"/>
                <a:gd name="connsiteX10" fmla="*/ 550231 w 1063524"/>
                <a:gd name="connsiteY10" fmla="*/ 0 h 104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3524" h="1040823">
                  <a:moveTo>
                    <a:pt x="550231" y="0"/>
                  </a:moveTo>
                  <a:lnTo>
                    <a:pt x="580306" y="20061"/>
                  </a:lnTo>
                  <a:cubicBezTo>
                    <a:pt x="842813" y="213303"/>
                    <a:pt x="1020711" y="494726"/>
                    <a:pt x="1057003" y="813490"/>
                  </a:cubicBezTo>
                  <a:lnTo>
                    <a:pt x="1063524" y="928687"/>
                  </a:lnTo>
                  <a:lnTo>
                    <a:pt x="1019327" y="947678"/>
                  </a:lnTo>
                  <a:cubicBezTo>
                    <a:pt x="860352" y="1007657"/>
                    <a:pt x="685568" y="1040823"/>
                    <a:pt x="502100" y="1040823"/>
                  </a:cubicBezTo>
                  <a:cubicBezTo>
                    <a:pt x="364499" y="1040823"/>
                    <a:pt x="231783" y="1022167"/>
                    <a:pt x="106957" y="987535"/>
                  </a:cubicBezTo>
                  <a:lnTo>
                    <a:pt x="0" y="952617"/>
                  </a:lnTo>
                  <a:lnTo>
                    <a:pt x="6479" y="838156"/>
                  </a:lnTo>
                  <a:cubicBezTo>
                    <a:pt x="42771" y="519392"/>
                    <a:pt x="220669" y="237969"/>
                    <a:pt x="483176" y="44727"/>
                  </a:cubicBezTo>
                  <a:lnTo>
                    <a:pt x="550231" y="0"/>
                  </a:lnTo>
                  <a:close/>
                </a:path>
              </a:pathLst>
            </a:custGeom>
            <a:solidFill>
              <a:schemeClr val="bg1">
                <a:lumMod val="85000"/>
              </a:schemeClr>
            </a:solidFill>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42012" name="Rectangle 33">
              <a:extLst>
                <a:ext uri="{FF2B5EF4-FFF2-40B4-BE49-F238E27FC236}">
                  <a16:creationId xmlns:a16="http://schemas.microsoft.com/office/drawing/2014/main" id="{387EBEBE-DA76-406D-EF10-574949FEB9B7}"/>
                </a:ext>
              </a:extLst>
            </p:cNvPr>
            <p:cNvSpPr>
              <a:spLocks noChangeArrowheads="1"/>
            </p:cNvSpPr>
            <p:nvPr/>
          </p:nvSpPr>
          <p:spPr bwMode="auto">
            <a:xfrm>
              <a:off x="3488882" y="4816502"/>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3</a:t>
              </a:r>
              <a:endParaRPr lang="vi-VN" altLang="en-US">
                <a:latin typeface="Verdana" panose="020B0604030504040204" pitchFamily="34" charset="0"/>
              </a:endParaRPr>
            </a:p>
          </p:txBody>
        </p:sp>
        <p:sp>
          <p:nvSpPr>
            <p:cNvPr id="42013" name="Rectangle 34">
              <a:extLst>
                <a:ext uri="{FF2B5EF4-FFF2-40B4-BE49-F238E27FC236}">
                  <a16:creationId xmlns:a16="http://schemas.microsoft.com/office/drawing/2014/main" id="{D5B0D330-C78E-F3BC-EFD1-DFE2C14A2896}"/>
                </a:ext>
              </a:extLst>
            </p:cNvPr>
            <p:cNvSpPr>
              <a:spLocks noChangeArrowheads="1"/>
            </p:cNvSpPr>
            <p:nvPr/>
          </p:nvSpPr>
          <p:spPr bwMode="auto">
            <a:xfrm>
              <a:off x="4207940" y="4618972"/>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a:t>4</a:t>
              </a:r>
              <a:endParaRPr lang="vi-VN" altLang="en-US">
                <a:latin typeface="Verdana" panose="020B0604030504040204" pitchFamily="34" charset="0"/>
              </a:endParaRPr>
            </a:p>
          </p:txBody>
        </p:sp>
      </p:grpSp>
      <p:sp>
        <p:nvSpPr>
          <p:cNvPr id="37" name="Rectangle 36">
            <a:extLst>
              <a:ext uri="{FF2B5EF4-FFF2-40B4-BE49-F238E27FC236}">
                <a16:creationId xmlns:a16="http://schemas.microsoft.com/office/drawing/2014/main" id="{A2100E3B-D9B2-8119-A37B-93EEC9CA77FF}"/>
              </a:ext>
            </a:extLst>
          </p:cNvPr>
          <p:cNvSpPr>
            <a:spLocks noChangeArrowheads="1"/>
          </p:cNvSpPr>
          <p:nvPr/>
        </p:nvSpPr>
        <p:spPr bwMode="auto">
          <a:xfrm>
            <a:off x="8316913" y="3695700"/>
            <a:ext cx="3651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b="1">
                <a:solidFill>
                  <a:srgbClr val="996600"/>
                </a:solidFill>
                <a:latin typeface="Tahoma" panose="020B0604030504040204" pitchFamily="34" charset="0"/>
                <a:cs typeface="Tahoma" panose="020B0604030504040204" pitchFamily="34" charset="0"/>
              </a:rPr>
              <a:t>X</a:t>
            </a:r>
            <a:endParaRPr lang="vi-VN" altLang="en-US" sz="2500" b="1">
              <a:solidFill>
                <a:srgbClr val="996600"/>
              </a:solidFill>
              <a:latin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29061805-5B42-8CC9-5A94-161E892072F0}"/>
              </a:ext>
            </a:extLst>
          </p:cNvPr>
          <p:cNvSpPr>
            <a:spLocks noChangeArrowheads="1"/>
          </p:cNvSpPr>
          <p:nvPr/>
        </p:nvSpPr>
        <p:spPr bwMode="auto">
          <a:xfrm>
            <a:off x="1358900" y="4198938"/>
            <a:ext cx="50768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cs typeface="Calibri" panose="020F0502020204030204" pitchFamily="34" charset="0"/>
              </a:rPr>
              <a:t>Để hợp lệ, </a:t>
            </a:r>
            <a:r>
              <a:rPr lang="en-US" altLang="en-US" sz="2500" b="1">
                <a:solidFill>
                  <a:srgbClr val="996600"/>
                </a:solidFill>
                <a:latin typeface="Tahoma" panose="020B0604030504040204" pitchFamily="34" charset="0"/>
                <a:cs typeface="Tahoma" panose="020B0604030504040204" pitchFamily="34" charset="0"/>
              </a:rPr>
              <a:t>X</a:t>
            </a:r>
            <a:r>
              <a:rPr lang="en-US" altLang="en-US" sz="2500">
                <a:cs typeface="Calibri" panose="020F0502020204030204" pitchFamily="34" charset="0"/>
              </a:rPr>
              <a:t> phải ở </a:t>
            </a:r>
            <a:r>
              <a:rPr lang="en-US" altLang="en-US" sz="2500" i="1">
                <a:cs typeface="Calibri" panose="020F0502020204030204" pitchFamily="34" charset="0"/>
              </a:rPr>
              <a:t>trong</a:t>
            </a:r>
            <a:r>
              <a:rPr lang="en-US" altLang="en-US" sz="2500">
                <a:cs typeface="Calibri" panose="020F0502020204030204" pitchFamily="34" charset="0"/>
              </a:rPr>
              <a:t> khu vực 2 hoặc 5. Vì nó không ở trong khu vực 2 và 5, kết luận </a:t>
            </a:r>
            <a:r>
              <a:rPr lang="en-US" altLang="en-US" sz="2500" i="1">
                <a:cs typeface="Calibri" panose="020F0502020204030204" pitchFamily="34" charset="0"/>
              </a:rPr>
              <a:t>không</a:t>
            </a:r>
            <a:r>
              <a:rPr lang="en-US" altLang="en-US" sz="2500">
                <a:cs typeface="Calibri" panose="020F0502020204030204" pitchFamily="34" charset="0"/>
              </a:rPr>
              <a:t> được biểu thị trong hình vẽ, và vì thế, luận cứ này không hợp lệ.</a:t>
            </a:r>
            <a:endParaRPr lang="vi-VN" altLang="en-US" sz="2500">
              <a:latin typeface="Verdana" panose="020B0604030504040204" pitchFamily="34" charset="0"/>
            </a:endParaRPr>
          </a:p>
        </p:txBody>
      </p:sp>
      <p:cxnSp>
        <p:nvCxnSpPr>
          <p:cNvPr id="42" name="Straight Arrow Connector 41">
            <a:extLst>
              <a:ext uri="{FF2B5EF4-FFF2-40B4-BE49-F238E27FC236}">
                <a16:creationId xmlns:a16="http://schemas.microsoft.com/office/drawing/2014/main" id="{8DA303BD-D623-1B41-BC3C-B16E6C8FED0B}"/>
              </a:ext>
            </a:extLst>
          </p:cNvPr>
          <p:cNvCxnSpPr>
            <a:cxnSpLocks/>
          </p:cNvCxnSpPr>
          <p:nvPr/>
        </p:nvCxnSpPr>
        <p:spPr>
          <a:xfrm flipV="1">
            <a:off x="6564313" y="3898900"/>
            <a:ext cx="1712912" cy="9413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A100F39-CF5D-EA47-8D91-84264F41E7AD}"/>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SƠ ĐỒ VENN</a:t>
            </a:r>
            <a:endParaRPr lang="x-none"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par>
                                <p:cTn id="28" presetID="22" presetClass="entr" presetSubtype="4"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down)">
                                      <p:cBhvr>
                                        <p:cTn id="30" dur="500"/>
                                        <p:tgtEl>
                                          <p:spTgt spid="32"/>
                                        </p:tgtEl>
                                      </p:cBhvr>
                                    </p:animEffect>
                                  </p:childTnLst>
                                </p:cTn>
                              </p:par>
                              <p:par>
                                <p:cTn id="31" presetID="22" presetClass="entr" presetSubtype="4"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down)">
                                      <p:cBhvr>
                                        <p:cTn id="33" dur="500"/>
                                        <p:tgtEl>
                                          <p:spTgt spid="31"/>
                                        </p:tgtEl>
                                      </p:cBhvr>
                                    </p:animEffect>
                                  </p:childTnLst>
                                </p:cTn>
                              </p:par>
                              <p:par>
                                <p:cTn id="34" presetID="22" presetClass="entr" presetSubtype="4"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500"/>
                                        <p:tgtEl>
                                          <p:spTgt spid="2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00"/>
                                        <p:tgtEl>
                                          <p:spTgt spid="1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down)">
                                      <p:cBhvr>
                                        <p:cTn id="58" dur="500"/>
                                        <p:tgtEl>
                                          <p:spTgt spid="1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500"/>
                                        <p:tgtEl>
                                          <p:spTgt spid="1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down)">
                                      <p:cBhvr>
                                        <p:cTn id="64" dur="500"/>
                                        <p:tgtEl>
                                          <p:spTgt spid="17"/>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down)">
                                      <p:cBhvr>
                                        <p:cTn id="70" dur="500"/>
                                        <p:tgtEl>
                                          <p:spTgt spid="1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down)">
                                      <p:cBhvr>
                                        <p:cTn id="80" dur="500"/>
                                        <p:tgtEl>
                                          <p:spTgt spid="3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down)">
                                      <p:cBhvr>
                                        <p:cTn id="85" dur="500"/>
                                        <p:tgtEl>
                                          <p:spTgt spid="38"/>
                                        </p:tgtEl>
                                      </p:cBhvr>
                                    </p:animEffect>
                                  </p:childTnLst>
                                </p:cTn>
                              </p:par>
                              <p:par>
                                <p:cTn id="86" presetID="22" presetClass="entr" presetSubtype="4" fill="hold"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down)">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P spid="13" grpId="0"/>
      <p:bldP spid="14" grpId="0"/>
      <p:bldP spid="15" grpId="0"/>
      <p:bldP spid="16" grpId="0"/>
      <p:bldP spid="17" grpId="0"/>
      <p:bldP spid="18" grpId="0"/>
      <p:bldP spid="19" grpId="0"/>
      <p:bldP spid="20" grpId="0"/>
      <p:bldP spid="21" grpId="0"/>
      <p:bldP spid="37" grpId="0"/>
      <p:bldP spid="3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4AC55-3138-A341-AE47-5B51C1E495F1}"/>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CÁC QUY TẮC XÁC ĐỊNH TÍNH HỢP LỆ</a:t>
            </a:r>
            <a:endParaRPr lang="x-none" dirty="0">
              <a:solidFill>
                <a:srgbClr val="FF0000"/>
              </a:solidFill>
            </a:endParaRPr>
          </a:p>
        </p:txBody>
      </p:sp>
      <p:sp>
        <p:nvSpPr>
          <p:cNvPr id="44034" name="Rectangle 2">
            <a:extLst>
              <a:ext uri="{FF2B5EF4-FFF2-40B4-BE49-F238E27FC236}">
                <a16:creationId xmlns:a16="http://schemas.microsoft.com/office/drawing/2014/main" id="{920BD504-099B-B79B-75AB-F40970047101}"/>
              </a:ext>
            </a:extLst>
          </p:cNvPr>
          <p:cNvSpPr>
            <a:spLocks noChangeArrowheads="1"/>
          </p:cNvSpPr>
          <p:nvPr/>
        </p:nvSpPr>
        <p:spPr bwMode="auto">
          <a:xfrm>
            <a:off x="692150" y="801688"/>
            <a:ext cx="30861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b="1" i="1">
                <a:ea typeface="Calibri" panose="020F0502020204030204" pitchFamily="34" charset="0"/>
                <a:cs typeface="Times New Roman" panose="02020603050405020304" pitchFamily="18" charset="0"/>
              </a:rPr>
              <a:t>PHƯƠNG PHÁP 2:</a:t>
            </a:r>
            <a:endParaRPr lang="vi-VN" altLang="en-US" sz="2600" b="1">
              <a:latin typeface="Verdana" panose="020B0604030504040204" pitchFamily="34" charset="0"/>
              <a:ea typeface="Calibri" panose="020F0502020204030204" pitchFamily="34" charset="0"/>
              <a:cs typeface="Times New Roman" panose="02020603050405020304" pitchFamily="18" charset="0"/>
            </a:endParaRPr>
          </a:p>
        </p:txBody>
      </p:sp>
      <p:sp>
        <p:nvSpPr>
          <p:cNvPr id="44035" name="Rectangle 4">
            <a:extLst>
              <a:ext uri="{FF2B5EF4-FFF2-40B4-BE49-F238E27FC236}">
                <a16:creationId xmlns:a16="http://schemas.microsoft.com/office/drawing/2014/main" id="{AC715C32-F64A-C8CD-01DE-722BE4C0D127}"/>
              </a:ext>
            </a:extLst>
          </p:cNvPr>
          <p:cNvSpPr>
            <a:spLocks noChangeArrowheads="1"/>
          </p:cNvSpPr>
          <p:nvPr/>
        </p:nvSpPr>
        <p:spPr bwMode="auto">
          <a:xfrm>
            <a:off x="692150" y="1293813"/>
            <a:ext cx="82645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a:ea typeface="Calibri" panose="020F0502020204030204" pitchFamily="34" charset="0"/>
                <a:cs typeface="Times New Roman" panose="02020603050405020304" pitchFamily="18" charset="0"/>
              </a:rPr>
              <a:t>SỬ DỤNG CÁC QUY TẮC XÁC ĐỊNH TÍNH HỢP LỆ</a:t>
            </a:r>
            <a:endParaRPr lang="vi-VN" altLang="en-US" sz="2600">
              <a:latin typeface="Verdana" panose="020B060403050404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C81F37C4-4BEE-7556-6499-37348826AAEB}"/>
              </a:ext>
            </a:extLst>
          </p:cNvPr>
          <p:cNvSpPr>
            <a:spLocks noChangeArrowheads="1"/>
          </p:cNvSpPr>
          <p:nvPr/>
        </p:nvSpPr>
        <p:spPr bwMode="auto">
          <a:xfrm>
            <a:off x="647700" y="1927225"/>
            <a:ext cx="53149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82563">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cs typeface="Calibri" panose="020F0502020204030204" pitchFamily="34" charset="0"/>
              </a:rPr>
              <a:t>Một luận cứ tam đoạn luận nhất quyết hợp lệ thì phải thỏa mãn 5 quy tắc. Nếu vi phạm bất cứ quy tắc nào trong số ấy, nó sẽ không hợp lệ. Mọi luận cứ hợp lệ phải thỏa mãn tất cả các quy tắc.</a:t>
            </a:r>
            <a:endParaRPr lang="vi-VN" altLang="en-US" sz="2500">
              <a:latin typeface="Verdana" panose="020B060403050404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AFE110F5-5B1C-B9A5-0C7B-DFCCA76F28D8}"/>
              </a:ext>
            </a:extLst>
          </p:cNvPr>
          <p:cNvSpPr>
            <a:spLocks noChangeArrowheads="1"/>
          </p:cNvSpPr>
          <p:nvPr/>
        </p:nvSpPr>
        <p:spPr bwMode="auto">
          <a:xfrm>
            <a:off x="647700" y="4513263"/>
            <a:ext cx="49672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600">
                <a:cs typeface="Calibri" panose="020F0502020204030204" pitchFamily="34" charset="0"/>
              </a:rPr>
              <a:t>1. “</a:t>
            </a:r>
            <a:r>
              <a:rPr lang="en-US" altLang="en-US" sz="2600" b="1">
                <a:cs typeface="Calibri" panose="020F0502020204030204" pitchFamily="34" charset="0"/>
              </a:rPr>
              <a:t>Chu diên</a:t>
            </a:r>
            <a:r>
              <a:rPr lang="en-US" altLang="en-US" sz="2600">
                <a:cs typeface="Calibri" panose="020F0502020204030204" pitchFamily="34" charset="0"/>
              </a:rPr>
              <a:t>” (distribution)</a:t>
            </a:r>
            <a:endParaRPr lang="vi-VN" altLang="en-US" sz="2600">
              <a:latin typeface="Verdana" panose="020B0604030504040204" pitchFamily="34" charset="0"/>
            </a:endParaRPr>
          </a:p>
        </p:txBody>
      </p:sp>
      <p:sp>
        <p:nvSpPr>
          <p:cNvPr id="8" name="Rectangle 7">
            <a:extLst>
              <a:ext uri="{FF2B5EF4-FFF2-40B4-BE49-F238E27FC236}">
                <a16:creationId xmlns:a16="http://schemas.microsoft.com/office/drawing/2014/main" id="{56349E18-4D7B-C799-2D59-143B007B7CCB}"/>
              </a:ext>
            </a:extLst>
          </p:cNvPr>
          <p:cNvSpPr>
            <a:spLocks noChangeArrowheads="1"/>
          </p:cNvSpPr>
          <p:nvPr/>
        </p:nvSpPr>
        <p:spPr bwMode="auto">
          <a:xfrm>
            <a:off x="647700" y="5005388"/>
            <a:ext cx="5345113"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a:cs typeface="Calibri" panose="020F0502020204030204" pitchFamily="34" charset="0"/>
              </a:rPr>
              <a:t>Chủ từ và thuộc từ của phán đoán là </a:t>
            </a:r>
            <a:r>
              <a:rPr lang="en-US" altLang="en-US" sz="2500" b="1" i="1">
                <a:cs typeface="Calibri" panose="020F0502020204030204" pitchFamily="34" charset="0"/>
              </a:rPr>
              <a:t>chu diên</a:t>
            </a:r>
            <a:r>
              <a:rPr lang="en-US" altLang="en-US" sz="2500" b="1">
                <a:cs typeface="Calibri" panose="020F0502020204030204" pitchFamily="34" charset="0"/>
              </a:rPr>
              <a:t> </a:t>
            </a:r>
            <a:r>
              <a:rPr lang="en-US" altLang="en-US" sz="2500">
                <a:cs typeface="Calibri" panose="020F0502020204030204" pitchFamily="34" charset="0"/>
              </a:rPr>
              <a:t>nếu phán đoán quy chiếu tới </a:t>
            </a:r>
            <a:r>
              <a:rPr lang="en-US" altLang="en-US" sz="2500" b="1">
                <a:solidFill>
                  <a:srgbClr val="FF0000"/>
                </a:solidFill>
                <a:cs typeface="Calibri" panose="020F0502020204030204" pitchFamily="34" charset="0"/>
              </a:rPr>
              <a:t>mọi</a:t>
            </a:r>
            <a:r>
              <a:rPr lang="en-US" altLang="en-US" sz="2500">
                <a:cs typeface="Calibri" panose="020F0502020204030204" pitchFamily="34" charset="0"/>
              </a:rPr>
              <a:t> phần tử của một nhóm.</a:t>
            </a:r>
            <a:endParaRPr lang="vi-VN" altLang="en-US" sz="2500">
              <a:latin typeface="Verdana" panose="020B0604030504040204" pitchFamily="34" charset="0"/>
            </a:endParaRPr>
          </a:p>
        </p:txBody>
      </p:sp>
      <p:sp>
        <p:nvSpPr>
          <p:cNvPr id="9" name="Rectangle 8">
            <a:extLst>
              <a:ext uri="{FF2B5EF4-FFF2-40B4-BE49-F238E27FC236}">
                <a16:creationId xmlns:a16="http://schemas.microsoft.com/office/drawing/2014/main" id="{8A70BFDA-1F84-37B2-BAC2-2BDC88AFC08F}"/>
              </a:ext>
            </a:extLst>
          </p:cNvPr>
          <p:cNvSpPr>
            <a:spLocks noChangeArrowheads="1"/>
          </p:cNvSpPr>
          <p:nvPr/>
        </p:nvSpPr>
        <p:spPr bwMode="auto">
          <a:xfrm>
            <a:off x="6173788" y="1911350"/>
            <a:ext cx="3879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400" b="1">
                <a:latin typeface="Times New Roman" panose="02020603050405020304" pitchFamily="18" charset="0"/>
                <a:cs typeface="Times New Roman" panose="02020603050405020304" pitchFamily="18" charset="0"/>
              </a:rPr>
              <a:t>Các phạm trù chu diên</a:t>
            </a:r>
          </a:p>
        </p:txBody>
      </p:sp>
      <p:graphicFrame>
        <p:nvGraphicFramePr>
          <p:cNvPr id="10" name="Table 9">
            <a:extLst>
              <a:ext uri="{FF2B5EF4-FFF2-40B4-BE49-F238E27FC236}">
                <a16:creationId xmlns:a16="http://schemas.microsoft.com/office/drawing/2014/main" id="{3DEDFFFB-C835-D240-A4E3-03022D59267F}"/>
              </a:ext>
            </a:extLst>
          </p:cNvPr>
          <p:cNvGraphicFramePr>
            <a:graphicFrameLocks noGrp="1"/>
          </p:cNvGraphicFramePr>
          <p:nvPr/>
        </p:nvGraphicFramePr>
        <p:xfrm>
          <a:off x="6229350" y="2416175"/>
          <a:ext cx="5453063" cy="2692400"/>
        </p:xfrm>
        <a:graphic>
          <a:graphicData uri="http://schemas.openxmlformats.org/drawingml/2006/table">
            <a:tbl>
              <a:tblPr firstRow="1" bandRow="1">
                <a:tableStyleId>{5940675A-B579-460E-94D1-54222C63F5DA}</a:tableStyleId>
              </a:tblPr>
              <a:tblGrid>
                <a:gridCol w="611330">
                  <a:extLst>
                    <a:ext uri="{9D8B030D-6E8A-4147-A177-3AD203B41FA5}">
                      <a16:colId xmlns:a16="http://schemas.microsoft.com/office/drawing/2014/main" val="20000"/>
                    </a:ext>
                  </a:extLst>
                </a:gridCol>
                <a:gridCol w="3108744">
                  <a:extLst>
                    <a:ext uri="{9D8B030D-6E8A-4147-A177-3AD203B41FA5}">
                      <a16:colId xmlns:a16="http://schemas.microsoft.com/office/drawing/2014/main" val="20001"/>
                    </a:ext>
                  </a:extLst>
                </a:gridCol>
                <a:gridCol w="1732989">
                  <a:extLst>
                    <a:ext uri="{9D8B030D-6E8A-4147-A177-3AD203B41FA5}">
                      <a16:colId xmlns:a16="http://schemas.microsoft.com/office/drawing/2014/main" val="20002"/>
                    </a:ext>
                  </a:extLst>
                </a:gridCol>
              </a:tblGrid>
              <a:tr h="532417">
                <a:tc>
                  <a:txBody>
                    <a:bodyPr/>
                    <a:lstStyle/>
                    <a:p>
                      <a:endParaRPr lang="en-US" sz="2500" b="1" dirty="0">
                        <a:latin typeface="+mn-lt"/>
                        <a:cs typeface="Times New Roman" panose="02020603050405020304" pitchFamily="18" charset="0"/>
                      </a:endParaRPr>
                    </a:p>
                  </a:txBody>
                  <a:tcPr marL="116359" marR="116359" marT="45721" marB="45721"/>
                </a:tc>
                <a:tc>
                  <a:txBody>
                    <a:bodyPr/>
                    <a:lstStyle/>
                    <a:p>
                      <a:pPr algn="ctr"/>
                      <a:r>
                        <a:rPr lang="en-US" sz="2500" b="1" baseline="0">
                          <a:latin typeface="+mn-lt"/>
                          <a:cs typeface="Times New Roman" panose="02020603050405020304" pitchFamily="18" charset="0"/>
                        </a:rPr>
                        <a:t>phạm </a:t>
                      </a:r>
                      <a:r>
                        <a:rPr lang="en-US" sz="2500" b="1" baseline="0" dirty="0" err="1">
                          <a:latin typeface="+mn-lt"/>
                          <a:cs typeface="Times New Roman" panose="02020603050405020304" pitchFamily="18" charset="0"/>
                        </a:rPr>
                        <a:t>trù</a:t>
                      </a:r>
                      <a:r>
                        <a:rPr lang="en-US" sz="2500" b="1" baseline="0" dirty="0">
                          <a:latin typeface="+mn-lt"/>
                          <a:cs typeface="Times New Roman" panose="02020603050405020304" pitchFamily="18" charset="0"/>
                        </a:rPr>
                        <a:t> </a:t>
                      </a:r>
                      <a:r>
                        <a:rPr lang="en-US" sz="2500" b="1" baseline="0" dirty="0" err="1">
                          <a:latin typeface="+mn-lt"/>
                          <a:cs typeface="Times New Roman" panose="02020603050405020304" pitchFamily="18" charset="0"/>
                        </a:rPr>
                        <a:t>chu</a:t>
                      </a:r>
                      <a:r>
                        <a:rPr lang="en-US" sz="2500" b="1" baseline="0" dirty="0">
                          <a:latin typeface="+mn-lt"/>
                          <a:cs typeface="Times New Roman" panose="02020603050405020304" pitchFamily="18" charset="0"/>
                        </a:rPr>
                        <a:t> </a:t>
                      </a:r>
                      <a:r>
                        <a:rPr lang="en-US" sz="2500" b="1" baseline="0" err="1">
                          <a:latin typeface="+mn-lt"/>
                          <a:cs typeface="Times New Roman" panose="02020603050405020304" pitchFamily="18" charset="0"/>
                        </a:rPr>
                        <a:t>diên</a:t>
                      </a:r>
                      <a:r>
                        <a:rPr lang="en-US" sz="2500" baseline="0">
                          <a:latin typeface="+mn-lt"/>
                          <a:cs typeface="Times New Roman" panose="02020603050405020304" pitchFamily="18" charset="0"/>
                        </a:rPr>
                        <a:t> </a:t>
                      </a:r>
                      <a:endParaRPr lang="en-US" sz="2500" baseline="0" dirty="0">
                        <a:latin typeface="+mn-lt"/>
                        <a:cs typeface="Times New Roman" panose="02020603050405020304" pitchFamily="18" charset="0"/>
                      </a:endParaRPr>
                    </a:p>
                  </a:txBody>
                  <a:tcPr marL="116359" marR="116359" marT="45721" marB="45721"/>
                </a:tc>
                <a:tc>
                  <a:txBody>
                    <a:bodyPr/>
                    <a:lstStyle/>
                    <a:p>
                      <a:pPr algn="ctr"/>
                      <a:r>
                        <a:rPr lang="en-US" sz="2500" dirty="0" err="1">
                          <a:latin typeface="+mn-lt"/>
                          <a:cs typeface="Times New Roman" panose="02020603050405020304" pitchFamily="18" charset="0"/>
                        </a:rPr>
                        <a:t>Công</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thức</a:t>
                      </a:r>
                      <a:endParaRPr lang="en-US" sz="2500" dirty="0">
                        <a:latin typeface="+mn-lt"/>
                        <a:cs typeface="Times New Roman" panose="02020603050405020304" pitchFamily="18" charset="0"/>
                      </a:endParaRPr>
                    </a:p>
                  </a:txBody>
                  <a:tcPr marL="116359" marR="116359" marT="45721" marB="45721"/>
                </a:tc>
                <a:extLst>
                  <a:ext uri="{0D108BD9-81ED-4DB2-BD59-A6C34878D82A}">
                    <a16:rowId xmlns:a16="http://schemas.microsoft.com/office/drawing/2014/main" val="10000"/>
                  </a:ext>
                </a:extLst>
              </a:tr>
              <a:tr h="539996">
                <a:tc>
                  <a:txBody>
                    <a:bodyPr/>
                    <a:lstStyle/>
                    <a:p>
                      <a:pPr algn="ctr"/>
                      <a:r>
                        <a:rPr lang="en-US" sz="2500" baseline="0" dirty="0">
                          <a:latin typeface="+mn-lt"/>
                          <a:cs typeface="Times New Roman" panose="02020603050405020304" pitchFamily="18" charset="0"/>
                        </a:rPr>
                        <a:t>A</a:t>
                      </a:r>
                      <a:endParaRPr lang="en-US" sz="2500" dirty="0">
                        <a:latin typeface="+mn-lt"/>
                        <a:cs typeface="Times New Roman" panose="02020603050405020304" pitchFamily="18" charset="0"/>
                      </a:endParaRPr>
                    </a:p>
                  </a:txBody>
                  <a:tcPr marL="116359" marR="116359" marT="45721" marB="45721"/>
                </a:tc>
                <a:tc>
                  <a:txBody>
                    <a:bodyPr/>
                    <a:lstStyle/>
                    <a:p>
                      <a:r>
                        <a:rPr lang="en-US" sz="2500" dirty="0" err="1">
                          <a:latin typeface="+mn-lt"/>
                          <a:cs typeface="Times New Roman" panose="02020603050405020304" pitchFamily="18" charset="0"/>
                        </a:rPr>
                        <a:t>Mọi</a:t>
                      </a:r>
                      <a:r>
                        <a:rPr lang="en-US" sz="2500" dirty="0">
                          <a:latin typeface="+mn-lt"/>
                          <a:cs typeface="Times New Roman" panose="02020603050405020304" pitchFamily="18" charset="0"/>
                        </a:rPr>
                        <a:t> </a:t>
                      </a:r>
                      <a:r>
                        <a:rPr lang="en-US" sz="2500" b="1" baseline="0" dirty="0">
                          <a:solidFill>
                            <a:srgbClr val="FF0000"/>
                          </a:solidFill>
                          <a:latin typeface="+mn-lt"/>
                          <a:cs typeface="Times New Roman" panose="02020603050405020304" pitchFamily="18" charset="0"/>
                        </a:rPr>
                        <a:t>S</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là</a:t>
                      </a:r>
                      <a:r>
                        <a:rPr lang="en-US" sz="2500" baseline="0" dirty="0">
                          <a:latin typeface="+mn-lt"/>
                          <a:cs typeface="Times New Roman" panose="02020603050405020304" pitchFamily="18" charset="0"/>
                        </a:rPr>
                        <a:t> P.</a:t>
                      </a:r>
                      <a:endParaRPr lang="en-US" sz="2500" dirty="0">
                        <a:latin typeface="+mn-lt"/>
                        <a:cs typeface="Times New Roman" panose="02020603050405020304" pitchFamily="18" charset="0"/>
                      </a:endParaRPr>
                    </a:p>
                  </a:txBody>
                  <a:tcPr marL="116359" marR="116359" marT="45721" marB="45721"/>
                </a:tc>
                <a:tc>
                  <a:txBody>
                    <a:bodyPr/>
                    <a:lstStyle/>
                    <a:p>
                      <a:pPr algn="ctr"/>
                      <a:r>
                        <a:rPr lang="en-US" sz="2500" b="1" dirty="0">
                          <a:solidFill>
                            <a:srgbClr val="FF0000"/>
                          </a:solidFill>
                          <a:latin typeface="+mn-lt"/>
                          <a:cs typeface="Times New Roman" panose="02020603050405020304" pitchFamily="18" charset="0"/>
                        </a:rPr>
                        <a:t>S</a:t>
                      </a:r>
                      <a:r>
                        <a:rPr lang="en-US" sz="2500" b="1" baseline="30000" dirty="0">
                          <a:solidFill>
                            <a:srgbClr val="FF0000"/>
                          </a:solidFill>
                          <a:latin typeface="+mn-lt"/>
                          <a:cs typeface="Times New Roman" panose="02020603050405020304" pitchFamily="18" charset="0"/>
                        </a:rPr>
                        <a:t>+</a:t>
                      </a:r>
                      <a:r>
                        <a:rPr lang="en-US" sz="2500" dirty="0">
                          <a:latin typeface="+mn-lt"/>
                          <a:cs typeface="Times New Roman" panose="02020603050405020304" pitchFamily="18" charset="0"/>
                        </a:rPr>
                        <a:t> a P</a:t>
                      </a:r>
                      <a:r>
                        <a:rPr lang="en-US" sz="2500" baseline="30000" dirty="0">
                          <a:solidFill>
                            <a:srgbClr val="FF0000"/>
                          </a:solidFill>
                          <a:latin typeface="+mn-lt"/>
                          <a:cs typeface="Times New Roman" panose="02020603050405020304" pitchFamily="18" charset="0"/>
                        </a:rPr>
                        <a:t>-</a:t>
                      </a:r>
                      <a:endParaRPr lang="en-US" sz="2500" dirty="0">
                        <a:solidFill>
                          <a:srgbClr val="FF0000"/>
                        </a:solidFill>
                        <a:latin typeface="+mn-lt"/>
                        <a:cs typeface="Times New Roman" panose="02020603050405020304" pitchFamily="18" charset="0"/>
                      </a:endParaRPr>
                    </a:p>
                  </a:txBody>
                  <a:tcPr marL="116359" marR="116359" marT="45721" marB="45721"/>
                </a:tc>
                <a:extLst>
                  <a:ext uri="{0D108BD9-81ED-4DB2-BD59-A6C34878D82A}">
                    <a16:rowId xmlns:a16="http://schemas.microsoft.com/office/drawing/2014/main" val="10001"/>
                  </a:ext>
                </a:extLst>
              </a:tr>
              <a:tr h="539996">
                <a:tc>
                  <a:txBody>
                    <a:bodyPr/>
                    <a:lstStyle/>
                    <a:p>
                      <a:pPr algn="ctr"/>
                      <a:r>
                        <a:rPr lang="en-US" sz="2500" baseline="0" dirty="0">
                          <a:latin typeface="+mn-lt"/>
                          <a:cs typeface="Times New Roman" panose="02020603050405020304" pitchFamily="18" charset="0"/>
                        </a:rPr>
                        <a:t>E</a:t>
                      </a:r>
                      <a:endParaRPr lang="en-US" sz="2500" dirty="0">
                        <a:latin typeface="+mn-lt"/>
                        <a:cs typeface="Times New Roman" panose="02020603050405020304" pitchFamily="18" charset="0"/>
                      </a:endParaRPr>
                    </a:p>
                  </a:txBody>
                  <a:tcPr marL="116359" marR="116359" marT="45721" marB="45721"/>
                </a:tc>
                <a:tc>
                  <a:txBody>
                    <a:bodyPr/>
                    <a:lstStyle/>
                    <a:p>
                      <a:r>
                        <a:rPr lang="en-US" sz="2500" dirty="0" err="1">
                          <a:latin typeface="+mn-lt"/>
                          <a:cs typeface="Times New Roman" panose="02020603050405020304" pitchFamily="18" charset="0"/>
                        </a:rPr>
                        <a:t>Mọi</a:t>
                      </a:r>
                      <a:r>
                        <a:rPr lang="en-US" sz="2500" baseline="0" dirty="0">
                          <a:solidFill>
                            <a:srgbClr val="FF0000"/>
                          </a:solidFill>
                          <a:latin typeface="+mn-lt"/>
                          <a:cs typeface="Times New Roman" panose="02020603050405020304" pitchFamily="18" charset="0"/>
                        </a:rPr>
                        <a:t> </a:t>
                      </a:r>
                      <a:r>
                        <a:rPr lang="en-US" sz="2500" b="1" baseline="0" dirty="0">
                          <a:solidFill>
                            <a:srgbClr val="FF0000"/>
                          </a:solidFill>
                          <a:latin typeface="+mn-lt"/>
                          <a:cs typeface="Times New Roman" panose="02020603050405020304" pitchFamily="18" charset="0"/>
                        </a:rPr>
                        <a:t>S</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không</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là</a:t>
                      </a:r>
                      <a:r>
                        <a:rPr lang="en-US" sz="2500" baseline="0" dirty="0">
                          <a:latin typeface="+mn-lt"/>
                          <a:cs typeface="Times New Roman" panose="02020603050405020304" pitchFamily="18" charset="0"/>
                        </a:rPr>
                        <a:t> </a:t>
                      </a:r>
                      <a:r>
                        <a:rPr lang="en-US" sz="2500" b="1" baseline="0" dirty="0">
                          <a:solidFill>
                            <a:srgbClr val="FF0000"/>
                          </a:solidFill>
                          <a:latin typeface="+mn-lt"/>
                          <a:cs typeface="Times New Roman" panose="02020603050405020304" pitchFamily="18" charset="0"/>
                        </a:rPr>
                        <a:t>P</a:t>
                      </a:r>
                      <a:r>
                        <a:rPr lang="en-US" sz="2500" baseline="0" dirty="0">
                          <a:latin typeface="+mn-lt"/>
                          <a:cs typeface="Times New Roman" panose="02020603050405020304" pitchFamily="18" charset="0"/>
                        </a:rPr>
                        <a:t>.</a:t>
                      </a:r>
                      <a:endParaRPr lang="en-US" sz="2500" dirty="0">
                        <a:latin typeface="+mn-lt"/>
                        <a:cs typeface="Times New Roman" panose="02020603050405020304" pitchFamily="18" charset="0"/>
                      </a:endParaRPr>
                    </a:p>
                  </a:txBody>
                  <a:tcPr marL="116359" marR="116359" marT="45721" marB="45721"/>
                </a:tc>
                <a:tc>
                  <a:txBody>
                    <a:bodyPr/>
                    <a:lstStyle/>
                    <a:p>
                      <a:pPr algn="ctr"/>
                      <a:r>
                        <a:rPr lang="en-US" sz="2500" b="1" dirty="0">
                          <a:solidFill>
                            <a:srgbClr val="FF0000"/>
                          </a:solidFill>
                          <a:latin typeface="+mn-lt"/>
                          <a:cs typeface="Times New Roman" panose="02020603050405020304" pitchFamily="18" charset="0"/>
                        </a:rPr>
                        <a:t>S</a:t>
                      </a:r>
                      <a:r>
                        <a:rPr lang="en-US" sz="2500" b="1" baseline="30000" dirty="0">
                          <a:solidFill>
                            <a:srgbClr val="FF0000"/>
                          </a:solidFill>
                          <a:latin typeface="+mn-lt"/>
                          <a:cs typeface="Times New Roman" panose="02020603050405020304" pitchFamily="18" charset="0"/>
                        </a:rPr>
                        <a:t>+</a:t>
                      </a:r>
                      <a:r>
                        <a:rPr lang="en-US" sz="2500" dirty="0">
                          <a:latin typeface="+mn-lt"/>
                          <a:cs typeface="Times New Roman" panose="02020603050405020304" pitchFamily="18" charset="0"/>
                        </a:rPr>
                        <a:t> e </a:t>
                      </a:r>
                      <a:r>
                        <a:rPr lang="en-US" sz="2500" b="1" dirty="0">
                          <a:solidFill>
                            <a:srgbClr val="FF0000"/>
                          </a:solidFill>
                          <a:latin typeface="+mn-lt"/>
                          <a:cs typeface="Times New Roman" panose="02020603050405020304" pitchFamily="18" charset="0"/>
                        </a:rPr>
                        <a:t>P</a:t>
                      </a:r>
                      <a:r>
                        <a:rPr lang="en-US" sz="2500" b="1" baseline="30000" dirty="0">
                          <a:solidFill>
                            <a:srgbClr val="FF0000"/>
                          </a:solidFill>
                          <a:latin typeface="+mn-lt"/>
                          <a:cs typeface="Times New Roman" panose="02020603050405020304" pitchFamily="18" charset="0"/>
                        </a:rPr>
                        <a:t>+</a:t>
                      </a:r>
                      <a:r>
                        <a:rPr lang="en-US" sz="2500" dirty="0">
                          <a:latin typeface="+mn-lt"/>
                          <a:cs typeface="Times New Roman" panose="02020603050405020304" pitchFamily="18" charset="0"/>
                        </a:rPr>
                        <a:t>.</a:t>
                      </a:r>
                    </a:p>
                  </a:txBody>
                  <a:tcPr marL="116359" marR="116359" marT="45721" marB="45721"/>
                </a:tc>
                <a:extLst>
                  <a:ext uri="{0D108BD9-81ED-4DB2-BD59-A6C34878D82A}">
                    <a16:rowId xmlns:a16="http://schemas.microsoft.com/office/drawing/2014/main" val="10002"/>
                  </a:ext>
                </a:extLst>
              </a:tr>
              <a:tr h="539996">
                <a:tc>
                  <a:txBody>
                    <a:bodyPr/>
                    <a:lstStyle/>
                    <a:p>
                      <a:pPr algn="ctr"/>
                      <a:r>
                        <a:rPr lang="en-US" sz="2500" baseline="0" dirty="0">
                          <a:latin typeface="+mn-lt"/>
                          <a:cs typeface="Times New Roman" panose="02020603050405020304" pitchFamily="18" charset="0"/>
                        </a:rPr>
                        <a:t>I</a:t>
                      </a:r>
                      <a:endParaRPr lang="en-US" sz="2500" dirty="0">
                        <a:latin typeface="+mn-lt"/>
                        <a:cs typeface="Times New Roman" panose="02020603050405020304" pitchFamily="18" charset="0"/>
                      </a:endParaRPr>
                    </a:p>
                  </a:txBody>
                  <a:tcPr marL="116359" marR="116359" marT="45721" marB="45721"/>
                </a:tc>
                <a:tc>
                  <a:txBody>
                    <a:bodyPr/>
                    <a:lstStyle/>
                    <a:p>
                      <a:r>
                        <a:rPr lang="en-US" sz="2500" dirty="0" err="1">
                          <a:latin typeface="+mn-lt"/>
                          <a:cs typeface="Times New Roman" panose="02020603050405020304" pitchFamily="18" charset="0"/>
                        </a:rPr>
                        <a:t>Một</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số</a:t>
                      </a:r>
                      <a:r>
                        <a:rPr lang="en-US" sz="2500" baseline="0" dirty="0">
                          <a:latin typeface="+mn-lt"/>
                          <a:cs typeface="Times New Roman" panose="02020603050405020304" pitchFamily="18" charset="0"/>
                        </a:rPr>
                        <a:t> S </a:t>
                      </a:r>
                      <a:r>
                        <a:rPr lang="en-US" sz="2500" baseline="0" dirty="0" err="1">
                          <a:latin typeface="+mn-lt"/>
                          <a:cs typeface="Times New Roman" panose="02020603050405020304" pitchFamily="18" charset="0"/>
                        </a:rPr>
                        <a:t>là</a:t>
                      </a:r>
                      <a:r>
                        <a:rPr lang="en-US" sz="2500" baseline="0" dirty="0">
                          <a:latin typeface="+mn-lt"/>
                          <a:cs typeface="Times New Roman" panose="02020603050405020304" pitchFamily="18" charset="0"/>
                        </a:rPr>
                        <a:t> P.</a:t>
                      </a:r>
                      <a:endParaRPr lang="en-US" sz="2500" dirty="0">
                        <a:latin typeface="+mn-lt"/>
                        <a:cs typeface="Times New Roman" panose="02020603050405020304" pitchFamily="18" charset="0"/>
                      </a:endParaRPr>
                    </a:p>
                  </a:txBody>
                  <a:tcPr marL="116359" marR="116359" marT="45721" marB="45721"/>
                </a:tc>
                <a:tc>
                  <a:txBody>
                    <a:bodyPr/>
                    <a:lstStyle/>
                    <a:p>
                      <a:pPr algn="ctr"/>
                      <a:r>
                        <a:rPr lang="en-US" sz="2500" dirty="0">
                          <a:latin typeface="+mn-lt"/>
                          <a:cs typeface="Times New Roman" panose="02020603050405020304" pitchFamily="18" charset="0"/>
                        </a:rPr>
                        <a:t>S</a:t>
                      </a:r>
                      <a:r>
                        <a:rPr lang="en-US" sz="2500" baseline="30000" dirty="0">
                          <a:solidFill>
                            <a:srgbClr val="FF0000"/>
                          </a:solidFill>
                          <a:latin typeface="+mn-lt"/>
                          <a:cs typeface="Times New Roman" panose="02020603050405020304" pitchFamily="18" charset="0"/>
                        </a:rPr>
                        <a:t>-</a:t>
                      </a:r>
                      <a:r>
                        <a:rPr lang="en-US" sz="2500" dirty="0">
                          <a:latin typeface="+mn-lt"/>
                          <a:cs typeface="Times New Roman" panose="02020603050405020304" pitchFamily="18" charset="0"/>
                        </a:rPr>
                        <a:t> </a:t>
                      </a:r>
                      <a:r>
                        <a:rPr lang="en-US" sz="2500" dirty="0" err="1">
                          <a:latin typeface="+mn-lt"/>
                          <a:cs typeface="Times New Roman" panose="02020603050405020304" pitchFamily="18" charset="0"/>
                        </a:rPr>
                        <a:t>i</a:t>
                      </a:r>
                      <a:r>
                        <a:rPr lang="en-US" sz="2500" baseline="0" dirty="0">
                          <a:latin typeface="+mn-lt"/>
                          <a:cs typeface="Times New Roman" panose="02020603050405020304" pitchFamily="18" charset="0"/>
                        </a:rPr>
                        <a:t> </a:t>
                      </a:r>
                      <a:r>
                        <a:rPr lang="en-US" sz="2500" dirty="0">
                          <a:latin typeface="+mn-lt"/>
                          <a:cs typeface="Times New Roman" panose="02020603050405020304" pitchFamily="18" charset="0"/>
                        </a:rPr>
                        <a:t>P</a:t>
                      </a:r>
                      <a:r>
                        <a:rPr lang="en-US" sz="2500" baseline="30000" dirty="0">
                          <a:solidFill>
                            <a:srgbClr val="FF0000"/>
                          </a:solidFill>
                          <a:latin typeface="+mn-lt"/>
                          <a:cs typeface="Times New Roman" panose="02020603050405020304" pitchFamily="18" charset="0"/>
                        </a:rPr>
                        <a:t>-</a:t>
                      </a:r>
                      <a:r>
                        <a:rPr lang="en-US" sz="2500" dirty="0">
                          <a:latin typeface="+mn-lt"/>
                          <a:cs typeface="Times New Roman" panose="02020603050405020304" pitchFamily="18" charset="0"/>
                        </a:rPr>
                        <a:t>.</a:t>
                      </a:r>
                    </a:p>
                  </a:txBody>
                  <a:tcPr marL="116359" marR="116359" marT="45721" marB="45721"/>
                </a:tc>
                <a:extLst>
                  <a:ext uri="{0D108BD9-81ED-4DB2-BD59-A6C34878D82A}">
                    <a16:rowId xmlns:a16="http://schemas.microsoft.com/office/drawing/2014/main" val="10003"/>
                  </a:ext>
                </a:extLst>
              </a:tr>
              <a:tr h="539996">
                <a:tc>
                  <a:txBody>
                    <a:bodyPr/>
                    <a:lstStyle/>
                    <a:p>
                      <a:pPr algn="ctr"/>
                      <a:r>
                        <a:rPr lang="en-US" sz="2500" baseline="0" dirty="0">
                          <a:latin typeface="+mn-lt"/>
                          <a:cs typeface="Times New Roman" panose="02020603050405020304" pitchFamily="18" charset="0"/>
                        </a:rPr>
                        <a:t>O</a:t>
                      </a:r>
                      <a:endParaRPr lang="en-US" sz="2500" dirty="0">
                        <a:latin typeface="+mn-lt"/>
                        <a:cs typeface="Times New Roman" panose="02020603050405020304" pitchFamily="18" charset="0"/>
                      </a:endParaRPr>
                    </a:p>
                  </a:txBody>
                  <a:tcPr marL="116359" marR="116359" marT="45721" marB="45721"/>
                </a:tc>
                <a:tc>
                  <a:txBody>
                    <a:bodyPr/>
                    <a:lstStyle/>
                    <a:p>
                      <a:r>
                        <a:rPr lang="en-US" sz="2500" dirty="0" err="1">
                          <a:latin typeface="+mn-lt"/>
                          <a:cs typeface="Times New Roman" panose="02020603050405020304" pitchFamily="18" charset="0"/>
                        </a:rPr>
                        <a:t>Một</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số</a:t>
                      </a:r>
                      <a:r>
                        <a:rPr lang="en-US" sz="2500" baseline="0" dirty="0">
                          <a:latin typeface="+mn-lt"/>
                          <a:cs typeface="Times New Roman" panose="02020603050405020304" pitchFamily="18" charset="0"/>
                        </a:rPr>
                        <a:t> S </a:t>
                      </a:r>
                      <a:r>
                        <a:rPr lang="en-US" sz="2500" baseline="0" dirty="0" err="1">
                          <a:latin typeface="+mn-lt"/>
                          <a:cs typeface="Times New Roman" panose="02020603050405020304" pitchFamily="18" charset="0"/>
                        </a:rPr>
                        <a:t>không</a:t>
                      </a:r>
                      <a:r>
                        <a:rPr lang="en-US" sz="2500" baseline="0" dirty="0">
                          <a:latin typeface="+mn-lt"/>
                          <a:cs typeface="Times New Roman" panose="02020603050405020304" pitchFamily="18" charset="0"/>
                        </a:rPr>
                        <a:t> </a:t>
                      </a:r>
                      <a:r>
                        <a:rPr lang="en-US" sz="2500" baseline="0" dirty="0" err="1">
                          <a:latin typeface="+mn-lt"/>
                          <a:cs typeface="Times New Roman" panose="02020603050405020304" pitchFamily="18" charset="0"/>
                        </a:rPr>
                        <a:t>là</a:t>
                      </a:r>
                      <a:r>
                        <a:rPr lang="en-US" sz="2500" baseline="0" dirty="0">
                          <a:latin typeface="+mn-lt"/>
                          <a:cs typeface="Times New Roman" panose="02020603050405020304" pitchFamily="18" charset="0"/>
                        </a:rPr>
                        <a:t> </a:t>
                      </a:r>
                      <a:r>
                        <a:rPr lang="en-US" sz="2500" b="1" baseline="0" dirty="0">
                          <a:solidFill>
                            <a:srgbClr val="FF0000"/>
                          </a:solidFill>
                          <a:latin typeface="+mn-lt"/>
                          <a:cs typeface="Times New Roman" panose="02020603050405020304" pitchFamily="18" charset="0"/>
                        </a:rPr>
                        <a:t>P</a:t>
                      </a:r>
                      <a:r>
                        <a:rPr lang="en-US" sz="2500" baseline="0" dirty="0">
                          <a:latin typeface="+mn-lt"/>
                          <a:cs typeface="Times New Roman" panose="02020603050405020304" pitchFamily="18" charset="0"/>
                        </a:rPr>
                        <a:t>.</a:t>
                      </a:r>
                      <a:endParaRPr lang="en-US" sz="2500" dirty="0">
                        <a:latin typeface="+mn-lt"/>
                        <a:cs typeface="Times New Roman" panose="02020603050405020304" pitchFamily="18" charset="0"/>
                      </a:endParaRPr>
                    </a:p>
                  </a:txBody>
                  <a:tcPr marL="116359" marR="116359" marT="45721" marB="45721"/>
                </a:tc>
                <a:tc>
                  <a:txBody>
                    <a:bodyPr/>
                    <a:lstStyle/>
                    <a:p>
                      <a:pPr algn="ctr"/>
                      <a:r>
                        <a:rPr lang="en-US" sz="2500" dirty="0">
                          <a:latin typeface="+mn-lt"/>
                          <a:cs typeface="Times New Roman" panose="02020603050405020304" pitchFamily="18" charset="0"/>
                        </a:rPr>
                        <a:t>S</a:t>
                      </a:r>
                      <a:r>
                        <a:rPr lang="en-US" sz="2500" baseline="30000" dirty="0">
                          <a:solidFill>
                            <a:srgbClr val="FF0000"/>
                          </a:solidFill>
                          <a:latin typeface="+mn-lt"/>
                          <a:cs typeface="Times New Roman" panose="02020603050405020304" pitchFamily="18" charset="0"/>
                        </a:rPr>
                        <a:t>-</a:t>
                      </a:r>
                      <a:r>
                        <a:rPr lang="en-US" sz="2500" dirty="0">
                          <a:latin typeface="+mn-lt"/>
                          <a:cs typeface="Times New Roman" panose="02020603050405020304" pitchFamily="18" charset="0"/>
                        </a:rPr>
                        <a:t> o </a:t>
                      </a:r>
                      <a:r>
                        <a:rPr lang="en-US" sz="2500" b="1" dirty="0">
                          <a:solidFill>
                            <a:srgbClr val="FF0000"/>
                          </a:solidFill>
                          <a:latin typeface="+mn-lt"/>
                          <a:cs typeface="Times New Roman" panose="02020603050405020304" pitchFamily="18" charset="0"/>
                        </a:rPr>
                        <a:t>P</a:t>
                      </a:r>
                      <a:r>
                        <a:rPr lang="en-US" sz="2500" b="1" baseline="30000" dirty="0">
                          <a:solidFill>
                            <a:srgbClr val="FF0000"/>
                          </a:solidFill>
                          <a:latin typeface="+mn-lt"/>
                          <a:cs typeface="Times New Roman" panose="02020603050405020304" pitchFamily="18" charset="0"/>
                        </a:rPr>
                        <a:t>+</a:t>
                      </a:r>
                      <a:r>
                        <a:rPr lang="en-US" sz="2500" dirty="0">
                          <a:latin typeface="+mn-lt"/>
                          <a:cs typeface="Times New Roman" panose="02020603050405020304" pitchFamily="18" charset="0"/>
                        </a:rPr>
                        <a:t>.</a:t>
                      </a:r>
                    </a:p>
                  </a:txBody>
                  <a:tcPr marL="116359" marR="116359" marT="45721" marB="45721"/>
                </a:tc>
                <a:extLst>
                  <a:ext uri="{0D108BD9-81ED-4DB2-BD59-A6C34878D82A}">
                    <a16:rowId xmlns:a16="http://schemas.microsoft.com/office/drawing/2014/main" val="10004"/>
                  </a:ext>
                </a:extLst>
              </a:tr>
            </a:tbl>
          </a:graphicData>
        </a:graphic>
      </p:graphicFrame>
      <p:sp>
        <p:nvSpPr>
          <p:cNvPr id="11" name="Rectangle 10">
            <a:extLst>
              <a:ext uri="{FF2B5EF4-FFF2-40B4-BE49-F238E27FC236}">
                <a16:creationId xmlns:a16="http://schemas.microsoft.com/office/drawing/2014/main" id="{A84AAB2E-873A-1347-87A8-3548D2ECC313}"/>
              </a:ext>
            </a:extLst>
          </p:cNvPr>
          <p:cNvSpPr/>
          <p:nvPr/>
        </p:nvSpPr>
        <p:spPr>
          <a:xfrm>
            <a:off x="6173788" y="5192713"/>
            <a:ext cx="5508625" cy="962025"/>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eaLnBrk="1" fontAlgn="auto" hangingPunct="1">
              <a:spcBef>
                <a:spcPts val="0"/>
              </a:spcBef>
              <a:spcAft>
                <a:spcPts val="0"/>
              </a:spcAft>
              <a:defRPr/>
            </a:pPr>
            <a:r>
              <a:rPr lang="en-US" sz="2500" i="1" dirty="0" err="1"/>
              <a:t>Phán</a:t>
            </a:r>
            <a:r>
              <a:rPr lang="en-US" sz="2500" i="1" dirty="0"/>
              <a:t> </a:t>
            </a:r>
            <a:r>
              <a:rPr lang="en-US" sz="2500" i="1" dirty="0" err="1"/>
              <a:t>đoán</a:t>
            </a:r>
            <a:r>
              <a:rPr lang="en-US" sz="2500" i="1" dirty="0"/>
              <a:t> </a:t>
            </a:r>
            <a:r>
              <a:rPr lang="en-US" sz="2500" i="1" dirty="0" err="1"/>
              <a:t>chung</a:t>
            </a:r>
            <a:r>
              <a:rPr lang="en-US" sz="2500" i="1" dirty="0"/>
              <a:t>: </a:t>
            </a:r>
            <a:r>
              <a:rPr lang="en-US" sz="2500" i="1" dirty="0" err="1"/>
              <a:t>Chủ</a:t>
            </a:r>
            <a:r>
              <a:rPr lang="en-US" sz="2500" i="1" dirty="0"/>
              <a:t> </a:t>
            </a:r>
            <a:r>
              <a:rPr lang="en-US" sz="2500" i="1" dirty="0" err="1"/>
              <a:t>từ</a:t>
            </a:r>
            <a:r>
              <a:rPr lang="en-US" sz="2500" i="1" dirty="0"/>
              <a:t> chu </a:t>
            </a:r>
            <a:r>
              <a:rPr lang="en-US" sz="2500" i="1" dirty="0" err="1"/>
              <a:t>diên</a:t>
            </a:r>
            <a:endParaRPr lang="en-US" sz="2500" i="1" dirty="0"/>
          </a:p>
          <a:p>
            <a:pPr eaLnBrk="1" fontAlgn="auto" hangingPunct="1">
              <a:spcBef>
                <a:spcPts val="0"/>
              </a:spcBef>
              <a:spcAft>
                <a:spcPts val="0"/>
              </a:spcAft>
              <a:defRPr/>
            </a:pPr>
            <a:r>
              <a:rPr lang="en-US" sz="2500" i="1" dirty="0" err="1"/>
              <a:t>Phán</a:t>
            </a:r>
            <a:r>
              <a:rPr lang="en-US" sz="2500" i="1" dirty="0"/>
              <a:t> </a:t>
            </a:r>
            <a:r>
              <a:rPr lang="en-US" sz="2500" i="1" dirty="0" err="1"/>
              <a:t>đoán</a:t>
            </a:r>
            <a:r>
              <a:rPr lang="en-US" sz="2500" i="1" dirty="0"/>
              <a:t> </a:t>
            </a:r>
            <a:r>
              <a:rPr lang="en-US" sz="2500" i="1" dirty="0" err="1"/>
              <a:t>phủ</a:t>
            </a:r>
            <a:r>
              <a:rPr lang="en-US" sz="2500" i="1" dirty="0"/>
              <a:t> </a:t>
            </a:r>
            <a:r>
              <a:rPr lang="en-US" sz="2500" i="1" dirty="0" err="1"/>
              <a:t>định</a:t>
            </a:r>
            <a:r>
              <a:rPr lang="en-US" sz="2500" i="1" dirty="0"/>
              <a:t>: </a:t>
            </a:r>
            <a:r>
              <a:rPr lang="en-US" sz="2500" i="1" dirty="0" err="1"/>
              <a:t>Thuộc</a:t>
            </a:r>
            <a:r>
              <a:rPr lang="en-US" sz="2500" i="1" dirty="0"/>
              <a:t> </a:t>
            </a:r>
            <a:r>
              <a:rPr lang="en-US" sz="2500" i="1" dirty="0" err="1"/>
              <a:t>từ</a:t>
            </a:r>
            <a:r>
              <a:rPr lang="en-US" sz="2500" i="1" dirty="0"/>
              <a:t> chu </a:t>
            </a:r>
            <a:r>
              <a:rPr lang="en-US" sz="2500" i="1" dirty="0" err="1"/>
              <a:t>diên</a:t>
            </a:r>
            <a:endParaRPr lang="vi-VN" sz="2500" i="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405296-EC6F-5A42-AACB-9E569C5CDC4F}"/>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BÀI TẬP THỰC HÀNH</a:t>
            </a:r>
            <a:endParaRPr lang="x-none" dirty="0">
              <a:solidFill>
                <a:srgbClr val="FF0000"/>
              </a:solidFill>
            </a:endParaRPr>
          </a:p>
        </p:txBody>
      </p:sp>
      <p:sp>
        <p:nvSpPr>
          <p:cNvPr id="2" name="Rectangle 1">
            <a:extLst>
              <a:ext uri="{FF2B5EF4-FFF2-40B4-BE49-F238E27FC236}">
                <a16:creationId xmlns:a16="http://schemas.microsoft.com/office/drawing/2014/main" id="{4F478422-4865-4E40-8274-E8BB1F676479}"/>
              </a:ext>
            </a:extLst>
          </p:cNvPr>
          <p:cNvSpPr/>
          <p:nvPr/>
        </p:nvSpPr>
        <p:spPr>
          <a:xfrm>
            <a:off x="2582863" y="1639888"/>
            <a:ext cx="6386512" cy="30337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a  P</a:t>
            </a:r>
            <a:endParaRPr sz="13000" dirty="0"/>
          </a:p>
        </p:txBody>
      </p:sp>
      <p:sp>
        <p:nvSpPr>
          <p:cNvPr id="18" name="Rectangle 17">
            <a:extLst>
              <a:ext uri="{FF2B5EF4-FFF2-40B4-BE49-F238E27FC236}">
                <a16:creationId xmlns:a16="http://schemas.microsoft.com/office/drawing/2014/main" id="{D646A182-57D7-F9EE-042C-74E95D4D44F2}"/>
              </a:ext>
            </a:extLst>
          </p:cNvPr>
          <p:cNvSpPr>
            <a:spLocks noChangeArrowheads="1"/>
          </p:cNvSpPr>
          <p:nvPr/>
        </p:nvSpPr>
        <p:spPr bwMode="auto">
          <a:xfrm>
            <a:off x="7789863" y="1241425"/>
            <a:ext cx="739775"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19" name="Rectangle 18">
            <a:extLst>
              <a:ext uri="{FF2B5EF4-FFF2-40B4-BE49-F238E27FC236}">
                <a16:creationId xmlns:a16="http://schemas.microsoft.com/office/drawing/2014/main" id="{BB3B60C2-A6EB-228E-C836-BA8642280F92}"/>
              </a:ext>
            </a:extLst>
          </p:cNvPr>
          <p:cNvSpPr>
            <a:spLocks noChangeArrowheads="1"/>
          </p:cNvSpPr>
          <p:nvPr/>
        </p:nvSpPr>
        <p:spPr bwMode="auto">
          <a:xfrm>
            <a:off x="4346575" y="1393825"/>
            <a:ext cx="1017588"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20" name="Rectangle 19">
            <a:extLst>
              <a:ext uri="{FF2B5EF4-FFF2-40B4-BE49-F238E27FC236}">
                <a16:creationId xmlns:a16="http://schemas.microsoft.com/office/drawing/2014/main" id="{2566C35D-6FD7-284C-87F6-61134A86E2D3}"/>
              </a:ext>
            </a:extLst>
          </p:cNvPr>
          <p:cNvSpPr/>
          <p:nvPr/>
        </p:nvSpPr>
        <p:spPr>
          <a:xfrm>
            <a:off x="2582863" y="1695450"/>
            <a:ext cx="6386512" cy="30337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e  P</a:t>
            </a:r>
            <a:endParaRPr sz="13000" dirty="0"/>
          </a:p>
        </p:txBody>
      </p:sp>
      <p:sp>
        <p:nvSpPr>
          <p:cNvPr id="21" name="Rectangle 20">
            <a:extLst>
              <a:ext uri="{FF2B5EF4-FFF2-40B4-BE49-F238E27FC236}">
                <a16:creationId xmlns:a16="http://schemas.microsoft.com/office/drawing/2014/main" id="{93913DA5-5094-26A7-0280-8453EBDF0390}"/>
              </a:ext>
            </a:extLst>
          </p:cNvPr>
          <p:cNvSpPr>
            <a:spLocks noChangeArrowheads="1"/>
          </p:cNvSpPr>
          <p:nvPr/>
        </p:nvSpPr>
        <p:spPr bwMode="auto">
          <a:xfrm>
            <a:off x="7645400" y="1390650"/>
            <a:ext cx="1017588"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22" name="Rectangle 21">
            <a:extLst>
              <a:ext uri="{FF2B5EF4-FFF2-40B4-BE49-F238E27FC236}">
                <a16:creationId xmlns:a16="http://schemas.microsoft.com/office/drawing/2014/main" id="{5C7CFFDD-B42E-A7FD-D256-43E3D3CE46BB}"/>
              </a:ext>
            </a:extLst>
          </p:cNvPr>
          <p:cNvSpPr>
            <a:spLocks noChangeArrowheads="1"/>
          </p:cNvSpPr>
          <p:nvPr/>
        </p:nvSpPr>
        <p:spPr bwMode="auto">
          <a:xfrm>
            <a:off x="4095750" y="1230313"/>
            <a:ext cx="1017588"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24" name="Rectangle 23">
            <a:extLst>
              <a:ext uri="{FF2B5EF4-FFF2-40B4-BE49-F238E27FC236}">
                <a16:creationId xmlns:a16="http://schemas.microsoft.com/office/drawing/2014/main" id="{CEE3790B-FD73-5E42-B888-4F7A962EFCEC}"/>
              </a:ext>
            </a:extLst>
          </p:cNvPr>
          <p:cNvSpPr/>
          <p:nvPr/>
        </p:nvSpPr>
        <p:spPr>
          <a:xfrm>
            <a:off x="2582863" y="1689100"/>
            <a:ext cx="6386512" cy="30337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i  P</a:t>
            </a:r>
            <a:endParaRPr sz="13000" dirty="0"/>
          </a:p>
        </p:txBody>
      </p:sp>
      <p:sp>
        <p:nvSpPr>
          <p:cNvPr id="25" name="Rectangle 24">
            <a:extLst>
              <a:ext uri="{FF2B5EF4-FFF2-40B4-BE49-F238E27FC236}">
                <a16:creationId xmlns:a16="http://schemas.microsoft.com/office/drawing/2014/main" id="{B4D8A4C5-4831-8E53-C9D0-9FE372FF7DCE}"/>
              </a:ext>
            </a:extLst>
          </p:cNvPr>
          <p:cNvSpPr>
            <a:spLocks noChangeArrowheads="1"/>
          </p:cNvSpPr>
          <p:nvPr/>
        </p:nvSpPr>
        <p:spPr bwMode="auto">
          <a:xfrm>
            <a:off x="7645400" y="1384300"/>
            <a:ext cx="738188"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26" name="Rectangle 25">
            <a:extLst>
              <a:ext uri="{FF2B5EF4-FFF2-40B4-BE49-F238E27FC236}">
                <a16:creationId xmlns:a16="http://schemas.microsoft.com/office/drawing/2014/main" id="{EA3F751C-B79F-6B67-DA6C-7923DE8004A9}"/>
              </a:ext>
            </a:extLst>
          </p:cNvPr>
          <p:cNvSpPr>
            <a:spLocks noChangeArrowheads="1"/>
          </p:cNvSpPr>
          <p:nvPr/>
        </p:nvSpPr>
        <p:spPr bwMode="auto">
          <a:xfrm>
            <a:off x="4319588" y="1247775"/>
            <a:ext cx="7397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27" name="Rectangle 26">
            <a:extLst>
              <a:ext uri="{FF2B5EF4-FFF2-40B4-BE49-F238E27FC236}">
                <a16:creationId xmlns:a16="http://schemas.microsoft.com/office/drawing/2014/main" id="{F4A83DE7-91BA-C849-B3D2-69C44C44A2A6}"/>
              </a:ext>
            </a:extLst>
          </p:cNvPr>
          <p:cNvSpPr/>
          <p:nvPr/>
        </p:nvSpPr>
        <p:spPr>
          <a:xfrm>
            <a:off x="2582863" y="1666875"/>
            <a:ext cx="6386512" cy="30337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o  P</a:t>
            </a:r>
            <a:endParaRPr sz="13000" dirty="0"/>
          </a:p>
        </p:txBody>
      </p:sp>
      <p:sp>
        <p:nvSpPr>
          <p:cNvPr id="28" name="Rectangle 27">
            <a:extLst>
              <a:ext uri="{FF2B5EF4-FFF2-40B4-BE49-F238E27FC236}">
                <a16:creationId xmlns:a16="http://schemas.microsoft.com/office/drawing/2014/main" id="{FD99D95B-EECD-5473-E48B-63D16BF1AD18}"/>
              </a:ext>
            </a:extLst>
          </p:cNvPr>
          <p:cNvSpPr>
            <a:spLocks noChangeArrowheads="1"/>
          </p:cNvSpPr>
          <p:nvPr/>
        </p:nvSpPr>
        <p:spPr bwMode="auto">
          <a:xfrm>
            <a:off x="7800975" y="1384300"/>
            <a:ext cx="1017588"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29" name="Rectangle 28">
            <a:extLst>
              <a:ext uri="{FF2B5EF4-FFF2-40B4-BE49-F238E27FC236}">
                <a16:creationId xmlns:a16="http://schemas.microsoft.com/office/drawing/2014/main" id="{E3E22AE7-11F4-7996-A3AA-9AC5383E7CAA}"/>
              </a:ext>
            </a:extLst>
          </p:cNvPr>
          <p:cNvSpPr>
            <a:spLocks noChangeArrowheads="1"/>
          </p:cNvSpPr>
          <p:nvPr/>
        </p:nvSpPr>
        <p:spPr bwMode="auto">
          <a:xfrm>
            <a:off x="4319588" y="1225550"/>
            <a:ext cx="7397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30" name="Rectangle 29">
            <a:extLst>
              <a:ext uri="{FF2B5EF4-FFF2-40B4-BE49-F238E27FC236}">
                <a16:creationId xmlns:a16="http://schemas.microsoft.com/office/drawing/2014/main" id="{4BF2623E-5066-9A47-A130-347966A65DE0}"/>
              </a:ext>
            </a:extLst>
          </p:cNvPr>
          <p:cNvSpPr/>
          <p:nvPr/>
        </p:nvSpPr>
        <p:spPr>
          <a:xfrm>
            <a:off x="2582863" y="1689100"/>
            <a:ext cx="6386512" cy="30337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e  P</a:t>
            </a:r>
            <a:endParaRPr sz="13000" dirty="0"/>
          </a:p>
        </p:txBody>
      </p:sp>
      <p:sp>
        <p:nvSpPr>
          <p:cNvPr id="31" name="Rectangle 30">
            <a:extLst>
              <a:ext uri="{FF2B5EF4-FFF2-40B4-BE49-F238E27FC236}">
                <a16:creationId xmlns:a16="http://schemas.microsoft.com/office/drawing/2014/main" id="{B54A5D71-6486-7C9A-B659-B063F45186AE}"/>
              </a:ext>
            </a:extLst>
          </p:cNvPr>
          <p:cNvSpPr>
            <a:spLocks noChangeArrowheads="1"/>
          </p:cNvSpPr>
          <p:nvPr/>
        </p:nvSpPr>
        <p:spPr bwMode="auto">
          <a:xfrm>
            <a:off x="7800975" y="1406525"/>
            <a:ext cx="1017588"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32" name="Rectangle 31">
            <a:extLst>
              <a:ext uri="{FF2B5EF4-FFF2-40B4-BE49-F238E27FC236}">
                <a16:creationId xmlns:a16="http://schemas.microsoft.com/office/drawing/2014/main" id="{81E2960A-5DBF-0837-386C-47ECF9F85CEB}"/>
              </a:ext>
            </a:extLst>
          </p:cNvPr>
          <p:cNvSpPr>
            <a:spLocks noChangeArrowheads="1"/>
          </p:cNvSpPr>
          <p:nvPr/>
        </p:nvSpPr>
        <p:spPr bwMode="auto">
          <a:xfrm>
            <a:off x="4319588" y="1247775"/>
            <a:ext cx="10191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36" name="Rectangle 35">
            <a:extLst>
              <a:ext uri="{FF2B5EF4-FFF2-40B4-BE49-F238E27FC236}">
                <a16:creationId xmlns:a16="http://schemas.microsoft.com/office/drawing/2014/main" id="{EE97D95E-65C9-104D-B86B-2C7BFA263A4B}"/>
              </a:ext>
            </a:extLst>
          </p:cNvPr>
          <p:cNvSpPr/>
          <p:nvPr/>
        </p:nvSpPr>
        <p:spPr>
          <a:xfrm>
            <a:off x="2586038" y="1700213"/>
            <a:ext cx="6386512" cy="30337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o  P</a:t>
            </a:r>
            <a:endParaRPr sz="13000" dirty="0"/>
          </a:p>
        </p:txBody>
      </p:sp>
      <p:sp>
        <p:nvSpPr>
          <p:cNvPr id="37" name="Rectangle 36">
            <a:extLst>
              <a:ext uri="{FF2B5EF4-FFF2-40B4-BE49-F238E27FC236}">
                <a16:creationId xmlns:a16="http://schemas.microsoft.com/office/drawing/2014/main" id="{F0E567D1-E1F5-E3DA-EE70-065865F7233A}"/>
              </a:ext>
            </a:extLst>
          </p:cNvPr>
          <p:cNvSpPr>
            <a:spLocks noChangeArrowheads="1"/>
          </p:cNvSpPr>
          <p:nvPr/>
        </p:nvSpPr>
        <p:spPr bwMode="auto">
          <a:xfrm>
            <a:off x="7802563" y="1417638"/>
            <a:ext cx="10191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38" name="Rectangle 37">
            <a:extLst>
              <a:ext uri="{FF2B5EF4-FFF2-40B4-BE49-F238E27FC236}">
                <a16:creationId xmlns:a16="http://schemas.microsoft.com/office/drawing/2014/main" id="{F8AF1255-2FA6-CE24-8F14-549695699753}"/>
              </a:ext>
            </a:extLst>
          </p:cNvPr>
          <p:cNvSpPr>
            <a:spLocks noChangeArrowheads="1"/>
          </p:cNvSpPr>
          <p:nvPr/>
        </p:nvSpPr>
        <p:spPr bwMode="auto">
          <a:xfrm>
            <a:off x="4322763" y="1258888"/>
            <a:ext cx="7397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39" name="Rectangle 38">
            <a:extLst>
              <a:ext uri="{FF2B5EF4-FFF2-40B4-BE49-F238E27FC236}">
                <a16:creationId xmlns:a16="http://schemas.microsoft.com/office/drawing/2014/main" id="{9F63C9AA-AE4B-3C46-89A8-67FA681C0A6D}"/>
              </a:ext>
            </a:extLst>
          </p:cNvPr>
          <p:cNvSpPr/>
          <p:nvPr/>
        </p:nvSpPr>
        <p:spPr>
          <a:xfrm>
            <a:off x="2584450" y="1700213"/>
            <a:ext cx="6386513" cy="30337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a  P</a:t>
            </a:r>
            <a:endParaRPr sz="13000" dirty="0"/>
          </a:p>
        </p:txBody>
      </p:sp>
      <p:sp>
        <p:nvSpPr>
          <p:cNvPr id="40" name="Rectangle 39">
            <a:extLst>
              <a:ext uri="{FF2B5EF4-FFF2-40B4-BE49-F238E27FC236}">
                <a16:creationId xmlns:a16="http://schemas.microsoft.com/office/drawing/2014/main" id="{AD7E5267-68F6-3D21-47F7-0DB3E4ABDA9B}"/>
              </a:ext>
            </a:extLst>
          </p:cNvPr>
          <p:cNvSpPr>
            <a:spLocks noChangeArrowheads="1"/>
          </p:cNvSpPr>
          <p:nvPr/>
        </p:nvSpPr>
        <p:spPr bwMode="auto">
          <a:xfrm>
            <a:off x="7802563" y="1417638"/>
            <a:ext cx="73818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41" name="Rectangle 40">
            <a:extLst>
              <a:ext uri="{FF2B5EF4-FFF2-40B4-BE49-F238E27FC236}">
                <a16:creationId xmlns:a16="http://schemas.microsoft.com/office/drawing/2014/main" id="{1CA013F6-4B69-F7C3-557D-899081815663}"/>
              </a:ext>
            </a:extLst>
          </p:cNvPr>
          <p:cNvSpPr>
            <a:spLocks noChangeArrowheads="1"/>
          </p:cNvSpPr>
          <p:nvPr/>
        </p:nvSpPr>
        <p:spPr bwMode="auto">
          <a:xfrm>
            <a:off x="4321175" y="1258888"/>
            <a:ext cx="10191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42" name="Rectangle 41">
            <a:extLst>
              <a:ext uri="{FF2B5EF4-FFF2-40B4-BE49-F238E27FC236}">
                <a16:creationId xmlns:a16="http://schemas.microsoft.com/office/drawing/2014/main" id="{583AE6F3-2C47-1E40-B042-2E352CA5C629}"/>
              </a:ext>
            </a:extLst>
          </p:cNvPr>
          <p:cNvSpPr/>
          <p:nvPr/>
        </p:nvSpPr>
        <p:spPr>
          <a:xfrm>
            <a:off x="2584450" y="1700213"/>
            <a:ext cx="6386513" cy="30337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i  P</a:t>
            </a:r>
            <a:endParaRPr sz="13000" dirty="0"/>
          </a:p>
        </p:txBody>
      </p:sp>
      <p:sp>
        <p:nvSpPr>
          <p:cNvPr id="43" name="Rectangle 42">
            <a:extLst>
              <a:ext uri="{FF2B5EF4-FFF2-40B4-BE49-F238E27FC236}">
                <a16:creationId xmlns:a16="http://schemas.microsoft.com/office/drawing/2014/main" id="{254214AC-88EA-E631-F5DB-E0EC68DAC277}"/>
              </a:ext>
            </a:extLst>
          </p:cNvPr>
          <p:cNvSpPr>
            <a:spLocks noChangeArrowheads="1"/>
          </p:cNvSpPr>
          <p:nvPr/>
        </p:nvSpPr>
        <p:spPr bwMode="auto">
          <a:xfrm>
            <a:off x="7800975" y="1417638"/>
            <a:ext cx="7397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44" name="Rectangle 43">
            <a:extLst>
              <a:ext uri="{FF2B5EF4-FFF2-40B4-BE49-F238E27FC236}">
                <a16:creationId xmlns:a16="http://schemas.microsoft.com/office/drawing/2014/main" id="{BF1C8617-EADB-7CCF-CC6B-7E79D8E5B845}"/>
              </a:ext>
            </a:extLst>
          </p:cNvPr>
          <p:cNvSpPr>
            <a:spLocks noChangeArrowheads="1"/>
          </p:cNvSpPr>
          <p:nvPr/>
        </p:nvSpPr>
        <p:spPr bwMode="auto">
          <a:xfrm>
            <a:off x="4321175" y="1258888"/>
            <a:ext cx="7397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45" name="Rectangle 44">
            <a:extLst>
              <a:ext uri="{FF2B5EF4-FFF2-40B4-BE49-F238E27FC236}">
                <a16:creationId xmlns:a16="http://schemas.microsoft.com/office/drawing/2014/main" id="{98741A6B-6B06-DE4D-A22B-5732FA401A6D}"/>
              </a:ext>
            </a:extLst>
          </p:cNvPr>
          <p:cNvSpPr/>
          <p:nvPr/>
        </p:nvSpPr>
        <p:spPr>
          <a:xfrm>
            <a:off x="2584450" y="1700213"/>
            <a:ext cx="6384925" cy="30337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o  P</a:t>
            </a:r>
            <a:endParaRPr sz="13000" dirty="0"/>
          </a:p>
        </p:txBody>
      </p:sp>
      <p:sp>
        <p:nvSpPr>
          <p:cNvPr id="46" name="Rectangle 45">
            <a:extLst>
              <a:ext uri="{FF2B5EF4-FFF2-40B4-BE49-F238E27FC236}">
                <a16:creationId xmlns:a16="http://schemas.microsoft.com/office/drawing/2014/main" id="{3ED5C311-99EC-5AF5-7633-1C39771663DC}"/>
              </a:ext>
            </a:extLst>
          </p:cNvPr>
          <p:cNvSpPr>
            <a:spLocks noChangeArrowheads="1"/>
          </p:cNvSpPr>
          <p:nvPr/>
        </p:nvSpPr>
        <p:spPr bwMode="auto">
          <a:xfrm>
            <a:off x="7800975" y="1417638"/>
            <a:ext cx="1017588"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47" name="Rectangle 46">
            <a:extLst>
              <a:ext uri="{FF2B5EF4-FFF2-40B4-BE49-F238E27FC236}">
                <a16:creationId xmlns:a16="http://schemas.microsoft.com/office/drawing/2014/main" id="{F120F3D4-DE54-8AAB-AD59-5CBFE074E1F7}"/>
              </a:ext>
            </a:extLst>
          </p:cNvPr>
          <p:cNvSpPr>
            <a:spLocks noChangeArrowheads="1"/>
          </p:cNvSpPr>
          <p:nvPr/>
        </p:nvSpPr>
        <p:spPr bwMode="auto">
          <a:xfrm>
            <a:off x="4321175" y="1258888"/>
            <a:ext cx="738188"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48" name="Rectangle 47">
            <a:extLst>
              <a:ext uri="{FF2B5EF4-FFF2-40B4-BE49-F238E27FC236}">
                <a16:creationId xmlns:a16="http://schemas.microsoft.com/office/drawing/2014/main" id="{91007488-74A5-D24B-BB54-7A02B24FD497}"/>
              </a:ext>
            </a:extLst>
          </p:cNvPr>
          <p:cNvSpPr/>
          <p:nvPr/>
        </p:nvSpPr>
        <p:spPr>
          <a:xfrm>
            <a:off x="2581275" y="1700213"/>
            <a:ext cx="6386513" cy="30337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a  P</a:t>
            </a:r>
            <a:endParaRPr sz="13000" dirty="0"/>
          </a:p>
        </p:txBody>
      </p:sp>
      <p:sp>
        <p:nvSpPr>
          <p:cNvPr id="49" name="Rectangle 48">
            <a:extLst>
              <a:ext uri="{FF2B5EF4-FFF2-40B4-BE49-F238E27FC236}">
                <a16:creationId xmlns:a16="http://schemas.microsoft.com/office/drawing/2014/main" id="{2ACF43D3-1D2A-EC9F-DE6F-74BBCB769019}"/>
              </a:ext>
            </a:extLst>
          </p:cNvPr>
          <p:cNvSpPr>
            <a:spLocks noChangeArrowheads="1"/>
          </p:cNvSpPr>
          <p:nvPr/>
        </p:nvSpPr>
        <p:spPr bwMode="auto">
          <a:xfrm>
            <a:off x="7797800" y="1417638"/>
            <a:ext cx="7397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50" name="Rectangle 49">
            <a:extLst>
              <a:ext uri="{FF2B5EF4-FFF2-40B4-BE49-F238E27FC236}">
                <a16:creationId xmlns:a16="http://schemas.microsoft.com/office/drawing/2014/main" id="{0F2B7E31-CB67-A52D-0B2E-954BA1AD63D5}"/>
              </a:ext>
            </a:extLst>
          </p:cNvPr>
          <p:cNvSpPr>
            <a:spLocks noChangeArrowheads="1"/>
          </p:cNvSpPr>
          <p:nvPr/>
        </p:nvSpPr>
        <p:spPr bwMode="auto">
          <a:xfrm>
            <a:off x="4318000" y="1258888"/>
            <a:ext cx="1017588"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51" name="Rectangle 50">
            <a:extLst>
              <a:ext uri="{FF2B5EF4-FFF2-40B4-BE49-F238E27FC236}">
                <a16:creationId xmlns:a16="http://schemas.microsoft.com/office/drawing/2014/main" id="{B16396AB-4EA0-A247-84E2-2742703028CC}"/>
              </a:ext>
            </a:extLst>
          </p:cNvPr>
          <p:cNvSpPr/>
          <p:nvPr/>
        </p:nvSpPr>
        <p:spPr>
          <a:xfrm>
            <a:off x="2584450" y="1700213"/>
            <a:ext cx="6386513" cy="303371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o  P</a:t>
            </a:r>
            <a:endParaRPr sz="13000" dirty="0"/>
          </a:p>
        </p:txBody>
      </p:sp>
      <p:sp>
        <p:nvSpPr>
          <p:cNvPr id="52" name="Rectangle 51">
            <a:extLst>
              <a:ext uri="{FF2B5EF4-FFF2-40B4-BE49-F238E27FC236}">
                <a16:creationId xmlns:a16="http://schemas.microsoft.com/office/drawing/2014/main" id="{15A49739-AE81-AFB5-9C09-6E650F57F09C}"/>
              </a:ext>
            </a:extLst>
          </p:cNvPr>
          <p:cNvSpPr>
            <a:spLocks noChangeArrowheads="1"/>
          </p:cNvSpPr>
          <p:nvPr/>
        </p:nvSpPr>
        <p:spPr bwMode="auto">
          <a:xfrm>
            <a:off x="7802563" y="1417638"/>
            <a:ext cx="101758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53" name="Rectangle 52">
            <a:extLst>
              <a:ext uri="{FF2B5EF4-FFF2-40B4-BE49-F238E27FC236}">
                <a16:creationId xmlns:a16="http://schemas.microsoft.com/office/drawing/2014/main" id="{98E7DF4D-AD9F-B832-15D7-70429A8C0E0D}"/>
              </a:ext>
            </a:extLst>
          </p:cNvPr>
          <p:cNvSpPr>
            <a:spLocks noChangeArrowheads="1"/>
          </p:cNvSpPr>
          <p:nvPr/>
        </p:nvSpPr>
        <p:spPr bwMode="auto">
          <a:xfrm>
            <a:off x="4321175" y="1258888"/>
            <a:ext cx="7397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54" name="Rectangle 53">
            <a:extLst>
              <a:ext uri="{FF2B5EF4-FFF2-40B4-BE49-F238E27FC236}">
                <a16:creationId xmlns:a16="http://schemas.microsoft.com/office/drawing/2014/main" id="{DB804FBF-96E5-4540-A7F7-500E61E76D55}"/>
              </a:ext>
            </a:extLst>
          </p:cNvPr>
          <p:cNvSpPr/>
          <p:nvPr/>
        </p:nvSpPr>
        <p:spPr>
          <a:xfrm>
            <a:off x="2605088" y="1724025"/>
            <a:ext cx="6384925" cy="30337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e  P</a:t>
            </a:r>
            <a:endParaRPr sz="13000" dirty="0"/>
          </a:p>
        </p:txBody>
      </p:sp>
      <p:sp>
        <p:nvSpPr>
          <p:cNvPr id="55" name="Rectangle 54">
            <a:extLst>
              <a:ext uri="{FF2B5EF4-FFF2-40B4-BE49-F238E27FC236}">
                <a16:creationId xmlns:a16="http://schemas.microsoft.com/office/drawing/2014/main" id="{4A681C14-C376-FD2F-52E1-D541E7F8AEFB}"/>
              </a:ext>
            </a:extLst>
          </p:cNvPr>
          <p:cNvSpPr>
            <a:spLocks noChangeArrowheads="1"/>
          </p:cNvSpPr>
          <p:nvPr/>
        </p:nvSpPr>
        <p:spPr bwMode="auto">
          <a:xfrm>
            <a:off x="7821613" y="1441450"/>
            <a:ext cx="101758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56" name="Rectangle 55">
            <a:extLst>
              <a:ext uri="{FF2B5EF4-FFF2-40B4-BE49-F238E27FC236}">
                <a16:creationId xmlns:a16="http://schemas.microsoft.com/office/drawing/2014/main" id="{F4C227C7-3706-040B-AA44-AF28250A57E2}"/>
              </a:ext>
            </a:extLst>
          </p:cNvPr>
          <p:cNvSpPr>
            <a:spLocks noChangeArrowheads="1"/>
          </p:cNvSpPr>
          <p:nvPr/>
        </p:nvSpPr>
        <p:spPr bwMode="auto">
          <a:xfrm>
            <a:off x="4341813" y="1282700"/>
            <a:ext cx="101758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57" name="Rectangle 56">
            <a:extLst>
              <a:ext uri="{FF2B5EF4-FFF2-40B4-BE49-F238E27FC236}">
                <a16:creationId xmlns:a16="http://schemas.microsoft.com/office/drawing/2014/main" id="{02536DF5-DFBE-9545-8733-20263750F2B9}"/>
              </a:ext>
            </a:extLst>
          </p:cNvPr>
          <p:cNvSpPr/>
          <p:nvPr/>
        </p:nvSpPr>
        <p:spPr>
          <a:xfrm>
            <a:off x="2605088" y="1724025"/>
            <a:ext cx="6384925" cy="30337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i  P</a:t>
            </a:r>
            <a:endParaRPr sz="13000" dirty="0"/>
          </a:p>
        </p:txBody>
      </p:sp>
      <p:sp>
        <p:nvSpPr>
          <p:cNvPr id="58" name="Rectangle 57">
            <a:extLst>
              <a:ext uri="{FF2B5EF4-FFF2-40B4-BE49-F238E27FC236}">
                <a16:creationId xmlns:a16="http://schemas.microsoft.com/office/drawing/2014/main" id="{8BD6F697-34D4-C821-9A05-78B0A868F32E}"/>
              </a:ext>
            </a:extLst>
          </p:cNvPr>
          <p:cNvSpPr>
            <a:spLocks noChangeArrowheads="1"/>
          </p:cNvSpPr>
          <p:nvPr/>
        </p:nvSpPr>
        <p:spPr bwMode="auto">
          <a:xfrm>
            <a:off x="7821613" y="1441450"/>
            <a:ext cx="7397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59" name="Rectangle 58">
            <a:extLst>
              <a:ext uri="{FF2B5EF4-FFF2-40B4-BE49-F238E27FC236}">
                <a16:creationId xmlns:a16="http://schemas.microsoft.com/office/drawing/2014/main" id="{79A9D793-6915-B180-4F7A-1722E6517AA5}"/>
              </a:ext>
            </a:extLst>
          </p:cNvPr>
          <p:cNvSpPr>
            <a:spLocks noChangeArrowheads="1"/>
          </p:cNvSpPr>
          <p:nvPr/>
        </p:nvSpPr>
        <p:spPr bwMode="auto">
          <a:xfrm>
            <a:off x="4341813" y="1282700"/>
            <a:ext cx="73818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63" name="Rectangle 62">
            <a:extLst>
              <a:ext uri="{FF2B5EF4-FFF2-40B4-BE49-F238E27FC236}">
                <a16:creationId xmlns:a16="http://schemas.microsoft.com/office/drawing/2014/main" id="{F4053C88-EFA3-0F49-990E-883645861427}"/>
              </a:ext>
            </a:extLst>
          </p:cNvPr>
          <p:cNvSpPr/>
          <p:nvPr/>
        </p:nvSpPr>
        <p:spPr>
          <a:xfrm>
            <a:off x="2562225" y="1724025"/>
            <a:ext cx="6386513" cy="30337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a  P</a:t>
            </a:r>
            <a:endParaRPr sz="13000" dirty="0"/>
          </a:p>
        </p:txBody>
      </p:sp>
      <p:sp>
        <p:nvSpPr>
          <p:cNvPr id="64" name="Rectangle 63">
            <a:extLst>
              <a:ext uri="{FF2B5EF4-FFF2-40B4-BE49-F238E27FC236}">
                <a16:creationId xmlns:a16="http://schemas.microsoft.com/office/drawing/2014/main" id="{7226FE26-ABBF-EC07-59AD-7984E0E5EB81}"/>
              </a:ext>
            </a:extLst>
          </p:cNvPr>
          <p:cNvSpPr>
            <a:spLocks noChangeArrowheads="1"/>
          </p:cNvSpPr>
          <p:nvPr/>
        </p:nvSpPr>
        <p:spPr bwMode="auto">
          <a:xfrm>
            <a:off x="7780338" y="1441450"/>
            <a:ext cx="73818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65" name="Rectangle 64">
            <a:extLst>
              <a:ext uri="{FF2B5EF4-FFF2-40B4-BE49-F238E27FC236}">
                <a16:creationId xmlns:a16="http://schemas.microsoft.com/office/drawing/2014/main" id="{621CB71B-6F52-AB78-E93F-553931C1EFED}"/>
              </a:ext>
            </a:extLst>
          </p:cNvPr>
          <p:cNvSpPr>
            <a:spLocks noChangeArrowheads="1"/>
          </p:cNvSpPr>
          <p:nvPr/>
        </p:nvSpPr>
        <p:spPr bwMode="auto">
          <a:xfrm>
            <a:off x="4298950" y="1282700"/>
            <a:ext cx="10191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66" name="Rectangle 65">
            <a:extLst>
              <a:ext uri="{FF2B5EF4-FFF2-40B4-BE49-F238E27FC236}">
                <a16:creationId xmlns:a16="http://schemas.microsoft.com/office/drawing/2014/main" id="{00749B14-91F8-1C4D-9F97-5373BE828A62}"/>
              </a:ext>
            </a:extLst>
          </p:cNvPr>
          <p:cNvSpPr/>
          <p:nvPr/>
        </p:nvSpPr>
        <p:spPr>
          <a:xfrm>
            <a:off x="2578100" y="1724025"/>
            <a:ext cx="6386513" cy="30337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i  P</a:t>
            </a:r>
            <a:endParaRPr sz="13000" dirty="0"/>
          </a:p>
        </p:txBody>
      </p:sp>
      <p:sp>
        <p:nvSpPr>
          <p:cNvPr id="67" name="Rectangle 66">
            <a:extLst>
              <a:ext uri="{FF2B5EF4-FFF2-40B4-BE49-F238E27FC236}">
                <a16:creationId xmlns:a16="http://schemas.microsoft.com/office/drawing/2014/main" id="{218C8A30-FE1F-F2B0-DB75-6BF197401F60}"/>
              </a:ext>
            </a:extLst>
          </p:cNvPr>
          <p:cNvSpPr>
            <a:spLocks noChangeArrowheads="1"/>
          </p:cNvSpPr>
          <p:nvPr/>
        </p:nvSpPr>
        <p:spPr bwMode="auto">
          <a:xfrm>
            <a:off x="7794625" y="1441450"/>
            <a:ext cx="7397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68" name="Rectangle 67">
            <a:extLst>
              <a:ext uri="{FF2B5EF4-FFF2-40B4-BE49-F238E27FC236}">
                <a16:creationId xmlns:a16="http://schemas.microsoft.com/office/drawing/2014/main" id="{BC7BE463-196A-834B-EEDA-9F10E97CB3E2}"/>
              </a:ext>
            </a:extLst>
          </p:cNvPr>
          <p:cNvSpPr>
            <a:spLocks noChangeArrowheads="1"/>
          </p:cNvSpPr>
          <p:nvPr/>
        </p:nvSpPr>
        <p:spPr bwMode="auto">
          <a:xfrm>
            <a:off x="4314825" y="1282700"/>
            <a:ext cx="7397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69" name="Rectangle 68">
            <a:extLst>
              <a:ext uri="{FF2B5EF4-FFF2-40B4-BE49-F238E27FC236}">
                <a16:creationId xmlns:a16="http://schemas.microsoft.com/office/drawing/2014/main" id="{ACDF02BD-4289-8747-949C-22B580C89AC4}"/>
              </a:ext>
            </a:extLst>
          </p:cNvPr>
          <p:cNvSpPr/>
          <p:nvPr/>
        </p:nvSpPr>
        <p:spPr>
          <a:xfrm>
            <a:off x="2579688" y="1724025"/>
            <a:ext cx="6386512" cy="30337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e  P</a:t>
            </a:r>
            <a:endParaRPr sz="13000" dirty="0"/>
          </a:p>
        </p:txBody>
      </p:sp>
      <p:sp>
        <p:nvSpPr>
          <p:cNvPr id="70" name="Rectangle 69">
            <a:extLst>
              <a:ext uri="{FF2B5EF4-FFF2-40B4-BE49-F238E27FC236}">
                <a16:creationId xmlns:a16="http://schemas.microsoft.com/office/drawing/2014/main" id="{2A77FAC4-88CB-0B07-C042-BF4529C4884B}"/>
              </a:ext>
            </a:extLst>
          </p:cNvPr>
          <p:cNvSpPr>
            <a:spLocks noChangeArrowheads="1"/>
          </p:cNvSpPr>
          <p:nvPr/>
        </p:nvSpPr>
        <p:spPr bwMode="auto">
          <a:xfrm>
            <a:off x="7797800" y="1441450"/>
            <a:ext cx="1017588"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71" name="Rectangle 70">
            <a:extLst>
              <a:ext uri="{FF2B5EF4-FFF2-40B4-BE49-F238E27FC236}">
                <a16:creationId xmlns:a16="http://schemas.microsoft.com/office/drawing/2014/main" id="{6BA8B933-8370-CC93-996E-65797266DC98}"/>
              </a:ext>
            </a:extLst>
          </p:cNvPr>
          <p:cNvSpPr>
            <a:spLocks noChangeArrowheads="1"/>
          </p:cNvSpPr>
          <p:nvPr/>
        </p:nvSpPr>
        <p:spPr bwMode="auto">
          <a:xfrm>
            <a:off x="4316413" y="1282700"/>
            <a:ext cx="10191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72" name="Rectangle 71">
            <a:extLst>
              <a:ext uri="{FF2B5EF4-FFF2-40B4-BE49-F238E27FC236}">
                <a16:creationId xmlns:a16="http://schemas.microsoft.com/office/drawing/2014/main" id="{1030D483-3916-8443-B099-FDEE9B2D553D}"/>
              </a:ext>
            </a:extLst>
          </p:cNvPr>
          <p:cNvSpPr/>
          <p:nvPr/>
        </p:nvSpPr>
        <p:spPr>
          <a:xfrm>
            <a:off x="2593975" y="1724025"/>
            <a:ext cx="6386513" cy="303371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vi-VN" sz="13000" dirty="0">
                <a:latin typeface="Palatino Linotype" panose="02040502050505030304" pitchFamily="18" charset="0"/>
              </a:rPr>
              <a:t>S  o  P</a:t>
            </a:r>
            <a:endParaRPr sz="13000" dirty="0"/>
          </a:p>
        </p:txBody>
      </p:sp>
      <p:sp>
        <p:nvSpPr>
          <p:cNvPr id="73" name="Rectangle 72">
            <a:extLst>
              <a:ext uri="{FF2B5EF4-FFF2-40B4-BE49-F238E27FC236}">
                <a16:creationId xmlns:a16="http://schemas.microsoft.com/office/drawing/2014/main" id="{33BF576B-C957-CF7A-2695-3883D8C7C80B}"/>
              </a:ext>
            </a:extLst>
          </p:cNvPr>
          <p:cNvSpPr>
            <a:spLocks noChangeArrowheads="1"/>
          </p:cNvSpPr>
          <p:nvPr/>
        </p:nvSpPr>
        <p:spPr bwMode="auto">
          <a:xfrm>
            <a:off x="7810500" y="1441450"/>
            <a:ext cx="10191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
        <p:nvSpPr>
          <p:cNvPr id="74" name="Rectangle 73">
            <a:extLst>
              <a:ext uri="{FF2B5EF4-FFF2-40B4-BE49-F238E27FC236}">
                <a16:creationId xmlns:a16="http://schemas.microsoft.com/office/drawing/2014/main" id="{E20A7AB1-4E22-8990-92D4-730BC6CB10FC}"/>
              </a:ext>
            </a:extLst>
          </p:cNvPr>
          <p:cNvSpPr>
            <a:spLocks noChangeArrowheads="1"/>
          </p:cNvSpPr>
          <p:nvPr/>
        </p:nvSpPr>
        <p:spPr bwMode="auto">
          <a:xfrm>
            <a:off x="4330700" y="1282700"/>
            <a:ext cx="73977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r>
              <a:rPr lang="vi-VN" altLang="en-US" sz="1300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heckerboard(across)">
                                      <p:cBhvr>
                                        <p:cTn id="10" dur="500"/>
                                        <p:tgtEl>
                                          <p:spTgt spid="1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linds(horizontal)">
                                      <p:cBhvr>
                                        <p:cTn id="33" dur="500"/>
                                        <p:tgtEl>
                                          <p:spTgt spid="2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linds(horizontal)">
                                      <p:cBhvr>
                                        <p:cTn id="36" dur="500"/>
                                        <p:tgtEl>
                                          <p:spTgt spid="2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blinds(horizontal)">
                                      <p:cBhvr>
                                        <p:cTn id="41" dur="500"/>
                                        <p:tgtEl>
                                          <p:spTgt spid="2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500"/>
                                        <p:tgtEl>
                                          <p:spTgt spid="2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linds(horizontal)">
                                      <p:cBhvr>
                                        <p:cTn id="49" dur="500"/>
                                        <p:tgtEl>
                                          <p:spTgt spid="2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blinds(horizontal)">
                                      <p:cBhvr>
                                        <p:cTn id="54" dur="500"/>
                                        <p:tgtEl>
                                          <p:spTgt spid="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linds(horizontal)">
                                      <p:cBhvr>
                                        <p:cTn id="59" dur="500"/>
                                        <p:tgtEl>
                                          <p:spTgt spid="32"/>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blinds(horizontal)">
                                      <p:cBhvr>
                                        <p:cTn id="62" dur="500"/>
                                        <p:tgtEl>
                                          <p:spTgt spid="3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blinds(horizontal)">
                                      <p:cBhvr>
                                        <p:cTn id="67" dur="500"/>
                                        <p:tgtEl>
                                          <p:spTgt spid="3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blinds(horizontal)">
                                      <p:cBhvr>
                                        <p:cTn id="72" dur="500"/>
                                        <p:tgtEl>
                                          <p:spTgt spid="38"/>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blinds(horizontal)">
                                      <p:cBhvr>
                                        <p:cTn id="75" dur="500"/>
                                        <p:tgtEl>
                                          <p:spTgt spid="3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blinds(horizontal)">
                                      <p:cBhvr>
                                        <p:cTn id="80" dur="500"/>
                                        <p:tgtEl>
                                          <p:spTgt spid="3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blinds(horizontal)">
                                      <p:cBhvr>
                                        <p:cTn id="85" dur="500"/>
                                        <p:tgtEl>
                                          <p:spTgt spid="41"/>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blinds(horizontal)">
                                      <p:cBhvr>
                                        <p:cTn id="88" dur="500"/>
                                        <p:tgtEl>
                                          <p:spTgt spid="4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blinds(horizontal)">
                                      <p:cBhvr>
                                        <p:cTn id="93" dur="500"/>
                                        <p:tgtEl>
                                          <p:spTgt spid="42"/>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blinds(horizontal)">
                                      <p:cBhvr>
                                        <p:cTn id="98" dur="500"/>
                                        <p:tgtEl>
                                          <p:spTgt spid="44"/>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blinds(horizontal)">
                                      <p:cBhvr>
                                        <p:cTn id="101" dur="500"/>
                                        <p:tgtEl>
                                          <p:spTgt spid="4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blinds(horizontal)">
                                      <p:cBhvr>
                                        <p:cTn id="106" dur="500"/>
                                        <p:tgtEl>
                                          <p:spTgt spid="45"/>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blinds(horizontal)">
                                      <p:cBhvr>
                                        <p:cTn id="111" dur="500"/>
                                        <p:tgtEl>
                                          <p:spTgt spid="47"/>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blinds(horizontal)">
                                      <p:cBhvr>
                                        <p:cTn id="114" dur="500"/>
                                        <p:tgtEl>
                                          <p:spTgt spid="46"/>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48"/>
                                        </p:tgtEl>
                                        <p:attrNameLst>
                                          <p:attrName>style.visibility</p:attrName>
                                        </p:attrNameLst>
                                      </p:cBhvr>
                                      <p:to>
                                        <p:strVal val="visible"/>
                                      </p:to>
                                    </p:set>
                                    <p:animEffect transition="in" filter="blinds(horizontal)">
                                      <p:cBhvr>
                                        <p:cTn id="119" dur="500"/>
                                        <p:tgtEl>
                                          <p:spTgt spid="48"/>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blinds(horizontal)">
                                      <p:cBhvr>
                                        <p:cTn id="124" dur="500"/>
                                        <p:tgtEl>
                                          <p:spTgt spid="50"/>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blinds(horizontal)">
                                      <p:cBhvr>
                                        <p:cTn id="127" dur="500"/>
                                        <p:tgtEl>
                                          <p:spTgt spid="4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blinds(horizontal)">
                                      <p:cBhvr>
                                        <p:cTn id="132" dur="500"/>
                                        <p:tgtEl>
                                          <p:spTgt spid="5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blinds(horizontal)">
                                      <p:cBhvr>
                                        <p:cTn id="137" dur="500"/>
                                        <p:tgtEl>
                                          <p:spTgt spid="53"/>
                                        </p:tgtEl>
                                      </p:cBhvr>
                                    </p:animEffect>
                                  </p:childTnLst>
                                </p:cTn>
                              </p:par>
                              <p:par>
                                <p:cTn id="138" presetID="3" presetClass="entr" presetSubtype="10" fill="hold" grpId="0" nodeType="withEffect">
                                  <p:stCondLst>
                                    <p:cond delay="0"/>
                                  </p:stCondLst>
                                  <p:childTnLst>
                                    <p:set>
                                      <p:cBhvr>
                                        <p:cTn id="139" dur="1" fill="hold">
                                          <p:stCondLst>
                                            <p:cond delay="0"/>
                                          </p:stCondLst>
                                        </p:cTn>
                                        <p:tgtEl>
                                          <p:spTgt spid="52"/>
                                        </p:tgtEl>
                                        <p:attrNameLst>
                                          <p:attrName>style.visibility</p:attrName>
                                        </p:attrNameLst>
                                      </p:cBhvr>
                                      <p:to>
                                        <p:strVal val="visible"/>
                                      </p:to>
                                    </p:set>
                                    <p:animEffect transition="in" filter="blinds(horizontal)">
                                      <p:cBhvr>
                                        <p:cTn id="140" dur="500"/>
                                        <p:tgtEl>
                                          <p:spTgt spid="52"/>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54"/>
                                        </p:tgtEl>
                                        <p:attrNameLst>
                                          <p:attrName>style.visibility</p:attrName>
                                        </p:attrNameLst>
                                      </p:cBhvr>
                                      <p:to>
                                        <p:strVal val="visible"/>
                                      </p:to>
                                    </p:set>
                                    <p:animEffect transition="in" filter="blinds(horizontal)">
                                      <p:cBhvr>
                                        <p:cTn id="145" dur="500"/>
                                        <p:tgtEl>
                                          <p:spTgt spid="54"/>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56"/>
                                        </p:tgtEl>
                                        <p:attrNameLst>
                                          <p:attrName>style.visibility</p:attrName>
                                        </p:attrNameLst>
                                      </p:cBhvr>
                                      <p:to>
                                        <p:strVal val="visible"/>
                                      </p:to>
                                    </p:set>
                                    <p:animEffect transition="in" filter="blinds(horizontal)">
                                      <p:cBhvr>
                                        <p:cTn id="150" dur="500"/>
                                        <p:tgtEl>
                                          <p:spTgt spid="56"/>
                                        </p:tgtEl>
                                      </p:cBhvr>
                                    </p:animEffect>
                                  </p:childTnLst>
                                </p:cTn>
                              </p:par>
                              <p:par>
                                <p:cTn id="151" presetID="3" presetClass="entr" presetSubtype="1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blinds(horizontal)">
                                      <p:cBhvr>
                                        <p:cTn id="153" dur="500"/>
                                        <p:tgtEl>
                                          <p:spTgt spid="55"/>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57"/>
                                        </p:tgtEl>
                                        <p:attrNameLst>
                                          <p:attrName>style.visibility</p:attrName>
                                        </p:attrNameLst>
                                      </p:cBhvr>
                                      <p:to>
                                        <p:strVal val="visible"/>
                                      </p:to>
                                    </p:set>
                                    <p:animEffect transition="in" filter="blinds(horizontal)">
                                      <p:cBhvr>
                                        <p:cTn id="158" dur="500"/>
                                        <p:tgtEl>
                                          <p:spTgt spid="57"/>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3" presetClass="entr" presetSubtype="10" fill="hold" grpId="0" nodeType="clickEffect">
                                  <p:stCondLst>
                                    <p:cond delay="0"/>
                                  </p:stCondLst>
                                  <p:childTnLst>
                                    <p:set>
                                      <p:cBhvr>
                                        <p:cTn id="162" dur="1" fill="hold">
                                          <p:stCondLst>
                                            <p:cond delay="0"/>
                                          </p:stCondLst>
                                        </p:cTn>
                                        <p:tgtEl>
                                          <p:spTgt spid="59"/>
                                        </p:tgtEl>
                                        <p:attrNameLst>
                                          <p:attrName>style.visibility</p:attrName>
                                        </p:attrNameLst>
                                      </p:cBhvr>
                                      <p:to>
                                        <p:strVal val="visible"/>
                                      </p:to>
                                    </p:set>
                                    <p:animEffect transition="in" filter="blinds(horizontal)">
                                      <p:cBhvr>
                                        <p:cTn id="163" dur="500"/>
                                        <p:tgtEl>
                                          <p:spTgt spid="59"/>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58"/>
                                        </p:tgtEl>
                                        <p:attrNameLst>
                                          <p:attrName>style.visibility</p:attrName>
                                        </p:attrNameLst>
                                      </p:cBhvr>
                                      <p:to>
                                        <p:strVal val="visible"/>
                                      </p:to>
                                    </p:set>
                                    <p:animEffect transition="in" filter="blinds(horizontal)">
                                      <p:cBhvr>
                                        <p:cTn id="166" dur="500"/>
                                        <p:tgtEl>
                                          <p:spTgt spid="58"/>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3" presetClass="entr" presetSubtype="10" fill="hold" grpId="0" nodeType="click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blinds(horizontal)">
                                      <p:cBhvr>
                                        <p:cTn id="171" dur="500"/>
                                        <p:tgtEl>
                                          <p:spTgt spid="63"/>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3" presetClass="entr" presetSubtype="10" fill="hold" grpId="0" nodeType="clickEffect">
                                  <p:stCondLst>
                                    <p:cond delay="0"/>
                                  </p:stCondLst>
                                  <p:childTnLst>
                                    <p:set>
                                      <p:cBhvr>
                                        <p:cTn id="175" dur="1" fill="hold">
                                          <p:stCondLst>
                                            <p:cond delay="0"/>
                                          </p:stCondLst>
                                        </p:cTn>
                                        <p:tgtEl>
                                          <p:spTgt spid="65"/>
                                        </p:tgtEl>
                                        <p:attrNameLst>
                                          <p:attrName>style.visibility</p:attrName>
                                        </p:attrNameLst>
                                      </p:cBhvr>
                                      <p:to>
                                        <p:strVal val="visible"/>
                                      </p:to>
                                    </p:set>
                                    <p:animEffect transition="in" filter="blinds(horizontal)">
                                      <p:cBhvr>
                                        <p:cTn id="176" dur="500"/>
                                        <p:tgtEl>
                                          <p:spTgt spid="65"/>
                                        </p:tgtEl>
                                      </p:cBhvr>
                                    </p:animEffect>
                                  </p:childTnLst>
                                </p:cTn>
                              </p:par>
                              <p:par>
                                <p:cTn id="177" presetID="3" presetClass="entr" presetSubtype="10" fill="hold" grpId="0" nodeType="withEffect">
                                  <p:stCondLst>
                                    <p:cond delay="0"/>
                                  </p:stCondLst>
                                  <p:childTnLst>
                                    <p:set>
                                      <p:cBhvr>
                                        <p:cTn id="178" dur="1" fill="hold">
                                          <p:stCondLst>
                                            <p:cond delay="0"/>
                                          </p:stCondLst>
                                        </p:cTn>
                                        <p:tgtEl>
                                          <p:spTgt spid="64"/>
                                        </p:tgtEl>
                                        <p:attrNameLst>
                                          <p:attrName>style.visibility</p:attrName>
                                        </p:attrNameLst>
                                      </p:cBhvr>
                                      <p:to>
                                        <p:strVal val="visible"/>
                                      </p:to>
                                    </p:set>
                                    <p:animEffect transition="in" filter="blinds(horizontal)">
                                      <p:cBhvr>
                                        <p:cTn id="179" dur="500"/>
                                        <p:tgtEl>
                                          <p:spTgt spid="64"/>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3" presetClass="entr" presetSubtype="10" fill="hold" grpId="0" nodeType="clickEffect">
                                  <p:stCondLst>
                                    <p:cond delay="0"/>
                                  </p:stCondLst>
                                  <p:childTnLst>
                                    <p:set>
                                      <p:cBhvr>
                                        <p:cTn id="183" dur="1" fill="hold">
                                          <p:stCondLst>
                                            <p:cond delay="0"/>
                                          </p:stCondLst>
                                        </p:cTn>
                                        <p:tgtEl>
                                          <p:spTgt spid="66"/>
                                        </p:tgtEl>
                                        <p:attrNameLst>
                                          <p:attrName>style.visibility</p:attrName>
                                        </p:attrNameLst>
                                      </p:cBhvr>
                                      <p:to>
                                        <p:strVal val="visible"/>
                                      </p:to>
                                    </p:set>
                                    <p:animEffect transition="in" filter="blinds(horizontal)">
                                      <p:cBhvr>
                                        <p:cTn id="184" dur="500"/>
                                        <p:tgtEl>
                                          <p:spTgt spid="66"/>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3" presetClass="entr" presetSubtype="10" fill="hold" grpId="0" nodeType="clickEffect">
                                  <p:stCondLst>
                                    <p:cond delay="0"/>
                                  </p:stCondLst>
                                  <p:childTnLst>
                                    <p:set>
                                      <p:cBhvr>
                                        <p:cTn id="188" dur="1" fill="hold">
                                          <p:stCondLst>
                                            <p:cond delay="0"/>
                                          </p:stCondLst>
                                        </p:cTn>
                                        <p:tgtEl>
                                          <p:spTgt spid="68"/>
                                        </p:tgtEl>
                                        <p:attrNameLst>
                                          <p:attrName>style.visibility</p:attrName>
                                        </p:attrNameLst>
                                      </p:cBhvr>
                                      <p:to>
                                        <p:strVal val="visible"/>
                                      </p:to>
                                    </p:set>
                                    <p:animEffect transition="in" filter="blinds(horizontal)">
                                      <p:cBhvr>
                                        <p:cTn id="189" dur="500"/>
                                        <p:tgtEl>
                                          <p:spTgt spid="68"/>
                                        </p:tgtEl>
                                      </p:cBhvr>
                                    </p:animEffect>
                                  </p:childTnLst>
                                </p:cTn>
                              </p:par>
                              <p:par>
                                <p:cTn id="190" presetID="3" presetClass="entr" presetSubtype="10" fill="hold" grpId="0" nodeType="withEffect">
                                  <p:stCondLst>
                                    <p:cond delay="0"/>
                                  </p:stCondLst>
                                  <p:childTnLst>
                                    <p:set>
                                      <p:cBhvr>
                                        <p:cTn id="191" dur="1" fill="hold">
                                          <p:stCondLst>
                                            <p:cond delay="0"/>
                                          </p:stCondLst>
                                        </p:cTn>
                                        <p:tgtEl>
                                          <p:spTgt spid="67"/>
                                        </p:tgtEl>
                                        <p:attrNameLst>
                                          <p:attrName>style.visibility</p:attrName>
                                        </p:attrNameLst>
                                      </p:cBhvr>
                                      <p:to>
                                        <p:strVal val="visible"/>
                                      </p:to>
                                    </p:set>
                                    <p:animEffect transition="in" filter="blinds(horizontal)">
                                      <p:cBhvr>
                                        <p:cTn id="192" dur="500"/>
                                        <p:tgtEl>
                                          <p:spTgt spid="67"/>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3" presetClass="entr" presetSubtype="10" fill="hold" grpId="0" nodeType="clickEffect">
                                  <p:stCondLst>
                                    <p:cond delay="0"/>
                                  </p:stCondLst>
                                  <p:childTnLst>
                                    <p:set>
                                      <p:cBhvr>
                                        <p:cTn id="196" dur="1" fill="hold">
                                          <p:stCondLst>
                                            <p:cond delay="0"/>
                                          </p:stCondLst>
                                        </p:cTn>
                                        <p:tgtEl>
                                          <p:spTgt spid="69"/>
                                        </p:tgtEl>
                                        <p:attrNameLst>
                                          <p:attrName>style.visibility</p:attrName>
                                        </p:attrNameLst>
                                      </p:cBhvr>
                                      <p:to>
                                        <p:strVal val="visible"/>
                                      </p:to>
                                    </p:set>
                                    <p:animEffect transition="in" filter="blinds(horizontal)">
                                      <p:cBhvr>
                                        <p:cTn id="197" dur="500"/>
                                        <p:tgtEl>
                                          <p:spTgt spid="69"/>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3" presetClass="entr" presetSubtype="10" fill="hold" grpId="0" nodeType="clickEffect">
                                  <p:stCondLst>
                                    <p:cond delay="0"/>
                                  </p:stCondLst>
                                  <p:childTnLst>
                                    <p:set>
                                      <p:cBhvr>
                                        <p:cTn id="201" dur="1" fill="hold">
                                          <p:stCondLst>
                                            <p:cond delay="0"/>
                                          </p:stCondLst>
                                        </p:cTn>
                                        <p:tgtEl>
                                          <p:spTgt spid="71"/>
                                        </p:tgtEl>
                                        <p:attrNameLst>
                                          <p:attrName>style.visibility</p:attrName>
                                        </p:attrNameLst>
                                      </p:cBhvr>
                                      <p:to>
                                        <p:strVal val="visible"/>
                                      </p:to>
                                    </p:set>
                                    <p:animEffect transition="in" filter="blinds(horizontal)">
                                      <p:cBhvr>
                                        <p:cTn id="202" dur="500"/>
                                        <p:tgtEl>
                                          <p:spTgt spid="71"/>
                                        </p:tgtEl>
                                      </p:cBhvr>
                                    </p:animEffect>
                                  </p:childTnLst>
                                </p:cTn>
                              </p:par>
                              <p:par>
                                <p:cTn id="203" presetID="3" presetClass="entr" presetSubtype="10" fill="hold" grpId="0" nodeType="withEffect">
                                  <p:stCondLst>
                                    <p:cond delay="0"/>
                                  </p:stCondLst>
                                  <p:childTnLst>
                                    <p:set>
                                      <p:cBhvr>
                                        <p:cTn id="204" dur="1" fill="hold">
                                          <p:stCondLst>
                                            <p:cond delay="0"/>
                                          </p:stCondLst>
                                        </p:cTn>
                                        <p:tgtEl>
                                          <p:spTgt spid="70"/>
                                        </p:tgtEl>
                                        <p:attrNameLst>
                                          <p:attrName>style.visibility</p:attrName>
                                        </p:attrNameLst>
                                      </p:cBhvr>
                                      <p:to>
                                        <p:strVal val="visible"/>
                                      </p:to>
                                    </p:set>
                                    <p:animEffect transition="in" filter="blinds(horizontal)">
                                      <p:cBhvr>
                                        <p:cTn id="205" dur="500"/>
                                        <p:tgtEl>
                                          <p:spTgt spid="70"/>
                                        </p:tgtEl>
                                      </p:cBhvr>
                                    </p:animEffec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3" presetClass="entr" presetSubtype="10" fill="hold" grpId="0" nodeType="clickEffect">
                                  <p:stCondLst>
                                    <p:cond delay="0"/>
                                  </p:stCondLst>
                                  <p:childTnLst>
                                    <p:set>
                                      <p:cBhvr>
                                        <p:cTn id="209" dur="1" fill="hold">
                                          <p:stCondLst>
                                            <p:cond delay="0"/>
                                          </p:stCondLst>
                                        </p:cTn>
                                        <p:tgtEl>
                                          <p:spTgt spid="72"/>
                                        </p:tgtEl>
                                        <p:attrNameLst>
                                          <p:attrName>style.visibility</p:attrName>
                                        </p:attrNameLst>
                                      </p:cBhvr>
                                      <p:to>
                                        <p:strVal val="visible"/>
                                      </p:to>
                                    </p:set>
                                    <p:animEffect transition="in" filter="blinds(horizontal)">
                                      <p:cBhvr>
                                        <p:cTn id="210" dur="500"/>
                                        <p:tgtEl>
                                          <p:spTgt spid="72"/>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3" presetClass="entr" presetSubtype="10" fill="hold" grpId="0" nodeType="clickEffect">
                                  <p:stCondLst>
                                    <p:cond delay="0"/>
                                  </p:stCondLst>
                                  <p:childTnLst>
                                    <p:set>
                                      <p:cBhvr>
                                        <p:cTn id="214" dur="1" fill="hold">
                                          <p:stCondLst>
                                            <p:cond delay="0"/>
                                          </p:stCondLst>
                                        </p:cTn>
                                        <p:tgtEl>
                                          <p:spTgt spid="74"/>
                                        </p:tgtEl>
                                        <p:attrNameLst>
                                          <p:attrName>style.visibility</p:attrName>
                                        </p:attrNameLst>
                                      </p:cBhvr>
                                      <p:to>
                                        <p:strVal val="visible"/>
                                      </p:to>
                                    </p:set>
                                    <p:animEffect transition="in" filter="blinds(horizontal)">
                                      <p:cBhvr>
                                        <p:cTn id="215" dur="500"/>
                                        <p:tgtEl>
                                          <p:spTgt spid="74"/>
                                        </p:tgtEl>
                                      </p:cBhvr>
                                    </p:animEffect>
                                  </p:childTnLst>
                                </p:cTn>
                              </p:par>
                              <p:par>
                                <p:cTn id="216" presetID="3" presetClass="entr" presetSubtype="10" fill="hold" grpId="0" nodeType="withEffect">
                                  <p:stCondLst>
                                    <p:cond delay="0"/>
                                  </p:stCondLst>
                                  <p:childTnLst>
                                    <p:set>
                                      <p:cBhvr>
                                        <p:cTn id="217" dur="1" fill="hold">
                                          <p:stCondLst>
                                            <p:cond delay="0"/>
                                          </p:stCondLst>
                                        </p:cTn>
                                        <p:tgtEl>
                                          <p:spTgt spid="73"/>
                                        </p:tgtEl>
                                        <p:attrNameLst>
                                          <p:attrName>style.visibility</p:attrName>
                                        </p:attrNameLst>
                                      </p:cBhvr>
                                      <p:to>
                                        <p:strVal val="visible"/>
                                      </p:to>
                                    </p:set>
                                    <p:animEffect transition="in" filter="blinds(horizontal)">
                                      <p:cBhvr>
                                        <p:cTn id="21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p:bldP spid="22" grpId="0"/>
      <p:bldP spid="24" grpId="0" animBg="1"/>
      <p:bldP spid="25" grpId="0"/>
      <p:bldP spid="26" grpId="0"/>
      <p:bldP spid="27" grpId="0" animBg="1"/>
      <p:bldP spid="28" grpId="0"/>
      <p:bldP spid="29" grpId="0"/>
      <p:bldP spid="30" grpId="0" animBg="1"/>
      <p:bldP spid="31" grpId="0"/>
      <p:bldP spid="32" grpId="0"/>
      <p:bldP spid="36" grpId="0" animBg="1"/>
      <p:bldP spid="37" grpId="0"/>
      <p:bldP spid="38" grpId="0"/>
      <p:bldP spid="39" grpId="0" animBg="1"/>
      <p:bldP spid="40" grpId="0"/>
      <p:bldP spid="41" grpId="0"/>
      <p:bldP spid="42" grpId="0" animBg="1"/>
      <p:bldP spid="43" grpId="0"/>
      <p:bldP spid="44" grpId="0"/>
      <p:bldP spid="45" grpId="0" animBg="1"/>
      <p:bldP spid="46" grpId="0"/>
      <p:bldP spid="47" grpId="0"/>
      <p:bldP spid="48" grpId="0" animBg="1"/>
      <p:bldP spid="49" grpId="0"/>
      <p:bldP spid="50" grpId="0"/>
      <p:bldP spid="51" grpId="0" animBg="1"/>
      <p:bldP spid="52" grpId="0"/>
      <p:bldP spid="53" grpId="0"/>
      <p:bldP spid="54" grpId="0" animBg="1"/>
      <p:bldP spid="55" grpId="0"/>
      <p:bldP spid="56" grpId="0"/>
      <p:bldP spid="57" grpId="0" animBg="1"/>
      <p:bldP spid="58" grpId="0"/>
      <p:bldP spid="59" grpId="0"/>
      <p:bldP spid="63" grpId="0" animBg="1"/>
      <p:bldP spid="64" grpId="0"/>
      <p:bldP spid="65" grpId="0"/>
      <p:bldP spid="66" grpId="0" animBg="1"/>
      <p:bldP spid="67" grpId="0"/>
      <p:bldP spid="68" grpId="0"/>
      <p:bldP spid="69" grpId="0" animBg="1"/>
      <p:bldP spid="70" grpId="0"/>
      <p:bldP spid="71" grpId="0"/>
      <p:bldP spid="72" grpId="0" animBg="1"/>
      <p:bldP spid="73" grpId="0"/>
      <p:bldP spid="7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9A6F5F-3BFE-F84E-B64C-AE4FB5EE3AFA}"/>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CÁC QUY TẮC XÁC ĐỊNH TÍNH HỢP LỆ</a:t>
            </a:r>
            <a:endParaRPr lang="x-none" dirty="0">
              <a:solidFill>
                <a:srgbClr val="FF0000"/>
              </a:solidFill>
            </a:endParaRPr>
          </a:p>
        </p:txBody>
      </p:sp>
      <p:sp>
        <p:nvSpPr>
          <p:cNvPr id="47106" name="Rectangle 2">
            <a:extLst>
              <a:ext uri="{FF2B5EF4-FFF2-40B4-BE49-F238E27FC236}">
                <a16:creationId xmlns:a16="http://schemas.microsoft.com/office/drawing/2014/main" id="{C8B7EA58-8C0D-B26D-F354-482426C95FCC}"/>
              </a:ext>
            </a:extLst>
          </p:cNvPr>
          <p:cNvSpPr>
            <a:spLocks noChangeArrowheads="1"/>
          </p:cNvSpPr>
          <p:nvPr/>
        </p:nvSpPr>
        <p:spPr bwMode="auto">
          <a:xfrm>
            <a:off x="1641475" y="803275"/>
            <a:ext cx="78216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800" b="1">
                <a:cs typeface="Calibri" panose="020F0502020204030204" pitchFamily="34" charset="0"/>
              </a:rPr>
              <a:t>Các quy tắc kiểm tra tam đoạn luận nhất quyết</a:t>
            </a:r>
            <a:endParaRPr lang="vi-VN" altLang="en-US" sz="2800">
              <a:latin typeface="Verdana" panose="020B0604030504040204" pitchFamily="34" charset="0"/>
            </a:endParaRPr>
          </a:p>
        </p:txBody>
      </p:sp>
      <p:sp>
        <p:nvSpPr>
          <p:cNvPr id="5" name="Rectangle 4">
            <a:extLst>
              <a:ext uri="{FF2B5EF4-FFF2-40B4-BE49-F238E27FC236}">
                <a16:creationId xmlns:a16="http://schemas.microsoft.com/office/drawing/2014/main" id="{8008B41A-A5F6-BD47-3E27-93485C65593D}"/>
              </a:ext>
            </a:extLst>
          </p:cNvPr>
          <p:cNvSpPr>
            <a:spLocks noChangeArrowheads="1"/>
          </p:cNvSpPr>
          <p:nvPr/>
        </p:nvSpPr>
        <p:spPr bwMode="auto">
          <a:xfrm>
            <a:off x="708025" y="1471613"/>
            <a:ext cx="69881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b="1" i="1"/>
              <a:t>Rule 1</a:t>
            </a:r>
            <a:r>
              <a:rPr lang="en-US" altLang="en-US" sz="2500"/>
              <a:t>: Trung từ phải chu diên ít nhất một lần.</a:t>
            </a:r>
            <a:endParaRPr lang="vi-VN" altLang="en-US" sz="2500">
              <a:latin typeface="Verdana" panose="020B060403050404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7B60C1D-DF92-A73B-F35E-F938113BCA9E}"/>
              </a:ext>
            </a:extLst>
          </p:cNvPr>
          <p:cNvSpPr>
            <a:spLocks noChangeArrowheads="1"/>
          </p:cNvSpPr>
          <p:nvPr/>
        </p:nvSpPr>
        <p:spPr bwMode="auto">
          <a:xfrm>
            <a:off x="708025" y="2138363"/>
            <a:ext cx="698817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b="1" i="1"/>
              <a:t>Rule 2</a:t>
            </a:r>
            <a:r>
              <a:rPr lang="en-US" altLang="en-US" sz="2500"/>
              <a:t>: Thuật ngữ nào không chu diên trong tiền đề thì phải không chu diên trong kết luận.</a:t>
            </a:r>
            <a:endParaRPr lang="vi-VN" altLang="en-US" sz="2500">
              <a:latin typeface="Verdana" panose="020B060403050404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7EA8B82E-537F-23F5-DEFA-9BC6771423FC}"/>
              </a:ext>
            </a:extLst>
          </p:cNvPr>
          <p:cNvSpPr>
            <a:spLocks noChangeArrowheads="1"/>
          </p:cNvSpPr>
          <p:nvPr/>
        </p:nvSpPr>
        <p:spPr bwMode="auto">
          <a:xfrm>
            <a:off x="708025" y="3089275"/>
            <a:ext cx="69881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b="1" i="1"/>
              <a:t>Rule 3</a:t>
            </a:r>
            <a:r>
              <a:rPr lang="en-US" altLang="en-US" sz="2500"/>
              <a:t>: Nếu tiền đề là có một phán đoán phủ định thì kết luận phải là phán đoán phủ định.</a:t>
            </a:r>
            <a:endParaRPr lang="vi-VN" altLang="en-US" sz="2500">
              <a:latin typeface="Verdana" panose="020B060403050404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BBDC8ACB-B80B-76C1-B7DC-01943F59517F}"/>
              </a:ext>
            </a:extLst>
          </p:cNvPr>
          <p:cNvSpPr>
            <a:spLocks noChangeArrowheads="1"/>
          </p:cNvSpPr>
          <p:nvPr/>
        </p:nvSpPr>
        <p:spPr bwMode="auto">
          <a:xfrm>
            <a:off x="708025" y="4062413"/>
            <a:ext cx="69881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b="1" i="1"/>
              <a:t>Rule 4</a:t>
            </a:r>
            <a:r>
              <a:rPr lang="en-US" altLang="en-US" sz="2500"/>
              <a:t>: Một luận cứ hợp lệ không thể có hai tiền đề phủ định. </a:t>
            </a:r>
            <a:endParaRPr lang="vi-VN" altLang="en-US" sz="2500">
              <a:latin typeface="Verdana" panose="020B060403050404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A0B91D04-86F4-875F-D9D5-6C75032F9A55}"/>
              </a:ext>
            </a:extLst>
          </p:cNvPr>
          <p:cNvSpPr>
            <a:spLocks noChangeArrowheads="1"/>
          </p:cNvSpPr>
          <p:nvPr/>
        </p:nvSpPr>
        <p:spPr bwMode="auto">
          <a:xfrm>
            <a:off x="708025" y="5053013"/>
            <a:ext cx="698817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2500" b="1" i="1"/>
              <a:t>Rule 5</a:t>
            </a:r>
            <a:r>
              <a:rPr lang="en-US" altLang="en-US" sz="2500"/>
              <a:t>: Một luận cứ hợp lệ không thể có hai tiền đề chung khi kết luận là phán đoán riêng.</a:t>
            </a:r>
            <a:endParaRPr lang="vi-VN" altLang="en-US" sz="2500">
              <a:latin typeface="Verdana" panose="020B0604030504040204" pitchFamily="34" charset="0"/>
              <a:cs typeface="Calibri" panose="020F0502020204030204" pitchFamily="34" charset="0"/>
            </a:endParaRPr>
          </a:p>
        </p:txBody>
      </p:sp>
      <p:sp>
        <p:nvSpPr>
          <p:cNvPr id="10" name="Right Brace 9">
            <a:extLst>
              <a:ext uri="{FF2B5EF4-FFF2-40B4-BE49-F238E27FC236}">
                <a16:creationId xmlns:a16="http://schemas.microsoft.com/office/drawing/2014/main" id="{447228BA-1B8C-CD46-96F6-06750EE3A736}"/>
              </a:ext>
            </a:extLst>
          </p:cNvPr>
          <p:cNvSpPr/>
          <p:nvPr/>
        </p:nvSpPr>
        <p:spPr>
          <a:xfrm>
            <a:off x="7696200" y="1711325"/>
            <a:ext cx="477838" cy="1100138"/>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11" name="Rectangle 10">
            <a:extLst>
              <a:ext uri="{FF2B5EF4-FFF2-40B4-BE49-F238E27FC236}">
                <a16:creationId xmlns:a16="http://schemas.microsoft.com/office/drawing/2014/main" id="{8465C4E0-4A21-8664-0E24-02323E219488}"/>
              </a:ext>
            </a:extLst>
          </p:cNvPr>
          <p:cNvSpPr>
            <a:spLocks noChangeArrowheads="1"/>
          </p:cNvSpPr>
          <p:nvPr/>
        </p:nvSpPr>
        <p:spPr bwMode="auto">
          <a:xfrm>
            <a:off x="8399463" y="1949450"/>
            <a:ext cx="35687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kiểm tra tính </a:t>
            </a:r>
            <a:r>
              <a:rPr lang="en-US" altLang="en-US" sz="2500" b="1">
                <a:solidFill>
                  <a:srgbClr val="FF0000"/>
                </a:solidFill>
              </a:rPr>
              <a:t>chu diên </a:t>
            </a:r>
            <a:r>
              <a:rPr lang="en-US" altLang="en-US" sz="2500"/>
              <a:t>của các thuật ngữ</a:t>
            </a:r>
            <a:endParaRPr lang="vi-VN" altLang="en-US" sz="2500">
              <a:latin typeface="Verdana" panose="020B0604030504040204" pitchFamily="34" charset="0"/>
            </a:endParaRPr>
          </a:p>
        </p:txBody>
      </p:sp>
      <p:sp>
        <p:nvSpPr>
          <p:cNvPr id="12" name="Right Brace 11">
            <a:extLst>
              <a:ext uri="{FF2B5EF4-FFF2-40B4-BE49-F238E27FC236}">
                <a16:creationId xmlns:a16="http://schemas.microsoft.com/office/drawing/2014/main" id="{8F459BA2-12AE-AA41-B94F-624F94BD4D18}"/>
              </a:ext>
            </a:extLst>
          </p:cNvPr>
          <p:cNvSpPr/>
          <p:nvPr/>
        </p:nvSpPr>
        <p:spPr>
          <a:xfrm>
            <a:off x="7696200" y="3262313"/>
            <a:ext cx="477838" cy="14605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13" name="Rectangle 12">
            <a:extLst>
              <a:ext uri="{FF2B5EF4-FFF2-40B4-BE49-F238E27FC236}">
                <a16:creationId xmlns:a16="http://schemas.microsoft.com/office/drawing/2014/main" id="{F3BEBA17-0985-F0C7-7B1B-4AA91EDF9AF9}"/>
              </a:ext>
            </a:extLst>
          </p:cNvPr>
          <p:cNvSpPr>
            <a:spLocks noChangeArrowheads="1"/>
          </p:cNvSpPr>
          <p:nvPr/>
        </p:nvSpPr>
        <p:spPr bwMode="auto">
          <a:xfrm>
            <a:off x="8399463" y="3625850"/>
            <a:ext cx="3281362"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kiểm tra </a:t>
            </a:r>
            <a:r>
              <a:rPr lang="en-US" altLang="en-US" sz="2500" b="1">
                <a:solidFill>
                  <a:srgbClr val="FF0000"/>
                </a:solidFill>
              </a:rPr>
              <a:t>chất</a:t>
            </a:r>
            <a:r>
              <a:rPr lang="en-US" altLang="en-US" sz="2500"/>
              <a:t> của phán đoán</a:t>
            </a:r>
            <a:endParaRPr lang="vi-VN" altLang="en-US" sz="2500">
              <a:latin typeface="Verdana" panose="020B0604030504040204" pitchFamily="34" charset="0"/>
            </a:endParaRPr>
          </a:p>
        </p:txBody>
      </p:sp>
      <p:sp>
        <p:nvSpPr>
          <p:cNvPr id="14" name="Right Brace 13">
            <a:extLst>
              <a:ext uri="{FF2B5EF4-FFF2-40B4-BE49-F238E27FC236}">
                <a16:creationId xmlns:a16="http://schemas.microsoft.com/office/drawing/2014/main" id="{043500FB-4F9A-C14C-8BBB-0C30AEE91CD5}"/>
              </a:ext>
            </a:extLst>
          </p:cNvPr>
          <p:cNvSpPr/>
          <p:nvPr/>
        </p:nvSpPr>
        <p:spPr>
          <a:xfrm>
            <a:off x="7696200" y="4973638"/>
            <a:ext cx="477838" cy="100171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15" name="Rectangle 14">
            <a:extLst>
              <a:ext uri="{FF2B5EF4-FFF2-40B4-BE49-F238E27FC236}">
                <a16:creationId xmlns:a16="http://schemas.microsoft.com/office/drawing/2014/main" id="{F7FA5456-E6DE-F64D-187C-B7A59F5AF434}"/>
              </a:ext>
            </a:extLst>
          </p:cNvPr>
          <p:cNvSpPr>
            <a:spLocks noChangeArrowheads="1"/>
          </p:cNvSpPr>
          <p:nvPr/>
        </p:nvSpPr>
        <p:spPr bwMode="auto">
          <a:xfrm>
            <a:off x="8399463" y="5032375"/>
            <a:ext cx="3281362"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2500"/>
              <a:t>kiểm tra </a:t>
            </a:r>
            <a:r>
              <a:rPr lang="en-US" altLang="en-US" sz="2500" b="1">
                <a:solidFill>
                  <a:srgbClr val="FF0000"/>
                </a:solidFill>
              </a:rPr>
              <a:t>lượng</a:t>
            </a:r>
            <a:r>
              <a:rPr lang="en-US" altLang="en-US" sz="2500"/>
              <a:t> của phán đoán</a:t>
            </a:r>
            <a:endParaRPr lang="vi-VN" altLang="en-US" sz="250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p:bldP spid="12" grpId="0" animBg="1"/>
      <p:bldP spid="13" grpId="0"/>
      <p:bldP spid="14" grpId="0" animBg="1"/>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43B6BE-B6EB-9C42-ABC6-59B1E7B27A5B}"/>
              </a:ext>
            </a:extLst>
          </p:cNvPr>
          <p:cNvSpPr/>
          <p:nvPr/>
        </p:nvSpPr>
        <p:spPr>
          <a:xfrm rot="16200000">
            <a:off x="-3154362" y="3154362"/>
            <a:ext cx="6858000" cy="549275"/>
          </a:xfrm>
          <a:prstGeom prst="rect">
            <a:avLst/>
          </a:prstGeom>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dirty="0">
                <a:solidFill>
                  <a:srgbClr val="996600"/>
                </a:solidFill>
                <a:cs typeface="Times New Roman" panose="02020603050405020304" pitchFamily="18" charset="0"/>
              </a:rPr>
              <a:t>PHƯƠNG PHÁP CÁC QUY TẮC XÁC ĐỊNH TÍNH HỢP LỆ</a:t>
            </a:r>
            <a:endParaRPr lang="x-none" dirty="0">
              <a:solidFill>
                <a:srgbClr val="FF0000"/>
              </a:solidFill>
            </a:endParaRPr>
          </a:p>
        </p:txBody>
      </p:sp>
      <p:sp>
        <p:nvSpPr>
          <p:cNvPr id="3" name="Oval 2">
            <a:extLst>
              <a:ext uri="{FF2B5EF4-FFF2-40B4-BE49-F238E27FC236}">
                <a16:creationId xmlns:a16="http://schemas.microsoft.com/office/drawing/2014/main" id="{1063702A-B97D-9F49-95DA-F8767D20C922}"/>
              </a:ext>
            </a:extLst>
          </p:cNvPr>
          <p:cNvSpPr/>
          <p:nvPr/>
        </p:nvSpPr>
        <p:spPr>
          <a:xfrm>
            <a:off x="5949950" y="3243263"/>
            <a:ext cx="803275" cy="677862"/>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5" name="Oval 4">
            <a:extLst>
              <a:ext uri="{FF2B5EF4-FFF2-40B4-BE49-F238E27FC236}">
                <a16:creationId xmlns:a16="http://schemas.microsoft.com/office/drawing/2014/main" id="{4BBE271F-4D80-F44E-98DA-4BE34E47A5F1}"/>
              </a:ext>
            </a:extLst>
          </p:cNvPr>
          <p:cNvSpPr/>
          <p:nvPr/>
        </p:nvSpPr>
        <p:spPr>
          <a:xfrm>
            <a:off x="4968875" y="2643188"/>
            <a:ext cx="793750" cy="666750"/>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6" name="Oval 5">
            <a:extLst>
              <a:ext uri="{FF2B5EF4-FFF2-40B4-BE49-F238E27FC236}">
                <a16:creationId xmlns:a16="http://schemas.microsoft.com/office/drawing/2014/main" id="{EF4C7C9A-68A1-6542-903F-C09680F4046C}"/>
              </a:ext>
            </a:extLst>
          </p:cNvPr>
          <p:cNvSpPr/>
          <p:nvPr/>
        </p:nvSpPr>
        <p:spPr>
          <a:xfrm>
            <a:off x="2124075" y="2625725"/>
            <a:ext cx="788988" cy="684213"/>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vi-VN"/>
          </a:p>
        </p:txBody>
      </p:sp>
      <p:sp>
        <p:nvSpPr>
          <p:cNvPr id="48133" name="Rectangle 7">
            <a:extLst>
              <a:ext uri="{FF2B5EF4-FFF2-40B4-BE49-F238E27FC236}">
                <a16:creationId xmlns:a16="http://schemas.microsoft.com/office/drawing/2014/main" id="{F0EE9300-9CB2-99EF-4CBA-6865776FC0C6}"/>
              </a:ext>
            </a:extLst>
          </p:cNvPr>
          <p:cNvSpPr>
            <a:spLocks noChangeArrowheads="1"/>
          </p:cNvSpPr>
          <p:nvPr/>
        </p:nvSpPr>
        <p:spPr bwMode="auto">
          <a:xfrm>
            <a:off x="1054100" y="1501775"/>
            <a:ext cx="97917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algn="just" eaLnBrk="1" hangingPunct="1"/>
            <a:r>
              <a:rPr lang="en-US" altLang="en-US" sz="3000"/>
              <a:t>Trung từ phải chu diên ít nhất một lần.</a:t>
            </a:r>
            <a:endParaRPr lang="vi-VN" altLang="en-US" sz="3000">
              <a:latin typeface="Verdana" panose="020B060403050404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6A5C6E7-3699-0FBF-9656-9C8CEE3B092B}"/>
              </a:ext>
            </a:extLst>
          </p:cNvPr>
          <p:cNvSpPr>
            <a:spLocks noChangeArrowheads="1"/>
          </p:cNvSpPr>
          <p:nvPr/>
        </p:nvSpPr>
        <p:spPr bwMode="auto">
          <a:xfrm>
            <a:off x="1641475" y="2814638"/>
            <a:ext cx="19986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a  P</a:t>
            </a:r>
          </a:p>
        </p:txBody>
      </p:sp>
      <p:sp>
        <p:nvSpPr>
          <p:cNvPr id="10" name="Rectangle 9">
            <a:extLst>
              <a:ext uri="{FF2B5EF4-FFF2-40B4-BE49-F238E27FC236}">
                <a16:creationId xmlns:a16="http://schemas.microsoft.com/office/drawing/2014/main" id="{25BAE1FA-983C-3A5A-11FA-56088CB93F60}"/>
              </a:ext>
            </a:extLst>
          </p:cNvPr>
          <p:cNvSpPr>
            <a:spLocks noChangeArrowheads="1"/>
          </p:cNvSpPr>
          <p:nvPr/>
        </p:nvSpPr>
        <p:spPr bwMode="auto">
          <a:xfrm>
            <a:off x="1652588" y="3427413"/>
            <a:ext cx="20653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a  M</a:t>
            </a:r>
          </a:p>
        </p:txBody>
      </p:sp>
      <p:sp>
        <p:nvSpPr>
          <p:cNvPr id="11" name="Rectangle 10">
            <a:extLst>
              <a:ext uri="{FF2B5EF4-FFF2-40B4-BE49-F238E27FC236}">
                <a16:creationId xmlns:a16="http://schemas.microsoft.com/office/drawing/2014/main" id="{225F079D-7121-E21A-E6E9-FDA141AF1232}"/>
              </a:ext>
            </a:extLst>
          </p:cNvPr>
          <p:cNvSpPr>
            <a:spLocks noChangeArrowheads="1"/>
          </p:cNvSpPr>
          <p:nvPr/>
        </p:nvSpPr>
        <p:spPr bwMode="auto">
          <a:xfrm>
            <a:off x="1685925" y="4165600"/>
            <a:ext cx="19335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a   P</a:t>
            </a:r>
          </a:p>
        </p:txBody>
      </p:sp>
      <p:cxnSp>
        <p:nvCxnSpPr>
          <p:cNvPr id="12" name="Straight Connector 11">
            <a:extLst>
              <a:ext uri="{FF2B5EF4-FFF2-40B4-BE49-F238E27FC236}">
                <a16:creationId xmlns:a16="http://schemas.microsoft.com/office/drawing/2014/main" id="{E2721E25-4AE7-6E4E-9438-4C40D4C2FD25}"/>
              </a:ext>
            </a:extLst>
          </p:cNvPr>
          <p:cNvCxnSpPr/>
          <p:nvPr/>
        </p:nvCxnSpPr>
        <p:spPr>
          <a:xfrm>
            <a:off x="1725613" y="4019550"/>
            <a:ext cx="2041525"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E3858EDA-E656-C06A-D0ED-5029174A7A50}"/>
              </a:ext>
            </a:extLst>
          </p:cNvPr>
          <p:cNvSpPr>
            <a:spLocks noChangeArrowheads="1"/>
          </p:cNvSpPr>
          <p:nvPr/>
        </p:nvSpPr>
        <p:spPr bwMode="auto">
          <a:xfrm>
            <a:off x="2468563" y="2460625"/>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14" name="Rectangle 13">
            <a:extLst>
              <a:ext uri="{FF2B5EF4-FFF2-40B4-BE49-F238E27FC236}">
                <a16:creationId xmlns:a16="http://schemas.microsoft.com/office/drawing/2014/main" id="{E9B671CC-D508-2D6D-ABE4-71FE1084D8FF}"/>
              </a:ext>
            </a:extLst>
          </p:cNvPr>
          <p:cNvSpPr>
            <a:spLocks noChangeArrowheads="1"/>
          </p:cNvSpPr>
          <p:nvPr/>
        </p:nvSpPr>
        <p:spPr bwMode="auto">
          <a:xfrm>
            <a:off x="3441700" y="2444750"/>
            <a:ext cx="357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15" name="Rectangle 14">
            <a:extLst>
              <a:ext uri="{FF2B5EF4-FFF2-40B4-BE49-F238E27FC236}">
                <a16:creationId xmlns:a16="http://schemas.microsoft.com/office/drawing/2014/main" id="{28E935B8-CA1E-3E47-6CC1-A4269037078E}"/>
              </a:ext>
            </a:extLst>
          </p:cNvPr>
          <p:cNvSpPr>
            <a:spLocks noChangeArrowheads="1"/>
          </p:cNvSpPr>
          <p:nvPr/>
        </p:nvSpPr>
        <p:spPr bwMode="auto">
          <a:xfrm>
            <a:off x="2327275" y="3098800"/>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16" name="Rectangle 15">
            <a:extLst>
              <a:ext uri="{FF2B5EF4-FFF2-40B4-BE49-F238E27FC236}">
                <a16:creationId xmlns:a16="http://schemas.microsoft.com/office/drawing/2014/main" id="{AEC23A7A-E4F0-ADA0-676A-F7213C000B44}"/>
              </a:ext>
            </a:extLst>
          </p:cNvPr>
          <p:cNvSpPr>
            <a:spLocks noChangeArrowheads="1"/>
          </p:cNvSpPr>
          <p:nvPr/>
        </p:nvSpPr>
        <p:spPr bwMode="auto">
          <a:xfrm>
            <a:off x="3473450" y="3035300"/>
            <a:ext cx="32543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17" name="Rectangle 16">
            <a:extLst>
              <a:ext uri="{FF2B5EF4-FFF2-40B4-BE49-F238E27FC236}">
                <a16:creationId xmlns:a16="http://schemas.microsoft.com/office/drawing/2014/main" id="{B6D6D732-2201-9C77-87DC-1800CFA7CEDC}"/>
              </a:ext>
            </a:extLst>
          </p:cNvPr>
          <p:cNvSpPr>
            <a:spLocks noChangeArrowheads="1"/>
          </p:cNvSpPr>
          <p:nvPr/>
        </p:nvSpPr>
        <p:spPr bwMode="auto">
          <a:xfrm>
            <a:off x="2341563" y="3860800"/>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18" name="Rectangle 17">
            <a:extLst>
              <a:ext uri="{FF2B5EF4-FFF2-40B4-BE49-F238E27FC236}">
                <a16:creationId xmlns:a16="http://schemas.microsoft.com/office/drawing/2014/main" id="{228E6523-ABF4-D485-A711-BD2304A37F8A}"/>
              </a:ext>
            </a:extLst>
          </p:cNvPr>
          <p:cNvSpPr>
            <a:spLocks noChangeArrowheads="1"/>
          </p:cNvSpPr>
          <p:nvPr/>
        </p:nvSpPr>
        <p:spPr bwMode="auto">
          <a:xfrm>
            <a:off x="3411538" y="3784600"/>
            <a:ext cx="3556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19" name="Rectangle 18">
            <a:extLst>
              <a:ext uri="{FF2B5EF4-FFF2-40B4-BE49-F238E27FC236}">
                <a16:creationId xmlns:a16="http://schemas.microsoft.com/office/drawing/2014/main" id="{60F71BD1-9A59-9CB4-4B41-B9E9D63433E4}"/>
              </a:ext>
            </a:extLst>
          </p:cNvPr>
          <p:cNvSpPr>
            <a:spLocks noChangeArrowheads="1"/>
          </p:cNvSpPr>
          <p:nvPr/>
        </p:nvSpPr>
        <p:spPr bwMode="auto">
          <a:xfrm>
            <a:off x="4495800" y="2814638"/>
            <a:ext cx="19986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M   a  P</a:t>
            </a:r>
          </a:p>
        </p:txBody>
      </p:sp>
      <p:sp>
        <p:nvSpPr>
          <p:cNvPr id="20" name="Rectangle 19">
            <a:extLst>
              <a:ext uri="{FF2B5EF4-FFF2-40B4-BE49-F238E27FC236}">
                <a16:creationId xmlns:a16="http://schemas.microsoft.com/office/drawing/2014/main" id="{B0D6ED1E-CE05-0132-B94E-E072ADC450DA}"/>
              </a:ext>
            </a:extLst>
          </p:cNvPr>
          <p:cNvSpPr>
            <a:spLocks noChangeArrowheads="1"/>
          </p:cNvSpPr>
          <p:nvPr/>
        </p:nvSpPr>
        <p:spPr bwMode="auto">
          <a:xfrm>
            <a:off x="4506913" y="3427413"/>
            <a:ext cx="20653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S    e  M</a:t>
            </a:r>
          </a:p>
        </p:txBody>
      </p:sp>
      <p:sp>
        <p:nvSpPr>
          <p:cNvPr id="21" name="Rectangle 20">
            <a:extLst>
              <a:ext uri="{FF2B5EF4-FFF2-40B4-BE49-F238E27FC236}">
                <a16:creationId xmlns:a16="http://schemas.microsoft.com/office/drawing/2014/main" id="{BCAE0794-A8EB-9C2B-E88D-725FCBA17935}"/>
              </a:ext>
            </a:extLst>
          </p:cNvPr>
          <p:cNvSpPr>
            <a:spLocks noChangeArrowheads="1"/>
          </p:cNvSpPr>
          <p:nvPr/>
        </p:nvSpPr>
        <p:spPr bwMode="auto">
          <a:xfrm>
            <a:off x="4540250" y="4165600"/>
            <a:ext cx="19335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e   P</a:t>
            </a:r>
          </a:p>
        </p:txBody>
      </p:sp>
      <p:cxnSp>
        <p:nvCxnSpPr>
          <p:cNvPr id="22" name="Straight Connector 21">
            <a:extLst>
              <a:ext uri="{FF2B5EF4-FFF2-40B4-BE49-F238E27FC236}">
                <a16:creationId xmlns:a16="http://schemas.microsoft.com/office/drawing/2014/main" id="{11A841DB-8633-EC48-8F79-1C55545C8596}"/>
              </a:ext>
            </a:extLst>
          </p:cNvPr>
          <p:cNvCxnSpPr/>
          <p:nvPr/>
        </p:nvCxnSpPr>
        <p:spPr>
          <a:xfrm>
            <a:off x="4579938" y="4019550"/>
            <a:ext cx="2041525" cy="0"/>
          </a:xfrm>
          <a:prstGeom prst="line">
            <a:avLst/>
          </a:prstGeom>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E531A979-112F-7A01-C867-C8DF5804C3A8}"/>
              </a:ext>
            </a:extLst>
          </p:cNvPr>
          <p:cNvSpPr>
            <a:spLocks noChangeArrowheads="1"/>
          </p:cNvSpPr>
          <p:nvPr/>
        </p:nvSpPr>
        <p:spPr bwMode="auto">
          <a:xfrm>
            <a:off x="5322888" y="2460625"/>
            <a:ext cx="439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24" name="Rectangle 23">
            <a:extLst>
              <a:ext uri="{FF2B5EF4-FFF2-40B4-BE49-F238E27FC236}">
                <a16:creationId xmlns:a16="http://schemas.microsoft.com/office/drawing/2014/main" id="{3E2C52DF-3923-104C-4DB2-25A3259D72AC}"/>
              </a:ext>
            </a:extLst>
          </p:cNvPr>
          <p:cNvSpPr>
            <a:spLocks noChangeArrowheads="1"/>
          </p:cNvSpPr>
          <p:nvPr/>
        </p:nvSpPr>
        <p:spPr bwMode="auto">
          <a:xfrm>
            <a:off x="6296025" y="2444750"/>
            <a:ext cx="357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25" name="Rectangle 24">
            <a:extLst>
              <a:ext uri="{FF2B5EF4-FFF2-40B4-BE49-F238E27FC236}">
                <a16:creationId xmlns:a16="http://schemas.microsoft.com/office/drawing/2014/main" id="{1E0762F2-7DF7-8523-7765-7AFD73EFAA43}"/>
              </a:ext>
            </a:extLst>
          </p:cNvPr>
          <p:cNvSpPr>
            <a:spLocks noChangeArrowheads="1"/>
          </p:cNvSpPr>
          <p:nvPr/>
        </p:nvSpPr>
        <p:spPr bwMode="auto">
          <a:xfrm>
            <a:off x="5181600" y="3098800"/>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26" name="Rectangle 25">
            <a:extLst>
              <a:ext uri="{FF2B5EF4-FFF2-40B4-BE49-F238E27FC236}">
                <a16:creationId xmlns:a16="http://schemas.microsoft.com/office/drawing/2014/main" id="{F3AFB317-95DD-01D8-BD31-AC67603BF501}"/>
              </a:ext>
            </a:extLst>
          </p:cNvPr>
          <p:cNvSpPr>
            <a:spLocks noChangeArrowheads="1"/>
          </p:cNvSpPr>
          <p:nvPr/>
        </p:nvSpPr>
        <p:spPr bwMode="auto">
          <a:xfrm>
            <a:off x="6327775" y="3035300"/>
            <a:ext cx="32543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27" name="Rectangle 26">
            <a:extLst>
              <a:ext uri="{FF2B5EF4-FFF2-40B4-BE49-F238E27FC236}">
                <a16:creationId xmlns:a16="http://schemas.microsoft.com/office/drawing/2014/main" id="{050CD415-4239-BD38-3AD4-18D8C9DBF337}"/>
              </a:ext>
            </a:extLst>
          </p:cNvPr>
          <p:cNvSpPr>
            <a:spLocks noChangeArrowheads="1"/>
          </p:cNvSpPr>
          <p:nvPr/>
        </p:nvSpPr>
        <p:spPr bwMode="auto">
          <a:xfrm>
            <a:off x="5195888" y="3860800"/>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28" name="Rectangle 27">
            <a:extLst>
              <a:ext uri="{FF2B5EF4-FFF2-40B4-BE49-F238E27FC236}">
                <a16:creationId xmlns:a16="http://schemas.microsoft.com/office/drawing/2014/main" id="{96961825-54CD-D8BB-DC78-FBC5760BC8FC}"/>
              </a:ext>
            </a:extLst>
          </p:cNvPr>
          <p:cNvSpPr>
            <a:spLocks noChangeArrowheads="1"/>
          </p:cNvSpPr>
          <p:nvPr/>
        </p:nvSpPr>
        <p:spPr bwMode="auto">
          <a:xfrm>
            <a:off x="6264275" y="3784600"/>
            <a:ext cx="44132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29" name="Rectangle 28">
            <a:extLst>
              <a:ext uri="{FF2B5EF4-FFF2-40B4-BE49-F238E27FC236}">
                <a16:creationId xmlns:a16="http://schemas.microsoft.com/office/drawing/2014/main" id="{3D49E847-B723-9819-29CC-C61EA6FA0C9F}"/>
              </a:ext>
            </a:extLst>
          </p:cNvPr>
          <p:cNvSpPr>
            <a:spLocks noChangeArrowheads="1"/>
          </p:cNvSpPr>
          <p:nvPr/>
        </p:nvSpPr>
        <p:spPr bwMode="auto">
          <a:xfrm>
            <a:off x="7812088" y="2668588"/>
            <a:ext cx="22574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(1) </a:t>
            </a:r>
            <a:r>
              <a:rPr lang="en-US" altLang="en-US" sz="3000"/>
              <a:t>S      a  M</a:t>
            </a:r>
          </a:p>
        </p:txBody>
      </p:sp>
      <p:sp>
        <p:nvSpPr>
          <p:cNvPr id="30" name="Rectangle 29">
            <a:extLst>
              <a:ext uri="{FF2B5EF4-FFF2-40B4-BE49-F238E27FC236}">
                <a16:creationId xmlns:a16="http://schemas.microsoft.com/office/drawing/2014/main" id="{67EF9209-DCD1-40BC-6999-25C3EFDD40DD}"/>
              </a:ext>
            </a:extLst>
          </p:cNvPr>
          <p:cNvSpPr>
            <a:spLocks noChangeArrowheads="1"/>
          </p:cNvSpPr>
          <p:nvPr/>
        </p:nvSpPr>
        <p:spPr bwMode="auto">
          <a:xfrm>
            <a:off x="7823200" y="3281363"/>
            <a:ext cx="20955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(2) </a:t>
            </a:r>
            <a:r>
              <a:rPr lang="en-US" altLang="en-US" sz="3000"/>
              <a:t>M    i   P</a:t>
            </a:r>
          </a:p>
        </p:txBody>
      </p:sp>
      <p:sp>
        <p:nvSpPr>
          <p:cNvPr id="31" name="Rectangle 30">
            <a:extLst>
              <a:ext uri="{FF2B5EF4-FFF2-40B4-BE49-F238E27FC236}">
                <a16:creationId xmlns:a16="http://schemas.microsoft.com/office/drawing/2014/main" id="{42A08D48-34DA-AAC3-C3BA-DCFB0A19D181}"/>
              </a:ext>
            </a:extLst>
          </p:cNvPr>
          <p:cNvSpPr>
            <a:spLocks noChangeArrowheads="1"/>
          </p:cNvSpPr>
          <p:nvPr/>
        </p:nvSpPr>
        <p:spPr bwMode="auto">
          <a:xfrm>
            <a:off x="7856538" y="4019550"/>
            <a:ext cx="20462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t>(3) </a:t>
            </a:r>
            <a:r>
              <a:rPr lang="en-US" altLang="en-US" sz="3000"/>
              <a:t>S     i   P</a:t>
            </a:r>
          </a:p>
        </p:txBody>
      </p:sp>
      <p:cxnSp>
        <p:nvCxnSpPr>
          <p:cNvPr id="32" name="Straight Connector 31">
            <a:extLst>
              <a:ext uri="{FF2B5EF4-FFF2-40B4-BE49-F238E27FC236}">
                <a16:creationId xmlns:a16="http://schemas.microsoft.com/office/drawing/2014/main" id="{2436E71C-BC73-CC4E-B08E-235E8EC2DA6B}"/>
              </a:ext>
            </a:extLst>
          </p:cNvPr>
          <p:cNvCxnSpPr/>
          <p:nvPr/>
        </p:nvCxnSpPr>
        <p:spPr>
          <a:xfrm>
            <a:off x="7896225" y="3873500"/>
            <a:ext cx="2041525" cy="0"/>
          </a:xfrm>
          <a:prstGeom prst="line">
            <a:avLst/>
          </a:prstGeom>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9EA674AB-14B8-19EA-F881-15612D41D94B}"/>
              </a:ext>
            </a:extLst>
          </p:cNvPr>
          <p:cNvSpPr>
            <a:spLocks noChangeArrowheads="1"/>
          </p:cNvSpPr>
          <p:nvPr/>
        </p:nvSpPr>
        <p:spPr bwMode="auto">
          <a:xfrm>
            <a:off x="8539163" y="2314575"/>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34" name="Rectangle 33">
            <a:extLst>
              <a:ext uri="{FF2B5EF4-FFF2-40B4-BE49-F238E27FC236}">
                <a16:creationId xmlns:a16="http://schemas.microsoft.com/office/drawing/2014/main" id="{256F1307-7B26-154D-4247-885801330BA5}"/>
              </a:ext>
            </a:extLst>
          </p:cNvPr>
          <p:cNvSpPr>
            <a:spLocks noChangeArrowheads="1"/>
          </p:cNvSpPr>
          <p:nvPr/>
        </p:nvSpPr>
        <p:spPr bwMode="auto">
          <a:xfrm>
            <a:off x="9840913" y="2295525"/>
            <a:ext cx="357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35" name="Rectangle 34">
            <a:extLst>
              <a:ext uri="{FF2B5EF4-FFF2-40B4-BE49-F238E27FC236}">
                <a16:creationId xmlns:a16="http://schemas.microsoft.com/office/drawing/2014/main" id="{245A023C-6E01-5422-BAF8-B0E544F48679}"/>
              </a:ext>
            </a:extLst>
          </p:cNvPr>
          <p:cNvSpPr>
            <a:spLocks noChangeArrowheads="1"/>
          </p:cNvSpPr>
          <p:nvPr/>
        </p:nvSpPr>
        <p:spPr bwMode="auto">
          <a:xfrm>
            <a:off x="8724900" y="2949575"/>
            <a:ext cx="355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36" name="Rectangle 35">
            <a:extLst>
              <a:ext uri="{FF2B5EF4-FFF2-40B4-BE49-F238E27FC236}">
                <a16:creationId xmlns:a16="http://schemas.microsoft.com/office/drawing/2014/main" id="{BC6512B7-4474-D860-BC98-D6689BFF5271}"/>
              </a:ext>
            </a:extLst>
          </p:cNvPr>
          <p:cNvSpPr>
            <a:spLocks noChangeArrowheads="1"/>
          </p:cNvSpPr>
          <p:nvPr/>
        </p:nvSpPr>
        <p:spPr bwMode="auto">
          <a:xfrm>
            <a:off x="9785350" y="2960688"/>
            <a:ext cx="323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37" name="Rectangle 36">
            <a:extLst>
              <a:ext uri="{FF2B5EF4-FFF2-40B4-BE49-F238E27FC236}">
                <a16:creationId xmlns:a16="http://schemas.microsoft.com/office/drawing/2014/main" id="{45AFAF1F-7DF5-177B-1D07-58467CC4E326}"/>
              </a:ext>
            </a:extLst>
          </p:cNvPr>
          <p:cNvSpPr>
            <a:spLocks noChangeArrowheads="1"/>
          </p:cNvSpPr>
          <p:nvPr/>
        </p:nvSpPr>
        <p:spPr bwMode="auto">
          <a:xfrm>
            <a:off x="8601075" y="3670300"/>
            <a:ext cx="355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38" name="Rectangle 37">
            <a:extLst>
              <a:ext uri="{FF2B5EF4-FFF2-40B4-BE49-F238E27FC236}">
                <a16:creationId xmlns:a16="http://schemas.microsoft.com/office/drawing/2014/main" id="{ACDD49B4-1B04-2EC9-4680-A45B24018711}"/>
              </a:ext>
            </a:extLst>
          </p:cNvPr>
          <p:cNvSpPr>
            <a:spLocks noChangeArrowheads="1"/>
          </p:cNvSpPr>
          <p:nvPr/>
        </p:nvSpPr>
        <p:spPr bwMode="auto">
          <a:xfrm>
            <a:off x="9763125" y="3692525"/>
            <a:ext cx="355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4000"/>
              <a:t>-</a:t>
            </a:r>
            <a:endParaRPr lang="vi-VN" altLang="en-US" sz="4000">
              <a:latin typeface="Verdana" panose="020B0604030504040204" pitchFamily="34" charset="0"/>
            </a:endParaRPr>
          </a:p>
        </p:txBody>
      </p:sp>
      <p:sp>
        <p:nvSpPr>
          <p:cNvPr id="39" name="Right Brace 38">
            <a:extLst>
              <a:ext uri="{FF2B5EF4-FFF2-40B4-BE49-F238E27FC236}">
                <a16:creationId xmlns:a16="http://schemas.microsoft.com/office/drawing/2014/main" id="{2AA48299-E582-3145-8366-B1B90D81845D}"/>
              </a:ext>
            </a:extLst>
          </p:cNvPr>
          <p:cNvSpPr/>
          <p:nvPr/>
        </p:nvSpPr>
        <p:spPr>
          <a:xfrm rot="5400000">
            <a:off x="2448718" y="4040982"/>
            <a:ext cx="455613" cy="1981200"/>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40" name="Rectangle 39">
            <a:extLst>
              <a:ext uri="{FF2B5EF4-FFF2-40B4-BE49-F238E27FC236}">
                <a16:creationId xmlns:a16="http://schemas.microsoft.com/office/drawing/2014/main" id="{7FE8BA76-9B7C-DF1A-0D40-396748E4317C}"/>
              </a:ext>
            </a:extLst>
          </p:cNvPr>
          <p:cNvSpPr>
            <a:spLocks noChangeArrowheads="1"/>
          </p:cNvSpPr>
          <p:nvPr/>
        </p:nvSpPr>
        <p:spPr bwMode="auto">
          <a:xfrm>
            <a:off x="1974850" y="5360988"/>
            <a:ext cx="14462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solidFill>
                  <a:srgbClr val="FF0000"/>
                </a:solidFill>
              </a:rPr>
              <a:t>Hợp lệ </a:t>
            </a:r>
          </a:p>
        </p:txBody>
      </p:sp>
      <p:sp>
        <p:nvSpPr>
          <p:cNvPr id="41" name="Right Brace 40">
            <a:extLst>
              <a:ext uri="{FF2B5EF4-FFF2-40B4-BE49-F238E27FC236}">
                <a16:creationId xmlns:a16="http://schemas.microsoft.com/office/drawing/2014/main" id="{95C6AA4E-EE2E-3747-A1F3-209A49F644A4}"/>
              </a:ext>
            </a:extLst>
          </p:cNvPr>
          <p:cNvSpPr/>
          <p:nvPr/>
        </p:nvSpPr>
        <p:spPr>
          <a:xfrm rot="5400000">
            <a:off x="8839994" y="4085432"/>
            <a:ext cx="477837" cy="19812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42" name="Rectangle 41">
            <a:extLst>
              <a:ext uri="{FF2B5EF4-FFF2-40B4-BE49-F238E27FC236}">
                <a16:creationId xmlns:a16="http://schemas.microsoft.com/office/drawing/2014/main" id="{2675CF35-CA70-4F66-D226-CB249EEA95F3}"/>
              </a:ext>
            </a:extLst>
          </p:cNvPr>
          <p:cNvSpPr>
            <a:spLocks noChangeArrowheads="1"/>
          </p:cNvSpPr>
          <p:nvPr/>
        </p:nvSpPr>
        <p:spPr bwMode="auto">
          <a:xfrm>
            <a:off x="7927975" y="5434013"/>
            <a:ext cx="23304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i="1">
                <a:solidFill>
                  <a:srgbClr val="FF0000"/>
                </a:solidFill>
              </a:rPr>
              <a:t>Không hợp lệ </a:t>
            </a:r>
          </a:p>
        </p:txBody>
      </p:sp>
      <p:sp>
        <p:nvSpPr>
          <p:cNvPr id="48168" name="Rectangle 1">
            <a:extLst>
              <a:ext uri="{FF2B5EF4-FFF2-40B4-BE49-F238E27FC236}">
                <a16:creationId xmlns:a16="http://schemas.microsoft.com/office/drawing/2014/main" id="{7D736803-6CBB-72D2-6AA5-954DC5CACE81}"/>
              </a:ext>
            </a:extLst>
          </p:cNvPr>
          <p:cNvSpPr>
            <a:spLocks noChangeArrowheads="1"/>
          </p:cNvSpPr>
          <p:nvPr/>
        </p:nvSpPr>
        <p:spPr bwMode="auto">
          <a:xfrm>
            <a:off x="1044575" y="911225"/>
            <a:ext cx="18494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en-US" altLang="en-US" sz="3000" b="1" i="1"/>
              <a:t>Quy tắc 1</a:t>
            </a:r>
            <a:endParaRPr lang="en-US" altLang="en-US" sz="3000"/>
          </a:p>
        </p:txBody>
      </p:sp>
      <p:sp>
        <p:nvSpPr>
          <p:cNvPr id="45" name="Right Brace 44">
            <a:extLst>
              <a:ext uri="{FF2B5EF4-FFF2-40B4-BE49-F238E27FC236}">
                <a16:creationId xmlns:a16="http://schemas.microsoft.com/office/drawing/2014/main" id="{ADAB9D5E-A79F-0449-BE15-58596EC3482E}"/>
              </a:ext>
            </a:extLst>
          </p:cNvPr>
          <p:cNvSpPr/>
          <p:nvPr/>
        </p:nvSpPr>
        <p:spPr>
          <a:xfrm rot="5400000">
            <a:off x="5280818" y="4066382"/>
            <a:ext cx="455613" cy="1981200"/>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vi-VN"/>
          </a:p>
        </p:txBody>
      </p:sp>
      <p:sp>
        <p:nvSpPr>
          <p:cNvPr id="46" name="Rectangle 45">
            <a:extLst>
              <a:ext uri="{FF2B5EF4-FFF2-40B4-BE49-F238E27FC236}">
                <a16:creationId xmlns:a16="http://schemas.microsoft.com/office/drawing/2014/main" id="{9F591ED7-E3C1-9825-D29B-A78603C828EE}"/>
              </a:ext>
            </a:extLst>
          </p:cNvPr>
          <p:cNvSpPr>
            <a:spLocks noChangeArrowheads="1"/>
          </p:cNvSpPr>
          <p:nvPr/>
        </p:nvSpPr>
        <p:spPr bwMode="auto">
          <a:xfrm>
            <a:off x="4806950" y="5386388"/>
            <a:ext cx="14462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alatino Linotype" panose="02040502050505030304" pitchFamily="18" charset="0"/>
              </a:defRPr>
            </a:lvl1pPr>
            <a:lvl2pPr marL="742950" indent="-285750">
              <a:defRPr>
                <a:solidFill>
                  <a:schemeClr val="tx1"/>
                </a:solidFill>
                <a:latin typeface="Palatino Linotype" panose="02040502050505030304" pitchFamily="18" charset="0"/>
              </a:defRPr>
            </a:lvl2pPr>
            <a:lvl3pPr marL="1143000" indent="-228600">
              <a:defRPr>
                <a:solidFill>
                  <a:schemeClr val="tx1"/>
                </a:solidFill>
                <a:latin typeface="Palatino Linotype" panose="02040502050505030304" pitchFamily="18" charset="0"/>
              </a:defRPr>
            </a:lvl3pPr>
            <a:lvl4pPr marL="1600200" indent="-228600">
              <a:defRPr>
                <a:solidFill>
                  <a:schemeClr val="tx1"/>
                </a:solidFill>
                <a:latin typeface="Palatino Linotype" panose="02040502050505030304" pitchFamily="18" charset="0"/>
              </a:defRPr>
            </a:lvl4pPr>
            <a:lvl5pPr marL="2057400" indent="-228600">
              <a:defRPr>
                <a:solidFill>
                  <a:schemeClr val="tx1"/>
                </a:solidFill>
                <a:latin typeface="Palatino Linotype" panose="02040502050505030304" pitchFamily="18"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defRPr>
            </a:lvl9pPr>
          </a:lstStyle>
          <a:p>
            <a:pPr eaLnBrk="1" hangingPunct="1"/>
            <a:r>
              <a:rPr lang="vi-VN" altLang="en-US" sz="3000">
                <a:solidFill>
                  <a:srgbClr val="FF0000"/>
                </a:solidFill>
              </a:rPr>
              <a:t>Hợp lệ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80">
                                          <p:stCondLst>
                                            <p:cond delay="0"/>
                                          </p:stCondLst>
                                        </p:cTn>
                                        <p:tgtEl>
                                          <p:spTgt spid="13"/>
                                        </p:tgtEl>
                                      </p:cBhvr>
                                    </p:animEffect>
                                    <p:anim calcmode="lin" valueType="num">
                                      <p:cBhvr>
                                        <p:cTn id="2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7" dur="26">
                                          <p:stCondLst>
                                            <p:cond delay="650"/>
                                          </p:stCondLst>
                                        </p:cTn>
                                        <p:tgtEl>
                                          <p:spTgt spid="13"/>
                                        </p:tgtEl>
                                      </p:cBhvr>
                                      <p:to x="100000" y="60000"/>
                                    </p:animScale>
                                    <p:animScale>
                                      <p:cBhvr>
                                        <p:cTn id="28" dur="166" decel="50000">
                                          <p:stCondLst>
                                            <p:cond delay="676"/>
                                          </p:stCondLst>
                                        </p:cTn>
                                        <p:tgtEl>
                                          <p:spTgt spid="13"/>
                                        </p:tgtEl>
                                      </p:cBhvr>
                                      <p:to x="100000" y="100000"/>
                                    </p:animScale>
                                    <p:animScale>
                                      <p:cBhvr>
                                        <p:cTn id="29" dur="26">
                                          <p:stCondLst>
                                            <p:cond delay="1312"/>
                                          </p:stCondLst>
                                        </p:cTn>
                                        <p:tgtEl>
                                          <p:spTgt spid="13"/>
                                        </p:tgtEl>
                                      </p:cBhvr>
                                      <p:to x="100000" y="80000"/>
                                    </p:animScale>
                                    <p:animScale>
                                      <p:cBhvr>
                                        <p:cTn id="30" dur="166" decel="50000">
                                          <p:stCondLst>
                                            <p:cond delay="1338"/>
                                          </p:stCondLst>
                                        </p:cTn>
                                        <p:tgtEl>
                                          <p:spTgt spid="13"/>
                                        </p:tgtEl>
                                      </p:cBhvr>
                                      <p:to x="100000" y="100000"/>
                                    </p:animScale>
                                    <p:animScale>
                                      <p:cBhvr>
                                        <p:cTn id="31" dur="26">
                                          <p:stCondLst>
                                            <p:cond delay="1642"/>
                                          </p:stCondLst>
                                        </p:cTn>
                                        <p:tgtEl>
                                          <p:spTgt spid="13"/>
                                        </p:tgtEl>
                                      </p:cBhvr>
                                      <p:to x="100000" y="90000"/>
                                    </p:animScale>
                                    <p:animScale>
                                      <p:cBhvr>
                                        <p:cTn id="32" dur="166" decel="50000">
                                          <p:stCondLst>
                                            <p:cond delay="1668"/>
                                          </p:stCondLst>
                                        </p:cTn>
                                        <p:tgtEl>
                                          <p:spTgt spid="13"/>
                                        </p:tgtEl>
                                      </p:cBhvr>
                                      <p:to x="100000" y="100000"/>
                                    </p:animScale>
                                    <p:animScale>
                                      <p:cBhvr>
                                        <p:cTn id="33" dur="26">
                                          <p:stCondLst>
                                            <p:cond delay="1808"/>
                                          </p:stCondLst>
                                        </p:cTn>
                                        <p:tgtEl>
                                          <p:spTgt spid="13"/>
                                        </p:tgtEl>
                                      </p:cBhvr>
                                      <p:to x="100000" y="95000"/>
                                    </p:animScale>
                                    <p:animScale>
                                      <p:cBhvr>
                                        <p:cTn id="34" dur="166" decel="50000">
                                          <p:stCondLst>
                                            <p:cond delay="1834"/>
                                          </p:stCondLst>
                                        </p:cTn>
                                        <p:tgtEl>
                                          <p:spTgt spid="13"/>
                                        </p:tgtEl>
                                      </p:cBhvr>
                                      <p:to x="100000" y="100000"/>
                                    </p:animScale>
                                  </p:childTnLst>
                                </p:cTn>
                              </p:par>
                              <p:par>
                                <p:cTn id="35" presetID="26"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80">
                                          <p:stCondLst>
                                            <p:cond delay="0"/>
                                          </p:stCondLst>
                                        </p:cTn>
                                        <p:tgtEl>
                                          <p:spTgt spid="14"/>
                                        </p:tgtEl>
                                      </p:cBhvr>
                                    </p:animEffect>
                                    <p:anim calcmode="lin" valueType="num">
                                      <p:cBhvr>
                                        <p:cTn id="3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3" dur="26">
                                          <p:stCondLst>
                                            <p:cond delay="650"/>
                                          </p:stCondLst>
                                        </p:cTn>
                                        <p:tgtEl>
                                          <p:spTgt spid="14"/>
                                        </p:tgtEl>
                                      </p:cBhvr>
                                      <p:to x="100000" y="60000"/>
                                    </p:animScale>
                                    <p:animScale>
                                      <p:cBhvr>
                                        <p:cTn id="44" dur="166" decel="50000">
                                          <p:stCondLst>
                                            <p:cond delay="676"/>
                                          </p:stCondLst>
                                        </p:cTn>
                                        <p:tgtEl>
                                          <p:spTgt spid="14"/>
                                        </p:tgtEl>
                                      </p:cBhvr>
                                      <p:to x="100000" y="100000"/>
                                    </p:animScale>
                                    <p:animScale>
                                      <p:cBhvr>
                                        <p:cTn id="45" dur="26">
                                          <p:stCondLst>
                                            <p:cond delay="1312"/>
                                          </p:stCondLst>
                                        </p:cTn>
                                        <p:tgtEl>
                                          <p:spTgt spid="14"/>
                                        </p:tgtEl>
                                      </p:cBhvr>
                                      <p:to x="100000" y="80000"/>
                                    </p:animScale>
                                    <p:animScale>
                                      <p:cBhvr>
                                        <p:cTn id="46" dur="166" decel="50000">
                                          <p:stCondLst>
                                            <p:cond delay="1338"/>
                                          </p:stCondLst>
                                        </p:cTn>
                                        <p:tgtEl>
                                          <p:spTgt spid="14"/>
                                        </p:tgtEl>
                                      </p:cBhvr>
                                      <p:to x="100000" y="100000"/>
                                    </p:animScale>
                                    <p:animScale>
                                      <p:cBhvr>
                                        <p:cTn id="47" dur="26">
                                          <p:stCondLst>
                                            <p:cond delay="1642"/>
                                          </p:stCondLst>
                                        </p:cTn>
                                        <p:tgtEl>
                                          <p:spTgt spid="14"/>
                                        </p:tgtEl>
                                      </p:cBhvr>
                                      <p:to x="100000" y="90000"/>
                                    </p:animScale>
                                    <p:animScale>
                                      <p:cBhvr>
                                        <p:cTn id="48" dur="166" decel="50000">
                                          <p:stCondLst>
                                            <p:cond delay="1668"/>
                                          </p:stCondLst>
                                        </p:cTn>
                                        <p:tgtEl>
                                          <p:spTgt spid="14"/>
                                        </p:tgtEl>
                                      </p:cBhvr>
                                      <p:to x="100000" y="100000"/>
                                    </p:animScale>
                                    <p:animScale>
                                      <p:cBhvr>
                                        <p:cTn id="49" dur="26">
                                          <p:stCondLst>
                                            <p:cond delay="1808"/>
                                          </p:stCondLst>
                                        </p:cTn>
                                        <p:tgtEl>
                                          <p:spTgt spid="14"/>
                                        </p:tgtEl>
                                      </p:cBhvr>
                                      <p:to x="100000" y="95000"/>
                                    </p:animScale>
                                    <p:animScale>
                                      <p:cBhvr>
                                        <p:cTn id="50" dur="166" decel="50000">
                                          <p:stCondLst>
                                            <p:cond delay="1834"/>
                                          </p:stCondLst>
                                        </p:cTn>
                                        <p:tgtEl>
                                          <p:spTgt spid="14"/>
                                        </p:tgtEl>
                                      </p:cBhvr>
                                      <p:to x="100000" y="100000"/>
                                    </p:animScale>
                                  </p:childTnLst>
                                </p:cTn>
                              </p:par>
                              <p:par>
                                <p:cTn id="51" presetID="26"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80">
                                          <p:stCondLst>
                                            <p:cond delay="0"/>
                                          </p:stCondLst>
                                        </p:cTn>
                                        <p:tgtEl>
                                          <p:spTgt spid="15"/>
                                        </p:tgtEl>
                                      </p:cBhvr>
                                    </p:animEffect>
                                    <p:anim calcmode="lin" valueType="num">
                                      <p:cBhvr>
                                        <p:cTn id="5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9" dur="26">
                                          <p:stCondLst>
                                            <p:cond delay="650"/>
                                          </p:stCondLst>
                                        </p:cTn>
                                        <p:tgtEl>
                                          <p:spTgt spid="15"/>
                                        </p:tgtEl>
                                      </p:cBhvr>
                                      <p:to x="100000" y="60000"/>
                                    </p:animScale>
                                    <p:animScale>
                                      <p:cBhvr>
                                        <p:cTn id="60" dur="166" decel="50000">
                                          <p:stCondLst>
                                            <p:cond delay="676"/>
                                          </p:stCondLst>
                                        </p:cTn>
                                        <p:tgtEl>
                                          <p:spTgt spid="15"/>
                                        </p:tgtEl>
                                      </p:cBhvr>
                                      <p:to x="100000" y="100000"/>
                                    </p:animScale>
                                    <p:animScale>
                                      <p:cBhvr>
                                        <p:cTn id="61" dur="26">
                                          <p:stCondLst>
                                            <p:cond delay="1312"/>
                                          </p:stCondLst>
                                        </p:cTn>
                                        <p:tgtEl>
                                          <p:spTgt spid="15"/>
                                        </p:tgtEl>
                                      </p:cBhvr>
                                      <p:to x="100000" y="80000"/>
                                    </p:animScale>
                                    <p:animScale>
                                      <p:cBhvr>
                                        <p:cTn id="62" dur="166" decel="50000">
                                          <p:stCondLst>
                                            <p:cond delay="1338"/>
                                          </p:stCondLst>
                                        </p:cTn>
                                        <p:tgtEl>
                                          <p:spTgt spid="15"/>
                                        </p:tgtEl>
                                      </p:cBhvr>
                                      <p:to x="100000" y="100000"/>
                                    </p:animScale>
                                    <p:animScale>
                                      <p:cBhvr>
                                        <p:cTn id="63" dur="26">
                                          <p:stCondLst>
                                            <p:cond delay="1642"/>
                                          </p:stCondLst>
                                        </p:cTn>
                                        <p:tgtEl>
                                          <p:spTgt spid="15"/>
                                        </p:tgtEl>
                                      </p:cBhvr>
                                      <p:to x="100000" y="90000"/>
                                    </p:animScale>
                                    <p:animScale>
                                      <p:cBhvr>
                                        <p:cTn id="64" dur="166" decel="50000">
                                          <p:stCondLst>
                                            <p:cond delay="1668"/>
                                          </p:stCondLst>
                                        </p:cTn>
                                        <p:tgtEl>
                                          <p:spTgt spid="15"/>
                                        </p:tgtEl>
                                      </p:cBhvr>
                                      <p:to x="100000" y="100000"/>
                                    </p:animScale>
                                    <p:animScale>
                                      <p:cBhvr>
                                        <p:cTn id="65" dur="26">
                                          <p:stCondLst>
                                            <p:cond delay="1808"/>
                                          </p:stCondLst>
                                        </p:cTn>
                                        <p:tgtEl>
                                          <p:spTgt spid="15"/>
                                        </p:tgtEl>
                                      </p:cBhvr>
                                      <p:to x="100000" y="95000"/>
                                    </p:animScale>
                                    <p:animScale>
                                      <p:cBhvr>
                                        <p:cTn id="66" dur="166" decel="50000">
                                          <p:stCondLst>
                                            <p:cond delay="1834"/>
                                          </p:stCondLst>
                                        </p:cTn>
                                        <p:tgtEl>
                                          <p:spTgt spid="15"/>
                                        </p:tgtEl>
                                      </p:cBhvr>
                                      <p:to x="100000" y="100000"/>
                                    </p:animScale>
                                  </p:childTnLst>
                                </p:cTn>
                              </p:par>
                              <p:par>
                                <p:cTn id="67" presetID="26"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down)">
                                      <p:cBhvr>
                                        <p:cTn id="69" dur="580">
                                          <p:stCondLst>
                                            <p:cond delay="0"/>
                                          </p:stCondLst>
                                        </p:cTn>
                                        <p:tgtEl>
                                          <p:spTgt spid="16"/>
                                        </p:tgtEl>
                                      </p:cBhvr>
                                    </p:animEffect>
                                    <p:anim calcmode="lin" valueType="num">
                                      <p:cBhvr>
                                        <p:cTn id="7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5" dur="26">
                                          <p:stCondLst>
                                            <p:cond delay="650"/>
                                          </p:stCondLst>
                                        </p:cTn>
                                        <p:tgtEl>
                                          <p:spTgt spid="16"/>
                                        </p:tgtEl>
                                      </p:cBhvr>
                                      <p:to x="100000" y="60000"/>
                                    </p:animScale>
                                    <p:animScale>
                                      <p:cBhvr>
                                        <p:cTn id="76" dur="166" decel="50000">
                                          <p:stCondLst>
                                            <p:cond delay="676"/>
                                          </p:stCondLst>
                                        </p:cTn>
                                        <p:tgtEl>
                                          <p:spTgt spid="16"/>
                                        </p:tgtEl>
                                      </p:cBhvr>
                                      <p:to x="100000" y="100000"/>
                                    </p:animScale>
                                    <p:animScale>
                                      <p:cBhvr>
                                        <p:cTn id="77" dur="26">
                                          <p:stCondLst>
                                            <p:cond delay="1312"/>
                                          </p:stCondLst>
                                        </p:cTn>
                                        <p:tgtEl>
                                          <p:spTgt spid="16"/>
                                        </p:tgtEl>
                                      </p:cBhvr>
                                      <p:to x="100000" y="80000"/>
                                    </p:animScale>
                                    <p:animScale>
                                      <p:cBhvr>
                                        <p:cTn id="78" dur="166" decel="50000">
                                          <p:stCondLst>
                                            <p:cond delay="1338"/>
                                          </p:stCondLst>
                                        </p:cTn>
                                        <p:tgtEl>
                                          <p:spTgt spid="16"/>
                                        </p:tgtEl>
                                      </p:cBhvr>
                                      <p:to x="100000" y="100000"/>
                                    </p:animScale>
                                    <p:animScale>
                                      <p:cBhvr>
                                        <p:cTn id="79" dur="26">
                                          <p:stCondLst>
                                            <p:cond delay="1642"/>
                                          </p:stCondLst>
                                        </p:cTn>
                                        <p:tgtEl>
                                          <p:spTgt spid="16"/>
                                        </p:tgtEl>
                                      </p:cBhvr>
                                      <p:to x="100000" y="90000"/>
                                    </p:animScale>
                                    <p:animScale>
                                      <p:cBhvr>
                                        <p:cTn id="80" dur="166" decel="50000">
                                          <p:stCondLst>
                                            <p:cond delay="1668"/>
                                          </p:stCondLst>
                                        </p:cTn>
                                        <p:tgtEl>
                                          <p:spTgt spid="16"/>
                                        </p:tgtEl>
                                      </p:cBhvr>
                                      <p:to x="100000" y="100000"/>
                                    </p:animScale>
                                    <p:animScale>
                                      <p:cBhvr>
                                        <p:cTn id="81" dur="26">
                                          <p:stCondLst>
                                            <p:cond delay="1808"/>
                                          </p:stCondLst>
                                        </p:cTn>
                                        <p:tgtEl>
                                          <p:spTgt spid="16"/>
                                        </p:tgtEl>
                                      </p:cBhvr>
                                      <p:to x="100000" y="95000"/>
                                    </p:animScale>
                                    <p:animScale>
                                      <p:cBhvr>
                                        <p:cTn id="82" dur="166" decel="50000">
                                          <p:stCondLst>
                                            <p:cond delay="1834"/>
                                          </p:stCondLst>
                                        </p:cTn>
                                        <p:tgtEl>
                                          <p:spTgt spid="16"/>
                                        </p:tgtEl>
                                      </p:cBhvr>
                                      <p:to x="100000" y="100000"/>
                                    </p:animScale>
                                  </p:childTnLst>
                                </p:cTn>
                              </p:par>
                              <p:par>
                                <p:cTn id="83" presetID="26"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down)">
                                      <p:cBhvr>
                                        <p:cTn id="85" dur="580">
                                          <p:stCondLst>
                                            <p:cond delay="0"/>
                                          </p:stCondLst>
                                        </p:cTn>
                                        <p:tgtEl>
                                          <p:spTgt spid="17"/>
                                        </p:tgtEl>
                                      </p:cBhvr>
                                    </p:animEffect>
                                    <p:anim calcmode="lin" valueType="num">
                                      <p:cBhvr>
                                        <p:cTn id="86"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91" dur="26">
                                          <p:stCondLst>
                                            <p:cond delay="650"/>
                                          </p:stCondLst>
                                        </p:cTn>
                                        <p:tgtEl>
                                          <p:spTgt spid="17"/>
                                        </p:tgtEl>
                                      </p:cBhvr>
                                      <p:to x="100000" y="60000"/>
                                    </p:animScale>
                                    <p:animScale>
                                      <p:cBhvr>
                                        <p:cTn id="92" dur="166" decel="50000">
                                          <p:stCondLst>
                                            <p:cond delay="676"/>
                                          </p:stCondLst>
                                        </p:cTn>
                                        <p:tgtEl>
                                          <p:spTgt spid="17"/>
                                        </p:tgtEl>
                                      </p:cBhvr>
                                      <p:to x="100000" y="100000"/>
                                    </p:animScale>
                                    <p:animScale>
                                      <p:cBhvr>
                                        <p:cTn id="93" dur="26">
                                          <p:stCondLst>
                                            <p:cond delay="1312"/>
                                          </p:stCondLst>
                                        </p:cTn>
                                        <p:tgtEl>
                                          <p:spTgt spid="17"/>
                                        </p:tgtEl>
                                      </p:cBhvr>
                                      <p:to x="100000" y="80000"/>
                                    </p:animScale>
                                    <p:animScale>
                                      <p:cBhvr>
                                        <p:cTn id="94" dur="166" decel="50000">
                                          <p:stCondLst>
                                            <p:cond delay="1338"/>
                                          </p:stCondLst>
                                        </p:cTn>
                                        <p:tgtEl>
                                          <p:spTgt spid="17"/>
                                        </p:tgtEl>
                                      </p:cBhvr>
                                      <p:to x="100000" y="100000"/>
                                    </p:animScale>
                                    <p:animScale>
                                      <p:cBhvr>
                                        <p:cTn id="95" dur="26">
                                          <p:stCondLst>
                                            <p:cond delay="1642"/>
                                          </p:stCondLst>
                                        </p:cTn>
                                        <p:tgtEl>
                                          <p:spTgt spid="17"/>
                                        </p:tgtEl>
                                      </p:cBhvr>
                                      <p:to x="100000" y="90000"/>
                                    </p:animScale>
                                    <p:animScale>
                                      <p:cBhvr>
                                        <p:cTn id="96" dur="166" decel="50000">
                                          <p:stCondLst>
                                            <p:cond delay="1668"/>
                                          </p:stCondLst>
                                        </p:cTn>
                                        <p:tgtEl>
                                          <p:spTgt spid="17"/>
                                        </p:tgtEl>
                                      </p:cBhvr>
                                      <p:to x="100000" y="100000"/>
                                    </p:animScale>
                                    <p:animScale>
                                      <p:cBhvr>
                                        <p:cTn id="97" dur="26">
                                          <p:stCondLst>
                                            <p:cond delay="1808"/>
                                          </p:stCondLst>
                                        </p:cTn>
                                        <p:tgtEl>
                                          <p:spTgt spid="17"/>
                                        </p:tgtEl>
                                      </p:cBhvr>
                                      <p:to x="100000" y="95000"/>
                                    </p:animScale>
                                    <p:animScale>
                                      <p:cBhvr>
                                        <p:cTn id="98" dur="166" decel="50000">
                                          <p:stCondLst>
                                            <p:cond delay="1834"/>
                                          </p:stCondLst>
                                        </p:cTn>
                                        <p:tgtEl>
                                          <p:spTgt spid="17"/>
                                        </p:tgtEl>
                                      </p:cBhvr>
                                      <p:to x="100000" y="100000"/>
                                    </p:animScale>
                                  </p:childTnLst>
                                </p:cTn>
                              </p:par>
                              <p:par>
                                <p:cTn id="99" presetID="26"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down)">
                                      <p:cBhvr>
                                        <p:cTn id="101" dur="580">
                                          <p:stCondLst>
                                            <p:cond delay="0"/>
                                          </p:stCondLst>
                                        </p:cTn>
                                        <p:tgtEl>
                                          <p:spTgt spid="18"/>
                                        </p:tgtEl>
                                      </p:cBhvr>
                                    </p:animEffect>
                                    <p:anim calcmode="lin" valueType="num">
                                      <p:cBhvr>
                                        <p:cTn id="10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0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0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07" dur="26">
                                          <p:stCondLst>
                                            <p:cond delay="650"/>
                                          </p:stCondLst>
                                        </p:cTn>
                                        <p:tgtEl>
                                          <p:spTgt spid="18"/>
                                        </p:tgtEl>
                                      </p:cBhvr>
                                      <p:to x="100000" y="60000"/>
                                    </p:animScale>
                                    <p:animScale>
                                      <p:cBhvr>
                                        <p:cTn id="108" dur="166" decel="50000">
                                          <p:stCondLst>
                                            <p:cond delay="676"/>
                                          </p:stCondLst>
                                        </p:cTn>
                                        <p:tgtEl>
                                          <p:spTgt spid="18"/>
                                        </p:tgtEl>
                                      </p:cBhvr>
                                      <p:to x="100000" y="100000"/>
                                    </p:animScale>
                                    <p:animScale>
                                      <p:cBhvr>
                                        <p:cTn id="109" dur="26">
                                          <p:stCondLst>
                                            <p:cond delay="1312"/>
                                          </p:stCondLst>
                                        </p:cTn>
                                        <p:tgtEl>
                                          <p:spTgt spid="18"/>
                                        </p:tgtEl>
                                      </p:cBhvr>
                                      <p:to x="100000" y="80000"/>
                                    </p:animScale>
                                    <p:animScale>
                                      <p:cBhvr>
                                        <p:cTn id="110" dur="166" decel="50000">
                                          <p:stCondLst>
                                            <p:cond delay="1338"/>
                                          </p:stCondLst>
                                        </p:cTn>
                                        <p:tgtEl>
                                          <p:spTgt spid="18"/>
                                        </p:tgtEl>
                                      </p:cBhvr>
                                      <p:to x="100000" y="100000"/>
                                    </p:animScale>
                                    <p:animScale>
                                      <p:cBhvr>
                                        <p:cTn id="111" dur="26">
                                          <p:stCondLst>
                                            <p:cond delay="1642"/>
                                          </p:stCondLst>
                                        </p:cTn>
                                        <p:tgtEl>
                                          <p:spTgt spid="18"/>
                                        </p:tgtEl>
                                      </p:cBhvr>
                                      <p:to x="100000" y="90000"/>
                                    </p:animScale>
                                    <p:animScale>
                                      <p:cBhvr>
                                        <p:cTn id="112" dur="166" decel="50000">
                                          <p:stCondLst>
                                            <p:cond delay="1668"/>
                                          </p:stCondLst>
                                        </p:cTn>
                                        <p:tgtEl>
                                          <p:spTgt spid="18"/>
                                        </p:tgtEl>
                                      </p:cBhvr>
                                      <p:to x="100000" y="100000"/>
                                    </p:animScale>
                                    <p:animScale>
                                      <p:cBhvr>
                                        <p:cTn id="113" dur="26">
                                          <p:stCondLst>
                                            <p:cond delay="1808"/>
                                          </p:stCondLst>
                                        </p:cTn>
                                        <p:tgtEl>
                                          <p:spTgt spid="18"/>
                                        </p:tgtEl>
                                      </p:cBhvr>
                                      <p:to x="100000" y="95000"/>
                                    </p:animScale>
                                    <p:animScale>
                                      <p:cBhvr>
                                        <p:cTn id="114" dur="166" decel="50000">
                                          <p:stCondLst>
                                            <p:cond delay="1834"/>
                                          </p:stCondLst>
                                        </p:cTn>
                                        <p:tgtEl>
                                          <p:spTgt spid="18"/>
                                        </p:tgtEl>
                                      </p:cBhvr>
                                      <p:to x="100000" y="100000"/>
                                    </p:animScale>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6" presetClass="entr" presetSubtype="21" fill="hold" grpId="0" nodeType="clickEffect">
                                  <p:stCondLst>
                                    <p:cond delay="0"/>
                                  </p:stCondLst>
                                  <p:childTnLst>
                                    <p:set>
                                      <p:cBhvr>
                                        <p:cTn id="118" dur="1" fill="hold">
                                          <p:stCondLst>
                                            <p:cond delay="0"/>
                                          </p:stCondLst>
                                        </p:cTn>
                                        <p:tgtEl>
                                          <p:spTgt spid="6"/>
                                        </p:tgtEl>
                                        <p:attrNameLst>
                                          <p:attrName>style.visibility</p:attrName>
                                        </p:attrNameLst>
                                      </p:cBhvr>
                                      <p:to>
                                        <p:strVal val="visible"/>
                                      </p:to>
                                    </p:set>
                                    <p:animEffect transition="in" filter="barn(inVertical)">
                                      <p:cBhvr>
                                        <p:cTn id="119" dur="500"/>
                                        <p:tgtEl>
                                          <p:spTgt spid="6"/>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blinds(horizontal)">
                                      <p:cBhvr>
                                        <p:cTn id="124" dur="500"/>
                                        <p:tgtEl>
                                          <p:spTgt spid="39"/>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blinds(horizontal)">
                                      <p:cBhvr>
                                        <p:cTn id="127" dur="500"/>
                                        <p:tgtEl>
                                          <p:spTgt spid="40"/>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19"/>
                                        </p:tgtEl>
                                        <p:attrNameLst>
                                          <p:attrName>style.visibility</p:attrName>
                                        </p:attrNameLst>
                                      </p:cBhvr>
                                      <p:to>
                                        <p:strVal val="visible"/>
                                      </p:to>
                                    </p:set>
                                    <p:animEffect transition="in" filter="blinds(horizontal)">
                                      <p:cBhvr>
                                        <p:cTn id="132" dur="500"/>
                                        <p:tgtEl>
                                          <p:spTgt spid="19"/>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20"/>
                                        </p:tgtEl>
                                        <p:attrNameLst>
                                          <p:attrName>style.visibility</p:attrName>
                                        </p:attrNameLst>
                                      </p:cBhvr>
                                      <p:to>
                                        <p:strVal val="visible"/>
                                      </p:to>
                                    </p:set>
                                    <p:animEffect transition="in" filter="blinds(horizontal)">
                                      <p:cBhvr>
                                        <p:cTn id="135" dur="500"/>
                                        <p:tgtEl>
                                          <p:spTgt spid="20"/>
                                        </p:tgtEl>
                                      </p:cBhvr>
                                    </p:animEffect>
                                  </p:childTnLst>
                                </p:cTn>
                              </p:par>
                              <p:par>
                                <p:cTn id="136" presetID="3" presetClass="entr" presetSubtype="10" fill="hold" nodeType="withEffect">
                                  <p:stCondLst>
                                    <p:cond delay="0"/>
                                  </p:stCondLst>
                                  <p:childTnLst>
                                    <p:set>
                                      <p:cBhvr>
                                        <p:cTn id="137" dur="1" fill="hold">
                                          <p:stCondLst>
                                            <p:cond delay="0"/>
                                          </p:stCondLst>
                                        </p:cTn>
                                        <p:tgtEl>
                                          <p:spTgt spid="22"/>
                                        </p:tgtEl>
                                        <p:attrNameLst>
                                          <p:attrName>style.visibility</p:attrName>
                                        </p:attrNameLst>
                                      </p:cBhvr>
                                      <p:to>
                                        <p:strVal val="visible"/>
                                      </p:to>
                                    </p:set>
                                    <p:animEffect transition="in" filter="blinds(horizontal)">
                                      <p:cBhvr>
                                        <p:cTn id="138" dur="500"/>
                                        <p:tgtEl>
                                          <p:spTgt spid="22"/>
                                        </p:tgtEl>
                                      </p:cBhvr>
                                    </p:animEffect>
                                  </p:childTnLst>
                                </p:cTn>
                              </p:par>
                              <p:par>
                                <p:cTn id="139" presetID="3" presetClass="entr" presetSubtype="10" fill="hold" grpId="0" nodeType="withEffect">
                                  <p:stCondLst>
                                    <p:cond delay="0"/>
                                  </p:stCondLst>
                                  <p:childTnLst>
                                    <p:set>
                                      <p:cBhvr>
                                        <p:cTn id="140" dur="1" fill="hold">
                                          <p:stCondLst>
                                            <p:cond delay="0"/>
                                          </p:stCondLst>
                                        </p:cTn>
                                        <p:tgtEl>
                                          <p:spTgt spid="21"/>
                                        </p:tgtEl>
                                        <p:attrNameLst>
                                          <p:attrName>style.visibility</p:attrName>
                                        </p:attrNameLst>
                                      </p:cBhvr>
                                      <p:to>
                                        <p:strVal val="visible"/>
                                      </p:to>
                                    </p:set>
                                    <p:animEffect transition="in" filter="blinds(horizontal)">
                                      <p:cBhvr>
                                        <p:cTn id="141" dur="500"/>
                                        <p:tgtEl>
                                          <p:spTgt spid="21"/>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23"/>
                                        </p:tgtEl>
                                        <p:attrNameLst>
                                          <p:attrName>style.visibility</p:attrName>
                                        </p:attrNameLst>
                                      </p:cBhvr>
                                      <p:to>
                                        <p:strVal val="visible"/>
                                      </p:to>
                                    </p:set>
                                    <p:animEffect transition="in" filter="blinds(horizontal)">
                                      <p:cBhvr>
                                        <p:cTn id="146" dur="500"/>
                                        <p:tgtEl>
                                          <p:spTgt spid="23"/>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blinds(horizontal)">
                                      <p:cBhvr>
                                        <p:cTn id="149" dur="500"/>
                                        <p:tgtEl>
                                          <p:spTgt spid="24"/>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3" presetClass="entr" presetSubtype="10" fill="hold" grpId="0"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blinds(horizontal)">
                                      <p:cBhvr>
                                        <p:cTn id="154" dur="500"/>
                                        <p:tgtEl>
                                          <p:spTgt spid="25"/>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26"/>
                                        </p:tgtEl>
                                        <p:attrNameLst>
                                          <p:attrName>style.visibility</p:attrName>
                                        </p:attrNameLst>
                                      </p:cBhvr>
                                      <p:to>
                                        <p:strVal val="visible"/>
                                      </p:to>
                                    </p:set>
                                    <p:animEffect transition="in" filter="blinds(horizontal)">
                                      <p:cBhvr>
                                        <p:cTn id="157" dur="500"/>
                                        <p:tgtEl>
                                          <p:spTgt spid="2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27"/>
                                        </p:tgtEl>
                                        <p:attrNameLst>
                                          <p:attrName>style.visibility</p:attrName>
                                        </p:attrNameLst>
                                      </p:cBhvr>
                                      <p:to>
                                        <p:strVal val="visible"/>
                                      </p:to>
                                    </p:set>
                                    <p:animEffect transition="in" filter="blinds(horizontal)">
                                      <p:cBhvr>
                                        <p:cTn id="162" dur="500"/>
                                        <p:tgtEl>
                                          <p:spTgt spid="27"/>
                                        </p:tgtEl>
                                      </p:cBhvr>
                                    </p:animEffect>
                                  </p:childTnLst>
                                </p:cTn>
                              </p:par>
                              <p:par>
                                <p:cTn id="163" presetID="3" presetClass="entr" presetSubtype="10" fill="hold" grpId="0" nodeType="withEffect">
                                  <p:stCondLst>
                                    <p:cond delay="0"/>
                                  </p:stCondLst>
                                  <p:childTnLst>
                                    <p:set>
                                      <p:cBhvr>
                                        <p:cTn id="164" dur="1" fill="hold">
                                          <p:stCondLst>
                                            <p:cond delay="0"/>
                                          </p:stCondLst>
                                        </p:cTn>
                                        <p:tgtEl>
                                          <p:spTgt spid="28"/>
                                        </p:tgtEl>
                                        <p:attrNameLst>
                                          <p:attrName>style.visibility</p:attrName>
                                        </p:attrNameLst>
                                      </p:cBhvr>
                                      <p:to>
                                        <p:strVal val="visible"/>
                                      </p:to>
                                    </p:set>
                                    <p:animEffect transition="in" filter="blinds(horizontal)">
                                      <p:cBhvr>
                                        <p:cTn id="165" dur="500"/>
                                        <p:tgtEl>
                                          <p:spTgt spid="28"/>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3" presetClass="entr" presetSubtype="10" fill="hold" grpId="0" nodeType="clickEffect">
                                  <p:stCondLst>
                                    <p:cond delay="0"/>
                                  </p:stCondLst>
                                  <p:childTnLst>
                                    <p:set>
                                      <p:cBhvr>
                                        <p:cTn id="169" dur="1" fill="hold">
                                          <p:stCondLst>
                                            <p:cond delay="0"/>
                                          </p:stCondLst>
                                        </p:cTn>
                                        <p:tgtEl>
                                          <p:spTgt spid="3"/>
                                        </p:tgtEl>
                                        <p:attrNameLst>
                                          <p:attrName>style.visibility</p:attrName>
                                        </p:attrNameLst>
                                      </p:cBhvr>
                                      <p:to>
                                        <p:strVal val="visible"/>
                                      </p:to>
                                    </p:set>
                                    <p:animEffect transition="in" filter="blinds(horizontal)">
                                      <p:cBhvr>
                                        <p:cTn id="170" dur="500"/>
                                        <p:tgtEl>
                                          <p:spTgt spid="3"/>
                                        </p:tgtEl>
                                      </p:cBhvr>
                                    </p:animEffect>
                                  </p:childTnLst>
                                </p:cTn>
                              </p:par>
                              <p:par>
                                <p:cTn id="171" presetID="3" presetClass="entr" presetSubtype="10" fill="hold" grpId="0" nodeType="withEffect">
                                  <p:stCondLst>
                                    <p:cond delay="0"/>
                                  </p:stCondLst>
                                  <p:childTnLst>
                                    <p:set>
                                      <p:cBhvr>
                                        <p:cTn id="172" dur="1" fill="hold">
                                          <p:stCondLst>
                                            <p:cond delay="0"/>
                                          </p:stCondLst>
                                        </p:cTn>
                                        <p:tgtEl>
                                          <p:spTgt spid="5"/>
                                        </p:tgtEl>
                                        <p:attrNameLst>
                                          <p:attrName>style.visibility</p:attrName>
                                        </p:attrNameLst>
                                      </p:cBhvr>
                                      <p:to>
                                        <p:strVal val="visible"/>
                                      </p:to>
                                    </p:set>
                                    <p:animEffect transition="in" filter="blinds(horizontal)">
                                      <p:cBhvr>
                                        <p:cTn id="173" dur="500"/>
                                        <p:tgtEl>
                                          <p:spTgt spid="5"/>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45"/>
                                        </p:tgtEl>
                                        <p:attrNameLst>
                                          <p:attrName>style.visibility</p:attrName>
                                        </p:attrNameLst>
                                      </p:cBhvr>
                                      <p:to>
                                        <p:strVal val="visible"/>
                                      </p:to>
                                    </p:set>
                                    <p:animEffect transition="in" filter="blinds(horizontal)">
                                      <p:cBhvr>
                                        <p:cTn id="178" dur="500"/>
                                        <p:tgtEl>
                                          <p:spTgt spid="45"/>
                                        </p:tgtEl>
                                      </p:cBhvr>
                                    </p:animEffect>
                                  </p:childTnLst>
                                </p:cTn>
                              </p:par>
                              <p:par>
                                <p:cTn id="179" presetID="3" presetClass="entr" presetSubtype="10" fill="hold" grpId="0" nodeType="withEffect">
                                  <p:stCondLst>
                                    <p:cond delay="0"/>
                                  </p:stCondLst>
                                  <p:childTnLst>
                                    <p:set>
                                      <p:cBhvr>
                                        <p:cTn id="180" dur="1" fill="hold">
                                          <p:stCondLst>
                                            <p:cond delay="0"/>
                                          </p:stCondLst>
                                        </p:cTn>
                                        <p:tgtEl>
                                          <p:spTgt spid="46"/>
                                        </p:tgtEl>
                                        <p:attrNameLst>
                                          <p:attrName>style.visibility</p:attrName>
                                        </p:attrNameLst>
                                      </p:cBhvr>
                                      <p:to>
                                        <p:strVal val="visible"/>
                                      </p:to>
                                    </p:set>
                                    <p:animEffect transition="in" filter="blinds(horizontal)">
                                      <p:cBhvr>
                                        <p:cTn id="181" dur="500"/>
                                        <p:tgtEl>
                                          <p:spTgt spid="46"/>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3" presetClass="entr" presetSubtype="10" fill="hold" grpId="0" nodeType="clickEffect">
                                  <p:stCondLst>
                                    <p:cond delay="0"/>
                                  </p:stCondLst>
                                  <p:childTnLst>
                                    <p:set>
                                      <p:cBhvr>
                                        <p:cTn id="185" dur="1" fill="hold">
                                          <p:stCondLst>
                                            <p:cond delay="0"/>
                                          </p:stCondLst>
                                        </p:cTn>
                                        <p:tgtEl>
                                          <p:spTgt spid="29"/>
                                        </p:tgtEl>
                                        <p:attrNameLst>
                                          <p:attrName>style.visibility</p:attrName>
                                        </p:attrNameLst>
                                      </p:cBhvr>
                                      <p:to>
                                        <p:strVal val="visible"/>
                                      </p:to>
                                    </p:set>
                                    <p:animEffect transition="in" filter="blinds(horizontal)">
                                      <p:cBhvr>
                                        <p:cTn id="186" dur="500"/>
                                        <p:tgtEl>
                                          <p:spTgt spid="29"/>
                                        </p:tgtEl>
                                      </p:cBhvr>
                                    </p:animEffect>
                                  </p:childTnLst>
                                </p:cTn>
                              </p:par>
                              <p:par>
                                <p:cTn id="187" presetID="3" presetClass="entr" presetSubtype="10" fill="hold" grpId="0" nodeType="withEffect">
                                  <p:stCondLst>
                                    <p:cond delay="0"/>
                                  </p:stCondLst>
                                  <p:childTnLst>
                                    <p:set>
                                      <p:cBhvr>
                                        <p:cTn id="188" dur="1" fill="hold">
                                          <p:stCondLst>
                                            <p:cond delay="0"/>
                                          </p:stCondLst>
                                        </p:cTn>
                                        <p:tgtEl>
                                          <p:spTgt spid="30"/>
                                        </p:tgtEl>
                                        <p:attrNameLst>
                                          <p:attrName>style.visibility</p:attrName>
                                        </p:attrNameLst>
                                      </p:cBhvr>
                                      <p:to>
                                        <p:strVal val="visible"/>
                                      </p:to>
                                    </p:set>
                                    <p:animEffect transition="in" filter="blinds(horizontal)">
                                      <p:cBhvr>
                                        <p:cTn id="189" dur="500"/>
                                        <p:tgtEl>
                                          <p:spTgt spid="30"/>
                                        </p:tgtEl>
                                      </p:cBhvr>
                                    </p:animEffect>
                                  </p:childTnLst>
                                </p:cTn>
                              </p:par>
                              <p:par>
                                <p:cTn id="190" presetID="3" presetClass="entr" presetSubtype="10" fill="hold" nodeType="withEffect">
                                  <p:stCondLst>
                                    <p:cond delay="0"/>
                                  </p:stCondLst>
                                  <p:childTnLst>
                                    <p:set>
                                      <p:cBhvr>
                                        <p:cTn id="191" dur="1" fill="hold">
                                          <p:stCondLst>
                                            <p:cond delay="0"/>
                                          </p:stCondLst>
                                        </p:cTn>
                                        <p:tgtEl>
                                          <p:spTgt spid="32"/>
                                        </p:tgtEl>
                                        <p:attrNameLst>
                                          <p:attrName>style.visibility</p:attrName>
                                        </p:attrNameLst>
                                      </p:cBhvr>
                                      <p:to>
                                        <p:strVal val="visible"/>
                                      </p:to>
                                    </p:set>
                                    <p:animEffect transition="in" filter="blinds(horizontal)">
                                      <p:cBhvr>
                                        <p:cTn id="192" dur="500"/>
                                        <p:tgtEl>
                                          <p:spTgt spid="32"/>
                                        </p:tgtEl>
                                      </p:cBhvr>
                                    </p:animEffect>
                                  </p:childTnLst>
                                </p:cTn>
                              </p:par>
                              <p:par>
                                <p:cTn id="193" presetID="3" presetClass="entr" presetSubtype="10" fill="hold" grpId="0" nodeType="withEffect">
                                  <p:stCondLst>
                                    <p:cond delay="0"/>
                                  </p:stCondLst>
                                  <p:childTnLst>
                                    <p:set>
                                      <p:cBhvr>
                                        <p:cTn id="194" dur="1" fill="hold">
                                          <p:stCondLst>
                                            <p:cond delay="0"/>
                                          </p:stCondLst>
                                        </p:cTn>
                                        <p:tgtEl>
                                          <p:spTgt spid="31"/>
                                        </p:tgtEl>
                                        <p:attrNameLst>
                                          <p:attrName>style.visibility</p:attrName>
                                        </p:attrNameLst>
                                      </p:cBhvr>
                                      <p:to>
                                        <p:strVal val="visible"/>
                                      </p:to>
                                    </p:set>
                                    <p:animEffect transition="in" filter="blinds(horizontal)">
                                      <p:cBhvr>
                                        <p:cTn id="195" dur="500"/>
                                        <p:tgtEl>
                                          <p:spTgt spid="31"/>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3" presetClass="entr" presetSubtype="10" fill="hold" grpId="0" nodeType="clickEffect">
                                  <p:stCondLst>
                                    <p:cond delay="0"/>
                                  </p:stCondLst>
                                  <p:childTnLst>
                                    <p:set>
                                      <p:cBhvr>
                                        <p:cTn id="199" dur="1" fill="hold">
                                          <p:stCondLst>
                                            <p:cond delay="0"/>
                                          </p:stCondLst>
                                        </p:cTn>
                                        <p:tgtEl>
                                          <p:spTgt spid="33"/>
                                        </p:tgtEl>
                                        <p:attrNameLst>
                                          <p:attrName>style.visibility</p:attrName>
                                        </p:attrNameLst>
                                      </p:cBhvr>
                                      <p:to>
                                        <p:strVal val="visible"/>
                                      </p:to>
                                    </p:set>
                                    <p:animEffect transition="in" filter="blinds(horizontal)">
                                      <p:cBhvr>
                                        <p:cTn id="200" dur="500"/>
                                        <p:tgtEl>
                                          <p:spTgt spid="33"/>
                                        </p:tgtEl>
                                      </p:cBhvr>
                                    </p:animEffect>
                                  </p:childTnLst>
                                </p:cTn>
                              </p:par>
                              <p:par>
                                <p:cTn id="201" presetID="3" presetClass="entr" presetSubtype="10" fill="hold" grpId="0" nodeType="with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blinds(horizontal)">
                                      <p:cBhvr>
                                        <p:cTn id="203" dur="500"/>
                                        <p:tgtEl>
                                          <p:spTgt spid="34"/>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3" presetClass="entr" presetSubtype="10" fill="hold" grpId="0" nodeType="clickEffect">
                                  <p:stCondLst>
                                    <p:cond delay="0"/>
                                  </p:stCondLst>
                                  <p:childTnLst>
                                    <p:set>
                                      <p:cBhvr>
                                        <p:cTn id="207" dur="1" fill="hold">
                                          <p:stCondLst>
                                            <p:cond delay="0"/>
                                          </p:stCondLst>
                                        </p:cTn>
                                        <p:tgtEl>
                                          <p:spTgt spid="35"/>
                                        </p:tgtEl>
                                        <p:attrNameLst>
                                          <p:attrName>style.visibility</p:attrName>
                                        </p:attrNameLst>
                                      </p:cBhvr>
                                      <p:to>
                                        <p:strVal val="visible"/>
                                      </p:to>
                                    </p:set>
                                    <p:animEffect transition="in" filter="blinds(horizontal)">
                                      <p:cBhvr>
                                        <p:cTn id="208" dur="500"/>
                                        <p:tgtEl>
                                          <p:spTgt spid="35"/>
                                        </p:tgtEl>
                                      </p:cBhvr>
                                    </p:animEffect>
                                  </p:childTnLst>
                                </p:cTn>
                              </p:par>
                              <p:par>
                                <p:cTn id="209" presetID="3" presetClass="entr" presetSubtype="10" fill="hold" grpId="0" nodeType="withEffect">
                                  <p:stCondLst>
                                    <p:cond delay="0"/>
                                  </p:stCondLst>
                                  <p:childTnLst>
                                    <p:set>
                                      <p:cBhvr>
                                        <p:cTn id="210" dur="1" fill="hold">
                                          <p:stCondLst>
                                            <p:cond delay="0"/>
                                          </p:stCondLst>
                                        </p:cTn>
                                        <p:tgtEl>
                                          <p:spTgt spid="36"/>
                                        </p:tgtEl>
                                        <p:attrNameLst>
                                          <p:attrName>style.visibility</p:attrName>
                                        </p:attrNameLst>
                                      </p:cBhvr>
                                      <p:to>
                                        <p:strVal val="visible"/>
                                      </p:to>
                                    </p:set>
                                    <p:animEffect transition="in" filter="blinds(horizontal)">
                                      <p:cBhvr>
                                        <p:cTn id="211" dur="500"/>
                                        <p:tgtEl>
                                          <p:spTgt spid="36"/>
                                        </p:tgtEl>
                                      </p:cBhvr>
                                    </p:animEffec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3" presetClass="entr" presetSubtype="10" fill="hold" grpId="0" nodeType="clickEffect">
                                  <p:stCondLst>
                                    <p:cond delay="0"/>
                                  </p:stCondLst>
                                  <p:childTnLst>
                                    <p:set>
                                      <p:cBhvr>
                                        <p:cTn id="215" dur="1" fill="hold">
                                          <p:stCondLst>
                                            <p:cond delay="0"/>
                                          </p:stCondLst>
                                        </p:cTn>
                                        <p:tgtEl>
                                          <p:spTgt spid="37"/>
                                        </p:tgtEl>
                                        <p:attrNameLst>
                                          <p:attrName>style.visibility</p:attrName>
                                        </p:attrNameLst>
                                      </p:cBhvr>
                                      <p:to>
                                        <p:strVal val="visible"/>
                                      </p:to>
                                    </p:set>
                                    <p:animEffect transition="in" filter="blinds(horizontal)">
                                      <p:cBhvr>
                                        <p:cTn id="216" dur="500"/>
                                        <p:tgtEl>
                                          <p:spTgt spid="37"/>
                                        </p:tgtEl>
                                      </p:cBhvr>
                                    </p:animEffect>
                                  </p:childTnLst>
                                </p:cTn>
                              </p:par>
                              <p:par>
                                <p:cTn id="217" presetID="3" presetClass="entr" presetSubtype="10" fill="hold" grpId="0" nodeType="withEffect">
                                  <p:stCondLst>
                                    <p:cond delay="0"/>
                                  </p:stCondLst>
                                  <p:childTnLst>
                                    <p:set>
                                      <p:cBhvr>
                                        <p:cTn id="218" dur="1" fill="hold">
                                          <p:stCondLst>
                                            <p:cond delay="0"/>
                                          </p:stCondLst>
                                        </p:cTn>
                                        <p:tgtEl>
                                          <p:spTgt spid="38"/>
                                        </p:tgtEl>
                                        <p:attrNameLst>
                                          <p:attrName>style.visibility</p:attrName>
                                        </p:attrNameLst>
                                      </p:cBhvr>
                                      <p:to>
                                        <p:strVal val="visible"/>
                                      </p:to>
                                    </p:set>
                                    <p:animEffect transition="in" filter="blinds(horizontal)">
                                      <p:cBhvr>
                                        <p:cTn id="219" dur="500"/>
                                        <p:tgtEl>
                                          <p:spTgt spid="38"/>
                                        </p:tgtEl>
                                      </p:cBhvr>
                                    </p:animEffec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3" presetClass="entr" presetSubtype="10" fill="hold" grpId="0" nodeType="clickEffect">
                                  <p:stCondLst>
                                    <p:cond delay="0"/>
                                  </p:stCondLst>
                                  <p:childTnLst>
                                    <p:set>
                                      <p:cBhvr>
                                        <p:cTn id="223" dur="1" fill="hold">
                                          <p:stCondLst>
                                            <p:cond delay="0"/>
                                          </p:stCondLst>
                                        </p:cTn>
                                        <p:tgtEl>
                                          <p:spTgt spid="41"/>
                                        </p:tgtEl>
                                        <p:attrNameLst>
                                          <p:attrName>style.visibility</p:attrName>
                                        </p:attrNameLst>
                                      </p:cBhvr>
                                      <p:to>
                                        <p:strVal val="visible"/>
                                      </p:to>
                                    </p:set>
                                    <p:animEffect transition="in" filter="blinds(horizontal)">
                                      <p:cBhvr>
                                        <p:cTn id="224" dur="500"/>
                                        <p:tgtEl>
                                          <p:spTgt spid="41"/>
                                        </p:tgtEl>
                                      </p:cBhvr>
                                    </p:animEffect>
                                  </p:childTnLst>
                                </p:cTn>
                              </p:par>
                              <p:par>
                                <p:cTn id="225" presetID="3" presetClass="entr" presetSubtype="10" fill="hold" grpId="0" nodeType="withEffect">
                                  <p:stCondLst>
                                    <p:cond delay="0"/>
                                  </p:stCondLst>
                                  <p:childTnLst>
                                    <p:set>
                                      <p:cBhvr>
                                        <p:cTn id="226" dur="1" fill="hold">
                                          <p:stCondLst>
                                            <p:cond delay="0"/>
                                          </p:stCondLst>
                                        </p:cTn>
                                        <p:tgtEl>
                                          <p:spTgt spid="42"/>
                                        </p:tgtEl>
                                        <p:attrNameLst>
                                          <p:attrName>style.visibility</p:attrName>
                                        </p:attrNameLst>
                                      </p:cBhvr>
                                      <p:to>
                                        <p:strVal val="visible"/>
                                      </p:to>
                                    </p:set>
                                    <p:animEffect transition="in" filter="blinds(horizontal)">
                                      <p:cBhvr>
                                        <p:cTn id="2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p:bldP spid="10" grpId="0"/>
      <p:bldP spid="11" grpId="0"/>
      <p:bldP spid="13" grpId="0"/>
      <p:bldP spid="14" grpId="0"/>
      <p:bldP spid="15" grpId="0"/>
      <p:bldP spid="16" grpId="0"/>
      <p:bldP spid="17" grpId="0"/>
      <p:bldP spid="18" grpId="0"/>
      <p:bldP spid="19" grpId="0"/>
      <p:bldP spid="20" grpId="0"/>
      <p:bldP spid="21" grpId="0"/>
      <p:bldP spid="23" grpId="0"/>
      <p:bldP spid="24" grpId="0"/>
      <p:bldP spid="25" grpId="0"/>
      <p:bldP spid="26" grpId="0"/>
      <p:bldP spid="27" grpId="0"/>
      <p:bldP spid="28" grpId="0"/>
      <p:bldP spid="29" grpId="0"/>
      <p:bldP spid="30" grpId="0"/>
      <p:bldP spid="31" grpId="0"/>
      <p:bldP spid="33" grpId="0"/>
      <p:bldP spid="34" grpId="0"/>
      <p:bldP spid="35" grpId="0"/>
      <p:bldP spid="36" grpId="0"/>
      <p:bldP spid="37" grpId="0"/>
      <p:bldP spid="38" grpId="0"/>
      <p:bldP spid="39" grpId="0" animBg="1"/>
      <p:bldP spid="40" grpId="0"/>
      <p:bldP spid="41" grpId="0" animBg="1"/>
      <p:bldP spid="42" grpId="0"/>
      <p:bldP spid="45" grpId="0" animBg="1"/>
      <p:bldP spid="4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1753</TotalTime>
  <Words>22092</Words>
  <Application>Microsoft Office PowerPoint</Application>
  <PresentationFormat>Widescreen</PresentationFormat>
  <Paragraphs>2463</Paragraphs>
  <Slides>158</Slides>
  <Notes>44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158</vt:i4>
      </vt:variant>
    </vt:vector>
  </HeadingPairs>
  <TitlesOfParts>
    <vt:vector size="176" baseType="lpstr">
      <vt:lpstr>American Typewriter</vt:lpstr>
      <vt:lpstr>Arial</vt:lpstr>
      <vt:lpstr>Book Antiqua</vt:lpstr>
      <vt:lpstr>Bookman Old Style</vt:lpstr>
      <vt:lpstr>Calibri</vt:lpstr>
      <vt:lpstr>Calibri Light</vt:lpstr>
      <vt:lpstr>Canela Text</vt:lpstr>
      <vt:lpstr>Constantia</vt:lpstr>
      <vt:lpstr>Courier New</vt:lpstr>
      <vt:lpstr>Georgia</vt:lpstr>
      <vt:lpstr>Palatino</vt:lpstr>
      <vt:lpstr>Palatino Linotype</vt:lpstr>
      <vt:lpstr>Palatino Linotype (Body)</vt:lpstr>
      <vt:lpstr>Plantagenet Cherokee</vt:lpstr>
      <vt:lpstr>Tahoma</vt:lpstr>
      <vt:lpstr>Times New Roman</vt:lpstr>
      <vt:lpstr>Verdana</vt:lpstr>
      <vt:lpstr>Office Theme</vt:lpstr>
      <vt:lpstr>PowerPoint Presentation</vt:lpstr>
      <vt:lpstr>THÔNG TIN GIẢNG VIÊN</vt:lpstr>
      <vt:lpstr>GIỚI THIỆU VỀ HỌC PHẦN (E-learning)</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Hoạt động 2: Bài tập cuối buổi (5 phút)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Cấu trúc hợp quy tắc của luận cứ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DINH HONG PHUC</dc:creator>
  <cp:lastModifiedBy>Nguyễn Hữu Nghĩa</cp:lastModifiedBy>
  <cp:revision>43</cp:revision>
  <dcterms:created xsi:type="dcterms:W3CDTF">2021-08-13T09:43:05Z</dcterms:created>
  <dcterms:modified xsi:type="dcterms:W3CDTF">2022-07-22T03:30:32Z</dcterms:modified>
</cp:coreProperties>
</file>